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sldIdLst>
    <p:sldId id="256" r:id="rId2"/>
    <p:sldId id="276" r:id="rId3"/>
    <p:sldId id="258" r:id="rId4"/>
    <p:sldId id="263" r:id="rId5"/>
    <p:sldId id="257" r:id="rId6"/>
    <p:sldId id="259" r:id="rId7"/>
    <p:sldId id="277" r:id="rId8"/>
    <p:sldId id="261" r:id="rId9"/>
    <p:sldId id="264" r:id="rId10"/>
    <p:sldId id="265" r:id="rId11"/>
    <p:sldId id="278" r:id="rId12"/>
    <p:sldId id="279" r:id="rId13"/>
    <p:sldId id="266" r:id="rId14"/>
    <p:sldId id="267" r:id="rId15"/>
    <p:sldId id="269" r:id="rId16"/>
    <p:sldId id="270" r:id="rId17"/>
    <p:sldId id="274" r:id="rId18"/>
    <p:sldId id="273" r:id="rId19"/>
    <p:sldId id="271" r:id="rId20"/>
    <p:sldId id="275" r:id="rId21"/>
    <p:sldId id="27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96" d="100"/>
          <a:sy n="96" d="100"/>
        </p:scale>
        <p:origin x="-178" y="8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249729-0F47-4D92-AED8-D67FAFB76F00}" type="datetimeFigureOut">
              <a:rPr lang="en-US" smtClean="0"/>
              <a:t>3/4/2023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03951B-57E9-4CB1-9F4F-3BA2D8262408}" type="slidenum">
              <a:rPr lang="en-US" smtClean="0"/>
              <a:t>‹#›</a:t>
            </a:fld>
            <a:endParaRPr lang="en-US"/>
          </a:p>
        </p:txBody>
      </p:sp>
    </p:spTree>
    <p:extLst>
      <p:ext uri="{BB962C8B-B14F-4D97-AF65-F5344CB8AC3E}">
        <p14:creationId xmlns:p14="http://schemas.microsoft.com/office/powerpoint/2010/main" val="1062980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304800" y="228600"/>
            <a:ext cx="11594592"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82220" y="5353963"/>
            <a:ext cx="11631168"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914400" y="1600200"/>
            <a:ext cx="103632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28800" y="3556001"/>
            <a:ext cx="85344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2F3715C-7AEA-4D2A-A0AE-8660C250448B}" type="datetime1">
              <a:rPr lang="en-IN" smtClean="0"/>
              <a:t>04-03-2023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267374-CB30-4260-A45C-703503C3BA21}"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966C61-2CB4-468E-957B-744E97E1A4B2}" type="datetime1">
              <a:rPr lang="en-IN" smtClean="0"/>
              <a:t>04-03-2023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267374-CB30-4260-A45C-703503C3BA2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4918C4EB-07E0-430D-B009-F92272425EE8}" type="datetime1">
              <a:rPr lang="en-IN" smtClean="0"/>
              <a:t>04-03-2023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267374-CB30-4260-A45C-703503C3BA21}" type="slidenum">
              <a:rPr lang="en-IN" smtClean="0"/>
              <a:t>‹#›</a:t>
            </a:fld>
            <a:endParaRPr lang="en-IN"/>
          </a:p>
        </p:txBody>
      </p:sp>
      <p:grpSp>
        <p:nvGrpSpPr>
          <p:cNvPr id="15" name="Group 14"/>
          <p:cNvGrpSpPr>
            <a:grpSpLocks noChangeAspect="1"/>
          </p:cNvGrpSpPr>
          <p:nvPr/>
        </p:nvGrpSpPr>
        <p:grpSpPr bwMode="hidden">
          <a:xfrm>
            <a:off x="282220" y="714191"/>
            <a:ext cx="11631168"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8839200" y="1447801"/>
            <a:ext cx="27432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1447800"/>
            <a:ext cx="80264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570E23-AFCB-4632-B73D-5C6C8EB38FB0}" type="datetime1">
              <a:rPr lang="en-IN" smtClean="0"/>
              <a:t>04-03-2023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267374-CB30-4260-A45C-703503C3BA21}" type="slidenum">
              <a:rPr lang="en-IN" smtClean="0"/>
              <a:t>‹#›</a:t>
            </a:fld>
            <a:endParaRPr lang="en-IN"/>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228600"/>
            <a:ext cx="11594592"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8063251" y="4203592"/>
            <a:ext cx="383523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3492427" y="4075290"/>
            <a:ext cx="7392687"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3771637" y="4087562"/>
            <a:ext cx="729064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7479319" y="4074175"/>
            <a:ext cx="4410667"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82220" y="4058555"/>
            <a:ext cx="11631168"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20043" y="2463560"/>
            <a:ext cx="103632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823153" y="1437449"/>
            <a:ext cx="8556979"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6F1342-CF70-4CE3-850B-521E1E28ED32}" type="datetime1">
              <a:rPr lang="en-IN" smtClean="0"/>
              <a:t>04-03-2023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267374-CB30-4260-A45C-703503C3BA21}"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25942605-EF16-4292-92C0-709C74E4A5D9}" type="datetime1">
              <a:rPr lang="en-IN" smtClean="0"/>
              <a:t>04-03-2023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267374-CB30-4260-A45C-703503C3BA21}" type="slidenum">
              <a:rPr lang="en-IN" smtClean="0"/>
              <a:t>‹#›</a:t>
            </a:fld>
            <a:endParaRPr lang="en-IN"/>
          </a:p>
        </p:txBody>
      </p:sp>
      <p:sp>
        <p:nvSpPr>
          <p:cNvPr id="9" name="Content Placeholder 8"/>
          <p:cNvSpPr>
            <a:spLocks noGrp="1"/>
          </p:cNvSpPr>
          <p:nvPr>
            <p:ph sz="quarter" idx="13"/>
          </p:nvPr>
        </p:nvSpPr>
        <p:spPr>
          <a:xfrm>
            <a:off x="902207" y="2679192"/>
            <a:ext cx="5096256"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6193536" y="2679192"/>
            <a:ext cx="5096256"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02208" y="2678114"/>
            <a:ext cx="5096256"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03110" y="3429001"/>
            <a:ext cx="5093407"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7600" y="2678113"/>
            <a:ext cx="5096256"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7" y="3429001"/>
            <a:ext cx="5096256"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4D3A102-94C1-4512-BE61-2FBBBAB6C3BD}" type="datetime1">
              <a:rPr lang="en-IN" smtClean="0"/>
              <a:t>04-03-2023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B267374-CB30-4260-A45C-703503C3BA21}"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33712F-DA63-44B7-82A9-5A4970FBF227}" type="datetime1">
              <a:rPr lang="en-IN" smtClean="0"/>
              <a:t>04-03-2023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B267374-CB30-4260-A45C-703503C3BA21}"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82220" y="714191"/>
            <a:ext cx="11631168"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C38DB8BC-5204-4814-958B-1135EB37DC90}" type="datetime1">
              <a:rPr lang="en-IN" smtClean="0"/>
              <a:t>04-03-2023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B267374-CB30-4260-A45C-703503C3BA2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2195448E-C25D-4234-9494-23CF9E90C737}" type="datetime1">
              <a:rPr lang="en-IN" smtClean="0"/>
              <a:t>04-03-2023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267374-CB30-4260-A45C-703503C3BA21}" type="slidenum">
              <a:rPr lang="en-IN" smtClean="0"/>
              <a:t>‹#›</a:t>
            </a:fld>
            <a:endParaRPr lang="en-IN"/>
          </a:p>
        </p:txBody>
      </p:sp>
      <p:sp>
        <p:nvSpPr>
          <p:cNvPr id="4" name="Text Placeholder 3"/>
          <p:cNvSpPr>
            <a:spLocks noGrp="1"/>
          </p:cNvSpPr>
          <p:nvPr>
            <p:ph type="body" sz="half" idx="2"/>
          </p:nvPr>
        </p:nvSpPr>
        <p:spPr>
          <a:xfrm>
            <a:off x="1219200" y="3581401"/>
            <a:ext cx="44704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82220" y="714191"/>
            <a:ext cx="11631168"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1219200" y="2286000"/>
            <a:ext cx="44704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02616" y="1828800"/>
            <a:ext cx="5205435"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228600"/>
            <a:ext cx="11594592"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82220" y="5353963"/>
            <a:ext cx="11631168"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6498874" y="338667"/>
            <a:ext cx="5083527"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491112" y="2785533"/>
            <a:ext cx="5091289"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64DCB7-D86D-4F7D-99E7-FD80E4DE70AA}" type="datetime1">
              <a:rPr lang="en-IN" smtClean="0"/>
              <a:t>04-03-2023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267374-CB30-4260-A45C-703503C3BA21}" type="slidenum">
              <a:rPr lang="en-IN" smtClean="0"/>
              <a:t>‹#›</a:t>
            </a:fld>
            <a:endParaRPr lang="en-IN"/>
          </a:p>
        </p:txBody>
      </p:sp>
      <p:sp>
        <p:nvSpPr>
          <p:cNvPr id="3" name="Picture Placeholder 2"/>
          <p:cNvSpPr>
            <a:spLocks noGrp="1"/>
          </p:cNvSpPr>
          <p:nvPr>
            <p:ph type="pic" idx="1"/>
          </p:nvPr>
        </p:nvSpPr>
        <p:spPr>
          <a:xfrm>
            <a:off x="1117600" y="1371600"/>
            <a:ext cx="475488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304800" y="228600"/>
            <a:ext cx="11594592"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82220" y="1679429"/>
            <a:ext cx="11631168"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609600" y="338328"/>
            <a:ext cx="109728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6884896" y="6250165"/>
            <a:ext cx="5048920" cy="365125"/>
          </a:xfrm>
          <a:prstGeom prst="rect">
            <a:avLst/>
          </a:prstGeom>
        </p:spPr>
        <p:txBody>
          <a:bodyPr vert="horz" lIns="91440" tIns="45720" rIns="91440" bIns="45720" rtlCol="0" anchor="ctr"/>
          <a:lstStyle>
            <a:lvl1pPr algn="r">
              <a:defRPr sz="1000">
                <a:solidFill>
                  <a:schemeClr val="tx2"/>
                </a:solidFill>
              </a:defRPr>
            </a:lvl1pPr>
          </a:lstStyle>
          <a:p>
            <a:fld id="{810498D8-E9A7-4A2A-AA41-3E3E1F0DEE7E}" type="datetime1">
              <a:rPr lang="en-IN" smtClean="0"/>
              <a:t>04-03-2023</a:t>
            </a:fld>
            <a:endParaRPr lang="en-IN"/>
          </a:p>
        </p:txBody>
      </p:sp>
      <p:sp>
        <p:nvSpPr>
          <p:cNvPr id="5" name="Footer Placeholder 4"/>
          <p:cNvSpPr>
            <a:spLocks noGrp="1"/>
          </p:cNvSpPr>
          <p:nvPr>
            <p:ph type="ftr" sz="quarter" idx="3"/>
          </p:nvPr>
        </p:nvSpPr>
        <p:spPr>
          <a:xfrm>
            <a:off x="258185" y="6250165"/>
            <a:ext cx="5048921" cy="365125"/>
          </a:xfrm>
          <a:prstGeom prst="rect">
            <a:avLst/>
          </a:prstGeom>
        </p:spPr>
        <p:txBody>
          <a:bodyPr vert="horz" lIns="91440" tIns="45720" rIns="91440" bIns="45720" rtlCol="0" anchor="ctr"/>
          <a:lstStyle>
            <a:lvl1pPr algn="l">
              <a:defRPr sz="1000">
                <a:solidFill>
                  <a:schemeClr val="tx2"/>
                </a:solidFill>
              </a:defRPr>
            </a:lvl1pPr>
          </a:lstStyle>
          <a:p>
            <a:endParaRPr lang="en-IN"/>
          </a:p>
        </p:txBody>
      </p:sp>
      <p:sp>
        <p:nvSpPr>
          <p:cNvPr id="6" name="Slide Number Placeholder 5"/>
          <p:cNvSpPr>
            <a:spLocks noGrp="1"/>
          </p:cNvSpPr>
          <p:nvPr>
            <p:ph type="sldNum" sz="quarter" idx="4"/>
          </p:nvPr>
        </p:nvSpPr>
        <p:spPr>
          <a:xfrm>
            <a:off x="5321451" y="6250164"/>
            <a:ext cx="1549101" cy="365125"/>
          </a:xfrm>
          <a:prstGeom prst="rect">
            <a:avLst/>
          </a:prstGeom>
        </p:spPr>
        <p:txBody>
          <a:bodyPr vert="horz" lIns="91440" tIns="45720" rIns="91440" bIns="45720" rtlCol="0" anchor="ctr"/>
          <a:lstStyle>
            <a:lvl1pPr algn="ctr">
              <a:defRPr sz="1000">
                <a:solidFill>
                  <a:schemeClr val="tx2"/>
                </a:solidFill>
              </a:defRPr>
            </a:lvl1pPr>
          </a:lstStyle>
          <a:p>
            <a:fld id="{9B267374-CB30-4260-A45C-703503C3BA21}" type="slidenum">
              <a:rPr lang="en-IN" smtClean="0"/>
              <a:t>‹#›</a:t>
            </a:fld>
            <a:endParaRPr lang="en-IN"/>
          </a:p>
        </p:txBody>
      </p:sp>
      <p:sp>
        <p:nvSpPr>
          <p:cNvPr id="3" name="Text Placeholder 2"/>
          <p:cNvSpPr>
            <a:spLocks noGrp="1"/>
          </p:cNvSpPr>
          <p:nvPr>
            <p:ph type="body" idx="1"/>
          </p:nvPr>
        </p:nvSpPr>
        <p:spPr>
          <a:xfrm>
            <a:off x="1162757" y="2675467"/>
            <a:ext cx="9877777"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6.jpg"/><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A2272C-3932-8281-7E16-C5809C721B91}"/>
              </a:ext>
            </a:extLst>
          </p:cNvPr>
          <p:cNvSpPr>
            <a:spLocks noGrp="1"/>
          </p:cNvSpPr>
          <p:nvPr>
            <p:ph type="title"/>
          </p:nvPr>
        </p:nvSpPr>
        <p:spPr>
          <a:xfrm>
            <a:off x="569843" y="2516985"/>
            <a:ext cx="10972800" cy="1252728"/>
          </a:xfrm>
        </p:spPr>
        <p:txBody>
          <a:bodyPr>
            <a:noAutofit/>
          </a:bodyPr>
          <a:lstStyle/>
          <a:p>
            <a:r>
              <a:rPr lang="en-IN" sz="6600" b="1" dirty="0">
                <a:solidFill>
                  <a:schemeClr val="tx2">
                    <a:lumMod val="60000"/>
                    <a:lumOff val="40000"/>
                  </a:schemeClr>
                </a:solidFill>
                <a:latin typeface="Times New Roman" pitchFamily="18" charset="0"/>
                <a:cs typeface="Times New Roman" pitchFamily="18" charset="0"/>
              </a:rPr>
              <a:t>Abnormal Event </a:t>
            </a:r>
            <a:br>
              <a:rPr lang="en-IN" sz="6600" b="1" dirty="0">
                <a:solidFill>
                  <a:schemeClr val="tx2">
                    <a:lumMod val="60000"/>
                    <a:lumOff val="40000"/>
                  </a:schemeClr>
                </a:solidFill>
                <a:latin typeface="Times New Roman" pitchFamily="18" charset="0"/>
                <a:cs typeface="Times New Roman" pitchFamily="18" charset="0"/>
              </a:rPr>
            </a:br>
            <a:r>
              <a:rPr lang="en-IN" sz="6600" b="1" dirty="0" smtClean="0">
                <a:solidFill>
                  <a:schemeClr val="tx2">
                    <a:lumMod val="60000"/>
                    <a:lumOff val="40000"/>
                  </a:schemeClr>
                </a:solidFill>
                <a:latin typeface="Times New Roman" pitchFamily="18" charset="0"/>
                <a:cs typeface="Times New Roman" pitchFamily="18" charset="0"/>
              </a:rPr>
              <a:t>Detection</a:t>
            </a:r>
            <a:endParaRPr lang="en-IN" sz="6600" b="1" dirty="0">
              <a:latin typeface="Times New Roman" pitchFamily="18" charset="0"/>
              <a:cs typeface="Times New Roman" pitchFamily="18" charset="0"/>
            </a:endParaRPr>
          </a:p>
        </p:txBody>
      </p:sp>
      <p:pic>
        <p:nvPicPr>
          <p:cNvPr id="4" name="Content Placeholder 3"/>
          <p:cNvPicPr>
            <a:picLocks noGrp="1" noChangeAspect="1"/>
          </p:cNvPicPr>
          <p:nvPr>
            <p:ph idx="4294967295"/>
          </p:nvPr>
        </p:nvPicPr>
        <p:blipFill>
          <a:blip r:embed="rId2" cstate="print">
            <a:extLst>
              <a:ext uri="{28A0092B-C50C-407E-A947-70E740481C1C}">
                <a14:useLocalDpi xmlns:a14="http://schemas.microsoft.com/office/drawing/2010/main" val="0"/>
              </a:ext>
            </a:extLst>
          </a:blip>
          <a:stretch>
            <a:fillRect/>
          </a:stretch>
        </p:blipFill>
        <p:spPr>
          <a:xfrm>
            <a:off x="63611" y="-79513"/>
            <a:ext cx="2726146" cy="1224501"/>
          </a:xfrm>
        </p:spPr>
      </p:pic>
      <p:sp>
        <p:nvSpPr>
          <p:cNvPr id="5" name="Slide Number Placeholder 4"/>
          <p:cNvSpPr>
            <a:spLocks noGrp="1"/>
          </p:cNvSpPr>
          <p:nvPr>
            <p:ph type="sldNum" sz="quarter" idx="12"/>
          </p:nvPr>
        </p:nvSpPr>
        <p:spPr/>
        <p:txBody>
          <a:bodyPr/>
          <a:lstStyle/>
          <a:p>
            <a:fld id="{9B267374-CB30-4260-A45C-703503C3BA21}" type="slidenum">
              <a:rPr lang="en-IN" smtClean="0">
                <a:latin typeface="Times New Roman" pitchFamily="18" charset="0"/>
                <a:cs typeface="Times New Roman" pitchFamily="18" charset="0"/>
              </a:rPr>
              <a:t>1</a:t>
            </a:fld>
            <a:endParaRPr lang="en-IN">
              <a:latin typeface="Times New Roman" pitchFamily="18" charset="0"/>
              <a:cs typeface="Times New Roman" pitchFamily="18" charset="0"/>
            </a:endParaRPr>
          </a:p>
        </p:txBody>
      </p:sp>
    </p:spTree>
    <p:extLst>
      <p:ext uri="{BB962C8B-B14F-4D97-AF65-F5344CB8AC3E}">
        <p14:creationId xmlns:p14="http://schemas.microsoft.com/office/powerpoint/2010/main" val="10306528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0689" y="1876508"/>
            <a:ext cx="11298803" cy="4492487"/>
          </a:xfrm>
        </p:spPr>
        <p:txBody>
          <a:bodyPr>
            <a:noAutofit/>
          </a:bodyPr>
          <a:lstStyle/>
          <a:p>
            <a:pPr>
              <a:buFont typeface="Arial" pitchFamily="34" charset="0"/>
              <a:buChar char="•"/>
            </a:pPr>
            <a:r>
              <a:rPr lang="en-US" sz="2800" dirty="0">
                <a:latin typeface="Times New Roman" pitchFamily="18" charset="0"/>
                <a:cs typeface="Times New Roman" pitchFamily="18" charset="0"/>
              </a:rPr>
              <a:t>The task of this stage is to convert raw data to the aligned and acceptable input for the model. Each frame is extracted from the raw videos and resized to 227 </a:t>
            </a:r>
            <a:r>
              <a:rPr lang="en-US" sz="2800" dirty="0" smtClean="0">
                <a:latin typeface="Times New Roman" pitchFamily="18" charset="0"/>
                <a:cs typeface="Times New Roman" pitchFamily="18" charset="0"/>
              </a:rPr>
              <a:t>X 227</a:t>
            </a:r>
            <a:r>
              <a:rPr lang="en-US" sz="2800" dirty="0">
                <a:latin typeface="Times New Roman" pitchFamily="18" charset="0"/>
                <a:cs typeface="Times New Roman" pitchFamily="18" charset="0"/>
              </a:rPr>
              <a:t>. </a:t>
            </a:r>
            <a:endParaRPr lang="en-US" sz="2800" dirty="0" smtClean="0">
              <a:latin typeface="Times New Roman" pitchFamily="18" charset="0"/>
              <a:cs typeface="Times New Roman" pitchFamily="18" charset="0"/>
            </a:endParaRPr>
          </a:p>
          <a:p>
            <a:pPr>
              <a:buFont typeface="Arial" pitchFamily="34" charset="0"/>
              <a:buChar char="•"/>
            </a:pPr>
            <a:r>
              <a:rPr lang="en-US" sz="2800" dirty="0" smtClean="0">
                <a:latin typeface="Times New Roman" pitchFamily="18" charset="0"/>
                <a:cs typeface="Times New Roman" pitchFamily="18" charset="0"/>
              </a:rPr>
              <a:t>To </a:t>
            </a:r>
            <a:r>
              <a:rPr lang="en-US" sz="2800" dirty="0">
                <a:latin typeface="Times New Roman" pitchFamily="18" charset="0"/>
                <a:cs typeface="Times New Roman" pitchFamily="18" charset="0"/>
              </a:rPr>
              <a:t>ensure that the input images are all on the same scale, the pixel values are scaled between 0 and 1 and subtracted every frame from its global mean image for normalization. </a:t>
            </a:r>
            <a:endParaRPr lang="en-US" sz="2800" dirty="0" smtClean="0">
              <a:latin typeface="Times New Roman" pitchFamily="18" charset="0"/>
              <a:cs typeface="Times New Roman" pitchFamily="18" charset="0"/>
            </a:endParaRPr>
          </a:p>
          <a:p>
            <a:pPr>
              <a:buFont typeface="Arial" pitchFamily="34" charset="0"/>
              <a:buChar char="•"/>
            </a:pPr>
            <a:r>
              <a:rPr lang="en-US" sz="2800" dirty="0" smtClean="0">
                <a:latin typeface="Times New Roman" pitchFamily="18" charset="0"/>
                <a:cs typeface="Times New Roman" pitchFamily="18" charset="0"/>
              </a:rPr>
              <a:t>The </a:t>
            </a:r>
            <a:r>
              <a:rPr lang="en-US" sz="2800" dirty="0">
                <a:latin typeface="Times New Roman" pitchFamily="18" charset="0"/>
                <a:cs typeface="Times New Roman" pitchFamily="18" charset="0"/>
              </a:rPr>
              <a:t>mean image is calculated by averaging the pixel values at each location of every frame in the training dataset. </a:t>
            </a:r>
            <a:endParaRPr lang="en-US" sz="2800" dirty="0" smtClean="0">
              <a:latin typeface="Times New Roman" pitchFamily="18" charset="0"/>
              <a:cs typeface="Times New Roman" pitchFamily="18" charset="0"/>
            </a:endParaRPr>
          </a:p>
          <a:p>
            <a:pPr>
              <a:buFont typeface="Arial" pitchFamily="34" charset="0"/>
              <a:buChar char="•"/>
            </a:pPr>
            <a:r>
              <a:rPr lang="en-US" sz="2800" dirty="0" smtClean="0">
                <a:latin typeface="Times New Roman" pitchFamily="18" charset="0"/>
                <a:cs typeface="Times New Roman" pitchFamily="18" charset="0"/>
              </a:rPr>
              <a:t>After </a:t>
            </a:r>
            <a:r>
              <a:rPr lang="en-US" sz="2800" dirty="0">
                <a:latin typeface="Times New Roman" pitchFamily="18" charset="0"/>
                <a:cs typeface="Times New Roman" pitchFamily="18" charset="0"/>
              </a:rPr>
              <a:t>that, the images are converted to </a:t>
            </a:r>
            <a:r>
              <a:rPr lang="en-US" sz="2800" dirty="0" err="1">
                <a:latin typeface="Times New Roman" pitchFamily="18" charset="0"/>
                <a:cs typeface="Times New Roman" pitchFamily="18" charset="0"/>
              </a:rPr>
              <a:t>grayscale</a:t>
            </a:r>
            <a:r>
              <a:rPr lang="en-US" sz="2800" dirty="0">
                <a:latin typeface="Times New Roman" pitchFamily="18" charset="0"/>
                <a:cs typeface="Times New Roman" pitchFamily="18" charset="0"/>
              </a:rPr>
              <a:t> to reduce dimensionality. </a:t>
            </a:r>
            <a:endParaRPr lang="en-US" sz="2800" dirty="0" smtClean="0">
              <a:latin typeface="Times New Roman" pitchFamily="18" charset="0"/>
              <a:cs typeface="Times New Roman" pitchFamily="18" charset="0"/>
            </a:endParaRPr>
          </a:p>
        </p:txBody>
      </p:sp>
      <p:sp>
        <p:nvSpPr>
          <p:cNvPr id="2" name="Title 1"/>
          <p:cNvSpPr>
            <a:spLocks noGrp="1"/>
          </p:cNvSpPr>
          <p:nvPr>
            <p:ph type="title"/>
          </p:nvPr>
        </p:nvSpPr>
        <p:spPr/>
        <p:txBody>
          <a:bodyPr>
            <a:normAutofit fontScale="90000"/>
          </a:bodyPr>
          <a:lstStyle/>
          <a:p>
            <a:r>
              <a:rPr lang="en-US" b="1" dirty="0" smtClean="0"/>
              <a:t/>
            </a:r>
            <a:br>
              <a:rPr lang="en-US" b="1" dirty="0" smtClean="0"/>
            </a:br>
            <a:r>
              <a:rPr lang="en-US" sz="6700" b="1" dirty="0" smtClean="0">
                <a:latin typeface="Times New Roman" pitchFamily="18" charset="0"/>
                <a:cs typeface="Times New Roman" pitchFamily="18" charset="0"/>
              </a:rPr>
              <a:t>1.Preprocessing</a:t>
            </a:r>
            <a:r>
              <a:rPr lang="en-US" b="1" dirty="0"/>
              <a:t/>
            </a:r>
            <a:br>
              <a:rPr lang="en-US" b="1" dirty="0"/>
            </a:br>
            <a:endParaRPr lang="en-US" dirty="0"/>
          </a:p>
        </p:txBody>
      </p:sp>
      <p:sp>
        <p:nvSpPr>
          <p:cNvPr id="5" name="Slide Number Placeholder 4"/>
          <p:cNvSpPr>
            <a:spLocks noGrp="1"/>
          </p:cNvSpPr>
          <p:nvPr>
            <p:ph type="sldNum" sz="quarter" idx="12"/>
          </p:nvPr>
        </p:nvSpPr>
        <p:spPr/>
        <p:txBody>
          <a:bodyPr/>
          <a:lstStyle/>
          <a:p>
            <a:fld id="{9B267374-CB30-4260-A45C-703503C3BA21}" type="slidenum">
              <a:rPr lang="en-IN" smtClean="0"/>
              <a:t>10</a:t>
            </a:fld>
            <a:endParaRPr lang="en-IN"/>
          </a:p>
        </p:txBody>
      </p:sp>
      <p:pic>
        <p:nvPicPr>
          <p:cNvPr id="6"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611" y="-79513"/>
            <a:ext cx="2726146" cy="1224501"/>
          </a:xfrm>
          <a:prstGeom prst="rect">
            <a:avLst/>
          </a:prstGeom>
        </p:spPr>
      </p:pic>
    </p:spTree>
    <p:extLst>
      <p:ext uri="{BB962C8B-B14F-4D97-AF65-F5344CB8AC3E}">
        <p14:creationId xmlns:p14="http://schemas.microsoft.com/office/powerpoint/2010/main" val="22238764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28649" y="2234317"/>
            <a:ext cx="10411885" cy="3891846"/>
          </a:xfrm>
        </p:spPr>
        <p:txBody>
          <a:bodyPr/>
          <a:lstStyle/>
          <a:p>
            <a:pPr>
              <a:buFont typeface="Arial" pitchFamily="34" charset="0"/>
              <a:buChar char="•"/>
            </a:pPr>
            <a:r>
              <a:rPr lang="en-US" sz="2800" dirty="0">
                <a:effectLst>
                  <a:outerShdw blurRad="38100" dist="38100" dir="2700000" algn="tl">
                    <a:srgbClr val="000000">
                      <a:alpha val="43137"/>
                    </a:srgbClr>
                  </a:outerShdw>
                </a:effectLst>
                <a:latin typeface="Times New Roman" pitchFamily="18" charset="0"/>
                <a:cs typeface="Times New Roman" pitchFamily="18" charset="0"/>
              </a:rPr>
              <a:t>I</a:t>
            </a:r>
            <a:r>
              <a:rPr lang="en-US" sz="2800" dirty="0" smtClean="0">
                <a:effectLst>
                  <a:outerShdw blurRad="38100" dist="38100" dir="2700000" algn="tl">
                    <a:srgbClr val="000000">
                      <a:alpha val="43137"/>
                    </a:srgbClr>
                  </a:outerShdw>
                </a:effectLst>
                <a:latin typeface="Times New Roman" pitchFamily="18" charset="0"/>
                <a:cs typeface="Times New Roman" pitchFamily="18" charset="0"/>
              </a:rPr>
              <a:t>nput</a:t>
            </a: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 Video</a:t>
            </a:r>
          </a:p>
          <a:p>
            <a:pPr>
              <a:buFont typeface="Arial" pitchFamily="34" charset="0"/>
              <a:buChar char="•"/>
            </a:pPr>
            <a:r>
              <a:rPr lang="en-US" sz="2800" dirty="0">
                <a:effectLst>
                  <a:outerShdw blurRad="38100" dist="38100" dir="2700000" algn="tl">
                    <a:srgbClr val="000000">
                      <a:alpha val="43137"/>
                    </a:srgbClr>
                  </a:outerShdw>
                </a:effectLst>
                <a:latin typeface="Times New Roman" pitchFamily="18" charset="0"/>
                <a:cs typeface="Times New Roman" pitchFamily="18" charset="0"/>
              </a:rPr>
              <a:t>Step 1 </a:t>
            </a:r>
            <a:r>
              <a:rPr lang="en-US" sz="2800" dirty="0">
                <a:latin typeface="Times New Roman" pitchFamily="18" charset="0"/>
                <a:cs typeface="Times New Roman" pitchFamily="18" charset="0"/>
              </a:rPr>
              <a:t>: </a:t>
            </a:r>
            <a:r>
              <a:rPr lang="en-US" sz="2800" dirty="0">
                <a:solidFill>
                  <a:schemeClr val="tx2">
                    <a:lumMod val="60000"/>
                    <a:lumOff val="40000"/>
                  </a:schemeClr>
                </a:solidFill>
                <a:latin typeface="Times New Roman" pitchFamily="18" charset="0"/>
                <a:cs typeface="Times New Roman" pitchFamily="18" charset="0"/>
              </a:rPr>
              <a:t>Convert the video to </a:t>
            </a:r>
            <a:r>
              <a:rPr lang="en-US" sz="2800" dirty="0">
                <a:solidFill>
                  <a:schemeClr val="tx2">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frames</a:t>
            </a:r>
          </a:p>
          <a:p>
            <a:pPr marL="0" indent="0">
              <a:buNone/>
            </a:pPr>
            <a:endParaRPr lang="en-US"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a:xfrm>
            <a:off x="5328777" y="6222273"/>
            <a:ext cx="1549101" cy="365125"/>
          </a:xfrm>
        </p:spPr>
        <p:txBody>
          <a:bodyPr/>
          <a:lstStyle/>
          <a:p>
            <a:fld id="{9B267374-CB30-4260-A45C-703503C3BA21}" type="slidenum">
              <a:rPr lang="en-IN" smtClean="0">
                <a:latin typeface="Times New Roman" pitchFamily="18" charset="0"/>
                <a:cs typeface="Times New Roman" pitchFamily="18" charset="0"/>
              </a:rPr>
              <a:t>11</a:t>
            </a:fld>
            <a:endParaRPr lang="en-IN" dirty="0">
              <a:latin typeface="Times New Roman" pitchFamily="18" charset="0"/>
              <a:cs typeface="Times New Roman" pitchFamily="18" charset="0"/>
            </a:endParaRPr>
          </a:p>
        </p:txBody>
      </p:sp>
      <p:sp>
        <p:nvSpPr>
          <p:cNvPr id="4" name="Title 3"/>
          <p:cNvSpPr>
            <a:spLocks noGrp="1"/>
          </p:cNvSpPr>
          <p:nvPr>
            <p:ph type="title"/>
          </p:nvPr>
        </p:nvSpPr>
        <p:spPr>
          <a:xfrm>
            <a:off x="813792" y="365126"/>
            <a:ext cx="10972800" cy="1252728"/>
          </a:xfrm>
        </p:spPr>
        <p:txBody>
          <a:bodyPr>
            <a:normAutofit/>
          </a:bodyPr>
          <a:lstStyle/>
          <a:p>
            <a:r>
              <a:rPr lang="en-US" sz="6000" dirty="0">
                <a:effectLst>
                  <a:outerShdw blurRad="38100" dist="38100" dir="2700000" algn="tl">
                    <a:srgbClr val="000000">
                      <a:alpha val="43137"/>
                    </a:srgbClr>
                  </a:outerShdw>
                </a:effectLst>
                <a:latin typeface="Times New Roman" pitchFamily="18" charset="0"/>
                <a:cs typeface="Times New Roman" pitchFamily="18" charset="0"/>
              </a:rPr>
              <a:t>Data </a:t>
            </a:r>
            <a:r>
              <a:rPr lang="en-US" sz="6000" dirty="0" smtClean="0">
                <a:effectLst>
                  <a:outerShdw blurRad="38100" dist="38100" dir="2700000" algn="tl">
                    <a:srgbClr val="000000">
                      <a:alpha val="43137"/>
                    </a:srgbClr>
                  </a:outerShdw>
                </a:effectLst>
                <a:latin typeface="Times New Roman" pitchFamily="18" charset="0"/>
                <a:cs typeface="Times New Roman" pitchFamily="18" charset="0"/>
              </a:rPr>
              <a:t>Pre-Processing</a:t>
            </a:r>
            <a:endParaRPr lang="en-US" sz="6000" dirty="0">
              <a:latin typeface="Times New Roman" pitchFamily="18" charset="0"/>
              <a:cs typeface="Times New Roman" pitchFamily="18" charset="0"/>
            </a:endParaRPr>
          </a:p>
        </p:txBody>
      </p:sp>
      <p:sp>
        <p:nvSpPr>
          <p:cNvPr id="5" name="Title 1"/>
          <p:cNvSpPr txBox="1">
            <a:spLocks/>
          </p:cNvSpPr>
          <p:nvPr/>
        </p:nvSpPr>
        <p:spPr>
          <a:xfrm>
            <a:off x="628650" y="365126"/>
            <a:ext cx="7886700" cy="13255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6" name="Content Placeholder 2"/>
          <p:cNvSpPr txBox="1">
            <a:spLocks/>
          </p:cNvSpPr>
          <p:nvPr/>
        </p:nvSpPr>
        <p:spPr>
          <a:xfrm>
            <a:off x="628649" y="1825625"/>
            <a:ext cx="10519079" cy="4351338"/>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endParaRPr lang="en-US" dirty="0" smtClean="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8" name="Oval 7"/>
          <p:cNvSpPr/>
          <p:nvPr/>
        </p:nvSpPr>
        <p:spPr>
          <a:xfrm>
            <a:off x="791276" y="3645024"/>
            <a:ext cx="1944216" cy="187220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600" dirty="0" smtClean="0">
                <a:solidFill>
                  <a:schemeClr val="tx2">
                    <a:lumMod val="60000"/>
                    <a:lumOff val="40000"/>
                  </a:schemeClr>
                </a:solidFill>
                <a:latin typeface="Times New Roman" pitchFamily="18" charset="0"/>
                <a:cs typeface="Times New Roman" pitchFamily="18" charset="0"/>
              </a:rPr>
              <a:t>Video</a:t>
            </a:r>
            <a:endParaRPr lang="en-US" sz="3600" dirty="0">
              <a:solidFill>
                <a:schemeClr val="tx2">
                  <a:lumMod val="60000"/>
                  <a:lumOff val="40000"/>
                </a:schemeClr>
              </a:solidFill>
              <a:latin typeface="Times New Roman" pitchFamily="18" charset="0"/>
              <a:cs typeface="Times New Roman" pitchFamily="18" charset="0"/>
            </a:endParaRPr>
          </a:p>
        </p:txBody>
      </p:sp>
      <p:cxnSp>
        <p:nvCxnSpPr>
          <p:cNvPr id="9" name="Straight Arrow Connector 8"/>
          <p:cNvCxnSpPr>
            <a:stCxn id="8" idx="6"/>
          </p:cNvCxnSpPr>
          <p:nvPr/>
        </p:nvCxnSpPr>
        <p:spPr>
          <a:xfrm>
            <a:off x="2735492" y="4581128"/>
            <a:ext cx="158417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2619318" y="4184474"/>
            <a:ext cx="1840568" cy="461665"/>
          </a:xfrm>
          <a:prstGeom prst="rect">
            <a:avLst/>
          </a:prstGeom>
          <a:noFill/>
        </p:spPr>
        <p:txBody>
          <a:bodyPr wrap="none" rtlCol="0">
            <a:spAutoFit/>
          </a:bodyPr>
          <a:lstStyle/>
          <a:p>
            <a:r>
              <a:rPr lang="en-US" sz="2400" dirty="0" smtClean="0">
                <a:solidFill>
                  <a:schemeClr val="tx2">
                    <a:lumMod val="60000"/>
                    <a:lumOff val="40000"/>
                  </a:schemeClr>
                </a:solidFill>
                <a:latin typeface="Times New Roman" pitchFamily="18" charset="0"/>
                <a:cs typeface="Times New Roman" pitchFamily="18" charset="0"/>
              </a:rPr>
              <a:t> cv2.imread</a:t>
            </a:r>
            <a:r>
              <a:rPr lang="en-US" sz="2400" dirty="0" smtClean="0">
                <a:solidFill>
                  <a:schemeClr val="tx2">
                    <a:lumMod val="60000"/>
                    <a:lumOff val="40000"/>
                  </a:schemeClr>
                </a:solidFill>
                <a:latin typeface="Times New Roman" pitchFamily="18" charset="0"/>
                <a:cs typeface="Times New Roman" pitchFamily="18" charset="0"/>
              </a:rPr>
              <a:t>()</a:t>
            </a:r>
            <a:endParaRPr lang="en-US" sz="2400" dirty="0">
              <a:solidFill>
                <a:schemeClr val="tx2">
                  <a:lumMod val="60000"/>
                  <a:lumOff val="40000"/>
                </a:schemeClr>
              </a:solidFill>
              <a:latin typeface="Times New Roman" pitchFamily="18" charset="0"/>
              <a:cs typeface="Times New Roman" pitchFamily="18"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24939" y="3333645"/>
            <a:ext cx="2576222" cy="1449125"/>
          </a:xfrm>
          <a:prstGeom prst="rect">
            <a:avLst/>
          </a:prstGeom>
        </p:spPr>
      </p:pic>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84257" y="3345143"/>
            <a:ext cx="2599860" cy="1403130"/>
          </a:xfrm>
          <a:prstGeom prst="rect">
            <a:avLst/>
          </a:prstGeom>
        </p:spPr>
      </p:pic>
      <p:pic>
        <p:nvPicPr>
          <p:cNvPr id="26" name="Pictur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24939" y="4900985"/>
            <a:ext cx="2623930" cy="1475961"/>
          </a:xfrm>
          <a:prstGeom prst="rect">
            <a:avLst/>
          </a:prstGeom>
        </p:spPr>
      </p:pic>
      <p:pic>
        <p:nvPicPr>
          <p:cNvPr id="27" name="Picture 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484257" y="4829949"/>
            <a:ext cx="2623715" cy="1453081"/>
          </a:xfrm>
          <a:prstGeom prst="rect">
            <a:avLst/>
          </a:prstGeom>
        </p:spPr>
      </p:pic>
      <p:cxnSp>
        <p:nvCxnSpPr>
          <p:cNvPr id="30" name="Straight Connector 29"/>
          <p:cNvCxnSpPr/>
          <p:nvPr/>
        </p:nvCxnSpPr>
        <p:spPr>
          <a:xfrm flipV="1">
            <a:off x="5454595" y="3189063"/>
            <a:ext cx="5693133" cy="53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454595" y="3263316"/>
            <a:ext cx="0" cy="3113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454595" y="6404836"/>
            <a:ext cx="5756744" cy="27891"/>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11211339" y="3212917"/>
            <a:ext cx="63611" cy="3219811"/>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10893286" y="3197014"/>
            <a:ext cx="381663" cy="0"/>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323481" y="4321105"/>
            <a:ext cx="1266286" cy="461665"/>
          </a:xfrm>
          <a:prstGeom prst="rect">
            <a:avLst/>
          </a:prstGeom>
          <a:noFill/>
        </p:spPr>
        <p:txBody>
          <a:bodyPr wrap="square" rtlCol="0">
            <a:spAutoFit/>
          </a:bodyPr>
          <a:lstStyle/>
          <a:p>
            <a:r>
              <a:rPr lang="en-US" sz="2400" dirty="0" smtClean="0">
                <a:solidFill>
                  <a:schemeClr val="tx2">
                    <a:lumMod val="60000"/>
                    <a:lumOff val="40000"/>
                  </a:schemeClr>
                </a:solidFill>
                <a:latin typeface="Times New Roman" pitchFamily="18" charset="0"/>
                <a:cs typeface="Times New Roman" pitchFamily="18" charset="0"/>
              </a:rPr>
              <a:t>Frames</a:t>
            </a:r>
            <a:endParaRPr lang="en-US" sz="2400" dirty="0">
              <a:solidFill>
                <a:schemeClr val="tx2">
                  <a:lumMod val="60000"/>
                  <a:lumOff val="40000"/>
                </a:schemeClr>
              </a:solidFill>
              <a:latin typeface="Times New Roman" pitchFamily="18" charset="0"/>
              <a:cs typeface="Times New Roman" pitchFamily="18" charset="0"/>
            </a:endParaRPr>
          </a:p>
        </p:txBody>
      </p:sp>
      <p:pic>
        <p:nvPicPr>
          <p:cNvPr id="40" name="Content Placeholder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611" y="-79513"/>
            <a:ext cx="2726146" cy="1224501"/>
          </a:xfrm>
          <a:prstGeom prst="rect">
            <a:avLst/>
          </a:prstGeom>
        </p:spPr>
      </p:pic>
    </p:spTree>
    <p:extLst>
      <p:ext uri="{BB962C8B-B14F-4D97-AF65-F5344CB8AC3E}">
        <p14:creationId xmlns:p14="http://schemas.microsoft.com/office/powerpoint/2010/main" val="18109501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83244" y="1975752"/>
            <a:ext cx="9877777" cy="3450696"/>
          </a:xfrm>
        </p:spPr>
        <p:txBody>
          <a:bodyPr/>
          <a:lstStyle/>
          <a:p>
            <a:pPr marL="0" indent="0">
              <a:buNone/>
            </a:pPr>
            <a:r>
              <a:rPr lang="en-US" sz="2800" dirty="0">
                <a:effectLst>
                  <a:outerShdw blurRad="38100" dist="38100" dir="2700000" algn="tl">
                    <a:srgbClr val="000000">
                      <a:alpha val="43137"/>
                    </a:srgbClr>
                  </a:outerShdw>
                </a:effectLst>
                <a:latin typeface="Times New Roman" pitchFamily="18" charset="0"/>
                <a:cs typeface="Times New Roman" pitchFamily="18" charset="0"/>
              </a:rPr>
              <a:t>Step 2 </a:t>
            </a:r>
            <a:r>
              <a:rPr lang="en-US" sz="2800" dirty="0">
                <a:latin typeface="Times New Roman" pitchFamily="18" charset="0"/>
                <a:cs typeface="Times New Roman" pitchFamily="18" charset="0"/>
              </a:rPr>
              <a:t>: For each frame, resize it to 3 </a:t>
            </a:r>
            <a:r>
              <a:rPr lang="en-US" sz="2800" dirty="0">
                <a:effectLst>
                  <a:outerShdw blurRad="38100" dist="38100" dir="2700000" algn="tl">
                    <a:srgbClr val="000000">
                      <a:alpha val="43137"/>
                    </a:srgbClr>
                  </a:outerShdw>
                </a:effectLst>
                <a:latin typeface="Times New Roman" pitchFamily="18" charset="0"/>
                <a:cs typeface="Times New Roman" pitchFamily="18" charset="0"/>
              </a:rPr>
              <a:t>scales</a:t>
            </a:r>
            <a:r>
              <a:rPr lang="en-US" sz="2800" dirty="0">
                <a:latin typeface="Times New Roman" pitchFamily="18" charset="0"/>
                <a:cs typeface="Times New Roman" pitchFamily="18" charset="0"/>
              </a:rPr>
              <a:t> </a:t>
            </a:r>
          </a:p>
          <a:p>
            <a:pPr lvl="2"/>
            <a:r>
              <a:rPr lang="en-US" sz="2400" dirty="0">
                <a:latin typeface="Times New Roman" pitchFamily="18" charset="0"/>
                <a:cs typeface="Times New Roman" pitchFamily="18" charset="0"/>
              </a:rPr>
              <a:t>20x20</a:t>
            </a:r>
          </a:p>
          <a:p>
            <a:pPr lvl="2"/>
            <a:r>
              <a:rPr lang="en-US" sz="2400" dirty="0">
                <a:latin typeface="Times New Roman" pitchFamily="18" charset="0"/>
                <a:cs typeface="Times New Roman" pitchFamily="18" charset="0"/>
              </a:rPr>
              <a:t>30x40</a:t>
            </a:r>
          </a:p>
          <a:p>
            <a:pPr lvl="2"/>
            <a:r>
              <a:rPr lang="en-US" sz="2400" dirty="0" smtClean="0">
                <a:latin typeface="Times New Roman" pitchFamily="18" charset="0"/>
                <a:cs typeface="Times New Roman" pitchFamily="18" charset="0"/>
              </a:rPr>
              <a:t>227x227</a:t>
            </a:r>
            <a:endParaRPr lang="en-US" dirty="0"/>
          </a:p>
        </p:txBody>
      </p:sp>
      <p:sp>
        <p:nvSpPr>
          <p:cNvPr id="3" name="Slide Number Placeholder 2"/>
          <p:cNvSpPr>
            <a:spLocks noGrp="1"/>
          </p:cNvSpPr>
          <p:nvPr>
            <p:ph type="sldNum" sz="quarter" idx="12"/>
          </p:nvPr>
        </p:nvSpPr>
        <p:spPr/>
        <p:txBody>
          <a:bodyPr/>
          <a:lstStyle/>
          <a:p>
            <a:fld id="{9B267374-CB30-4260-A45C-703503C3BA21}" type="slidenum">
              <a:rPr lang="en-IN" smtClean="0"/>
              <a:t>12</a:t>
            </a:fld>
            <a:endParaRPr lang="en-IN"/>
          </a:p>
        </p:txBody>
      </p:sp>
      <p:sp>
        <p:nvSpPr>
          <p:cNvPr id="4" name="Title 3"/>
          <p:cNvSpPr>
            <a:spLocks noGrp="1"/>
          </p:cNvSpPr>
          <p:nvPr>
            <p:ph type="title"/>
          </p:nvPr>
        </p:nvSpPr>
        <p:spPr>
          <a:xfrm>
            <a:off x="641406" y="592372"/>
            <a:ext cx="10972800" cy="1252728"/>
          </a:xfrm>
        </p:spPr>
        <p:txBody>
          <a:bodyPr>
            <a:normAutofit/>
          </a:bodyPr>
          <a:lstStyle/>
          <a:p>
            <a:r>
              <a:rPr lang="en-US" sz="6000" dirty="0">
                <a:effectLst>
                  <a:outerShdw blurRad="38100" dist="38100" dir="2700000" algn="tl">
                    <a:srgbClr val="000000">
                      <a:alpha val="43137"/>
                    </a:srgbClr>
                  </a:outerShdw>
                </a:effectLst>
                <a:latin typeface="Times New Roman" pitchFamily="18" charset="0"/>
                <a:cs typeface="Times New Roman" pitchFamily="18" charset="0"/>
              </a:rPr>
              <a:t>Data Pre-Processing contd..</a:t>
            </a:r>
            <a:endParaRPr lang="en-US" sz="60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6055" y="2579528"/>
            <a:ext cx="6359952" cy="4125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611" y="-79513"/>
            <a:ext cx="2726146" cy="1224501"/>
          </a:xfrm>
          <a:prstGeom prst="rect">
            <a:avLst/>
          </a:prstGeom>
        </p:spPr>
      </p:pic>
    </p:spTree>
    <p:extLst>
      <p:ext uri="{BB962C8B-B14F-4D97-AF65-F5344CB8AC3E}">
        <p14:creationId xmlns:p14="http://schemas.microsoft.com/office/powerpoint/2010/main" val="34988707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itchFamily="34" charset="0"/>
              <a:buChar char="•"/>
            </a:pPr>
            <a:r>
              <a:rPr lang="en-US" sz="3200" dirty="0">
                <a:latin typeface="Times New Roman" pitchFamily="18" charset="0"/>
                <a:cs typeface="Times New Roman" pitchFamily="18" charset="0"/>
              </a:rPr>
              <a:t>We propose a convolutional spatiotemporal autoencoder to learn the regular patterns in the training videos. </a:t>
            </a:r>
            <a:endParaRPr lang="en-US" sz="3200" dirty="0" smtClean="0">
              <a:latin typeface="Times New Roman" pitchFamily="18" charset="0"/>
              <a:cs typeface="Times New Roman" pitchFamily="18" charset="0"/>
            </a:endParaRPr>
          </a:p>
          <a:p>
            <a:pPr>
              <a:buFont typeface="Arial" pitchFamily="34" charset="0"/>
              <a:buChar char="•"/>
            </a:pPr>
            <a:r>
              <a:rPr lang="en-US" sz="3200" dirty="0" smtClean="0">
                <a:latin typeface="Times New Roman" pitchFamily="18" charset="0"/>
                <a:cs typeface="Times New Roman" pitchFamily="18" charset="0"/>
              </a:rPr>
              <a:t>Our </a:t>
            </a:r>
            <a:r>
              <a:rPr lang="en-US" sz="3200" dirty="0">
                <a:latin typeface="Times New Roman" pitchFamily="18" charset="0"/>
                <a:cs typeface="Times New Roman" pitchFamily="18" charset="0"/>
              </a:rPr>
              <a:t>proposed architecture consists of two parts  </a:t>
            </a:r>
            <a:r>
              <a:rPr lang="en-US" sz="3200" dirty="0" smtClean="0">
                <a:latin typeface="Times New Roman" pitchFamily="18" charset="0"/>
                <a:cs typeface="Times New Roman" pitchFamily="18" charset="0"/>
              </a:rPr>
              <a:t>:spatial </a:t>
            </a:r>
            <a:r>
              <a:rPr lang="en-US" sz="3200" dirty="0">
                <a:latin typeface="Times New Roman" pitchFamily="18" charset="0"/>
                <a:cs typeface="Times New Roman" pitchFamily="18" charset="0"/>
              </a:rPr>
              <a:t>autoencoder for learning spatial structures of each video frame, and temporal encoder-decoder for learning temporal patterns of the encoded spatial structures.</a:t>
            </a:r>
          </a:p>
        </p:txBody>
      </p:sp>
      <p:sp>
        <p:nvSpPr>
          <p:cNvPr id="2" name="Title 1"/>
          <p:cNvSpPr>
            <a:spLocks noGrp="1"/>
          </p:cNvSpPr>
          <p:nvPr>
            <p:ph type="title"/>
          </p:nvPr>
        </p:nvSpPr>
        <p:spPr/>
        <p:txBody>
          <a:bodyPr>
            <a:normAutofit/>
          </a:bodyPr>
          <a:lstStyle/>
          <a:p>
            <a:r>
              <a:rPr lang="en-US" sz="6000" b="1" dirty="0" smtClean="0">
                <a:latin typeface="Times New Roman" pitchFamily="18" charset="0"/>
                <a:cs typeface="Times New Roman" pitchFamily="18" charset="0"/>
              </a:rPr>
              <a:t>2.Feature </a:t>
            </a:r>
            <a:r>
              <a:rPr lang="en-US" sz="6000" b="1" dirty="0">
                <a:latin typeface="Times New Roman" pitchFamily="18" charset="0"/>
                <a:cs typeface="Times New Roman" pitchFamily="18" charset="0"/>
              </a:rPr>
              <a:t>Learning</a:t>
            </a:r>
          </a:p>
        </p:txBody>
      </p:sp>
      <p:sp>
        <p:nvSpPr>
          <p:cNvPr id="5" name="Slide Number Placeholder 4"/>
          <p:cNvSpPr>
            <a:spLocks noGrp="1"/>
          </p:cNvSpPr>
          <p:nvPr>
            <p:ph type="sldNum" sz="quarter" idx="12"/>
          </p:nvPr>
        </p:nvSpPr>
        <p:spPr/>
        <p:txBody>
          <a:bodyPr/>
          <a:lstStyle/>
          <a:p>
            <a:fld id="{9B267374-CB30-4260-A45C-703503C3BA21}" type="slidenum">
              <a:rPr lang="en-IN" smtClean="0">
                <a:latin typeface="Times New Roman" pitchFamily="18" charset="0"/>
                <a:cs typeface="Times New Roman" pitchFamily="18" charset="0"/>
              </a:rPr>
              <a:t>13</a:t>
            </a:fld>
            <a:endParaRPr lang="en-IN">
              <a:latin typeface="Times New Roman" pitchFamily="18" charset="0"/>
              <a:cs typeface="Times New Roman" pitchFamily="18" charset="0"/>
            </a:endParaRPr>
          </a:p>
        </p:txBody>
      </p:sp>
      <p:pic>
        <p:nvPicPr>
          <p:cNvPr id="6"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611" y="-79513"/>
            <a:ext cx="2726146" cy="1224501"/>
          </a:xfrm>
          <a:prstGeom prst="rect">
            <a:avLst/>
          </a:prstGeom>
        </p:spPr>
      </p:pic>
    </p:spTree>
    <p:extLst>
      <p:ext uri="{BB962C8B-B14F-4D97-AF65-F5344CB8AC3E}">
        <p14:creationId xmlns:p14="http://schemas.microsoft.com/office/powerpoint/2010/main" val="33277987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42269" y="1832630"/>
            <a:ext cx="9877777" cy="3450696"/>
          </a:xfrm>
        </p:spPr>
        <p:txBody>
          <a:bodyPr>
            <a:noAutofit/>
          </a:bodyPr>
          <a:lstStyle/>
          <a:p>
            <a:pPr>
              <a:buFont typeface="Arial" pitchFamily="34" charset="0"/>
              <a:buChar char="•"/>
            </a:pPr>
            <a:r>
              <a:rPr lang="en-US" dirty="0">
                <a:latin typeface="Times New Roman" pitchFamily="18" charset="0"/>
                <a:cs typeface="Times New Roman" pitchFamily="18" charset="0"/>
              </a:rPr>
              <a:t>A </a:t>
            </a:r>
            <a:r>
              <a:rPr lang="en-US" dirty="0" smtClean="0">
                <a:latin typeface="Times New Roman" pitchFamily="18" charset="0"/>
                <a:cs typeface="Times New Roman" pitchFamily="18" charset="0"/>
              </a:rPr>
              <a:t>Spatio-temporal </a:t>
            </a:r>
            <a:r>
              <a:rPr lang="en-US" dirty="0">
                <a:latin typeface="Times New Roman" pitchFamily="18" charset="0"/>
                <a:cs typeface="Times New Roman" pitchFamily="18" charset="0"/>
              </a:rPr>
              <a:t>autoencoder is a type of artificial neural network that is designed to learn </a:t>
            </a:r>
            <a:r>
              <a:rPr lang="en-US" dirty="0" smtClean="0">
                <a:latin typeface="Times New Roman" pitchFamily="18" charset="0"/>
                <a:cs typeface="Times New Roman" pitchFamily="18" charset="0"/>
              </a:rPr>
              <a:t>Spatio-temporal </a:t>
            </a:r>
            <a:r>
              <a:rPr lang="en-US" dirty="0">
                <a:latin typeface="Times New Roman" pitchFamily="18" charset="0"/>
                <a:cs typeface="Times New Roman" pitchFamily="18" charset="0"/>
              </a:rPr>
              <a:t>patterns in a sequence of data. It is typically used for analyzing and processing data that varies over both space and time, such as video or sensor data.</a:t>
            </a:r>
            <a:endParaRPr lang="en-US" dirty="0" smtClean="0">
              <a:latin typeface="Times New Roman" pitchFamily="18" charset="0"/>
              <a:cs typeface="Times New Roman" pitchFamily="18" charset="0"/>
            </a:endParaRPr>
          </a:p>
          <a:p>
            <a:pPr>
              <a:buFont typeface="Arial" pitchFamily="34" charset="0"/>
              <a:buChar char="•"/>
            </a:pPr>
            <a:r>
              <a:rPr lang="en-US" dirty="0" smtClean="0">
                <a:latin typeface="Times New Roman" pitchFamily="18" charset="0"/>
                <a:cs typeface="Times New Roman" pitchFamily="18" charset="0"/>
              </a:rPr>
              <a:t>Autoencoders</a:t>
            </a:r>
            <a:r>
              <a:rPr lang="en-US" dirty="0">
                <a:latin typeface="Times New Roman" pitchFamily="18" charset="0"/>
                <a:cs typeface="Times New Roman" pitchFamily="18" charset="0"/>
              </a:rPr>
              <a:t>, as the name suggests, consist of two stages: encoding and </a:t>
            </a:r>
            <a:r>
              <a:rPr lang="en-US" dirty="0" smtClean="0">
                <a:latin typeface="Times New Roman" pitchFamily="18" charset="0"/>
                <a:cs typeface="Times New Roman" pitchFamily="18" charset="0"/>
              </a:rPr>
              <a:t>decoding</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buFont typeface="Arial" pitchFamily="34" charset="0"/>
              <a:buChar char="•"/>
            </a:pPr>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was first used to reduce dimensionality by setting the number of encoder output units less than the input. </a:t>
            </a:r>
            <a:endParaRPr lang="en-US" dirty="0" smtClean="0">
              <a:latin typeface="Times New Roman" pitchFamily="18" charset="0"/>
              <a:cs typeface="Times New Roman" pitchFamily="18" charset="0"/>
            </a:endParaRPr>
          </a:p>
          <a:p>
            <a:pPr>
              <a:buFont typeface="Arial" pitchFamily="34" charset="0"/>
              <a:buChar char="•"/>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model is usually trained using back-propagation in an unsupervised manner, by minimizing the reconstruction error of the decoding results from the original inputs</a:t>
            </a:r>
            <a:r>
              <a:rPr lang="en-US"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US" sz="5400" b="1" dirty="0" smtClean="0">
                <a:latin typeface="Times New Roman" pitchFamily="18" charset="0"/>
                <a:cs typeface="Times New Roman" pitchFamily="18" charset="0"/>
              </a:rPr>
              <a:t>2.1 </a:t>
            </a:r>
            <a:r>
              <a:rPr lang="en-US" sz="5400" b="1" dirty="0" smtClean="0">
                <a:latin typeface="Times New Roman" pitchFamily="18" charset="0"/>
                <a:cs typeface="Times New Roman" pitchFamily="18" charset="0"/>
              </a:rPr>
              <a:t>Spatio Temporal Autoencoder</a:t>
            </a:r>
            <a:endParaRPr lang="en-US" sz="5400" b="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9B267374-CB30-4260-A45C-703503C3BA21}" type="slidenum">
              <a:rPr lang="en-IN" smtClean="0"/>
              <a:t>14</a:t>
            </a:fld>
            <a:endParaRPr lang="en-IN"/>
          </a:p>
        </p:txBody>
      </p:sp>
      <p:pic>
        <p:nvPicPr>
          <p:cNvPr id="6"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611" y="-79513"/>
            <a:ext cx="2726146" cy="1224501"/>
          </a:xfrm>
          <a:prstGeom prst="rect">
            <a:avLst/>
          </a:prstGeom>
        </p:spPr>
      </p:pic>
    </p:spTree>
    <p:extLst>
      <p:ext uri="{BB962C8B-B14F-4D97-AF65-F5344CB8AC3E}">
        <p14:creationId xmlns:p14="http://schemas.microsoft.com/office/powerpoint/2010/main" val="12606368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4563" y="1784920"/>
            <a:ext cx="9877777" cy="5073079"/>
          </a:xfrm>
        </p:spPr>
        <p:txBody>
          <a:bodyPr>
            <a:normAutofit fontScale="25000" lnSpcReduction="20000"/>
          </a:bodyPr>
          <a:lstStyle/>
          <a:p>
            <a:pPr marL="0" indent="0">
              <a:buNone/>
            </a:pPr>
            <a:r>
              <a:rPr lang="en-US" sz="9800" b="1" dirty="0" smtClean="0">
                <a:latin typeface="Times New Roman" pitchFamily="18" charset="0"/>
                <a:cs typeface="Times New Roman" pitchFamily="18" charset="0"/>
              </a:rPr>
              <a:t>Threshold Values</a:t>
            </a:r>
            <a:endParaRPr lang="en-US" sz="8600" dirty="0">
              <a:latin typeface="Times New Roman" pitchFamily="18" charset="0"/>
              <a:cs typeface="Times New Roman" pitchFamily="18" charset="0"/>
            </a:endParaRPr>
          </a:p>
          <a:p>
            <a:pPr>
              <a:buFont typeface="Arial" pitchFamily="34" charset="0"/>
              <a:buChar char="•"/>
            </a:pPr>
            <a:r>
              <a:rPr lang="en-US" sz="9600" dirty="0" smtClean="0">
                <a:latin typeface="Times New Roman" pitchFamily="18" charset="0"/>
                <a:cs typeface="Times New Roman" pitchFamily="18" charset="0"/>
              </a:rPr>
              <a:t>Once </a:t>
            </a:r>
            <a:r>
              <a:rPr lang="en-US" sz="9600" dirty="0">
                <a:latin typeface="Times New Roman" pitchFamily="18" charset="0"/>
                <a:cs typeface="Times New Roman" pitchFamily="18" charset="0"/>
              </a:rPr>
              <a:t>the model is trained, we can evaluate our models performance by feeding in testing data and check whether it is capable of detecting abnormal events while keeping false alarm rate </a:t>
            </a:r>
            <a:r>
              <a:rPr lang="en-US" sz="9600" dirty="0" smtClean="0">
                <a:latin typeface="Times New Roman" pitchFamily="18" charset="0"/>
                <a:cs typeface="Times New Roman" pitchFamily="18" charset="0"/>
              </a:rPr>
              <a:t>low.</a:t>
            </a:r>
          </a:p>
          <a:p>
            <a:pPr>
              <a:buFont typeface="Arial" pitchFamily="34" charset="0"/>
              <a:buChar char="•"/>
            </a:pPr>
            <a:r>
              <a:rPr lang="en-US" sz="9600" dirty="0" smtClean="0">
                <a:latin typeface="Times New Roman" pitchFamily="18" charset="0"/>
                <a:cs typeface="Times New Roman" pitchFamily="18" charset="0"/>
              </a:rPr>
              <a:t>We check the Loss into the frames and compare it </a:t>
            </a:r>
            <a:r>
              <a:rPr lang="en-US" sz="9600" dirty="0">
                <a:latin typeface="Times New Roman" pitchFamily="18" charset="0"/>
                <a:cs typeface="Times New Roman" pitchFamily="18" charset="0"/>
              </a:rPr>
              <a:t>with the </a:t>
            </a:r>
            <a:r>
              <a:rPr lang="en-US" sz="9600" dirty="0" smtClean="0">
                <a:latin typeface="Times New Roman" pitchFamily="18" charset="0"/>
                <a:cs typeface="Times New Roman" pitchFamily="18" charset="0"/>
              </a:rPr>
              <a:t>threshold Value.</a:t>
            </a:r>
          </a:p>
          <a:p>
            <a:pPr>
              <a:buFont typeface="Arial" pitchFamily="34" charset="0"/>
              <a:buChar char="•"/>
            </a:pPr>
            <a:r>
              <a:rPr lang="en-US" sz="9600" dirty="0" smtClean="0">
                <a:latin typeface="Times New Roman" pitchFamily="18" charset="0"/>
                <a:cs typeface="Times New Roman" pitchFamily="18" charset="0"/>
              </a:rPr>
              <a:t>It </a:t>
            </a:r>
            <a:r>
              <a:rPr lang="en-US" sz="9600" dirty="0">
                <a:latin typeface="Times New Roman" pitchFamily="18" charset="0"/>
                <a:cs typeface="Times New Roman" pitchFamily="18" charset="0"/>
              </a:rPr>
              <a:t>is straightforward to determine whether a video frame is normal or anomalous</a:t>
            </a:r>
            <a:r>
              <a:rPr lang="en-US" sz="9600" dirty="0" smtClean="0">
                <a:latin typeface="Times New Roman" pitchFamily="18" charset="0"/>
                <a:cs typeface="Times New Roman" pitchFamily="18" charset="0"/>
              </a:rPr>
              <a:t>.</a:t>
            </a:r>
          </a:p>
          <a:p>
            <a:pPr>
              <a:buFont typeface="Arial" pitchFamily="34" charset="0"/>
              <a:buChar char="•"/>
            </a:pPr>
            <a:r>
              <a:rPr lang="en-US" sz="9600" dirty="0" smtClean="0">
                <a:latin typeface="Times New Roman" pitchFamily="18" charset="0"/>
                <a:cs typeface="Times New Roman" pitchFamily="18" charset="0"/>
              </a:rPr>
              <a:t>The </a:t>
            </a:r>
            <a:r>
              <a:rPr lang="en-US" sz="9600" dirty="0">
                <a:latin typeface="Times New Roman" pitchFamily="18" charset="0"/>
                <a:cs typeface="Times New Roman" pitchFamily="18" charset="0"/>
              </a:rPr>
              <a:t>reconstruction error of each frame determines whether the frame is classified as anomalous. </a:t>
            </a:r>
            <a:endParaRPr lang="en-US" sz="9600" dirty="0" smtClean="0">
              <a:latin typeface="Times New Roman" pitchFamily="18" charset="0"/>
              <a:cs typeface="Times New Roman" pitchFamily="18" charset="0"/>
            </a:endParaRPr>
          </a:p>
          <a:p>
            <a:pPr>
              <a:buFont typeface="Arial" pitchFamily="34" charset="0"/>
              <a:buChar char="•"/>
            </a:pPr>
            <a:r>
              <a:rPr lang="en-US" sz="9600" dirty="0" smtClean="0">
                <a:latin typeface="Times New Roman" pitchFamily="18" charset="0"/>
                <a:cs typeface="Times New Roman" pitchFamily="18" charset="0"/>
              </a:rPr>
              <a:t>The </a:t>
            </a:r>
            <a:r>
              <a:rPr lang="en-US" sz="9600" dirty="0">
                <a:latin typeface="Times New Roman" pitchFamily="18" charset="0"/>
                <a:cs typeface="Times New Roman" pitchFamily="18" charset="0"/>
              </a:rPr>
              <a:t>threshold determines how sensitive we wish the detection system to behave — for example, setting a low threshold makes the system become sensitive to the happenings in the scene, where more alarms would be triggered. </a:t>
            </a:r>
          </a:p>
        </p:txBody>
      </p:sp>
      <p:sp>
        <p:nvSpPr>
          <p:cNvPr id="2" name="Title 1"/>
          <p:cNvSpPr>
            <a:spLocks noGrp="1"/>
          </p:cNvSpPr>
          <p:nvPr>
            <p:ph type="title"/>
          </p:nvPr>
        </p:nvSpPr>
        <p:spPr/>
        <p:txBody>
          <a:bodyPr>
            <a:normAutofit/>
          </a:bodyPr>
          <a:lstStyle/>
          <a:p>
            <a:r>
              <a:rPr lang="en-US" sz="6000" b="1" dirty="0">
                <a:latin typeface="Times New Roman" pitchFamily="18" charset="0"/>
                <a:cs typeface="Times New Roman" pitchFamily="18" charset="0"/>
              </a:rPr>
              <a:t>3. Anomaly </a:t>
            </a:r>
            <a:r>
              <a:rPr lang="en-US" sz="6000" b="1" dirty="0" smtClean="0">
                <a:latin typeface="Times New Roman" pitchFamily="18" charset="0"/>
                <a:cs typeface="Times New Roman" pitchFamily="18" charset="0"/>
              </a:rPr>
              <a:t>Detection</a:t>
            </a:r>
            <a:endParaRPr lang="en-US" sz="6000" b="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9B267374-CB30-4260-A45C-703503C3BA21}" type="slidenum">
              <a:rPr lang="en-IN" smtClean="0"/>
              <a:t>15</a:t>
            </a:fld>
            <a:endParaRPr lang="en-IN"/>
          </a:p>
        </p:txBody>
      </p:sp>
      <p:pic>
        <p:nvPicPr>
          <p:cNvPr id="6"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611" y="-79513"/>
            <a:ext cx="2726146" cy="1224501"/>
          </a:xfrm>
          <a:prstGeom prst="rect">
            <a:avLst/>
          </a:prstGeom>
        </p:spPr>
      </p:pic>
    </p:spTree>
    <p:extLst>
      <p:ext uri="{BB962C8B-B14F-4D97-AF65-F5344CB8AC3E}">
        <p14:creationId xmlns:p14="http://schemas.microsoft.com/office/powerpoint/2010/main" val="41529133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6000" b="1" dirty="0" smtClean="0">
                <a:latin typeface="Times New Roman" pitchFamily="18" charset="0"/>
                <a:cs typeface="Times New Roman" pitchFamily="18" charset="0"/>
              </a:rPr>
              <a:t>Result</a:t>
            </a:r>
            <a:endParaRPr lang="en-US" sz="6000" b="1" dirty="0">
              <a:latin typeface="Times New Roman" pitchFamily="18" charset="0"/>
              <a:cs typeface="Times New Roman" pitchFamily="18" charset="0"/>
            </a:endParaRP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05669" y="1916264"/>
            <a:ext cx="6003235" cy="4285753"/>
          </a:xfrm>
        </p:spPr>
      </p:pic>
      <p:sp>
        <p:nvSpPr>
          <p:cNvPr id="7" name="TextBox 6"/>
          <p:cNvSpPr txBox="1"/>
          <p:nvPr/>
        </p:nvSpPr>
        <p:spPr>
          <a:xfrm>
            <a:off x="683812" y="2242268"/>
            <a:ext cx="4373218" cy="2677656"/>
          </a:xfrm>
          <a:prstGeom prst="rect">
            <a:avLst/>
          </a:prstGeom>
          <a:noFill/>
        </p:spPr>
        <p:txBody>
          <a:bodyPr wrap="square" rtlCol="0">
            <a:spAutoFit/>
          </a:bodyPr>
          <a:lstStyle/>
          <a:p>
            <a:pPr algn="just"/>
            <a:r>
              <a:rPr lang="en-US" sz="2800" dirty="0" smtClean="0">
                <a:solidFill>
                  <a:schemeClr val="tx2">
                    <a:lumMod val="60000"/>
                    <a:lumOff val="40000"/>
                  </a:schemeClr>
                </a:solidFill>
                <a:latin typeface="Times New Roman" pitchFamily="18" charset="0"/>
                <a:cs typeface="Times New Roman" pitchFamily="18" charset="0"/>
              </a:rPr>
              <a:t>We have uploaded one video for testing and that video contains something abnormal so it detects that abnormal event and gives the output as “Abnormal Event Detected”</a:t>
            </a:r>
            <a:endParaRPr lang="en-US" sz="2800" dirty="0">
              <a:solidFill>
                <a:schemeClr val="tx2">
                  <a:lumMod val="60000"/>
                  <a:lumOff val="40000"/>
                </a:schemeClr>
              </a:solidFill>
              <a:latin typeface="Times New Roman" pitchFamily="18" charset="0"/>
              <a:cs typeface="Times New Roman" pitchFamily="18" charset="0"/>
            </a:endParaRPr>
          </a:p>
        </p:txBody>
      </p:sp>
      <p:sp>
        <p:nvSpPr>
          <p:cNvPr id="8" name="Slide Number Placeholder 7"/>
          <p:cNvSpPr>
            <a:spLocks noGrp="1"/>
          </p:cNvSpPr>
          <p:nvPr>
            <p:ph type="sldNum" sz="quarter" idx="12"/>
          </p:nvPr>
        </p:nvSpPr>
        <p:spPr/>
        <p:txBody>
          <a:bodyPr/>
          <a:lstStyle/>
          <a:p>
            <a:fld id="{9B267374-CB30-4260-A45C-703503C3BA21}" type="slidenum">
              <a:rPr lang="en-IN" smtClean="0"/>
              <a:t>16</a:t>
            </a:fld>
            <a:endParaRPr lang="en-IN"/>
          </a:p>
        </p:txBody>
      </p:sp>
      <p:pic>
        <p:nvPicPr>
          <p:cNvPr id="9"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611" y="-79513"/>
            <a:ext cx="2726146" cy="1224501"/>
          </a:xfrm>
          <a:prstGeom prst="rect">
            <a:avLst/>
          </a:prstGeom>
        </p:spPr>
      </p:pic>
    </p:spTree>
    <p:extLst>
      <p:ext uri="{BB962C8B-B14F-4D97-AF65-F5344CB8AC3E}">
        <p14:creationId xmlns:p14="http://schemas.microsoft.com/office/powerpoint/2010/main" val="33566038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86685" y="2051437"/>
            <a:ext cx="7170530" cy="3999505"/>
          </a:xfrm>
        </p:spPr>
      </p:pic>
      <p:sp>
        <p:nvSpPr>
          <p:cNvPr id="3" name="Title 2"/>
          <p:cNvSpPr>
            <a:spLocks noGrp="1"/>
          </p:cNvSpPr>
          <p:nvPr>
            <p:ph type="title"/>
          </p:nvPr>
        </p:nvSpPr>
        <p:spPr/>
        <p:txBody>
          <a:bodyPr>
            <a:normAutofit/>
          </a:bodyPr>
          <a:lstStyle/>
          <a:p>
            <a:r>
              <a:rPr lang="en-US" sz="6000" b="1" dirty="0" smtClean="0"/>
              <a:t>Result(cont.)</a:t>
            </a:r>
            <a:endParaRPr lang="en-US" sz="6000" b="1" dirty="0"/>
          </a:p>
        </p:txBody>
      </p:sp>
      <p:sp>
        <p:nvSpPr>
          <p:cNvPr id="6" name="TextBox 5"/>
          <p:cNvSpPr txBox="1"/>
          <p:nvPr/>
        </p:nvSpPr>
        <p:spPr>
          <a:xfrm>
            <a:off x="508883" y="2441050"/>
            <a:ext cx="184731" cy="369332"/>
          </a:xfrm>
          <a:prstGeom prst="rect">
            <a:avLst/>
          </a:prstGeom>
          <a:noFill/>
        </p:spPr>
        <p:txBody>
          <a:bodyPr wrap="none" rtlCol="0">
            <a:spAutoFit/>
          </a:bodyPr>
          <a:lstStyle/>
          <a:p>
            <a:endParaRPr lang="en-US" dirty="0"/>
          </a:p>
        </p:txBody>
      </p:sp>
      <p:sp>
        <p:nvSpPr>
          <p:cNvPr id="7" name="TextBox 6"/>
          <p:cNvSpPr txBox="1"/>
          <p:nvPr/>
        </p:nvSpPr>
        <p:spPr>
          <a:xfrm>
            <a:off x="437322" y="2266122"/>
            <a:ext cx="3991555" cy="3108543"/>
          </a:xfrm>
          <a:prstGeom prst="rect">
            <a:avLst/>
          </a:prstGeom>
          <a:noFill/>
        </p:spPr>
        <p:txBody>
          <a:bodyPr wrap="square" rtlCol="0">
            <a:spAutoFit/>
          </a:bodyPr>
          <a:lstStyle/>
          <a:p>
            <a:pPr marL="457200" indent="-457200" algn="just">
              <a:buFont typeface="Arial" pitchFamily="34" charset="0"/>
              <a:buChar char="•"/>
            </a:pPr>
            <a:r>
              <a:rPr lang="en-US" sz="2800" dirty="0">
                <a:solidFill>
                  <a:schemeClr val="tx2">
                    <a:lumMod val="60000"/>
                    <a:lumOff val="40000"/>
                  </a:schemeClr>
                </a:solidFill>
                <a:latin typeface="Times New Roman" pitchFamily="18" charset="0"/>
                <a:cs typeface="Times New Roman" pitchFamily="18" charset="0"/>
              </a:rPr>
              <a:t>Here We started the testing on live surveillance videos </a:t>
            </a:r>
            <a:r>
              <a:rPr lang="en-US" sz="2800" dirty="0" smtClean="0">
                <a:solidFill>
                  <a:schemeClr val="tx2">
                    <a:lumMod val="60000"/>
                    <a:lumOff val="40000"/>
                  </a:schemeClr>
                </a:solidFill>
                <a:latin typeface="Times New Roman" pitchFamily="18" charset="0"/>
                <a:cs typeface="Times New Roman" pitchFamily="18" charset="0"/>
              </a:rPr>
              <a:t>.</a:t>
            </a:r>
          </a:p>
          <a:p>
            <a:pPr marL="457200" indent="-457200" algn="just">
              <a:buFont typeface="Arial" pitchFamily="34" charset="0"/>
              <a:buChar char="•"/>
            </a:pPr>
            <a:r>
              <a:rPr lang="en-US" sz="2800" dirty="0" smtClean="0">
                <a:solidFill>
                  <a:schemeClr val="tx2">
                    <a:lumMod val="60000"/>
                    <a:lumOff val="40000"/>
                  </a:schemeClr>
                </a:solidFill>
                <a:latin typeface="Times New Roman" pitchFamily="18" charset="0"/>
                <a:cs typeface="Times New Roman" pitchFamily="18" charset="0"/>
              </a:rPr>
              <a:t>Video is normal and there is nothing abnormal so it is just processing the data </a:t>
            </a:r>
            <a:endParaRPr lang="en-US" sz="2800" dirty="0">
              <a:solidFill>
                <a:schemeClr val="tx2">
                  <a:lumMod val="60000"/>
                  <a:lumOff val="40000"/>
                </a:schemeClr>
              </a:solidFill>
              <a:latin typeface="Times New Roman" pitchFamily="18" charset="0"/>
              <a:cs typeface="Times New Roman" pitchFamily="18" charset="0"/>
            </a:endParaRPr>
          </a:p>
        </p:txBody>
      </p:sp>
      <p:sp>
        <p:nvSpPr>
          <p:cNvPr id="8" name="Slide Number Placeholder 7"/>
          <p:cNvSpPr>
            <a:spLocks noGrp="1"/>
          </p:cNvSpPr>
          <p:nvPr>
            <p:ph type="sldNum" sz="quarter" idx="12"/>
          </p:nvPr>
        </p:nvSpPr>
        <p:spPr/>
        <p:txBody>
          <a:bodyPr/>
          <a:lstStyle/>
          <a:p>
            <a:fld id="{9B267374-CB30-4260-A45C-703503C3BA21}" type="slidenum">
              <a:rPr lang="en-IN" smtClean="0"/>
              <a:t>17</a:t>
            </a:fld>
            <a:endParaRPr lang="en-IN"/>
          </a:p>
        </p:txBody>
      </p:sp>
      <p:pic>
        <p:nvPicPr>
          <p:cNvPr id="10"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611" y="-79513"/>
            <a:ext cx="2726146" cy="1224501"/>
          </a:xfrm>
          <a:prstGeom prst="rect">
            <a:avLst/>
          </a:prstGeom>
        </p:spPr>
      </p:pic>
    </p:spTree>
    <p:extLst>
      <p:ext uri="{BB962C8B-B14F-4D97-AF65-F5344CB8AC3E}">
        <p14:creationId xmlns:p14="http://schemas.microsoft.com/office/powerpoint/2010/main" val="3677257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74150" y="2107096"/>
            <a:ext cx="6400799" cy="3848431"/>
          </a:xfrm>
        </p:spPr>
      </p:pic>
      <p:sp>
        <p:nvSpPr>
          <p:cNvPr id="3" name="Title 2"/>
          <p:cNvSpPr>
            <a:spLocks noGrp="1"/>
          </p:cNvSpPr>
          <p:nvPr>
            <p:ph type="title"/>
          </p:nvPr>
        </p:nvSpPr>
        <p:spPr/>
        <p:txBody>
          <a:bodyPr>
            <a:normAutofit/>
          </a:bodyPr>
          <a:lstStyle/>
          <a:p>
            <a:r>
              <a:rPr lang="en-US" sz="6000" b="1" dirty="0" smtClean="0">
                <a:latin typeface="Times New Roman" pitchFamily="18" charset="0"/>
                <a:cs typeface="Times New Roman" pitchFamily="18" charset="0"/>
              </a:rPr>
              <a:t>Result(cont.)</a:t>
            </a:r>
            <a:endParaRPr lang="en-US" sz="6000" b="1" dirty="0">
              <a:latin typeface="Times New Roman" pitchFamily="18" charset="0"/>
              <a:cs typeface="Times New Roman" pitchFamily="18" charset="0"/>
            </a:endParaRPr>
          </a:p>
        </p:txBody>
      </p:sp>
      <p:sp>
        <p:nvSpPr>
          <p:cNvPr id="5" name="TextBox 4"/>
          <p:cNvSpPr txBox="1"/>
          <p:nvPr/>
        </p:nvSpPr>
        <p:spPr>
          <a:xfrm>
            <a:off x="540689" y="2313830"/>
            <a:ext cx="3737113" cy="4031873"/>
          </a:xfrm>
          <a:prstGeom prst="rect">
            <a:avLst/>
          </a:prstGeom>
          <a:noFill/>
        </p:spPr>
        <p:txBody>
          <a:bodyPr wrap="square" rtlCol="0">
            <a:spAutoFit/>
          </a:bodyPr>
          <a:lstStyle/>
          <a:p>
            <a:pPr marL="342900" indent="-342900" algn="just">
              <a:buFont typeface="Arial" pitchFamily="34" charset="0"/>
              <a:buChar char="•"/>
            </a:pPr>
            <a:r>
              <a:rPr lang="en-US" sz="2800" dirty="0" smtClean="0">
                <a:solidFill>
                  <a:schemeClr val="tx2">
                    <a:lumMod val="60000"/>
                    <a:lumOff val="40000"/>
                  </a:schemeClr>
                </a:solidFill>
                <a:latin typeface="Times New Roman" pitchFamily="18" charset="0"/>
                <a:cs typeface="Times New Roman" pitchFamily="18" charset="0"/>
              </a:rPr>
              <a:t>Here we tried to cover the camera so it detects it as a abnormal event and gives </a:t>
            </a:r>
            <a:r>
              <a:rPr lang="en-US" sz="3200" dirty="0" smtClean="0">
                <a:solidFill>
                  <a:schemeClr val="tx2">
                    <a:lumMod val="60000"/>
                    <a:lumOff val="40000"/>
                  </a:schemeClr>
                </a:solidFill>
                <a:latin typeface="Times New Roman" pitchFamily="18" charset="0"/>
                <a:cs typeface="Times New Roman" pitchFamily="18" charset="0"/>
              </a:rPr>
              <a:t>output</a:t>
            </a:r>
            <a:r>
              <a:rPr lang="en-US" sz="2800" dirty="0" smtClean="0">
                <a:solidFill>
                  <a:schemeClr val="tx2">
                    <a:lumMod val="60000"/>
                    <a:lumOff val="40000"/>
                  </a:schemeClr>
                </a:solidFill>
                <a:latin typeface="Times New Roman" pitchFamily="18" charset="0"/>
                <a:cs typeface="Times New Roman" pitchFamily="18" charset="0"/>
              </a:rPr>
              <a:t> as “Abnormal Event Detected” and one beep alarm is triggered.</a:t>
            </a:r>
            <a:endParaRPr lang="en-US" sz="2800" dirty="0">
              <a:solidFill>
                <a:schemeClr val="tx2">
                  <a:lumMod val="60000"/>
                  <a:lumOff val="40000"/>
                </a:schemeClr>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9B267374-CB30-4260-A45C-703503C3BA21}" type="slidenum">
              <a:rPr lang="en-IN" smtClean="0"/>
              <a:t>18</a:t>
            </a:fld>
            <a:endParaRPr lang="en-IN"/>
          </a:p>
        </p:txBody>
      </p:sp>
      <p:pic>
        <p:nvPicPr>
          <p:cNvPr id="8"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611" y="-79513"/>
            <a:ext cx="2726146" cy="1224501"/>
          </a:xfrm>
          <a:prstGeom prst="rect">
            <a:avLst/>
          </a:prstGeom>
        </p:spPr>
      </p:pic>
    </p:spTree>
    <p:extLst>
      <p:ext uri="{BB962C8B-B14F-4D97-AF65-F5344CB8AC3E}">
        <p14:creationId xmlns:p14="http://schemas.microsoft.com/office/powerpoint/2010/main" val="26779957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1195" y="2174535"/>
            <a:ext cx="9877777" cy="3450696"/>
          </a:xfrm>
        </p:spPr>
        <p:txBody>
          <a:bodyPr>
            <a:noAutofit/>
          </a:bodyPr>
          <a:lstStyle/>
          <a:p>
            <a:pPr>
              <a:buFont typeface="Arial" pitchFamily="34" charset="0"/>
              <a:buChar char="•"/>
            </a:pPr>
            <a:r>
              <a:rPr lang="en-US" sz="2800" dirty="0">
                <a:latin typeface="Times New Roman" pitchFamily="18" charset="0"/>
                <a:cs typeface="Times New Roman" pitchFamily="18" charset="0"/>
              </a:rPr>
              <a:t>W</a:t>
            </a:r>
            <a:r>
              <a:rPr lang="en-US" sz="2800" dirty="0" smtClean="0">
                <a:latin typeface="Times New Roman" pitchFamily="18" charset="0"/>
                <a:cs typeface="Times New Roman" pitchFamily="18" charset="0"/>
              </a:rPr>
              <a:t>e </a:t>
            </a:r>
            <a:r>
              <a:rPr lang="en-US" sz="2800" dirty="0">
                <a:latin typeface="Times New Roman" pitchFamily="18" charset="0"/>
                <a:cs typeface="Times New Roman" pitchFamily="18" charset="0"/>
              </a:rPr>
              <a:t>have successfully applied deep learning to the </a:t>
            </a:r>
            <a:r>
              <a:rPr lang="en-US" sz="2800" dirty="0" smtClean="0">
                <a:latin typeface="Times New Roman" pitchFamily="18" charset="0"/>
                <a:cs typeface="Times New Roman" pitchFamily="18" charset="0"/>
              </a:rPr>
              <a:t>challenging </a:t>
            </a:r>
            <a:r>
              <a:rPr lang="en-US" sz="2800" dirty="0">
                <a:latin typeface="Times New Roman" pitchFamily="18" charset="0"/>
                <a:cs typeface="Times New Roman" pitchFamily="18" charset="0"/>
              </a:rPr>
              <a:t>video anomaly detection problem. We formulate anomaly detection as a spatiotemporal sequence outlier detection problem and applied a combination of spatial feature </a:t>
            </a:r>
            <a:r>
              <a:rPr lang="en-US" sz="2800" dirty="0" smtClean="0">
                <a:latin typeface="Times New Roman" pitchFamily="18" charset="0"/>
                <a:cs typeface="Times New Roman" pitchFamily="18" charset="0"/>
              </a:rPr>
              <a:t>extractor. </a:t>
            </a:r>
          </a:p>
          <a:p>
            <a:pPr>
              <a:buFont typeface="Arial" pitchFamily="34" charset="0"/>
              <a:buChar char="•"/>
            </a:pPr>
            <a:r>
              <a:rPr lang="en-US" sz="2800" dirty="0" smtClean="0">
                <a:latin typeface="Times New Roman" pitchFamily="18" charset="0"/>
                <a:cs typeface="Times New Roman" pitchFamily="18" charset="0"/>
              </a:rPr>
              <a:t>By </a:t>
            </a:r>
            <a:r>
              <a:rPr lang="en-US" sz="2800" dirty="0">
                <a:latin typeface="Times New Roman" pitchFamily="18" charset="0"/>
                <a:cs typeface="Times New Roman" pitchFamily="18" charset="0"/>
              </a:rPr>
              <a:t>incorporating convolutional feature extractor in both spatial and temporal space into the encoding-decoding structure, we build an end-to-end trainable model for video anomaly detection</a:t>
            </a:r>
            <a:r>
              <a:rPr lang="en-US" sz="3200" dirty="0">
                <a:latin typeface="Times New Roman" pitchFamily="18" charset="0"/>
                <a:cs typeface="Times New Roman" pitchFamily="18" charset="0"/>
              </a:rPr>
              <a:t>. </a:t>
            </a:r>
            <a:endParaRPr lang="en-US" sz="3200" dirty="0" smtClean="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US" sz="6000" b="1" dirty="0">
                <a:latin typeface="Times New Roman" pitchFamily="18" charset="0"/>
                <a:cs typeface="Times New Roman" pitchFamily="18" charset="0"/>
              </a:rPr>
              <a:t>Conclusion</a:t>
            </a:r>
          </a:p>
        </p:txBody>
      </p:sp>
      <p:sp>
        <p:nvSpPr>
          <p:cNvPr id="5" name="Slide Number Placeholder 4"/>
          <p:cNvSpPr>
            <a:spLocks noGrp="1"/>
          </p:cNvSpPr>
          <p:nvPr>
            <p:ph type="sldNum" sz="quarter" idx="12"/>
          </p:nvPr>
        </p:nvSpPr>
        <p:spPr/>
        <p:txBody>
          <a:bodyPr/>
          <a:lstStyle/>
          <a:p>
            <a:fld id="{9B267374-CB30-4260-A45C-703503C3BA21}" type="slidenum">
              <a:rPr lang="en-IN" smtClean="0"/>
              <a:t>19</a:t>
            </a:fld>
            <a:endParaRPr lang="en-IN" dirty="0"/>
          </a:p>
        </p:txBody>
      </p:sp>
      <p:pic>
        <p:nvPicPr>
          <p:cNvPr id="6"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611" y="-79513"/>
            <a:ext cx="2726146" cy="1224501"/>
          </a:xfrm>
          <a:prstGeom prst="rect">
            <a:avLst/>
          </a:prstGeom>
        </p:spPr>
      </p:pic>
    </p:spTree>
    <p:extLst>
      <p:ext uri="{BB962C8B-B14F-4D97-AF65-F5344CB8AC3E}">
        <p14:creationId xmlns:p14="http://schemas.microsoft.com/office/powerpoint/2010/main" val="10955551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123001" y="2150681"/>
            <a:ext cx="9877777" cy="3450696"/>
          </a:xfrm>
        </p:spPr>
        <p:txBody>
          <a:bodyPr>
            <a:noAutofit/>
          </a:bodyPr>
          <a:lstStyle/>
          <a:p>
            <a:pPr marL="0" lvl="0" indent="0" algn="ctr">
              <a:lnSpc>
                <a:spcPct val="90000"/>
              </a:lnSpc>
              <a:spcBef>
                <a:spcPts val="1000"/>
              </a:spcBef>
              <a:buClrTx/>
              <a:buSzTx/>
              <a:buNone/>
            </a:pPr>
            <a:r>
              <a:rPr lang="en-US" sz="3200" b="1" dirty="0">
                <a:solidFill>
                  <a:schemeClr val="tx2">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Guide:</a:t>
            </a:r>
            <a:r>
              <a:rPr lang="en-US" sz="3200" dirty="0">
                <a:solidFill>
                  <a:schemeClr val="tx2">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 </a:t>
            </a:r>
            <a:r>
              <a:rPr lang="en-US" sz="3200" dirty="0" smtClean="0">
                <a:solidFill>
                  <a:schemeClr val="tx2">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Nithya BN </a:t>
            </a:r>
            <a:endParaRPr lang="en-US" sz="3200" dirty="0">
              <a:solidFill>
                <a:schemeClr val="tx2">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endParaRPr>
          </a:p>
          <a:p>
            <a:pPr marL="0" lvl="0" indent="0" algn="ctr">
              <a:lnSpc>
                <a:spcPct val="90000"/>
              </a:lnSpc>
              <a:spcBef>
                <a:spcPts val="1000"/>
              </a:spcBef>
              <a:buClrTx/>
              <a:buSzTx/>
              <a:buNone/>
            </a:pPr>
            <a:r>
              <a:rPr lang="en-US" sz="3200" dirty="0">
                <a:solidFill>
                  <a:schemeClr val="tx2">
                    <a:lumMod val="60000"/>
                    <a:lumOff val="40000"/>
                  </a:schemeClr>
                </a:solidFill>
                <a:latin typeface="Times New Roman" pitchFamily="18" charset="0"/>
                <a:cs typeface="Times New Roman" pitchFamily="18" charset="0"/>
              </a:rPr>
              <a:t>Assistant </a:t>
            </a:r>
            <a:r>
              <a:rPr lang="en-US" sz="3200" dirty="0" smtClean="0">
                <a:solidFill>
                  <a:schemeClr val="tx2">
                    <a:lumMod val="60000"/>
                    <a:lumOff val="40000"/>
                  </a:schemeClr>
                </a:solidFill>
                <a:latin typeface="Times New Roman" pitchFamily="18" charset="0"/>
                <a:cs typeface="Times New Roman" pitchFamily="18" charset="0"/>
              </a:rPr>
              <a:t>Professor, </a:t>
            </a:r>
          </a:p>
          <a:p>
            <a:pPr marL="0" lvl="0" indent="0" algn="ctr">
              <a:lnSpc>
                <a:spcPct val="90000"/>
              </a:lnSpc>
              <a:spcBef>
                <a:spcPts val="1000"/>
              </a:spcBef>
              <a:buClrTx/>
              <a:buSzTx/>
              <a:buNone/>
            </a:pPr>
            <a:r>
              <a:rPr lang="en-US" sz="3200" dirty="0" smtClean="0">
                <a:solidFill>
                  <a:schemeClr val="tx2">
                    <a:lumMod val="60000"/>
                    <a:lumOff val="40000"/>
                  </a:schemeClr>
                </a:solidFill>
                <a:latin typeface="Times New Roman" pitchFamily="18" charset="0"/>
                <a:cs typeface="Times New Roman" pitchFamily="18" charset="0"/>
              </a:rPr>
              <a:t>Department </a:t>
            </a:r>
            <a:r>
              <a:rPr lang="en-US" sz="3200" dirty="0">
                <a:solidFill>
                  <a:schemeClr val="tx2">
                    <a:lumMod val="60000"/>
                    <a:lumOff val="40000"/>
                  </a:schemeClr>
                </a:solidFill>
                <a:latin typeface="Times New Roman" pitchFamily="18" charset="0"/>
                <a:cs typeface="Times New Roman" pitchFamily="18" charset="0"/>
              </a:rPr>
              <a:t>of Master of Computer </a:t>
            </a:r>
            <a:r>
              <a:rPr lang="en-US" sz="3200" dirty="0" smtClean="0">
                <a:solidFill>
                  <a:schemeClr val="tx2">
                    <a:lumMod val="60000"/>
                    <a:lumOff val="40000"/>
                  </a:schemeClr>
                </a:solidFill>
                <a:latin typeface="Times New Roman" pitchFamily="18" charset="0"/>
                <a:cs typeface="Times New Roman" pitchFamily="18" charset="0"/>
              </a:rPr>
              <a:t>Applications,</a:t>
            </a:r>
          </a:p>
          <a:p>
            <a:pPr marL="0" lvl="0" indent="0" algn="ctr">
              <a:lnSpc>
                <a:spcPct val="90000"/>
              </a:lnSpc>
              <a:spcBef>
                <a:spcPts val="1000"/>
              </a:spcBef>
              <a:buClrTx/>
              <a:buSzTx/>
              <a:buNone/>
            </a:pPr>
            <a:r>
              <a:rPr lang="en-US" sz="3200" dirty="0">
                <a:solidFill>
                  <a:schemeClr val="tx2">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Ramaiah Institute of </a:t>
            </a:r>
            <a:r>
              <a:rPr lang="en-US" sz="3200" dirty="0" smtClean="0">
                <a:solidFill>
                  <a:schemeClr val="tx2">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 Technology, Bangalore</a:t>
            </a:r>
          </a:p>
          <a:p>
            <a:pPr marL="0" lvl="0" indent="0" algn="ctr">
              <a:lnSpc>
                <a:spcPct val="90000"/>
              </a:lnSpc>
              <a:spcBef>
                <a:spcPts val="1000"/>
              </a:spcBef>
              <a:buClrTx/>
              <a:buSzTx/>
              <a:buNone/>
            </a:pPr>
            <a:r>
              <a:rPr lang="en-US" sz="3200" b="1" dirty="0" smtClean="0">
                <a:solidFill>
                  <a:schemeClr val="tx2">
                    <a:lumMod val="60000"/>
                    <a:lumOff val="40000"/>
                  </a:schemeClr>
                </a:solidFill>
                <a:latin typeface="Times New Roman" pitchFamily="18" charset="0"/>
                <a:cs typeface="Times New Roman" pitchFamily="18" charset="0"/>
              </a:rPr>
              <a:t>Team members:</a:t>
            </a:r>
          </a:p>
          <a:p>
            <a:pPr marL="0" lvl="0" indent="0" algn="ctr">
              <a:lnSpc>
                <a:spcPct val="90000"/>
              </a:lnSpc>
              <a:spcBef>
                <a:spcPts val="1000"/>
              </a:spcBef>
              <a:buClrTx/>
              <a:buSzTx/>
              <a:buNone/>
            </a:pPr>
            <a:r>
              <a:rPr lang="en-US" sz="3200" dirty="0" smtClean="0">
                <a:solidFill>
                  <a:schemeClr val="tx2">
                    <a:lumMod val="60000"/>
                    <a:lumOff val="40000"/>
                  </a:schemeClr>
                </a:solidFill>
                <a:latin typeface="Times New Roman" pitchFamily="18" charset="0"/>
                <a:cs typeface="Times New Roman" pitchFamily="18" charset="0"/>
              </a:rPr>
              <a:t>Ashok Mahala: 1MS21MC010</a:t>
            </a:r>
          </a:p>
          <a:p>
            <a:pPr marL="0" lvl="0" indent="0" algn="ctr">
              <a:lnSpc>
                <a:spcPct val="90000"/>
              </a:lnSpc>
              <a:spcBef>
                <a:spcPts val="1000"/>
              </a:spcBef>
              <a:buClrTx/>
              <a:buSzTx/>
              <a:buNone/>
            </a:pPr>
            <a:r>
              <a:rPr lang="en-US" sz="3200" dirty="0" smtClean="0">
                <a:solidFill>
                  <a:schemeClr val="tx2">
                    <a:lumMod val="60000"/>
                    <a:lumOff val="40000"/>
                  </a:schemeClr>
                </a:solidFill>
                <a:latin typeface="Times New Roman" pitchFamily="18" charset="0"/>
                <a:cs typeface="Times New Roman" pitchFamily="18" charset="0"/>
              </a:rPr>
              <a:t>Sharat Krishna Gouda: 1MS21MC047</a:t>
            </a:r>
            <a:endParaRPr lang="en-US" sz="3200" dirty="0">
              <a:solidFill>
                <a:schemeClr val="tx2">
                  <a:lumMod val="60000"/>
                  <a:lumOff val="40000"/>
                </a:schemeClr>
              </a:solidFill>
              <a:latin typeface="Times New Roman" pitchFamily="18" charset="0"/>
              <a:cs typeface="Times New Roman" pitchFamily="18" charset="0"/>
            </a:endParaRPr>
          </a:p>
        </p:txBody>
      </p:sp>
      <p:sp>
        <p:nvSpPr>
          <p:cNvPr id="4" name="Title 3"/>
          <p:cNvSpPr>
            <a:spLocks noGrp="1"/>
          </p:cNvSpPr>
          <p:nvPr>
            <p:ph type="title"/>
          </p:nvPr>
        </p:nvSpPr>
        <p:spPr/>
        <p:txBody>
          <a:bodyPr/>
          <a:lstStyle/>
          <a:p>
            <a:endParaRPr lang="en-US"/>
          </a:p>
        </p:txBody>
      </p:sp>
      <p:sp>
        <p:nvSpPr>
          <p:cNvPr id="6" name="Slide Number Placeholder 5"/>
          <p:cNvSpPr>
            <a:spLocks noGrp="1"/>
          </p:cNvSpPr>
          <p:nvPr>
            <p:ph type="sldNum" sz="quarter" idx="12"/>
          </p:nvPr>
        </p:nvSpPr>
        <p:spPr/>
        <p:txBody>
          <a:bodyPr/>
          <a:lstStyle/>
          <a:p>
            <a:fld id="{9B267374-CB30-4260-A45C-703503C3BA21}" type="slidenum">
              <a:rPr lang="en-IN" smtClean="0"/>
              <a:t>2</a:t>
            </a:fld>
            <a:endParaRPr lang="en-IN"/>
          </a:p>
        </p:txBody>
      </p:sp>
      <p:pic>
        <p:nvPicPr>
          <p:cNvPr id="7"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611" y="-79513"/>
            <a:ext cx="2726146" cy="1224501"/>
          </a:xfrm>
          <a:prstGeom prst="rect">
            <a:avLst/>
          </a:prstGeom>
        </p:spPr>
      </p:pic>
    </p:spTree>
    <p:extLst>
      <p:ext uri="{BB962C8B-B14F-4D97-AF65-F5344CB8AC3E}">
        <p14:creationId xmlns:p14="http://schemas.microsoft.com/office/powerpoint/2010/main" val="36842723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buFont typeface="Arial" pitchFamily="34" charset="0"/>
              <a:buChar char="•"/>
            </a:pPr>
            <a:r>
              <a:rPr lang="en-US" sz="2800" dirty="0">
                <a:latin typeface="Times New Roman" pitchFamily="18" charset="0"/>
                <a:cs typeface="Times New Roman" pitchFamily="18" charset="0"/>
              </a:rPr>
              <a:t>The advantage of our model is that it is semi-supervised – the only ingredient required is a long video segment containing only normal events in a fixed view. </a:t>
            </a:r>
          </a:p>
          <a:p>
            <a:pPr>
              <a:buFont typeface="Arial" pitchFamily="34" charset="0"/>
              <a:buChar char="•"/>
            </a:pPr>
            <a:r>
              <a:rPr lang="en-US" sz="2800" dirty="0">
                <a:latin typeface="Times New Roman" pitchFamily="18" charset="0"/>
                <a:cs typeface="Times New Roman" pitchFamily="18" charset="0"/>
              </a:rPr>
              <a:t>Despite the models ability to detect abnormal events and its robustness to noise, depending on the activity complexity in the scene, it may produce more false alarms compared to other methods.</a:t>
            </a:r>
          </a:p>
        </p:txBody>
      </p:sp>
      <p:sp>
        <p:nvSpPr>
          <p:cNvPr id="3" name="Title 2"/>
          <p:cNvSpPr>
            <a:spLocks noGrp="1"/>
          </p:cNvSpPr>
          <p:nvPr>
            <p:ph type="title"/>
          </p:nvPr>
        </p:nvSpPr>
        <p:spPr/>
        <p:txBody>
          <a:bodyPr>
            <a:normAutofit/>
          </a:bodyPr>
          <a:lstStyle/>
          <a:p>
            <a:r>
              <a:rPr lang="en-US" sz="6000" b="1" dirty="0" smtClean="0">
                <a:latin typeface="Times New Roman" pitchFamily="18" charset="0"/>
                <a:cs typeface="Times New Roman" pitchFamily="18" charset="0"/>
              </a:rPr>
              <a:t>Conclusion(cont.)</a:t>
            </a:r>
            <a:endParaRPr lang="en-US" sz="60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9B267374-CB30-4260-A45C-703503C3BA21}" type="slidenum">
              <a:rPr lang="en-IN" smtClean="0"/>
              <a:t>20</a:t>
            </a:fld>
            <a:endParaRPr lang="en-IN"/>
          </a:p>
        </p:txBody>
      </p:sp>
      <p:pic>
        <p:nvPicPr>
          <p:cNvPr id="6"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611" y="-79513"/>
            <a:ext cx="2726146" cy="1224501"/>
          </a:xfrm>
          <a:prstGeom prst="rect">
            <a:avLst/>
          </a:prstGeom>
        </p:spPr>
      </p:pic>
    </p:spTree>
    <p:extLst>
      <p:ext uri="{BB962C8B-B14F-4D97-AF65-F5344CB8AC3E}">
        <p14:creationId xmlns:p14="http://schemas.microsoft.com/office/powerpoint/2010/main" val="24418466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en-US" dirty="0"/>
          </a:p>
        </p:txBody>
      </p:sp>
      <p:sp>
        <p:nvSpPr>
          <p:cNvPr id="4" name="Title 3"/>
          <p:cNvSpPr>
            <a:spLocks noGrp="1"/>
          </p:cNvSpPr>
          <p:nvPr>
            <p:ph type="title"/>
          </p:nvPr>
        </p:nvSpPr>
        <p:spPr>
          <a:xfrm>
            <a:off x="784529" y="2604450"/>
            <a:ext cx="10972800" cy="1252728"/>
          </a:xfrm>
        </p:spPr>
        <p:txBody>
          <a:bodyPr>
            <a:normAutofit fontScale="90000"/>
          </a:bodyPr>
          <a:lstStyle/>
          <a:p>
            <a:r>
              <a:rPr lang="en-US" sz="6000" b="1" dirty="0" smtClean="0"/>
              <a:t/>
            </a:r>
            <a:br>
              <a:rPr lang="en-US" sz="6000" b="1" dirty="0" smtClean="0"/>
            </a:br>
            <a:r>
              <a:rPr lang="en-US" sz="6000" b="1" dirty="0" smtClean="0">
                <a:solidFill>
                  <a:schemeClr val="tx1"/>
                </a:solidFill>
              </a:rPr>
              <a:t/>
            </a:r>
            <a:br>
              <a:rPr lang="en-US" sz="6000" b="1" dirty="0" smtClean="0">
                <a:solidFill>
                  <a:schemeClr val="tx1"/>
                </a:solidFill>
              </a:rPr>
            </a:br>
            <a:r>
              <a:rPr lang="en-US" sz="7300" b="1" dirty="0" smtClean="0">
                <a:solidFill>
                  <a:srgbClr val="00B0F0"/>
                </a:solidFill>
                <a:latin typeface="Times New Roman" pitchFamily="18" charset="0"/>
                <a:cs typeface="Times New Roman" pitchFamily="18" charset="0"/>
              </a:rPr>
              <a:t>Thank You</a:t>
            </a:r>
            <a:r>
              <a:rPr lang="en-US" sz="6000" b="1" dirty="0" smtClean="0"/>
              <a:t/>
            </a:r>
            <a:br>
              <a:rPr lang="en-US" sz="6000" b="1" dirty="0" smtClean="0"/>
            </a:br>
            <a:endParaRPr lang="en-US" sz="6000" b="1" dirty="0"/>
          </a:p>
        </p:txBody>
      </p:sp>
      <p:sp>
        <p:nvSpPr>
          <p:cNvPr id="3" name="Slide Number Placeholder 2"/>
          <p:cNvSpPr>
            <a:spLocks noGrp="1"/>
          </p:cNvSpPr>
          <p:nvPr>
            <p:ph type="sldNum" sz="quarter" idx="12"/>
          </p:nvPr>
        </p:nvSpPr>
        <p:spPr/>
        <p:txBody>
          <a:bodyPr/>
          <a:lstStyle/>
          <a:p>
            <a:fld id="{9B267374-CB30-4260-A45C-703503C3BA21}" type="slidenum">
              <a:rPr lang="en-IN" smtClean="0"/>
              <a:t>21</a:t>
            </a:fld>
            <a:endParaRPr lang="en-IN"/>
          </a:p>
        </p:txBody>
      </p:sp>
      <p:pic>
        <p:nvPicPr>
          <p:cNvPr id="6"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611" y="-79513"/>
            <a:ext cx="2726146" cy="1224501"/>
          </a:xfrm>
          <a:prstGeom prst="rect">
            <a:avLst/>
          </a:prstGeom>
        </p:spPr>
      </p:pic>
    </p:spTree>
    <p:extLst>
      <p:ext uri="{BB962C8B-B14F-4D97-AF65-F5344CB8AC3E}">
        <p14:creationId xmlns:p14="http://schemas.microsoft.com/office/powerpoint/2010/main" val="1263046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44BD822-B0CE-BE49-B12E-EE027D8C00FB}"/>
              </a:ext>
            </a:extLst>
          </p:cNvPr>
          <p:cNvSpPr txBox="1"/>
          <p:nvPr/>
        </p:nvSpPr>
        <p:spPr>
          <a:xfrm>
            <a:off x="418495" y="1165568"/>
            <a:ext cx="10555941" cy="1569660"/>
          </a:xfrm>
          <a:prstGeom prst="rect">
            <a:avLst/>
          </a:prstGeom>
          <a:noFill/>
        </p:spPr>
        <p:txBody>
          <a:bodyPr wrap="square" rtlCol="0">
            <a:spAutoFit/>
          </a:bodyPr>
          <a:lstStyle/>
          <a:p>
            <a:r>
              <a:rPr lang="en-US" dirty="0">
                <a:latin typeface="Times New Roman" pitchFamily="18" charset="0"/>
                <a:cs typeface="Times New Roman" pitchFamily="18" charset="0"/>
              </a:rPr>
              <a:t>									</a:t>
            </a:r>
            <a:r>
              <a:rPr lang="en-US" sz="6000" dirty="0">
                <a:latin typeface="Times New Roman" pitchFamily="18" charset="0"/>
                <a:cs typeface="Times New Roman" pitchFamily="18" charset="0"/>
              </a:rPr>
              <a:t>	</a:t>
            </a:r>
          </a:p>
          <a:p>
            <a:pPr marL="571500" indent="-571500">
              <a:buFont typeface="Arial" charset="0"/>
              <a:buChar char="•"/>
            </a:pPr>
            <a:endParaRPr lang="en-IN" sz="3600" dirty="0">
              <a:latin typeface="Times New Roman" pitchFamily="18" charset="0"/>
              <a:cs typeface="Times New Roman" pitchFamily="18" charset="0"/>
            </a:endParaRPr>
          </a:p>
        </p:txBody>
      </p:sp>
      <p:sp>
        <p:nvSpPr>
          <p:cNvPr id="6" name="Content Placeholder 5"/>
          <p:cNvSpPr>
            <a:spLocks noGrp="1"/>
          </p:cNvSpPr>
          <p:nvPr>
            <p:ph idx="1"/>
          </p:nvPr>
        </p:nvSpPr>
        <p:spPr/>
        <p:txBody>
          <a:bodyPr>
            <a:normAutofit fontScale="92500" lnSpcReduction="10000"/>
          </a:bodyPr>
          <a:lstStyle/>
          <a:p>
            <a:pPr>
              <a:buFont typeface="Arial" pitchFamily="34" charset="0"/>
              <a:buChar char="•"/>
            </a:pPr>
            <a:r>
              <a:rPr lang="en-US" sz="3500" dirty="0">
                <a:latin typeface="Times New Roman" pitchFamily="18" charset="0"/>
                <a:cs typeface="Times New Roman" pitchFamily="18" charset="0"/>
              </a:rPr>
              <a:t>What Is Abnormal </a:t>
            </a:r>
            <a:r>
              <a:rPr lang="en-US" sz="3500" dirty="0" smtClean="0">
                <a:latin typeface="Times New Roman" pitchFamily="18" charset="0"/>
                <a:cs typeface="Times New Roman" pitchFamily="18" charset="0"/>
              </a:rPr>
              <a:t>Event ?</a:t>
            </a:r>
            <a:endParaRPr lang="en-US" sz="3500" dirty="0">
              <a:latin typeface="Times New Roman" pitchFamily="18" charset="0"/>
              <a:cs typeface="Times New Roman" pitchFamily="18" charset="0"/>
            </a:endParaRPr>
          </a:p>
          <a:p>
            <a:pPr>
              <a:buFont typeface="Arial" pitchFamily="34" charset="0"/>
              <a:buChar char="•"/>
            </a:pPr>
            <a:r>
              <a:rPr lang="en-US" sz="3500" dirty="0">
                <a:latin typeface="Times New Roman" pitchFamily="18" charset="0"/>
                <a:cs typeface="Times New Roman" pitchFamily="18" charset="0"/>
              </a:rPr>
              <a:t>Problem statement</a:t>
            </a:r>
          </a:p>
          <a:p>
            <a:pPr>
              <a:buFont typeface="Arial" pitchFamily="34" charset="0"/>
              <a:buChar char="•"/>
            </a:pPr>
            <a:r>
              <a:rPr lang="en-US" sz="3500" dirty="0">
                <a:latin typeface="Times New Roman" pitchFamily="18" charset="0"/>
                <a:cs typeface="Times New Roman" pitchFamily="18" charset="0"/>
              </a:rPr>
              <a:t>Objectives</a:t>
            </a:r>
          </a:p>
          <a:p>
            <a:pPr>
              <a:buFont typeface="Arial" pitchFamily="34" charset="0"/>
              <a:buChar char="•"/>
            </a:pPr>
            <a:r>
              <a:rPr lang="en-US" sz="3500" dirty="0" smtClean="0">
                <a:latin typeface="Times New Roman" pitchFamily="18" charset="0"/>
                <a:cs typeface="Times New Roman" pitchFamily="18" charset="0"/>
              </a:rPr>
              <a:t>Methods </a:t>
            </a:r>
            <a:r>
              <a:rPr lang="en-US" sz="3500" dirty="0">
                <a:latin typeface="Times New Roman" pitchFamily="18" charset="0"/>
                <a:cs typeface="Times New Roman" pitchFamily="18" charset="0"/>
              </a:rPr>
              <a:t>used</a:t>
            </a:r>
          </a:p>
          <a:p>
            <a:pPr>
              <a:buFont typeface="Arial" pitchFamily="34" charset="0"/>
              <a:buChar char="•"/>
            </a:pPr>
            <a:r>
              <a:rPr lang="en-US" sz="3500" dirty="0">
                <a:latin typeface="Times New Roman" pitchFamily="18" charset="0"/>
                <a:cs typeface="Times New Roman" pitchFamily="18" charset="0"/>
              </a:rPr>
              <a:t>Results</a:t>
            </a:r>
          </a:p>
          <a:p>
            <a:pPr>
              <a:buFont typeface="Arial" pitchFamily="34" charset="0"/>
              <a:buChar char="•"/>
            </a:pPr>
            <a:r>
              <a:rPr lang="en-US" sz="3500" dirty="0">
                <a:latin typeface="Times New Roman" pitchFamily="18" charset="0"/>
                <a:cs typeface="Times New Roman" pitchFamily="18" charset="0"/>
              </a:rPr>
              <a:t>Conclusion</a:t>
            </a:r>
          </a:p>
          <a:p>
            <a:pPr marL="0" indent="0">
              <a:buNone/>
            </a:pPr>
            <a:endParaRPr lang="en-US" dirty="0"/>
          </a:p>
        </p:txBody>
      </p:sp>
      <p:sp>
        <p:nvSpPr>
          <p:cNvPr id="5" name="Title 4"/>
          <p:cNvSpPr>
            <a:spLocks noGrp="1"/>
          </p:cNvSpPr>
          <p:nvPr>
            <p:ph type="title"/>
          </p:nvPr>
        </p:nvSpPr>
        <p:spPr/>
        <p:txBody>
          <a:bodyPr>
            <a:normAutofit/>
          </a:bodyPr>
          <a:lstStyle/>
          <a:p>
            <a:pPr algn="ctr"/>
            <a:r>
              <a:rPr lang="en-US" sz="6000" b="1" dirty="0" smtClean="0">
                <a:latin typeface="Times New Roman" pitchFamily="18" charset="0"/>
                <a:cs typeface="Times New Roman" pitchFamily="18" charset="0"/>
              </a:rPr>
              <a:t>Contents</a:t>
            </a:r>
            <a:endParaRPr lang="en-US" sz="6000" b="1" dirty="0"/>
          </a:p>
        </p:txBody>
      </p:sp>
      <p:sp>
        <p:nvSpPr>
          <p:cNvPr id="8" name="Slide Number Placeholder 7"/>
          <p:cNvSpPr>
            <a:spLocks noGrp="1"/>
          </p:cNvSpPr>
          <p:nvPr>
            <p:ph type="sldNum" sz="quarter" idx="12"/>
          </p:nvPr>
        </p:nvSpPr>
        <p:spPr/>
        <p:txBody>
          <a:bodyPr/>
          <a:lstStyle/>
          <a:p>
            <a:fld id="{9B267374-CB30-4260-A45C-703503C3BA21}" type="slidenum">
              <a:rPr lang="en-IN" smtClean="0"/>
              <a:t>3</a:t>
            </a:fld>
            <a:endParaRPr lang="en-IN"/>
          </a:p>
        </p:txBody>
      </p:sp>
      <p:pic>
        <p:nvPicPr>
          <p:cNvPr id="9"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611" y="-79513"/>
            <a:ext cx="2726146" cy="1224501"/>
          </a:xfrm>
          <a:prstGeom prst="rect">
            <a:avLst/>
          </a:prstGeom>
        </p:spPr>
      </p:pic>
    </p:spTree>
    <p:extLst>
      <p:ext uri="{BB962C8B-B14F-4D97-AF65-F5344CB8AC3E}">
        <p14:creationId xmlns:p14="http://schemas.microsoft.com/office/powerpoint/2010/main" val="36431917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Arial" pitchFamily="34" charset="0"/>
              <a:buChar char="•"/>
            </a:pPr>
            <a:r>
              <a:rPr lang="en-US" sz="3200" dirty="0" smtClean="0">
                <a:latin typeface="Times New Roman" pitchFamily="18" charset="0"/>
                <a:cs typeface="Times New Roman" pitchFamily="18" charset="0"/>
              </a:rPr>
              <a:t>we </a:t>
            </a:r>
            <a:r>
              <a:rPr lang="en-US" sz="3200" dirty="0">
                <a:latin typeface="Times New Roman" pitchFamily="18" charset="0"/>
                <a:cs typeface="Times New Roman" pitchFamily="18" charset="0"/>
              </a:rPr>
              <a:t>can generally </a:t>
            </a:r>
            <a:r>
              <a:rPr lang="en-US" sz="3200" dirty="0" smtClean="0">
                <a:latin typeface="Times New Roman" pitchFamily="18" charset="0"/>
                <a:cs typeface="Times New Roman" pitchFamily="18" charset="0"/>
              </a:rPr>
              <a:t>Say </a:t>
            </a:r>
            <a:r>
              <a:rPr lang="en-US" sz="3200" dirty="0">
                <a:latin typeface="Times New Roman" pitchFamily="18" charset="0"/>
                <a:cs typeface="Times New Roman" pitchFamily="18" charset="0"/>
              </a:rPr>
              <a:t>that abnormal events should be unexpected events that occur less often than familiar (normal) events</a:t>
            </a:r>
            <a:r>
              <a:rPr lang="en-US" sz="3200" dirty="0" smtClean="0">
                <a:latin typeface="Times New Roman" pitchFamily="18" charset="0"/>
                <a:cs typeface="Times New Roman" pitchFamily="18" charset="0"/>
              </a:rPr>
              <a:t>.(like- Fighting in public palace, A road Accident, </a:t>
            </a:r>
            <a:r>
              <a:rPr lang="en-US" sz="3200" dirty="0" smtClean="0">
                <a:latin typeface="Times New Roman" pitchFamily="18" charset="0"/>
                <a:cs typeface="Times New Roman" pitchFamily="18" charset="0"/>
              </a:rPr>
              <a:t>Someone </a:t>
            </a:r>
            <a:r>
              <a:rPr lang="en-US" sz="3200" dirty="0" smtClean="0">
                <a:latin typeface="Times New Roman" pitchFamily="18" charset="0"/>
                <a:cs typeface="Times New Roman" pitchFamily="18" charset="0"/>
              </a:rPr>
              <a:t>is trying to enter into a restricted area.) </a:t>
            </a:r>
            <a:endParaRPr lang="en-US" sz="3200" dirty="0">
              <a:latin typeface="Times New Roman" pitchFamily="18" charset="0"/>
              <a:cs typeface="Times New Roman" pitchFamily="18" charset="0"/>
            </a:endParaRPr>
          </a:p>
          <a:p>
            <a:endParaRPr lang="en-US" dirty="0"/>
          </a:p>
        </p:txBody>
      </p:sp>
      <p:sp>
        <p:nvSpPr>
          <p:cNvPr id="2" name="Title 1"/>
          <p:cNvSpPr>
            <a:spLocks noGrp="1"/>
          </p:cNvSpPr>
          <p:nvPr>
            <p:ph type="title"/>
          </p:nvPr>
        </p:nvSpPr>
        <p:spPr>
          <a:xfrm>
            <a:off x="681161" y="532737"/>
            <a:ext cx="10972800" cy="1252728"/>
          </a:xfrm>
        </p:spPr>
        <p:txBody>
          <a:bodyPr>
            <a:normAutofit fontScale="90000"/>
          </a:bodyPr>
          <a:lstStyle/>
          <a:p>
            <a:r>
              <a:rPr lang="en-US" b="1" dirty="0" smtClean="0"/>
              <a:t/>
            </a:r>
            <a:br>
              <a:rPr lang="en-US" b="1" dirty="0" smtClean="0"/>
            </a:br>
            <a:r>
              <a:rPr lang="en-US" sz="6700" b="1" dirty="0" smtClean="0">
                <a:latin typeface="Times New Roman" pitchFamily="18" charset="0"/>
                <a:cs typeface="Times New Roman" pitchFamily="18" charset="0"/>
              </a:rPr>
              <a:t>What </a:t>
            </a:r>
            <a:r>
              <a:rPr lang="en-US" sz="6700" b="1" dirty="0">
                <a:latin typeface="Times New Roman" pitchFamily="18" charset="0"/>
                <a:cs typeface="Times New Roman" pitchFamily="18" charset="0"/>
              </a:rPr>
              <a:t>Is </a:t>
            </a:r>
            <a:r>
              <a:rPr lang="en-US" sz="6700" b="1" dirty="0" smtClean="0">
                <a:latin typeface="Times New Roman" pitchFamily="18" charset="0"/>
                <a:cs typeface="Times New Roman" pitchFamily="18" charset="0"/>
              </a:rPr>
              <a:t>Abnormal Event ?</a:t>
            </a:r>
            <a:r>
              <a:rPr lang="en-US" b="1" dirty="0" smtClean="0"/>
              <a:t/>
            </a:r>
            <a:br>
              <a:rPr lang="en-US" b="1" dirty="0" smtClean="0"/>
            </a:br>
            <a:endParaRPr lang="en-US" dirty="0"/>
          </a:p>
        </p:txBody>
      </p:sp>
      <p:sp>
        <p:nvSpPr>
          <p:cNvPr id="5" name="Slide Number Placeholder 4"/>
          <p:cNvSpPr>
            <a:spLocks noGrp="1"/>
          </p:cNvSpPr>
          <p:nvPr>
            <p:ph type="sldNum" sz="quarter" idx="12"/>
          </p:nvPr>
        </p:nvSpPr>
        <p:spPr/>
        <p:txBody>
          <a:bodyPr/>
          <a:lstStyle/>
          <a:p>
            <a:fld id="{9B267374-CB30-4260-A45C-703503C3BA21}" type="slidenum">
              <a:rPr lang="en-IN" smtClean="0"/>
              <a:t>4</a:t>
            </a:fld>
            <a:endParaRPr lang="en-IN"/>
          </a:p>
        </p:txBody>
      </p:sp>
      <p:pic>
        <p:nvPicPr>
          <p:cNvPr id="6"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611" y="-79513"/>
            <a:ext cx="2726146" cy="1224501"/>
          </a:xfrm>
          <a:prstGeom prst="rect">
            <a:avLst/>
          </a:prstGeom>
        </p:spPr>
      </p:pic>
    </p:spTree>
    <p:extLst>
      <p:ext uri="{BB962C8B-B14F-4D97-AF65-F5344CB8AC3E}">
        <p14:creationId xmlns:p14="http://schemas.microsoft.com/office/powerpoint/2010/main" val="28766961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EA316B9-9750-A7BD-8AC9-18FFBF37A730}"/>
              </a:ext>
            </a:extLst>
          </p:cNvPr>
          <p:cNvSpPr txBox="1"/>
          <p:nvPr/>
        </p:nvSpPr>
        <p:spPr>
          <a:xfrm>
            <a:off x="1382806" y="927848"/>
            <a:ext cx="9426388" cy="1077218"/>
          </a:xfrm>
          <a:prstGeom prst="rect">
            <a:avLst/>
          </a:prstGeom>
          <a:noFill/>
        </p:spPr>
        <p:txBody>
          <a:bodyPr wrap="square" rtlCol="0">
            <a:spAutoFit/>
          </a:bodyPr>
          <a:lstStyle/>
          <a:p>
            <a:r>
              <a:rPr lang="en-IN" dirty="0"/>
              <a:t>					</a:t>
            </a:r>
            <a:r>
              <a:rPr lang="en-IN" b="1" dirty="0"/>
              <a:t>	</a:t>
            </a:r>
            <a:r>
              <a:rPr lang="en-IN" sz="3600" b="1" dirty="0" smtClean="0"/>
              <a:t>	</a:t>
            </a:r>
            <a:endParaRPr lang="en-IN" sz="3600" dirty="0" smtClean="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sp>
        <p:nvSpPr>
          <p:cNvPr id="4" name="Content Placeholder 3"/>
          <p:cNvSpPr>
            <a:spLocks noGrp="1"/>
          </p:cNvSpPr>
          <p:nvPr>
            <p:ph idx="1"/>
          </p:nvPr>
        </p:nvSpPr>
        <p:spPr/>
        <p:txBody>
          <a:bodyPr>
            <a:normAutofit fontScale="85000" lnSpcReduction="10000"/>
          </a:bodyPr>
          <a:lstStyle/>
          <a:p>
            <a:pPr>
              <a:buFont typeface="Arial" pitchFamily="34" charset="0"/>
              <a:buChar char="•"/>
            </a:pPr>
            <a:r>
              <a:rPr lang="en-US" sz="3200" dirty="0">
                <a:latin typeface="Times New Roman" pitchFamily="18" charset="0"/>
                <a:cs typeface="Times New Roman" pitchFamily="18" charset="0"/>
              </a:rPr>
              <a:t>This technology is designed to help detect unusual or abnormal activity in real-time, such as theft, vandalism, or other criminal activities. </a:t>
            </a:r>
            <a:endParaRPr lang="en-US" sz="3200" dirty="0" smtClean="0">
              <a:latin typeface="Times New Roman" pitchFamily="18" charset="0"/>
              <a:cs typeface="Times New Roman" pitchFamily="18" charset="0"/>
            </a:endParaRPr>
          </a:p>
          <a:p>
            <a:pPr>
              <a:buFont typeface="Arial" pitchFamily="34" charset="0"/>
              <a:buChar char="•"/>
            </a:pPr>
            <a:r>
              <a:rPr lang="en-US" sz="3200" dirty="0" smtClean="0">
                <a:latin typeface="Times New Roman" pitchFamily="18" charset="0"/>
                <a:cs typeface="Times New Roman" pitchFamily="18" charset="0"/>
              </a:rPr>
              <a:t>The </a:t>
            </a:r>
            <a:r>
              <a:rPr lang="en-US" sz="3200" dirty="0">
                <a:latin typeface="Times New Roman" pitchFamily="18" charset="0"/>
                <a:cs typeface="Times New Roman" pitchFamily="18" charset="0"/>
              </a:rPr>
              <a:t>use of this technology has become increasingly important in today's world, as it provides a layer of security to ensure the safety of people and assets. In this presentation, we will delve into the technology behind Abnormal Event Detection, its benefits and limitations, and how it can be used in various </a:t>
            </a:r>
            <a:r>
              <a:rPr lang="en-US" sz="3600" dirty="0">
                <a:latin typeface="Times New Roman" pitchFamily="18" charset="0"/>
                <a:cs typeface="Times New Roman" pitchFamily="18" charset="0"/>
              </a:rPr>
              <a:t>applications</a:t>
            </a:r>
            <a:r>
              <a:rPr lang="en-US" sz="3200" dirty="0">
                <a:latin typeface="Times New Roman" pitchFamily="18" charset="0"/>
                <a:cs typeface="Times New Roman" pitchFamily="18" charset="0"/>
              </a:rPr>
              <a:t>.</a:t>
            </a:r>
            <a:endParaRPr lang="en-IN" sz="3200" dirty="0">
              <a:latin typeface="Times New Roman" pitchFamily="18" charset="0"/>
              <a:cs typeface="Times New Roman" pitchFamily="18" charset="0"/>
            </a:endParaRPr>
          </a:p>
          <a:p>
            <a:endParaRPr lang="en-US" dirty="0"/>
          </a:p>
        </p:txBody>
      </p:sp>
      <p:sp>
        <p:nvSpPr>
          <p:cNvPr id="3" name="Title 2"/>
          <p:cNvSpPr>
            <a:spLocks noGrp="1"/>
          </p:cNvSpPr>
          <p:nvPr>
            <p:ph type="title"/>
          </p:nvPr>
        </p:nvSpPr>
        <p:spPr>
          <a:xfrm>
            <a:off x="609600" y="457597"/>
            <a:ext cx="10972800" cy="1252728"/>
          </a:xfrm>
        </p:spPr>
        <p:txBody>
          <a:bodyPr>
            <a:normAutofit fontScale="90000"/>
          </a:bodyPr>
          <a:lstStyle/>
          <a:p>
            <a:r>
              <a:rPr lang="en-US" sz="6700" b="1" dirty="0">
                <a:latin typeface="Times New Roman" pitchFamily="18" charset="0"/>
                <a:cs typeface="Times New Roman" pitchFamily="18" charset="0"/>
              </a:rPr>
              <a:t>Introduction</a:t>
            </a: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9B267374-CB30-4260-A45C-703503C3BA21}" type="slidenum">
              <a:rPr lang="en-IN" smtClean="0"/>
              <a:t>5</a:t>
            </a:fld>
            <a:endParaRPr lang="en-IN"/>
          </a:p>
        </p:txBody>
      </p:sp>
      <p:pic>
        <p:nvPicPr>
          <p:cNvPr id="7"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611" y="-79513"/>
            <a:ext cx="2726146" cy="1224501"/>
          </a:xfrm>
          <a:prstGeom prst="rect">
            <a:avLst/>
          </a:prstGeom>
        </p:spPr>
      </p:pic>
    </p:spTree>
    <p:extLst>
      <p:ext uri="{BB962C8B-B14F-4D97-AF65-F5344CB8AC3E}">
        <p14:creationId xmlns:p14="http://schemas.microsoft.com/office/powerpoint/2010/main" val="37518856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B49EECB-B448-DB81-6165-5DEB75A95BFC}"/>
              </a:ext>
            </a:extLst>
          </p:cNvPr>
          <p:cNvSpPr txBox="1"/>
          <p:nvPr/>
        </p:nvSpPr>
        <p:spPr>
          <a:xfrm>
            <a:off x="1019735" y="161365"/>
            <a:ext cx="10544736" cy="1415772"/>
          </a:xfrm>
          <a:prstGeom prst="rect">
            <a:avLst/>
          </a:prstGeom>
          <a:noFill/>
        </p:spPr>
        <p:txBody>
          <a:bodyPr wrap="square" rtlCol="0">
            <a:spAutoFit/>
          </a:bodyPr>
          <a:lstStyle/>
          <a:p>
            <a:pPr algn="ctr"/>
            <a:endParaRPr lang="en-IN" sz="3600" u="sng" dirty="0"/>
          </a:p>
          <a:p>
            <a:pPr algn="just"/>
            <a:endParaRPr lang="en-IN" sz="3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4" name="Content Placeholder 3"/>
          <p:cNvSpPr>
            <a:spLocks noGrp="1"/>
          </p:cNvSpPr>
          <p:nvPr>
            <p:ph idx="1"/>
          </p:nvPr>
        </p:nvSpPr>
        <p:spPr/>
        <p:txBody>
          <a:bodyPr>
            <a:normAutofit/>
          </a:bodyPr>
          <a:lstStyle/>
          <a:p>
            <a:pPr>
              <a:buFont typeface="Arial" pitchFamily="34" charset="0"/>
              <a:buChar char="•"/>
            </a:pPr>
            <a:r>
              <a:rPr lang="en-IN" sz="2800" dirty="0">
                <a:latin typeface="Times New Roman" panose="02020603050405020304" pitchFamily="18" charset="0"/>
                <a:ea typeface="Calibri" panose="020F0502020204030204" pitchFamily="34" charset="0"/>
                <a:cs typeface="Times New Roman" panose="02020603050405020304" pitchFamily="18" charset="0"/>
              </a:rPr>
              <a:t>Abnormal event detection in videos involves identifying unusual or unexpected events in a video stream, such as a person breaking into a building, a vehicle accident, or a person behaving strangely in a public space.</a:t>
            </a:r>
          </a:p>
          <a:p>
            <a:pPr>
              <a:buFont typeface="Arial" pitchFamily="34" charset="0"/>
              <a:buChar char="•"/>
            </a:pPr>
            <a:r>
              <a:rPr lang="en-IN" sz="2800" dirty="0">
                <a:latin typeface="Times New Roman" panose="02020603050405020304" pitchFamily="18" charset="0"/>
                <a:ea typeface="Calibri" panose="020F0502020204030204" pitchFamily="34" charset="0"/>
                <a:cs typeface="Times New Roman" panose="02020603050405020304" pitchFamily="18" charset="0"/>
              </a:rPr>
              <a:t>The goal of abnormal event detection in videos is to automatically detect these events and alert security personnel or other relevant parties in real-time.</a:t>
            </a:r>
          </a:p>
          <a:p>
            <a:pPr>
              <a:buFont typeface="Arial" pitchFamily="34" charset="0"/>
              <a:buChar char="•"/>
            </a:pPr>
            <a:endParaRPr lang="en-US" sz="2800" dirty="0"/>
          </a:p>
        </p:txBody>
      </p:sp>
      <p:sp>
        <p:nvSpPr>
          <p:cNvPr id="3" name="Title 2"/>
          <p:cNvSpPr>
            <a:spLocks noGrp="1"/>
          </p:cNvSpPr>
          <p:nvPr>
            <p:ph type="title"/>
          </p:nvPr>
        </p:nvSpPr>
        <p:spPr>
          <a:xfrm>
            <a:off x="805703" y="330378"/>
            <a:ext cx="10972800" cy="1252728"/>
          </a:xfrm>
        </p:spPr>
        <p:txBody>
          <a:bodyPr>
            <a:normAutofit/>
          </a:bodyPr>
          <a:lstStyle/>
          <a:p>
            <a:r>
              <a:rPr lang="en-IN" sz="6000" b="1" dirty="0">
                <a:latin typeface="Times New Roman" pitchFamily="18" charset="0"/>
                <a:cs typeface="Times New Roman" pitchFamily="18" charset="0"/>
              </a:rPr>
              <a:t>Problem </a:t>
            </a:r>
            <a:r>
              <a:rPr lang="en-IN" sz="6000" b="1" dirty="0" smtClean="0">
                <a:latin typeface="Times New Roman" pitchFamily="18" charset="0"/>
                <a:cs typeface="Times New Roman" pitchFamily="18" charset="0"/>
              </a:rPr>
              <a:t>Statement</a:t>
            </a:r>
            <a:endParaRPr lang="en-US" sz="6000" dirty="0"/>
          </a:p>
        </p:txBody>
      </p:sp>
      <p:sp>
        <p:nvSpPr>
          <p:cNvPr id="6" name="Slide Number Placeholder 5"/>
          <p:cNvSpPr>
            <a:spLocks noGrp="1"/>
          </p:cNvSpPr>
          <p:nvPr>
            <p:ph type="sldNum" sz="quarter" idx="12"/>
          </p:nvPr>
        </p:nvSpPr>
        <p:spPr/>
        <p:txBody>
          <a:bodyPr/>
          <a:lstStyle/>
          <a:p>
            <a:fld id="{9B267374-CB30-4260-A45C-703503C3BA21}" type="slidenum">
              <a:rPr lang="en-IN" smtClean="0"/>
              <a:t>6</a:t>
            </a:fld>
            <a:endParaRPr lang="en-IN"/>
          </a:p>
        </p:txBody>
      </p:sp>
      <p:pic>
        <p:nvPicPr>
          <p:cNvPr id="7"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611" y="-79513"/>
            <a:ext cx="2726146" cy="1224501"/>
          </a:xfrm>
          <a:prstGeom prst="rect">
            <a:avLst/>
          </a:prstGeom>
        </p:spPr>
      </p:pic>
    </p:spTree>
    <p:extLst>
      <p:ext uri="{BB962C8B-B14F-4D97-AF65-F5344CB8AC3E}">
        <p14:creationId xmlns:p14="http://schemas.microsoft.com/office/powerpoint/2010/main" val="25460106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en-US" dirty="0"/>
          </a:p>
        </p:txBody>
      </p:sp>
      <p:sp>
        <p:nvSpPr>
          <p:cNvPr id="3" name="Title 2"/>
          <p:cNvSpPr>
            <a:spLocks noGrp="1"/>
          </p:cNvSpPr>
          <p:nvPr>
            <p:ph type="title"/>
          </p:nvPr>
        </p:nvSpPr>
        <p:spPr>
          <a:xfrm>
            <a:off x="611560" y="421931"/>
            <a:ext cx="10972800" cy="1252728"/>
          </a:xfrm>
        </p:spPr>
        <p:txBody>
          <a:bodyPr>
            <a:normAutofit/>
          </a:bodyPr>
          <a:lstStyle/>
          <a:p>
            <a:r>
              <a:rPr lang="en-US" sz="6000" dirty="0">
                <a:effectLst>
                  <a:outerShdw blurRad="38100" dist="38100" dir="2700000" algn="tl">
                    <a:srgbClr val="000000">
                      <a:alpha val="43137"/>
                    </a:srgbClr>
                  </a:outerShdw>
                </a:effectLst>
                <a:latin typeface="Times New Roman" pitchFamily="18" charset="0"/>
                <a:cs typeface="Times New Roman" pitchFamily="18" charset="0"/>
              </a:rPr>
              <a:t>Overall Process (Block diagram) </a:t>
            </a:r>
            <a:endParaRPr lang="en-US" sz="6000" dirty="0">
              <a:latin typeface="Times New Roman" pitchFamily="18" charset="0"/>
              <a:cs typeface="Times New Roman" pitchFamily="18" charset="0"/>
            </a:endParaRPr>
          </a:p>
        </p:txBody>
      </p:sp>
      <p:sp>
        <p:nvSpPr>
          <p:cNvPr id="14" name="Title 1"/>
          <p:cNvSpPr txBox="1">
            <a:spLocks/>
          </p:cNvSpPr>
          <p:nvPr/>
        </p:nvSpPr>
        <p:spPr>
          <a:xfrm>
            <a:off x="611560" y="551209"/>
            <a:ext cx="7886700" cy="9941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effectLst>
                <a:outerShdw blurRad="38100" dist="38100" dir="2700000" algn="tl">
                  <a:srgbClr val="000000">
                    <a:alpha val="43137"/>
                  </a:srgbClr>
                </a:outerShdw>
              </a:effectLst>
            </a:endParaRPr>
          </a:p>
        </p:txBody>
      </p:sp>
      <p:sp>
        <p:nvSpPr>
          <p:cNvPr id="15" name="Rectangle 14"/>
          <p:cNvSpPr/>
          <p:nvPr/>
        </p:nvSpPr>
        <p:spPr>
          <a:xfrm>
            <a:off x="4554910" y="1965049"/>
            <a:ext cx="3249908" cy="6471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prstClr val="white"/>
                </a:solidFill>
                <a:latin typeface="Times New Roman" pitchFamily="18" charset="0"/>
                <a:cs typeface="Times New Roman" pitchFamily="18" charset="0"/>
              </a:rPr>
              <a:t>Gather input data set</a:t>
            </a:r>
          </a:p>
        </p:txBody>
      </p:sp>
      <p:sp>
        <p:nvSpPr>
          <p:cNvPr id="16" name="Rectangle 15"/>
          <p:cNvSpPr/>
          <p:nvPr/>
        </p:nvSpPr>
        <p:spPr>
          <a:xfrm>
            <a:off x="4554910" y="2784893"/>
            <a:ext cx="3249908" cy="6471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latin typeface="Times New Roman" pitchFamily="18" charset="0"/>
                <a:cs typeface="Times New Roman" pitchFamily="18" charset="0"/>
              </a:rPr>
              <a:t>Clean and preprocess data</a:t>
            </a:r>
          </a:p>
        </p:txBody>
      </p:sp>
      <p:sp>
        <p:nvSpPr>
          <p:cNvPr id="17" name="Rectangle 16"/>
          <p:cNvSpPr/>
          <p:nvPr/>
        </p:nvSpPr>
        <p:spPr>
          <a:xfrm>
            <a:off x="4554910" y="3606978"/>
            <a:ext cx="3249908" cy="6471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solidFill>
                  <a:prstClr val="white"/>
                </a:solidFill>
                <a:latin typeface="Times New Roman" pitchFamily="18" charset="0"/>
                <a:cs typeface="Times New Roman" pitchFamily="18" charset="0"/>
              </a:rPr>
              <a:t>Use input data to train model</a:t>
            </a:r>
          </a:p>
        </p:txBody>
      </p:sp>
      <p:sp>
        <p:nvSpPr>
          <p:cNvPr id="18" name="Rectangle 17"/>
          <p:cNvSpPr/>
          <p:nvPr/>
        </p:nvSpPr>
        <p:spPr>
          <a:xfrm>
            <a:off x="4576215" y="4444669"/>
            <a:ext cx="3249908" cy="6471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solidFill>
                  <a:prstClr val="white"/>
                </a:solidFill>
                <a:latin typeface="Times New Roman" pitchFamily="18" charset="0"/>
                <a:cs typeface="Times New Roman" pitchFamily="18" charset="0"/>
              </a:rPr>
              <a:t>Optimize model </a:t>
            </a:r>
          </a:p>
        </p:txBody>
      </p:sp>
      <p:sp>
        <p:nvSpPr>
          <p:cNvPr id="19" name="Rectangle 18"/>
          <p:cNvSpPr/>
          <p:nvPr/>
        </p:nvSpPr>
        <p:spPr>
          <a:xfrm>
            <a:off x="4576214" y="5277370"/>
            <a:ext cx="3249908" cy="6471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solidFill>
                  <a:prstClr val="white"/>
                </a:solidFill>
                <a:latin typeface="Times New Roman" pitchFamily="18" charset="0"/>
                <a:cs typeface="Times New Roman" pitchFamily="18" charset="0"/>
              </a:rPr>
              <a:t>Feed </a:t>
            </a:r>
            <a:r>
              <a:rPr lang="en-US" sz="2400" dirty="0" smtClean="0">
                <a:solidFill>
                  <a:prstClr val="white"/>
                </a:solidFill>
                <a:latin typeface="Times New Roman" pitchFamily="18" charset="0"/>
                <a:cs typeface="Times New Roman" pitchFamily="18" charset="0"/>
              </a:rPr>
              <a:t>test data </a:t>
            </a:r>
            <a:r>
              <a:rPr lang="en-US" sz="2400" dirty="0">
                <a:solidFill>
                  <a:prstClr val="white"/>
                </a:solidFill>
                <a:latin typeface="Times New Roman" pitchFamily="18" charset="0"/>
                <a:cs typeface="Times New Roman" pitchFamily="18" charset="0"/>
              </a:rPr>
              <a:t>to detect abnormal events</a:t>
            </a:r>
          </a:p>
        </p:txBody>
      </p:sp>
      <p:cxnSp>
        <p:nvCxnSpPr>
          <p:cNvPr id="20" name="Straight Arrow Connector 19"/>
          <p:cNvCxnSpPr>
            <a:stCxn id="15" idx="2"/>
            <a:endCxn id="16" idx="0"/>
          </p:cNvCxnSpPr>
          <p:nvPr/>
        </p:nvCxnSpPr>
        <p:spPr>
          <a:xfrm>
            <a:off x="6179864" y="2612212"/>
            <a:ext cx="0" cy="172681"/>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cxnSp>
        <p:nvCxnSpPr>
          <p:cNvPr id="21" name="Straight Arrow Connector 20"/>
          <p:cNvCxnSpPr/>
          <p:nvPr/>
        </p:nvCxnSpPr>
        <p:spPr>
          <a:xfrm flipH="1">
            <a:off x="6201168" y="3454041"/>
            <a:ext cx="1" cy="152937"/>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cxnSp>
        <p:nvCxnSpPr>
          <p:cNvPr id="22" name="Straight Arrow Connector 21"/>
          <p:cNvCxnSpPr/>
          <p:nvPr/>
        </p:nvCxnSpPr>
        <p:spPr>
          <a:xfrm flipH="1">
            <a:off x="6206571" y="4238432"/>
            <a:ext cx="1" cy="152937"/>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cxnSp>
        <p:nvCxnSpPr>
          <p:cNvPr id="23" name="Straight Arrow Connector 22"/>
          <p:cNvCxnSpPr/>
          <p:nvPr/>
        </p:nvCxnSpPr>
        <p:spPr>
          <a:xfrm flipH="1">
            <a:off x="6211974" y="5091832"/>
            <a:ext cx="1" cy="152937"/>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sp>
        <p:nvSpPr>
          <p:cNvPr id="27" name="Slide Number Placeholder 26"/>
          <p:cNvSpPr>
            <a:spLocks noGrp="1"/>
          </p:cNvSpPr>
          <p:nvPr>
            <p:ph type="sldNum" sz="quarter" idx="12"/>
          </p:nvPr>
        </p:nvSpPr>
        <p:spPr/>
        <p:txBody>
          <a:bodyPr/>
          <a:lstStyle/>
          <a:p>
            <a:fld id="{9B267374-CB30-4260-A45C-703503C3BA21}" type="slidenum">
              <a:rPr lang="en-IN" smtClean="0"/>
              <a:t>7</a:t>
            </a:fld>
            <a:endParaRPr lang="en-IN"/>
          </a:p>
        </p:txBody>
      </p:sp>
      <p:pic>
        <p:nvPicPr>
          <p:cNvPr id="30"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611" y="-79513"/>
            <a:ext cx="2726146" cy="1224501"/>
          </a:xfrm>
          <a:prstGeom prst="rect">
            <a:avLst/>
          </a:prstGeom>
        </p:spPr>
      </p:pic>
    </p:spTree>
    <p:extLst>
      <p:ext uri="{BB962C8B-B14F-4D97-AF65-F5344CB8AC3E}">
        <p14:creationId xmlns:p14="http://schemas.microsoft.com/office/powerpoint/2010/main" val="33936476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algn="just">
              <a:buFont typeface="Arial" pitchFamily="34" charset="0"/>
              <a:buChar char="•"/>
            </a:pPr>
            <a:r>
              <a:rPr lang="en-US" sz="3200" dirty="0">
                <a:latin typeface="Times New Roman" pitchFamily="18" charset="0"/>
                <a:cs typeface="Times New Roman" pitchFamily="18" charset="0"/>
              </a:rPr>
              <a:t>The method described here is based on the principle that when an abnormal event occurs, the most recent frames of video will be significantly </a:t>
            </a:r>
            <a:r>
              <a:rPr lang="en-US" sz="3200" dirty="0" smtClean="0">
                <a:latin typeface="Times New Roman" pitchFamily="18" charset="0"/>
                <a:cs typeface="Times New Roman" pitchFamily="18" charset="0"/>
              </a:rPr>
              <a:t>different </a:t>
            </a:r>
            <a:r>
              <a:rPr lang="en-US" sz="3200" dirty="0">
                <a:latin typeface="Times New Roman" pitchFamily="18" charset="0"/>
                <a:cs typeface="Times New Roman" pitchFamily="18" charset="0"/>
              </a:rPr>
              <a:t>than the older frames. </a:t>
            </a:r>
            <a:endParaRPr lang="en-US" sz="3200" dirty="0" smtClean="0">
              <a:latin typeface="Times New Roman" pitchFamily="18" charset="0"/>
              <a:cs typeface="Times New Roman" pitchFamily="18" charset="0"/>
            </a:endParaRPr>
          </a:p>
          <a:p>
            <a:pPr algn="just">
              <a:buFont typeface="Arial" pitchFamily="34" charset="0"/>
              <a:buChar char="•"/>
            </a:pPr>
            <a:r>
              <a:rPr lang="en-US" sz="3200" dirty="0" smtClean="0">
                <a:latin typeface="Times New Roman" pitchFamily="18" charset="0"/>
                <a:cs typeface="Times New Roman" pitchFamily="18" charset="0"/>
              </a:rPr>
              <a:t>we </a:t>
            </a:r>
            <a:r>
              <a:rPr lang="en-US" sz="3200" dirty="0">
                <a:latin typeface="Times New Roman" pitchFamily="18" charset="0"/>
                <a:cs typeface="Times New Roman" pitchFamily="18" charset="0"/>
              </a:rPr>
              <a:t>train an end-to-end model that consists of a spatial feature extractor and a temporal encoder-decoder which together learns the temporal patterns of the input volume of </a:t>
            </a:r>
            <a:r>
              <a:rPr lang="en-US" sz="3200" dirty="0" smtClean="0">
                <a:latin typeface="Times New Roman" pitchFamily="18" charset="0"/>
                <a:cs typeface="Times New Roman" pitchFamily="18" charset="0"/>
              </a:rPr>
              <a:t>frames.</a:t>
            </a:r>
            <a:endParaRPr lang="en-US" sz="3200" dirty="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pPr algn="ctr"/>
            <a:r>
              <a:rPr lang="en-US" sz="6000" b="1" dirty="0">
                <a:latin typeface="Times New Roman" pitchFamily="18" charset="0"/>
                <a:cs typeface="Times New Roman" pitchFamily="18" charset="0"/>
              </a:rPr>
              <a:t>Methodology</a:t>
            </a:r>
          </a:p>
        </p:txBody>
      </p:sp>
      <p:sp>
        <p:nvSpPr>
          <p:cNvPr id="5" name="Slide Number Placeholder 4"/>
          <p:cNvSpPr>
            <a:spLocks noGrp="1"/>
          </p:cNvSpPr>
          <p:nvPr>
            <p:ph type="sldNum" sz="quarter" idx="12"/>
          </p:nvPr>
        </p:nvSpPr>
        <p:spPr/>
        <p:txBody>
          <a:bodyPr/>
          <a:lstStyle/>
          <a:p>
            <a:fld id="{9B267374-CB30-4260-A45C-703503C3BA21}" type="slidenum">
              <a:rPr lang="en-IN" smtClean="0"/>
              <a:t>8</a:t>
            </a:fld>
            <a:endParaRPr lang="en-IN"/>
          </a:p>
        </p:txBody>
      </p:sp>
      <p:pic>
        <p:nvPicPr>
          <p:cNvPr id="6"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611" y="-79513"/>
            <a:ext cx="2726146" cy="1224501"/>
          </a:xfrm>
          <a:prstGeom prst="rect">
            <a:avLst/>
          </a:prstGeom>
        </p:spPr>
      </p:pic>
    </p:spTree>
    <p:extLst>
      <p:ext uri="{BB962C8B-B14F-4D97-AF65-F5344CB8AC3E}">
        <p14:creationId xmlns:p14="http://schemas.microsoft.com/office/powerpoint/2010/main" val="37970883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457200" indent="-457200">
              <a:buFont typeface="+mj-lt"/>
              <a:buAutoNum type="arabicPeriod"/>
            </a:pPr>
            <a:r>
              <a:rPr lang="en-US" sz="3600" b="1" dirty="0" smtClean="0">
                <a:latin typeface="Times New Roman" pitchFamily="18" charset="0"/>
                <a:cs typeface="Times New Roman" pitchFamily="18" charset="0"/>
              </a:rPr>
              <a:t>Preprocessing</a:t>
            </a:r>
            <a:endParaRPr lang="en-US" sz="3600" b="1" dirty="0">
              <a:latin typeface="Times New Roman" pitchFamily="18" charset="0"/>
              <a:cs typeface="Times New Roman" pitchFamily="18" charset="0"/>
            </a:endParaRPr>
          </a:p>
          <a:p>
            <a:pPr marL="457200" indent="-457200">
              <a:buFont typeface="+mj-lt"/>
              <a:buAutoNum type="arabicPeriod"/>
            </a:pPr>
            <a:r>
              <a:rPr lang="en-US" sz="3600" b="1" dirty="0">
                <a:latin typeface="Times New Roman" pitchFamily="18" charset="0"/>
                <a:cs typeface="Times New Roman" pitchFamily="18" charset="0"/>
              </a:rPr>
              <a:t>Feature </a:t>
            </a:r>
            <a:r>
              <a:rPr lang="en-US" sz="3600" b="1" dirty="0" smtClean="0">
                <a:latin typeface="Times New Roman" pitchFamily="18" charset="0"/>
                <a:cs typeface="Times New Roman" pitchFamily="18" charset="0"/>
              </a:rPr>
              <a:t>Learning</a:t>
            </a:r>
          </a:p>
          <a:p>
            <a:pPr marL="457200" indent="-457200">
              <a:buFont typeface="+mj-lt"/>
              <a:buAutoNum type="arabicPeriod"/>
            </a:pPr>
            <a:r>
              <a:rPr lang="en-US" sz="3600" b="1" dirty="0">
                <a:latin typeface="Times New Roman" pitchFamily="18" charset="0"/>
                <a:cs typeface="Times New Roman" pitchFamily="18" charset="0"/>
              </a:rPr>
              <a:t>Anomaly Detection</a:t>
            </a:r>
          </a:p>
        </p:txBody>
      </p:sp>
      <p:sp>
        <p:nvSpPr>
          <p:cNvPr id="2" name="Title 1"/>
          <p:cNvSpPr>
            <a:spLocks noGrp="1"/>
          </p:cNvSpPr>
          <p:nvPr>
            <p:ph type="title"/>
          </p:nvPr>
        </p:nvSpPr>
        <p:spPr>
          <a:xfrm>
            <a:off x="609600" y="441695"/>
            <a:ext cx="10972800" cy="1252728"/>
          </a:xfrm>
        </p:spPr>
        <p:txBody>
          <a:bodyPr>
            <a:noAutofit/>
          </a:bodyPr>
          <a:lstStyle/>
          <a:p>
            <a:r>
              <a:rPr lang="en-US" b="1" dirty="0">
                <a:latin typeface="Times New Roman" pitchFamily="18" charset="0"/>
                <a:cs typeface="Times New Roman" pitchFamily="18" charset="0"/>
              </a:rPr>
              <a:t>Our approach consists of three main stages:</a:t>
            </a:r>
          </a:p>
        </p:txBody>
      </p:sp>
      <p:sp>
        <p:nvSpPr>
          <p:cNvPr id="5" name="Slide Number Placeholder 4"/>
          <p:cNvSpPr>
            <a:spLocks noGrp="1"/>
          </p:cNvSpPr>
          <p:nvPr>
            <p:ph type="sldNum" sz="quarter" idx="12"/>
          </p:nvPr>
        </p:nvSpPr>
        <p:spPr/>
        <p:txBody>
          <a:bodyPr/>
          <a:lstStyle/>
          <a:p>
            <a:fld id="{9B267374-CB30-4260-A45C-703503C3BA21}" type="slidenum">
              <a:rPr lang="en-IN" smtClean="0"/>
              <a:t>9</a:t>
            </a:fld>
            <a:endParaRPr lang="en-IN"/>
          </a:p>
        </p:txBody>
      </p:sp>
      <p:pic>
        <p:nvPicPr>
          <p:cNvPr id="6"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611" y="-79513"/>
            <a:ext cx="2726146" cy="1224501"/>
          </a:xfrm>
          <a:prstGeom prst="rect">
            <a:avLst/>
          </a:prstGeom>
        </p:spPr>
      </p:pic>
    </p:spTree>
    <p:extLst>
      <p:ext uri="{BB962C8B-B14F-4D97-AF65-F5344CB8AC3E}">
        <p14:creationId xmlns:p14="http://schemas.microsoft.com/office/powerpoint/2010/main" val="333266368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461</TotalTime>
  <Words>974</Words>
  <Application>Microsoft Office PowerPoint</Application>
  <PresentationFormat>Custom</PresentationFormat>
  <Paragraphs>106</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Waveform</vt:lpstr>
      <vt:lpstr>Abnormal Event  Detection</vt:lpstr>
      <vt:lpstr>PowerPoint Presentation</vt:lpstr>
      <vt:lpstr>Contents</vt:lpstr>
      <vt:lpstr> What Is Abnormal Event ? </vt:lpstr>
      <vt:lpstr>Introduction </vt:lpstr>
      <vt:lpstr>Problem Statement</vt:lpstr>
      <vt:lpstr>Overall Process (Block diagram) </vt:lpstr>
      <vt:lpstr>Methodology</vt:lpstr>
      <vt:lpstr>Our approach consists of three main stages:</vt:lpstr>
      <vt:lpstr> 1.Preprocessing </vt:lpstr>
      <vt:lpstr>Data Pre-Processing</vt:lpstr>
      <vt:lpstr>Data Pre-Processing contd..</vt:lpstr>
      <vt:lpstr>2.Feature Learning</vt:lpstr>
      <vt:lpstr>2.1 Spatio Temporal Autoencoder</vt:lpstr>
      <vt:lpstr>3. Anomaly Detection</vt:lpstr>
      <vt:lpstr>Result</vt:lpstr>
      <vt:lpstr>Result(cont.)</vt:lpstr>
      <vt:lpstr>Result(cont.)</vt:lpstr>
      <vt:lpstr>Conclusion</vt:lpstr>
      <vt:lpstr>Conclusion(cont.)</vt:lpstr>
      <vt:lpstr>  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Abnormal Event  Detection in Video</dc:title>
  <dc:creator>Sharat Gouda</dc:creator>
  <cp:lastModifiedBy>hp</cp:lastModifiedBy>
  <cp:revision>38</cp:revision>
  <dcterms:created xsi:type="dcterms:W3CDTF">2023-02-02T04:50:38Z</dcterms:created>
  <dcterms:modified xsi:type="dcterms:W3CDTF">2023-03-03T20:17:10Z</dcterms:modified>
</cp:coreProperties>
</file>