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9" r:id="rId6"/>
    <p:sldId id="279" r:id="rId7"/>
    <p:sldId id="280" r:id="rId8"/>
    <p:sldId id="291" r:id="rId9"/>
    <p:sldId id="281" r:id="rId10"/>
    <p:sldId id="273" r:id="rId11"/>
    <p:sldId id="278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66" r:id="rId20"/>
    <p:sldId id="29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99ED8-3776-4E96-9FB8-F6310FD5286C}" v="5" dt="2022-12-03T01:18:59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Thiruvengadam" userId="3e08c7f0d513a938" providerId="LiveId" clId="{7E599ED8-3776-4E96-9FB8-F6310FD5286C}"/>
    <pc:docChg chg="undo custSel addSld modSld">
      <pc:chgData name="Ashok Thiruvengadam" userId="3e08c7f0d513a938" providerId="LiveId" clId="{7E599ED8-3776-4E96-9FB8-F6310FD5286C}" dt="2022-12-03T01:26:20.794" v="75" actId="20577"/>
      <pc:docMkLst>
        <pc:docMk/>
      </pc:docMkLst>
      <pc:sldChg chg="modSp">
        <pc:chgData name="Ashok Thiruvengadam" userId="3e08c7f0d513a938" providerId="LiveId" clId="{7E599ED8-3776-4E96-9FB8-F6310FD5286C}" dt="2022-12-03T01:18:59.074" v="8" actId="14826"/>
        <pc:sldMkLst>
          <pc:docMk/>
          <pc:sldMk cId="3737989870" sldId="257"/>
        </pc:sldMkLst>
        <pc:picChg chg="mod">
          <ac:chgData name="Ashok Thiruvengadam" userId="3e08c7f0d513a938" providerId="LiveId" clId="{7E599ED8-3776-4E96-9FB8-F6310FD5286C}" dt="2022-12-03T01:18:59.074" v="8" actId="14826"/>
          <ac:picMkLst>
            <pc:docMk/>
            <pc:sldMk cId="3737989870" sldId="257"/>
            <ac:picMk id="10" creationId="{CF143FEA-6E93-4548-8A9B-318F437CD887}"/>
          </ac:picMkLst>
        </pc:picChg>
      </pc:sldChg>
      <pc:sldChg chg="modSp mod">
        <pc:chgData name="Ashok Thiruvengadam" userId="3e08c7f0d513a938" providerId="LiveId" clId="{7E599ED8-3776-4E96-9FB8-F6310FD5286C}" dt="2022-12-03T01:14:52.875" v="0" actId="207"/>
        <pc:sldMkLst>
          <pc:docMk/>
          <pc:sldMk cId="433561355" sldId="269"/>
        </pc:sldMkLst>
        <pc:spChg chg="mod">
          <ac:chgData name="Ashok Thiruvengadam" userId="3e08c7f0d513a938" providerId="LiveId" clId="{7E599ED8-3776-4E96-9FB8-F6310FD5286C}" dt="2022-12-03T01:14:52.875" v="0" actId="207"/>
          <ac:spMkLst>
            <pc:docMk/>
            <pc:sldMk cId="433561355" sldId="269"/>
            <ac:spMk id="3" creationId="{552A9C73-06ED-419B-81B5-491CBFC22330}"/>
          </ac:spMkLst>
        </pc:spChg>
      </pc:sldChg>
      <pc:sldChg chg="modSp mod">
        <pc:chgData name="Ashok Thiruvengadam" userId="3e08c7f0d513a938" providerId="LiveId" clId="{7E599ED8-3776-4E96-9FB8-F6310FD5286C}" dt="2022-12-03T01:26:20.794" v="75" actId="20577"/>
        <pc:sldMkLst>
          <pc:docMk/>
          <pc:sldMk cId="2626263887" sldId="279"/>
        </pc:sldMkLst>
        <pc:spChg chg="mod">
          <ac:chgData name="Ashok Thiruvengadam" userId="3e08c7f0d513a938" providerId="LiveId" clId="{7E599ED8-3776-4E96-9FB8-F6310FD5286C}" dt="2022-12-03T01:26:20.794" v="75" actId="20577"/>
          <ac:spMkLst>
            <pc:docMk/>
            <pc:sldMk cId="2626263887" sldId="279"/>
            <ac:spMk id="3" creationId="{552A9C73-06ED-419B-81B5-491CBFC22330}"/>
          </ac:spMkLst>
        </pc:spChg>
      </pc:sldChg>
      <pc:sldChg chg="modSp mod">
        <pc:chgData name="Ashok Thiruvengadam" userId="3e08c7f0d513a938" providerId="LiveId" clId="{7E599ED8-3776-4E96-9FB8-F6310FD5286C}" dt="2022-12-03T01:23:47.414" v="52" actId="20577"/>
        <pc:sldMkLst>
          <pc:docMk/>
          <pc:sldMk cId="1455314642" sldId="280"/>
        </pc:sldMkLst>
        <pc:spChg chg="mod">
          <ac:chgData name="Ashok Thiruvengadam" userId="3e08c7f0d513a938" providerId="LiveId" clId="{7E599ED8-3776-4E96-9FB8-F6310FD5286C}" dt="2022-12-03T01:23:47.414" v="52" actId="20577"/>
          <ac:spMkLst>
            <pc:docMk/>
            <pc:sldMk cId="1455314642" sldId="280"/>
            <ac:spMk id="3" creationId="{552A9C73-06ED-419B-81B5-491CBFC22330}"/>
          </ac:spMkLst>
        </pc:spChg>
      </pc:sldChg>
      <pc:sldChg chg="modSp mod">
        <pc:chgData name="Ashok Thiruvengadam" userId="3e08c7f0d513a938" providerId="LiveId" clId="{7E599ED8-3776-4E96-9FB8-F6310FD5286C}" dt="2022-12-03T01:24:48.330" v="72" actId="20577"/>
        <pc:sldMkLst>
          <pc:docMk/>
          <pc:sldMk cId="2162432852" sldId="281"/>
        </pc:sldMkLst>
        <pc:spChg chg="mod">
          <ac:chgData name="Ashok Thiruvengadam" userId="3e08c7f0d513a938" providerId="LiveId" clId="{7E599ED8-3776-4E96-9FB8-F6310FD5286C}" dt="2022-12-03T01:24:48.330" v="72" actId="20577"/>
          <ac:spMkLst>
            <pc:docMk/>
            <pc:sldMk cId="2162432852" sldId="281"/>
            <ac:spMk id="3" creationId="{552A9C73-06ED-419B-81B5-491CBFC22330}"/>
          </ac:spMkLst>
        </pc:spChg>
      </pc:sldChg>
      <pc:sldChg chg="modSp add mod">
        <pc:chgData name="Ashok Thiruvengadam" userId="3e08c7f0d513a938" providerId="LiveId" clId="{7E599ED8-3776-4E96-9FB8-F6310FD5286C}" dt="2022-12-03T01:21:34.613" v="17" actId="14100"/>
        <pc:sldMkLst>
          <pc:docMk/>
          <pc:sldMk cId="1125792639" sldId="291"/>
        </pc:sldMkLst>
        <pc:spChg chg="mod">
          <ac:chgData name="Ashok Thiruvengadam" userId="3e08c7f0d513a938" providerId="LiveId" clId="{7E599ED8-3776-4E96-9FB8-F6310FD5286C}" dt="2022-12-03T01:20:51.210" v="12"/>
          <ac:spMkLst>
            <pc:docMk/>
            <pc:sldMk cId="1125792639" sldId="291"/>
            <ac:spMk id="2" creationId="{E2C50832-0B36-43C5-98EC-4CD165D78718}"/>
          </ac:spMkLst>
        </pc:spChg>
        <pc:spChg chg="mod">
          <ac:chgData name="Ashok Thiruvengadam" userId="3e08c7f0d513a938" providerId="LiveId" clId="{7E599ED8-3776-4E96-9FB8-F6310FD5286C}" dt="2022-12-03T01:21:34.613" v="17" actId="14100"/>
          <ac:spMkLst>
            <pc:docMk/>
            <pc:sldMk cId="1125792639" sldId="291"/>
            <ac:spMk id="3" creationId="{552A9C73-06ED-419B-81B5-491CBFC223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0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5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44406" y="1312605"/>
            <a:ext cx="1202437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CE3748-B97C-2680-3B70-D2963A92B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44405" y="1296730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8913" y="6261436"/>
            <a:ext cx="739285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87257" y="391862"/>
            <a:ext cx="1202437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E2867B-DCD2-ACE9-49B4-BE2B4D1A2B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87257" y="375987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6879" y="6260507"/>
            <a:ext cx="740944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7DBC9-E9BB-C4A7-1CB5-1BCA6A858F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132" y="6119056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8913" y="6261436"/>
            <a:ext cx="739285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9CBE3-E7A2-9E78-ED5B-AFE8F9246A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7336" y="6131753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8913" y="6176963"/>
            <a:ext cx="890129" cy="49847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46376-BFC2-259D-34FE-7C3F6B89B9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82758" y="6089517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FFEBE-ED35-1C52-575E-C94EAE0EC8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95" y="6127938"/>
            <a:ext cx="1201016" cy="67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10008-0986-3D20-6CBA-AC5F848F46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42628" y="6131288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D463B-F885-5E53-AFCD-A5338D0D46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94560" y="6072714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0E7F18-FD11-7D35-B0B3-4AE0ED14EC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7336" y="6072714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E3E3AE-0FCA-A549-1023-5ABBD856A0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8382" y="6070285"/>
            <a:ext cx="1202437" cy="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12/2/2022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2370" y="2813368"/>
            <a:ext cx="5143500" cy="2090808"/>
          </a:xfrm>
        </p:spPr>
        <p:txBody>
          <a:bodyPr/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Bank Customer Churn Prediction</a:t>
            </a:r>
            <a:br>
              <a:rPr lang="en-US" sz="2000" b="0" dirty="0">
                <a:effectLst/>
              </a:rPr>
            </a:b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1477417"/>
            <a:ext cx="5305661" cy="3807917"/>
          </a:xfr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EA7D82A-C70F-73B7-C724-B79E1159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48" y="1097280"/>
            <a:ext cx="1607132" cy="8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7175182" cy="132556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&amp;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6816879" cy="4846003"/>
          </a:xfrm>
        </p:spPr>
        <p:txBody>
          <a:bodyPr/>
          <a:lstStyle/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is used for reducing dimensionality and removing principal component.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10 columns are selected for model building and prediction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customized column is excluded for having lower variance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95828C-F200-4198-3947-FA1209AD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1330960"/>
            <a:ext cx="370332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A1D38-869E-CA6A-17E0-7D74831692E5}"/>
              </a:ext>
            </a:extLst>
          </p:cNvPr>
          <p:cNvSpPr txBox="1"/>
          <p:nvPr/>
        </p:nvSpPr>
        <p:spPr>
          <a:xfrm>
            <a:off x="7452360" y="4175760"/>
            <a:ext cx="356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Variance Proportion for PCA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Partitioning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br>
              <a:rPr lang="en-US" sz="1100" b="0" dirty="0">
                <a:effectLst/>
              </a:rPr>
            </a:br>
            <a:br>
              <a:rPr lang="en-US" sz="1100" dirty="0"/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the data is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2 parts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Training Data Size : 70%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Testing Data Size : 30%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Mining Models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Supervised Machine Learning models are used to classify the data: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Classifier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indent="0">
              <a:buNone/>
            </a:pPr>
            <a:endParaRPr lang="en-US" sz="180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5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 Classifier: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[[2581   76]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                    [ 529  114]]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800" b="1" i="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Score(Accuracy):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81.67 %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0.57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  <a:r>
              <a:rPr lang="en-US" sz="180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667EEE0-8FB8-8309-B1AC-10F02EA1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36" y="1330960"/>
            <a:ext cx="5117964" cy="300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5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K Nearest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Classifier: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[[2642   15]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                     [ 536 107]]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Score(Accuracy):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83.3 %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0.58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Precision: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endParaRPr lang="en-US" sz="180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7F3199A-1D13-CA3E-AE09-D0551648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48" y="1055403"/>
            <a:ext cx="4937211" cy="31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2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3. Random Forest Classifier: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Confusion Matrix: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[[2557  100]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 [ 342   301]]</a:t>
            </a:r>
            <a:endParaRPr lang="en-US" sz="1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Model Score(Accuracy):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86.61 %</a:t>
            </a:r>
            <a:endParaRPr lang="en-US" sz="1400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Recall: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0.71</a:t>
            </a:r>
            <a:endParaRPr lang="en-US" sz="1400" b="0" dirty="0">
              <a:effectLst/>
            </a:endParaRPr>
          </a:p>
          <a:p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Precision: </a:t>
            </a: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0.81</a:t>
            </a:r>
            <a:endParaRPr lang="en-US" sz="180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33E67F-DDCC-B667-8098-7CA8D8F7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043304"/>
            <a:ext cx="4785359" cy="32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Models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1A6912-AC42-FCCB-1CD0-5E0652642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7089"/>
              </p:ext>
            </p:extLst>
          </p:nvPr>
        </p:nvGraphicFramePr>
        <p:xfrm>
          <a:off x="964500" y="2240104"/>
          <a:ext cx="7906233" cy="3057109"/>
        </p:xfrm>
        <a:graphic>
          <a:graphicData uri="http://schemas.openxmlformats.org/drawingml/2006/table">
            <a:tbl>
              <a:tblPr/>
              <a:tblGrid>
                <a:gridCol w="2600735">
                  <a:extLst>
                    <a:ext uri="{9D8B030D-6E8A-4147-A177-3AD203B41FA5}">
                      <a16:colId xmlns:a16="http://schemas.microsoft.com/office/drawing/2014/main" val="1259439955"/>
                    </a:ext>
                  </a:extLst>
                </a:gridCol>
                <a:gridCol w="1747693">
                  <a:extLst>
                    <a:ext uri="{9D8B030D-6E8A-4147-A177-3AD203B41FA5}">
                      <a16:colId xmlns:a16="http://schemas.microsoft.com/office/drawing/2014/main" val="2386461855"/>
                    </a:ext>
                  </a:extLst>
                </a:gridCol>
                <a:gridCol w="1758097">
                  <a:extLst>
                    <a:ext uri="{9D8B030D-6E8A-4147-A177-3AD203B41FA5}">
                      <a16:colId xmlns:a16="http://schemas.microsoft.com/office/drawing/2014/main" val="1672880153"/>
                    </a:ext>
                  </a:extLst>
                </a:gridCol>
                <a:gridCol w="1799708">
                  <a:extLst>
                    <a:ext uri="{9D8B030D-6E8A-4147-A177-3AD203B41FA5}">
                      <a16:colId xmlns:a16="http://schemas.microsoft.com/office/drawing/2014/main" val="4051023015"/>
                    </a:ext>
                  </a:extLst>
                </a:gridCol>
              </a:tblGrid>
              <a:tr h="5948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27781"/>
                  </a:ext>
                </a:extLst>
              </a:tr>
              <a:tr h="820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81.67%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888201"/>
                  </a:ext>
                </a:extLst>
              </a:tr>
              <a:tr h="820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Nearest Neighbour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83.30%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9506"/>
                  </a:ext>
                </a:extLst>
              </a:tr>
              <a:tr h="8207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86.61%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44071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0021D14-D8AD-B199-8216-8B15407D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1644" y="2775783"/>
            <a:ext cx="17466644" cy="65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and balance are two factors that contribute to customer churn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under the age of 25 have the highest rate of churn, followed by customers of increasing age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rate of churn is proportional to age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aged 25 to 40 have the highest rate of retention</a:t>
            </a:r>
          </a:p>
          <a:p>
            <a:pPr marL="0" indent="0">
              <a:buNone/>
            </a:pPr>
            <a:br>
              <a:rPr lang="en-US" sz="1400" b="0" dirty="0">
                <a:effectLst/>
              </a:rPr>
            </a:br>
            <a:endParaRPr lang="en-US" sz="180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731" y="1998141"/>
            <a:ext cx="5011410" cy="65144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731" y="2496696"/>
            <a:ext cx="4540440" cy="503167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Ashok THIRUVENGADAM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4731" y="2896525"/>
            <a:ext cx="4533900" cy="5032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MUKUND BANKAR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32C6C7D-5251-FA74-7108-25EB4F82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6207760"/>
            <a:ext cx="997857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selection and problem definition</a:t>
            </a:r>
          </a:p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exploration, visualization, and processing</a:t>
            </a:r>
          </a:p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and variable selection</a:t>
            </a:r>
          </a:p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exploration and model selection</a:t>
            </a:r>
          </a:p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</a:t>
            </a:r>
          </a:p>
          <a:p>
            <a:pPr marL="2413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visualization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churn, also known as customer attrition, is the phenomenon in which a customer leaves an organization. This customer attrition is likely to influence a bank's income for various reasons, including service, facilities, and assistance provided to consumers. When compared to client retention, the expense of marketing to gain new consumers is prohibitively expensive.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grow a bank's business model, it is necessary to forecast the likelihood of client attrition. This project's primary goal is to create a supervised machine-learning model that will help in the classification of churn consumers.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1400" dirty="0"/>
            </a:b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6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Data Source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source of the data is Kaggle having 10000 records of customers with 14 columns comprised of 3 objects and 9 continuous variables with 1 target column (Exited).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following columns present in the dataset: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RowNumber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CreditScore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NumOfProducts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HasCrCard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IsActiveMember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EstimatedSalary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Description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91744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#CustomerID: customers unique identification number associated with the bank. (unique attribute)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#Surname: last name of customer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#Geography: country of customer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#Gender: male/female customer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#CreditScore: it gives credit score of customers, which is the based on multiple factors like credit repaying history, salary, number of credit card accounts,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#Age: age of customer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#Tenure: for how long the customer is associated with bank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#Balance: Customer's money in bank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#NumOfProducts: Number of products owned by the customer.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#HasCrCard : Whether the customer has a credit card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#IsActiveMember: Whether the customer is still continuing with bank or not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#EstimatedSalary: customer's estimated salary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#Exited: Churn or not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weren't any null values as we cleansed the data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interesting facts from the EDA are average age of customers is 39 Credit score was between 350 and 850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majority of our customers are millennials 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Gen-z having the least number of customers, most probably not famous among students or newly joined working professionals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have dropped row number,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surname as they aren't add any value in our churn prediction</a:t>
            </a:r>
            <a:b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3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26A08A-D573-15FC-4798-626FBEC4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506327"/>
            <a:ext cx="4870768" cy="3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2578C1-EE77-2B1B-C227-6703086B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48" y="1506328"/>
            <a:ext cx="5851608" cy="3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878DCF-2A1B-AA8B-A55B-387B69F4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530251"/>
            <a:ext cx="4685982" cy="375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5B7354-A9AB-D74D-5B6A-A52F4F14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654820"/>
            <a:ext cx="4983163" cy="34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br>
              <a:rPr lang="en-US" sz="1100" b="0" dirty="0">
                <a:effectLst/>
              </a:rPr>
            </a:br>
            <a:br>
              <a:rPr lang="en-US" sz="1100" dirty="0"/>
            </a:b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330960"/>
            <a:ext cx="10342399" cy="4846003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of Gender Column: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Encoding:  ['Female' 'Male']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Encoding:  [0 1]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of Geography Column: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Encoding:  ['France' 'Spain' 'Germany']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Encoding:  [0 2 1]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of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Column: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Encoding:  ['Gen X' 'Millennials' 'Gen Z' 'Boomers']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Encoding:  [1 3 2 0]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81</TotalTime>
  <Words>876</Words>
  <Application>Microsoft Office PowerPoint</Application>
  <PresentationFormat>Widescreen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Office Theme</vt:lpstr>
      <vt:lpstr>Bank Customer Churn Prediction  Group 28</vt:lpstr>
      <vt:lpstr>Table of Contents  </vt:lpstr>
      <vt:lpstr>   Problem Definition   </vt:lpstr>
      <vt:lpstr>   Data Collection &amp; Data Source     </vt:lpstr>
      <vt:lpstr>Data Description  </vt:lpstr>
      <vt:lpstr>Data exploration  </vt:lpstr>
      <vt:lpstr>PowerPoint Presentation</vt:lpstr>
      <vt:lpstr>PowerPoint Presentation</vt:lpstr>
      <vt:lpstr>Label Encoding  </vt:lpstr>
      <vt:lpstr>Dimensionality Reduction &amp; Variable Selection</vt:lpstr>
      <vt:lpstr>Data Partitioning    </vt:lpstr>
      <vt:lpstr>Data Mining Models  </vt:lpstr>
      <vt:lpstr>Model Performance Evaluation   </vt:lpstr>
      <vt:lpstr>Model Performance Evaluation   </vt:lpstr>
      <vt:lpstr>Model Performance Evaluation   </vt:lpstr>
      <vt:lpstr>Overall Models Evaluation</vt:lpstr>
      <vt:lpstr>Insights for Decision Making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  Group 28</dc:title>
  <dc:creator>Ashok Thiruvengadam</dc:creator>
  <cp:lastModifiedBy>Ashok Thiruvengadam</cp:lastModifiedBy>
  <cp:revision>1</cp:revision>
  <dcterms:created xsi:type="dcterms:W3CDTF">2022-12-03T00:05:20Z</dcterms:created>
  <dcterms:modified xsi:type="dcterms:W3CDTF">2022-12-03T01:26:24Z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