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80" r:id="rId4"/>
    <p:sldId id="260" r:id="rId5"/>
    <p:sldId id="282" r:id="rId6"/>
    <p:sldId id="283" r:id="rId7"/>
    <p:sldId id="284" r:id="rId8"/>
    <p:sldId id="285" r:id="rId9"/>
    <p:sldId id="286" r:id="rId10"/>
    <p:sldId id="278" r:id="rId11"/>
    <p:sldId id="288" r:id="rId12"/>
    <p:sldId id="289" r:id="rId13"/>
    <p:sldId id="273" r:id="rId14"/>
    <p:sldId id="287" r:id="rId15"/>
    <p:sldId id="292" r:id="rId16"/>
    <p:sldId id="291" r:id="rId17"/>
    <p:sldId id="29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5F7"/>
    <a:srgbClr val="1F5786"/>
    <a:srgbClr val="A9A9A9"/>
    <a:srgbClr val="7F7F7F"/>
    <a:srgbClr val="1C5483"/>
    <a:srgbClr val="BFBFBF"/>
    <a:srgbClr val="1A4771"/>
    <a:srgbClr val="3E6C94"/>
    <a:srgbClr val="26688F"/>
    <a:srgbClr val="1F4F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4" d="100"/>
          <a:sy n="124" d="100"/>
        </p:scale>
        <p:origin x="1000" y="17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15B3F-EA80-4E19-99CE-E12E033D8660}" type="datetimeFigureOut">
              <a:rPr lang="zh-CN" altLang="en-US" smtClean="0"/>
              <a:t>2022/8/24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AD4B7-64AF-41F5-A3D4-9461C1567341}" type="slidenum">
              <a:rPr lang="zh-CN" altLang="en-US" smtClean="0"/>
              <a:t>‹#›</a:t>
            </a:fld>
            <a:endParaRPr lang="zh-CN" altLang="en-US"/>
          </a:p>
        </p:txBody>
      </p:sp>
    </p:spTree>
    <p:extLst>
      <p:ext uri="{BB962C8B-B14F-4D97-AF65-F5344CB8AC3E}">
        <p14:creationId xmlns:p14="http://schemas.microsoft.com/office/powerpoint/2010/main" val="3123226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170284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381888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65806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218027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268539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406514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37982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59421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2811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164287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285B8A-6165-417C-9295-0AEEC5C40E98}" type="datetimeFigureOut">
              <a:rPr lang="zh-CN" altLang="en-US" smtClean="0"/>
              <a:t>2022/8/24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377AED-37C0-4478-A8B5-B144B4B37FCF}" type="slidenum">
              <a:rPr lang="zh-CN" altLang="en-US" smtClean="0"/>
              <a:t>‹#›</a:t>
            </a:fld>
            <a:endParaRPr lang="zh-CN" altLang="en-US"/>
          </a:p>
        </p:txBody>
      </p:sp>
    </p:spTree>
    <p:extLst>
      <p:ext uri="{BB962C8B-B14F-4D97-AF65-F5344CB8AC3E}">
        <p14:creationId xmlns:p14="http://schemas.microsoft.com/office/powerpoint/2010/main" val="118517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72285B8A-6165-417C-9295-0AEEC5C40E98}" type="datetimeFigureOut">
              <a:rPr lang="zh-CN" altLang="en-US" smtClean="0"/>
              <a:pPr/>
              <a:t>2022/8/24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EE377AED-37C0-4478-A8B5-B144B4B37FCF}" type="slidenum">
              <a:rPr lang="zh-CN" altLang="en-US" smtClean="0"/>
              <a:pPr/>
              <a:t>‹#›</a:t>
            </a:fld>
            <a:endParaRPr lang="zh-CN" altLang="en-US" dirty="0"/>
          </a:p>
        </p:txBody>
      </p:sp>
    </p:spTree>
    <p:extLst>
      <p:ext uri="{BB962C8B-B14F-4D97-AF65-F5344CB8AC3E}">
        <p14:creationId xmlns:p14="http://schemas.microsoft.com/office/powerpoint/2010/main" val="3339202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19" name="椭圆 18"/>
          <p:cNvSpPr/>
          <p:nvPr/>
        </p:nvSpPr>
        <p:spPr>
          <a:xfrm rot="665877">
            <a:off x="10096831" y="2630196"/>
            <a:ext cx="1404000" cy="1404000"/>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椭圆 15"/>
          <p:cNvSpPr/>
          <p:nvPr/>
        </p:nvSpPr>
        <p:spPr>
          <a:xfrm>
            <a:off x="8986540" y="4621839"/>
            <a:ext cx="1136114" cy="113611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 name="椭圆 16"/>
          <p:cNvSpPr/>
          <p:nvPr/>
        </p:nvSpPr>
        <p:spPr>
          <a:xfrm>
            <a:off x="9004540" y="4633811"/>
            <a:ext cx="1110293" cy="1110293"/>
          </a:xfrm>
          <a:prstGeom prst="ellipse">
            <a:avLst/>
          </a:prstGeom>
          <a:pattFill prst="pct5">
            <a:fgClr>
              <a:srgbClr val="26688F"/>
            </a:fgClr>
            <a:bgClr>
              <a:srgbClr val="195382"/>
            </a:bgClr>
          </a:pattFill>
          <a:ln>
            <a:noFill/>
          </a:ln>
          <a:effectLst>
            <a:innerShdw blurRad="838200" dist="368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 name="椭圆 14"/>
          <p:cNvSpPr/>
          <p:nvPr/>
        </p:nvSpPr>
        <p:spPr>
          <a:xfrm>
            <a:off x="1621459" y="-345395"/>
            <a:ext cx="1584000" cy="1584000"/>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 name="矩形 3"/>
          <p:cNvSpPr/>
          <p:nvPr/>
        </p:nvSpPr>
        <p:spPr>
          <a:xfrm>
            <a:off x="2617213" y="1682246"/>
            <a:ext cx="6957575" cy="3493508"/>
          </a:xfrm>
          <a:prstGeom prst="rect">
            <a:avLst/>
          </a:prstGeom>
          <a:noFill/>
          <a:ln w="1047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文本框 5"/>
          <p:cNvSpPr txBox="1"/>
          <p:nvPr/>
        </p:nvSpPr>
        <p:spPr>
          <a:xfrm>
            <a:off x="3352800" y="2422314"/>
            <a:ext cx="5486400" cy="1323439"/>
          </a:xfrm>
          <a:prstGeom prst="rect">
            <a:avLst/>
          </a:prstGeom>
          <a:noFill/>
        </p:spPr>
        <p:txBody>
          <a:bodyPr wrap="square" rtlCol="0">
            <a:spAutoFit/>
          </a:bodyPr>
          <a:lstStyle/>
          <a:p>
            <a:pPr algn="ctr"/>
            <a:r>
              <a:rPr lang="en-US" altLang="zh-CN" sz="4000" dirty="0"/>
              <a:t>Building a Game Studio to Develop Mobile Game</a:t>
            </a:r>
            <a:endParaRPr lang="zh-CN" altLang="en-US" sz="4000" b="1" spc="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椭圆 1"/>
          <p:cNvSpPr/>
          <p:nvPr/>
        </p:nvSpPr>
        <p:spPr>
          <a:xfrm>
            <a:off x="1567459" y="4611085"/>
            <a:ext cx="1620000" cy="1620000"/>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椭圆 6"/>
          <p:cNvSpPr/>
          <p:nvPr/>
        </p:nvSpPr>
        <p:spPr>
          <a:xfrm>
            <a:off x="1603459" y="4647085"/>
            <a:ext cx="1548000" cy="1548000"/>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椭圆 7"/>
          <p:cNvSpPr/>
          <p:nvPr/>
        </p:nvSpPr>
        <p:spPr>
          <a:xfrm rot="16200000" flipV="1">
            <a:off x="3769816" y="783830"/>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椭圆 8"/>
          <p:cNvSpPr/>
          <p:nvPr/>
        </p:nvSpPr>
        <p:spPr>
          <a:xfrm rot="16200000" flipV="1">
            <a:off x="3805816" y="795798"/>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椭圆 2"/>
          <p:cNvSpPr/>
          <p:nvPr/>
        </p:nvSpPr>
        <p:spPr>
          <a:xfrm>
            <a:off x="9776668" y="987110"/>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椭圆 9"/>
          <p:cNvSpPr/>
          <p:nvPr/>
        </p:nvSpPr>
        <p:spPr>
          <a:xfrm>
            <a:off x="-495564" y="3642684"/>
            <a:ext cx="991127" cy="991127"/>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椭圆 10"/>
          <p:cNvSpPr/>
          <p:nvPr/>
        </p:nvSpPr>
        <p:spPr>
          <a:xfrm>
            <a:off x="11696436" y="5464751"/>
            <a:ext cx="991127" cy="991127"/>
          </a:xfrm>
          <a:prstGeom prst="ellipse">
            <a:avLst/>
          </a:prstGeom>
          <a:solidFill>
            <a:srgbClr val="353334"/>
          </a:solidFill>
          <a:ln>
            <a:noFill/>
          </a:ln>
          <a:effectLst>
            <a:outerShdw blurRad="342900" dist="177800" dir="8100000" algn="tr" rotWithShape="0">
              <a:srgbClr val="35333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椭圆 11"/>
          <p:cNvSpPr/>
          <p:nvPr/>
        </p:nvSpPr>
        <p:spPr>
          <a:xfrm>
            <a:off x="7606721" y="-463293"/>
            <a:ext cx="1073856" cy="1073856"/>
          </a:xfrm>
          <a:prstGeom prst="ellipse">
            <a:avLst/>
          </a:prstGeom>
          <a:gradFill>
            <a:gsLst>
              <a:gs pos="0">
                <a:schemeClr val="accent1">
                  <a:lumMod val="5000"/>
                  <a:lumOff val="95000"/>
                </a:schemeClr>
              </a:gs>
              <a:gs pos="100000">
                <a:srgbClr val="F4F5F7"/>
              </a:gs>
            </a:gsLst>
            <a:lin ang="5400000" scaled="1"/>
          </a:gradFill>
          <a:ln>
            <a:noFill/>
          </a:ln>
          <a:effectLst>
            <a:outerShdw blurRad="533400" dist="4953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椭圆 12"/>
          <p:cNvSpPr/>
          <p:nvPr/>
        </p:nvSpPr>
        <p:spPr>
          <a:xfrm>
            <a:off x="7642721" y="-427293"/>
            <a:ext cx="1026129" cy="1026129"/>
          </a:xfrm>
          <a:prstGeom prst="ellipse">
            <a:avLst/>
          </a:prstGeom>
          <a:gradFill>
            <a:gsLst>
              <a:gs pos="0">
                <a:schemeClr val="accent1">
                  <a:lumMod val="5000"/>
                  <a:lumOff val="95000"/>
                </a:schemeClr>
              </a:gs>
              <a:gs pos="100000">
                <a:srgbClr val="F4F5F7"/>
              </a:gs>
            </a:gsLst>
            <a:lin ang="5400000" scaled="1"/>
          </a:gradFill>
          <a:ln>
            <a:noFill/>
          </a:ln>
          <a:effectLst>
            <a:innerShdw blurRad="6223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椭圆 13"/>
          <p:cNvSpPr/>
          <p:nvPr/>
        </p:nvSpPr>
        <p:spPr>
          <a:xfrm>
            <a:off x="1639459" y="-323243"/>
            <a:ext cx="1548000" cy="1548000"/>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椭圆 17"/>
          <p:cNvSpPr/>
          <p:nvPr/>
        </p:nvSpPr>
        <p:spPr>
          <a:xfrm rot="665877">
            <a:off x="10114832" y="2648196"/>
            <a:ext cx="1368000" cy="136800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0" name="椭圆 19"/>
          <p:cNvSpPr/>
          <p:nvPr/>
        </p:nvSpPr>
        <p:spPr>
          <a:xfrm rot="665877">
            <a:off x="4532811" y="6391938"/>
            <a:ext cx="1184635" cy="1184635"/>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1" name="椭圆 20"/>
          <p:cNvSpPr/>
          <p:nvPr/>
        </p:nvSpPr>
        <p:spPr>
          <a:xfrm rot="665877">
            <a:off x="4551302" y="6404907"/>
            <a:ext cx="1154260" cy="1154260"/>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文本框 21"/>
          <p:cNvSpPr txBox="1"/>
          <p:nvPr/>
        </p:nvSpPr>
        <p:spPr>
          <a:xfrm>
            <a:off x="3658619" y="4135066"/>
            <a:ext cx="4874762" cy="523220"/>
          </a:xfrm>
          <a:prstGeom prst="rect">
            <a:avLst/>
          </a:prstGeom>
          <a:noFill/>
        </p:spPr>
        <p:txBody>
          <a:bodyPr wrap="square" rtlCol="0">
            <a:spAutoFit/>
          </a:bodyPr>
          <a:lstStyle/>
          <a:p>
            <a:r>
              <a:rPr lang="en-US" altLang="zh-CN" sz="1400" dirty="0">
                <a:solidFill>
                  <a:schemeClr val="bg2">
                    <a:lumMod val="50000"/>
                  </a:schemeClr>
                </a:solidFill>
                <a:latin typeface="华文细黑" panose="02010600040101010101" pitchFamily="2" charset="-122"/>
                <a:ea typeface="华文细黑" panose="02010600040101010101" pitchFamily="2" charset="-122"/>
              </a:rPr>
              <a:t>Group 1</a:t>
            </a:r>
            <a:r>
              <a:rPr lang="zh-CN" altLang="en-US" sz="1400" dirty="0">
                <a:solidFill>
                  <a:schemeClr val="bg2">
                    <a:lumMod val="50000"/>
                  </a:schemeClr>
                </a:solidFill>
                <a:latin typeface="华文细黑" panose="02010600040101010101" pitchFamily="2" charset="-122"/>
                <a:ea typeface="华文细黑" panose="02010600040101010101" pitchFamily="2" charset="-122"/>
              </a:rPr>
              <a:t>：</a:t>
            </a:r>
            <a:r>
              <a:rPr lang="en-US" altLang="zh-CN" sz="1400" dirty="0">
                <a:solidFill>
                  <a:schemeClr val="bg2">
                    <a:lumMod val="50000"/>
                  </a:schemeClr>
                </a:solidFill>
              </a:rPr>
              <a:t>Ashok Thiruvengadam | Rahul Rudra | Tianyu Chang | Sindhu Koppisetti | Aditya Abhijeet Hongunti </a:t>
            </a:r>
            <a:endParaRPr lang="zh-CN" altLang="en-US" sz="1400" dirty="0">
              <a:solidFill>
                <a:schemeClr val="bg2">
                  <a:lumMod val="50000"/>
                </a:schemeClr>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175858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A04DEFAF-4153-4964-9629-D39A21480003}"/>
              </a:ext>
            </a:extLst>
          </p:cNvPr>
          <p:cNvSpPr/>
          <p:nvPr/>
        </p:nvSpPr>
        <p:spPr>
          <a:xfrm>
            <a:off x="965675" y="1206500"/>
            <a:ext cx="6972490" cy="5257800"/>
          </a:xfrm>
          <a:prstGeom prst="rect">
            <a:avLst/>
          </a:prstGeom>
          <a:solidFill>
            <a:srgbClr val="1C5483">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文本框 12">
            <a:extLst>
              <a:ext uri="{FF2B5EF4-FFF2-40B4-BE49-F238E27FC236}">
                <a16:creationId xmlns:a16="http://schemas.microsoft.com/office/drawing/2014/main" id="{7F19EEBF-E424-4971-B376-E8C500FA44B8}"/>
              </a:ext>
            </a:extLst>
          </p:cNvPr>
          <p:cNvSpPr txBox="1"/>
          <p:nvPr/>
        </p:nvSpPr>
        <p:spPr>
          <a:xfrm>
            <a:off x="2826423" y="1847821"/>
            <a:ext cx="3859201" cy="461665"/>
          </a:xfrm>
          <a:prstGeom prst="rect">
            <a:avLst/>
          </a:prstGeom>
          <a:noFill/>
        </p:spPr>
        <p:txBody>
          <a:bodyPr wrap="square" rtlCol="0">
            <a:spAutoFit/>
          </a:bodyPr>
          <a:lstStyle/>
          <a:p>
            <a:r>
              <a:rPr lang="en-US" altLang="zh-CN" sz="2400" b="1" dirty="0">
                <a:solidFill>
                  <a:schemeClr val="bg1"/>
                </a:solidFill>
                <a:ea typeface="微软雅黑" panose="020B0503020204020204" pitchFamily="34" charset="-122"/>
              </a:rPr>
              <a:t>The Top 10 Risks possible</a:t>
            </a:r>
            <a:endParaRPr lang="zh-CN" altLang="en-US" sz="2400" b="1" dirty="0">
              <a:solidFill>
                <a:schemeClr val="bg1"/>
              </a:solidFill>
              <a:ea typeface="微软雅黑" panose="020B0503020204020204" pitchFamily="34" charset="-122"/>
            </a:endParaRPr>
          </a:p>
        </p:txBody>
      </p:sp>
      <p:sp>
        <p:nvSpPr>
          <p:cNvPr id="14" name="矩形 13">
            <a:extLst>
              <a:ext uri="{FF2B5EF4-FFF2-40B4-BE49-F238E27FC236}">
                <a16:creationId xmlns:a16="http://schemas.microsoft.com/office/drawing/2014/main" id="{C4C35A06-1F87-456C-ADED-C833D26E1F68}"/>
              </a:ext>
            </a:extLst>
          </p:cNvPr>
          <p:cNvSpPr/>
          <p:nvPr/>
        </p:nvSpPr>
        <p:spPr>
          <a:xfrm>
            <a:off x="1203644" y="2764502"/>
            <a:ext cx="6736972" cy="2862322"/>
          </a:xfrm>
          <a:prstGeom prst="rect">
            <a:avLst/>
          </a:prstGeom>
        </p:spPr>
        <p:txBody>
          <a:bodyPr wrap="square">
            <a:spAutoFit/>
          </a:bodyPr>
          <a:lstStyle/>
          <a:p>
            <a:pPr algn="ctr"/>
            <a:r>
              <a:rPr lang="en-US" altLang="zh-CN" dirty="0">
                <a:solidFill>
                  <a:schemeClr val="bg1"/>
                </a:solidFill>
                <a:ea typeface="微软雅黑" panose="020B0503020204020204" pitchFamily="34" charset="-122"/>
              </a:rPr>
              <a:t>1. Development strategy</a:t>
            </a:r>
          </a:p>
          <a:p>
            <a:pPr algn="ctr"/>
            <a:r>
              <a:rPr lang="en-US" altLang="zh-CN" dirty="0">
                <a:solidFill>
                  <a:schemeClr val="bg1"/>
                </a:solidFill>
                <a:ea typeface="微软雅黑" panose="020B0503020204020204" pitchFamily="34" charset="-122"/>
              </a:rPr>
              <a:t>2. Human resources and Manpower</a:t>
            </a:r>
          </a:p>
          <a:p>
            <a:pPr algn="ctr"/>
            <a:r>
              <a:rPr lang="en-US" altLang="zh-CN" dirty="0">
                <a:solidFill>
                  <a:schemeClr val="bg1"/>
                </a:solidFill>
                <a:ea typeface="微软雅黑" panose="020B0503020204020204" pitchFamily="34" charset="-122"/>
              </a:rPr>
              <a:t>3. Schedule </a:t>
            </a:r>
          </a:p>
          <a:p>
            <a:pPr algn="ctr"/>
            <a:r>
              <a:rPr lang="en-US" altLang="zh-CN" dirty="0">
                <a:solidFill>
                  <a:schemeClr val="bg1"/>
                </a:solidFill>
                <a:ea typeface="微软雅黑" panose="020B0503020204020204" pitchFamily="34" charset="-122"/>
              </a:rPr>
              <a:t>4. Budget governance</a:t>
            </a:r>
          </a:p>
          <a:p>
            <a:pPr algn="ctr"/>
            <a:r>
              <a:rPr lang="en-US" altLang="zh-CN" dirty="0">
                <a:solidFill>
                  <a:schemeClr val="bg1"/>
                </a:solidFill>
                <a:ea typeface="微软雅黑" panose="020B0503020204020204" pitchFamily="34" charset="-122"/>
              </a:rPr>
              <a:t>5. Inadequate Details or specifications</a:t>
            </a:r>
          </a:p>
          <a:p>
            <a:pPr algn="ctr"/>
            <a:r>
              <a:rPr lang="en-US" altLang="zh-CN" dirty="0">
                <a:solidFill>
                  <a:schemeClr val="bg1"/>
                </a:solidFill>
                <a:ea typeface="微软雅黑" panose="020B0503020204020204" pitchFamily="34" charset="-122"/>
              </a:rPr>
              <a:t>6. Fun Factor</a:t>
            </a:r>
          </a:p>
          <a:p>
            <a:pPr algn="ctr"/>
            <a:r>
              <a:rPr lang="en-US" altLang="zh-CN" dirty="0">
                <a:solidFill>
                  <a:schemeClr val="bg1"/>
                </a:solidFill>
                <a:ea typeface="微软雅黑" panose="020B0503020204020204" pitchFamily="34" charset="-122"/>
              </a:rPr>
              <a:t>7. Management Change</a:t>
            </a:r>
          </a:p>
          <a:p>
            <a:pPr algn="ctr"/>
            <a:r>
              <a:rPr lang="en-US" altLang="zh-CN" dirty="0">
                <a:solidFill>
                  <a:schemeClr val="bg1"/>
                </a:solidFill>
                <a:ea typeface="微软雅黑" panose="020B0503020204020204" pitchFamily="34" charset="-122"/>
              </a:rPr>
              <a:t>8. Errors</a:t>
            </a:r>
          </a:p>
          <a:p>
            <a:pPr algn="ctr"/>
            <a:r>
              <a:rPr lang="en-US" altLang="zh-CN" dirty="0">
                <a:solidFill>
                  <a:schemeClr val="bg1"/>
                </a:solidFill>
                <a:ea typeface="微软雅黑" panose="020B0503020204020204" pitchFamily="34" charset="-122"/>
              </a:rPr>
              <a:t>9. Mutual Trust</a:t>
            </a:r>
          </a:p>
          <a:p>
            <a:pPr algn="ctr"/>
            <a:r>
              <a:rPr lang="en-US" altLang="zh-CN" dirty="0">
                <a:solidFill>
                  <a:schemeClr val="bg1"/>
                </a:solidFill>
                <a:ea typeface="微软雅黑" panose="020B0503020204020204" pitchFamily="34" charset="-122"/>
              </a:rPr>
              <a:t>10. Higher level Support</a:t>
            </a:r>
          </a:p>
        </p:txBody>
      </p:sp>
      <p:cxnSp>
        <p:nvCxnSpPr>
          <p:cNvPr id="15" name="直接连接符 14">
            <a:extLst>
              <a:ext uri="{FF2B5EF4-FFF2-40B4-BE49-F238E27FC236}">
                <a16:creationId xmlns:a16="http://schemas.microsoft.com/office/drawing/2014/main" id="{0798ABAD-7A13-484D-B38F-B2BA94B44723}"/>
              </a:ext>
            </a:extLst>
          </p:cNvPr>
          <p:cNvCxnSpPr/>
          <p:nvPr/>
        </p:nvCxnSpPr>
        <p:spPr>
          <a:xfrm>
            <a:off x="4333389" y="2316134"/>
            <a:ext cx="36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42CB6C51-734A-4590-9BED-F6FB04B93152}"/>
              </a:ext>
            </a:extLst>
          </p:cNvPr>
          <p:cNvSpPr>
            <a:spLocks noChangeAspect="1"/>
          </p:cNvSpPr>
          <p:nvPr/>
        </p:nvSpPr>
        <p:spPr>
          <a:xfrm>
            <a:off x="7943066" y="1206500"/>
            <a:ext cx="3512334" cy="5257800"/>
          </a:xfrm>
          <a:prstGeom prst="rect">
            <a:avLst/>
          </a:prstGeom>
          <a:blipFill dpi="0" rotWithShape="1">
            <a:blip r:embed="rId2"/>
            <a:srcRect/>
            <a:stretch>
              <a:fillRect l="-47347" r="-78077"/>
            </a:stretch>
          </a:blipFill>
          <a:ln w="12700" cap="flat" cmpd="sng" algn="ctr">
            <a:noFill/>
            <a:prstDash val="solid"/>
            <a:miter lim="800000"/>
          </a:ln>
          <a:effectLst>
            <a:outerShdw blurRad="381000" dist="241300" dir="8100000" algn="tr" rotWithShape="0">
              <a:schemeClr val="tx1">
                <a:lumMod val="65000"/>
                <a:lumOff val="35000"/>
                <a:alpha val="40000"/>
              </a:schemeClr>
            </a:outerShdw>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21" name="椭圆 20"/>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椭圆 21"/>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椭圆 22"/>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椭圆 23"/>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椭圆 24"/>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椭圆 25"/>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文本框 31">
            <a:extLst>
              <a:ext uri="{FF2B5EF4-FFF2-40B4-BE49-F238E27FC236}">
                <a16:creationId xmlns:a16="http://schemas.microsoft.com/office/drawing/2014/main" id="{44BA1AF2-5FF3-4079-9595-582B42F71546}"/>
              </a:ext>
            </a:extLst>
          </p:cNvPr>
          <p:cNvSpPr txBox="1"/>
          <p:nvPr/>
        </p:nvSpPr>
        <p:spPr>
          <a:xfrm>
            <a:off x="1405588" y="208761"/>
            <a:ext cx="2841671" cy="461665"/>
          </a:xfrm>
          <a:prstGeom prst="rect">
            <a:avLst/>
          </a:prstGeom>
          <a:noFill/>
        </p:spPr>
        <p:txBody>
          <a:bodyPr wrap="square" rtlCol="0">
            <a:spAutoFit/>
          </a:bodyPr>
          <a:lstStyle/>
          <a:p>
            <a:r>
              <a:rPr lang="en-US" altLang="zh-CN" sz="2400" dirty="0">
                <a:ea typeface="微软雅黑" panose="020B0503020204020204" pitchFamily="34" charset="-122"/>
              </a:rPr>
              <a:t>Risk Analysis</a:t>
            </a:r>
          </a:p>
        </p:txBody>
      </p:sp>
      <p:cxnSp>
        <p:nvCxnSpPr>
          <p:cNvPr id="33" name="直接连接符 32">
            <a:extLst>
              <a:ext uri="{FF2B5EF4-FFF2-40B4-BE49-F238E27FC236}">
                <a16:creationId xmlns:a16="http://schemas.microsoft.com/office/drawing/2014/main" id="{71D4DFC8-17A2-46C3-BF31-AAA50B1DBE32}"/>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14C6FCC0-5130-4795-A9F4-AC2611392829}"/>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Tree>
    <p:extLst>
      <p:ext uri="{BB962C8B-B14F-4D97-AF65-F5344CB8AC3E}">
        <p14:creationId xmlns:p14="http://schemas.microsoft.com/office/powerpoint/2010/main" val="14229928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21" name="椭圆 20"/>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椭圆 21"/>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椭圆 22"/>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椭圆 23"/>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椭圆 24"/>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椭圆 25"/>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文本框 31">
            <a:extLst>
              <a:ext uri="{FF2B5EF4-FFF2-40B4-BE49-F238E27FC236}">
                <a16:creationId xmlns:a16="http://schemas.microsoft.com/office/drawing/2014/main" id="{44BA1AF2-5FF3-4079-9595-582B42F71546}"/>
              </a:ext>
            </a:extLst>
          </p:cNvPr>
          <p:cNvSpPr txBox="1"/>
          <p:nvPr/>
        </p:nvSpPr>
        <p:spPr>
          <a:xfrm>
            <a:off x="1405588" y="208761"/>
            <a:ext cx="2841671" cy="461665"/>
          </a:xfrm>
          <a:prstGeom prst="rect">
            <a:avLst/>
          </a:prstGeom>
          <a:noFill/>
        </p:spPr>
        <p:txBody>
          <a:bodyPr wrap="square" rtlCol="0">
            <a:spAutoFit/>
          </a:bodyPr>
          <a:lstStyle/>
          <a:p>
            <a:r>
              <a:rPr lang="en-US" altLang="zh-CN" sz="2400" dirty="0">
                <a:ea typeface="微软雅黑" panose="020B0503020204020204" pitchFamily="34" charset="-122"/>
              </a:rPr>
              <a:t>Risk Analysis</a:t>
            </a:r>
          </a:p>
        </p:txBody>
      </p:sp>
      <p:cxnSp>
        <p:nvCxnSpPr>
          <p:cNvPr id="33" name="直接连接符 32">
            <a:extLst>
              <a:ext uri="{FF2B5EF4-FFF2-40B4-BE49-F238E27FC236}">
                <a16:creationId xmlns:a16="http://schemas.microsoft.com/office/drawing/2014/main" id="{71D4DFC8-17A2-46C3-BF31-AAA50B1DBE32}"/>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14C6FCC0-5130-4795-A9F4-AC2611392829}"/>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pic>
        <p:nvPicPr>
          <p:cNvPr id="2" name="图片 1">
            <a:extLst>
              <a:ext uri="{FF2B5EF4-FFF2-40B4-BE49-F238E27FC236}">
                <a16:creationId xmlns:a16="http://schemas.microsoft.com/office/drawing/2014/main" id="{F570A4FD-6B89-4BDD-8D99-C553D27FEA3D}"/>
              </a:ext>
            </a:extLst>
          </p:cNvPr>
          <p:cNvPicPr>
            <a:picLocks noChangeAspect="1"/>
          </p:cNvPicPr>
          <p:nvPr/>
        </p:nvPicPr>
        <p:blipFill>
          <a:blip r:embed="rId2"/>
          <a:stretch>
            <a:fillRect/>
          </a:stretch>
        </p:blipFill>
        <p:spPr>
          <a:xfrm>
            <a:off x="160292" y="2522660"/>
            <a:ext cx="11915775" cy="3381375"/>
          </a:xfrm>
          <a:prstGeom prst="rect">
            <a:avLst/>
          </a:prstGeom>
        </p:spPr>
      </p:pic>
      <p:sp>
        <p:nvSpPr>
          <p:cNvPr id="18" name="文本框 17">
            <a:extLst>
              <a:ext uri="{FF2B5EF4-FFF2-40B4-BE49-F238E27FC236}">
                <a16:creationId xmlns:a16="http://schemas.microsoft.com/office/drawing/2014/main" id="{07D2C07D-338B-447A-A6EB-FD7DBC86A445}"/>
              </a:ext>
            </a:extLst>
          </p:cNvPr>
          <p:cNvSpPr txBox="1"/>
          <p:nvPr/>
        </p:nvSpPr>
        <p:spPr>
          <a:xfrm>
            <a:off x="4845465" y="848502"/>
            <a:ext cx="2491708" cy="369332"/>
          </a:xfrm>
          <a:prstGeom prst="rect">
            <a:avLst/>
          </a:prstGeom>
          <a:noFill/>
        </p:spPr>
        <p:txBody>
          <a:bodyPr wrap="none" rtlCol="0">
            <a:spAutoFit/>
          </a:bodyPr>
          <a:lstStyle/>
          <a:p>
            <a:r>
              <a:rPr lang="en-US" altLang="zh-CN" dirty="0"/>
              <a:t> Qualitative Risk Analysis</a:t>
            </a:r>
            <a:endParaRPr lang="zh-CN" altLang="en-US" dirty="0"/>
          </a:p>
        </p:txBody>
      </p:sp>
      <p:sp>
        <p:nvSpPr>
          <p:cNvPr id="3" name="文本框 2">
            <a:extLst>
              <a:ext uri="{FF2B5EF4-FFF2-40B4-BE49-F238E27FC236}">
                <a16:creationId xmlns:a16="http://schemas.microsoft.com/office/drawing/2014/main" id="{137C4DBC-37C8-4100-AE31-3553415C4CCA}"/>
              </a:ext>
            </a:extLst>
          </p:cNvPr>
          <p:cNvSpPr txBox="1"/>
          <p:nvPr/>
        </p:nvSpPr>
        <p:spPr>
          <a:xfrm>
            <a:off x="667290" y="1519696"/>
            <a:ext cx="11205442" cy="646331"/>
          </a:xfrm>
          <a:prstGeom prst="rect">
            <a:avLst/>
          </a:prstGeom>
          <a:noFill/>
        </p:spPr>
        <p:txBody>
          <a:bodyPr wrap="square" rtlCol="0">
            <a:spAutoFit/>
          </a:bodyPr>
          <a:lstStyle/>
          <a:p>
            <a:r>
              <a:rPr lang="en-US" altLang="zh-CN" dirty="0"/>
              <a:t>A qualitative risk analysis will help you in identifying any particular categories or types of risks that need to receive more attention or any impact of risks that need to be dealt right away. </a:t>
            </a:r>
            <a:endParaRPr lang="zh-CN" altLang="en-US" dirty="0"/>
          </a:p>
        </p:txBody>
      </p:sp>
    </p:spTree>
    <p:extLst>
      <p:ext uri="{BB962C8B-B14F-4D97-AF65-F5344CB8AC3E}">
        <p14:creationId xmlns:p14="http://schemas.microsoft.com/office/powerpoint/2010/main" val="39679801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5F7"/>
        </a:solidFill>
        <a:effectLst/>
      </p:bgPr>
    </p:bg>
    <p:spTree>
      <p:nvGrpSpPr>
        <p:cNvPr id="1" name=""/>
        <p:cNvGrpSpPr/>
        <p:nvPr/>
      </p:nvGrpSpPr>
      <p:grpSpPr>
        <a:xfrm>
          <a:off x="0" y="0"/>
          <a:ext cx="0" cy="0"/>
          <a:chOff x="0" y="0"/>
          <a:chExt cx="0" cy="0"/>
        </a:xfrm>
      </p:grpSpPr>
      <p:sp>
        <p:nvSpPr>
          <p:cNvPr id="21" name="椭圆 20"/>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2" name="椭圆 21"/>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3" name="椭圆 22"/>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椭圆 23"/>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椭圆 24"/>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椭圆 25"/>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文本框 31">
            <a:extLst>
              <a:ext uri="{FF2B5EF4-FFF2-40B4-BE49-F238E27FC236}">
                <a16:creationId xmlns:a16="http://schemas.microsoft.com/office/drawing/2014/main" id="{44BA1AF2-5FF3-4079-9595-582B42F71546}"/>
              </a:ext>
            </a:extLst>
          </p:cNvPr>
          <p:cNvSpPr txBox="1"/>
          <p:nvPr/>
        </p:nvSpPr>
        <p:spPr>
          <a:xfrm>
            <a:off x="1405588" y="208761"/>
            <a:ext cx="2841671" cy="461665"/>
          </a:xfrm>
          <a:prstGeom prst="rect">
            <a:avLst/>
          </a:prstGeom>
          <a:noFill/>
        </p:spPr>
        <p:txBody>
          <a:bodyPr wrap="square" rtlCol="0">
            <a:spAutoFit/>
          </a:bodyPr>
          <a:lstStyle/>
          <a:p>
            <a:r>
              <a:rPr lang="en-US" altLang="zh-CN" sz="2400" dirty="0">
                <a:ea typeface="微软雅黑" panose="020B0503020204020204" pitchFamily="34" charset="-122"/>
              </a:rPr>
              <a:t>Risk Analysis</a:t>
            </a:r>
          </a:p>
        </p:txBody>
      </p:sp>
      <p:cxnSp>
        <p:nvCxnSpPr>
          <p:cNvPr id="33" name="直接连接符 32">
            <a:extLst>
              <a:ext uri="{FF2B5EF4-FFF2-40B4-BE49-F238E27FC236}">
                <a16:creationId xmlns:a16="http://schemas.microsoft.com/office/drawing/2014/main" id="{71D4DFC8-17A2-46C3-BF31-AAA50B1DBE32}"/>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14C6FCC0-5130-4795-A9F4-AC2611392829}"/>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18" name="文本框 17">
            <a:extLst>
              <a:ext uri="{FF2B5EF4-FFF2-40B4-BE49-F238E27FC236}">
                <a16:creationId xmlns:a16="http://schemas.microsoft.com/office/drawing/2014/main" id="{07D2C07D-338B-447A-A6EB-FD7DBC86A445}"/>
              </a:ext>
            </a:extLst>
          </p:cNvPr>
          <p:cNvSpPr txBox="1"/>
          <p:nvPr/>
        </p:nvSpPr>
        <p:spPr>
          <a:xfrm>
            <a:off x="4708731" y="677354"/>
            <a:ext cx="2940228" cy="400110"/>
          </a:xfrm>
          <a:prstGeom prst="rect">
            <a:avLst/>
          </a:prstGeom>
          <a:noFill/>
        </p:spPr>
        <p:txBody>
          <a:bodyPr wrap="none" rtlCol="0">
            <a:spAutoFit/>
          </a:bodyPr>
          <a:lstStyle/>
          <a:p>
            <a:r>
              <a:rPr lang="en-US" altLang="zh-CN" sz="2000" b="1" dirty="0"/>
              <a:t>Quantitative Risk Analysis</a:t>
            </a:r>
            <a:endParaRPr lang="zh-CN" altLang="en-US" sz="2000" b="1" dirty="0"/>
          </a:p>
        </p:txBody>
      </p:sp>
      <p:sp>
        <p:nvSpPr>
          <p:cNvPr id="3" name="文本框 2">
            <a:extLst>
              <a:ext uri="{FF2B5EF4-FFF2-40B4-BE49-F238E27FC236}">
                <a16:creationId xmlns:a16="http://schemas.microsoft.com/office/drawing/2014/main" id="{137C4DBC-37C8-4100-AE31-3553415C4CCA}"/>
              </a:ext>
            </a:extLst>
          </p:cNvPr>
          <p:cNvSpPr txBox="1"/>
          <p:nvPr/>
        </p:nvSpPr>
        <p:spPr>
          <a:xfrm>
            <a:off x="675829" y="1070195"/>
            <a:ext cx="11205442" cy="1200329"/>
          </a:xfrm>
          <a:prstGeom prst="rect">
            <a:avLst/>
          </a:prstGeom>
          <a:noFill/>
        </p:spPr>
        <p:txBody>
          <a:bodyPr wrap="square" rtlCol="0">
            <a:spAutoFit/>
          </a:bodyPr>
          <a:lstStyle/>
          <a:p>
            <a:r>
              <a:rPr lang="en-US" altLang="zh-CN" dirty="0"/>
              <a:t>For the Quantitative Risk Analysis, we have used FMEA analysis on our project, it helps us with the information related to our risks associated with projects which in turn can help us in applying already established safety measures. And in FMEA we have used RPN approach to analyze our Risks. After going through the different risks and their affects, we were able to generate a result shown below: </a:t>
            </a:r>
            <a:endParaRPr lang="zh-CN" altLang="en-US" dirty="0"/>
          </a:p>
        </p:txBody>
      </p:sp>
      <p:pic>
        <p:nvPicPr>
          <p:cNvPr id="4" name="图片 3">
            <a:extLst>
              <a:ext uri="{FF2B5EF4-FFF2-40B4-BE49-F238E27FC236}">
                <a16:creationId xmlns:a16="http://schemas.microsoft.com/office/drawing/2014/main" id="{18E8A0E9-DEB7-4456-A5E1-3BCC38E6C727}"/>
              </a:ext>
            </a:extLst>
          </p:cNvPr>
          <p:cNvPicPr>
            <a:picLocks noChangeAspect="1"/>
          </p:cNvPicPr>
          <p:nvPr/>
        </p:nvPicPr>
        <p:blipFill>
          <a:blip r:embed="rId2"/>
          <a:stretch>
            <a:fillRect/>
          </a:stretch>
        </p:blipFill>
        <p:spPr>
          <a:xfrm>
            <a:off x="735413" y="2259458"/>
            <a:ext cx="10886863" cy="4429587"/>
          </a:xfrm>
          <a:prstGeom prst="rect">
            <a:avLst/>
          </a:prstGeom>
        </p:spPr>
      </p:pic>
    </p:spTree>
    <p:extLst>
      <p:ext uri="{BB962C8B-B14F-4D97-AF65-F5344CB8AC3E}">
        <p14:creationId xmlns:p14="http://schemas.microsoft.com/office/powerpoint/2010/main" val="40153569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val 7">
            <a:extLst>
              <a:ext uri="{FF2B5EF4-FFF2-40B4-BE49-F238E27FC236}">
                <a16:creationId xmlns:a16="http://schemas.microsoft.com/office/drawing/2014/main" id="{012CD4C5-1E94-46CD-9C93-8C24F2B821DD}"/>
              </a:ext>
            </a:extLst>
          </p:cNvPr>
          <p:cNvSpPr/>
          <p:nvPr/>
        </p:nvSpPr>
        <p:spPr>
          <a:xfrm>
            <a:off x="6983886" y="3142927"/>
            <a:ext cx="1338773" cy="1338773"/>
          </a:xfrm>
          <a:prstGeom prst="ellipse">
            <a:avLst/>
          </a:prstGeom>
          <a:solidFill>
            <a:srgbClr val="A9A9A9"/>
          </a:solidFill>
          <a:ln w="25400">
            <a:solidFill>
              <a:schemeClr val="bg2"/>
            </a:solidFill>
          </a:ln>
          <a:effectLst>
            <a:outerShdw blurRad="381000" dist="292100" dir="8100000" algn="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latin typeface="Arial" panose="020B0604020202020204" pitchFamily="34" charset="0"/>
              <a:ea typeface="微软雅黑" panose="020B0503020204020204" pitchFamily="34" charset="-122"/>
              <a:cs typeface="Arial" panose="020B0604020202020204" pitchFamily="34" charset="0"/>
            </a:endParaRPr>
          </a:p>
        </p:txBody>
      </p:sp>
      <p:grpSp>
        <p:nvGrpSpPr>
          <p:cNvPr id="53" name="Group 20">
            <a:extLst>
              <a:ext uri="{FF2B5EF4-FFF2-40B4-BE49-F238E27FC236}">
                <a16:creationId xmlns:a16="http://schemas.microsoft.com/office/drawing/2014/main" id="{EF165DC5-8DFB-43E5-B3BF-9137067ACB71}"/>
              </a:ext>
            </a:extLst>
          </p:cNvPr>
          <p:cNvGrpSpPr/>
          <p:nvPr/>
        </p:nvGrpSpPr>
        <p:grpSpPr>
          <a:xfrm>
            <a:off x="7421100" y="3576091"/>
            <a:ext cx="464344" cy="465138"/>
            <a:chOff x="7287419" y="3505994"/>
            <a:chExt cx="464344" cy="465138"/>
          </a:xfrm>
          <a:solidFill>
            <a:schemeClr val="bg2"/>
          </a:solidFill>
        </p:grpSpPr>
        <p:sp>
          <p:nvSpPr>
            <p:cNvPr id="54" name="AutoShape 37">
              <a:extLst>
                <a:ext uri="{FF2B5EF4-FFF2-40B4-BE49-F238E27FC236}">
                  <a16:creationId xmlns:a16="http://schemas.microsoft.com/office/drawing/2014/main" id="{8CACF716-72C0-4BB7-BCA7-6FBC2AD513E4}"/>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dirty="0">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55" name="AutoShape 38">
              <a:extLst>
                <a:ext uri="{FF2B5EF4-FFF2-40B4-BE49-F238E27FC236}">
                  <a16:creationId xmlns:a16="http://schemas.microsoft.com/office/drawing/2014/main" id="{5F44ED23-3DED-436E-B50B-BDDDF9E16B96}"/>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dirty="0">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56" name="AutoShape 39">
              <a:extLst>
                <a:ext uri="{FF2B5EF4-FFF2-40B4-BE49-F238E27FC236}">
                  <a16:creationId xmlns:a16="http://schemas.microsoft.com/office/drawing/2014/main" id="{DB8D810B-5C80-4884-9032-84D7061AAE15}"/>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dirty="0">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57" name="AutoShape 40">
              <a:extLst>
                <a:ext uri="{FF2B5EF4-FFF2-40B4-BE49-F238E27FC236}">
                  <a16:creationId xmlns:a16="http://schemas.microsoft.com/office/drawing/2014/main" id="{D594AACB-889B-4A96-9347-B1D688289F57}"/>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dirty="0">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58" name="AutoShape 41">
              <a:extLst>
                <a:ext uri="{FF2B5EF4-FFF2-40B4-BE49-F238E27FC236}">
                  <a16:creationId xmlns:a16="http://schemas.microsoft.com/office/drawing/2014/main" id="{8E835403-6BF7-4FB8-9D04-FB1F5FB8CAA3}"/>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dirty="0">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59" name="AutoShape 42">
              <a:extLst>
                <a:ext uri="{FF2B5EF4-FFF2-40B4-BE49-F238E27FC236}">
                  <a16:creationId xmlns:a16="http://schemas.microsoft.com/office/drawing/2014/main" id="{131A837B-8BB6-4B94-ACDB-5CC4A502D006}"/>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dirty="0">
                <a:latin typeface="Arial" panose="020B0604020202020204" pitchFamily="34" charset="0"/>
                <a:ea typeface="微软雅黑" panose="020B0503020204020204" pitchFamily="34" charset="-122"/>
                <a:cs typeface="Arial" panose="020B0604020202020204" pitchFamily="34" charset="0"/>
                <a:sym typeface="Gill Sans" charset="0"/>
              </a:endParaRPr>
            </a:p>
          </p:txBody>
        </p:sp>
      </p:grpSp>
      <p:sp>
        <p:nvSpPr>
          <p:cNvPr id="47" name="Oval 6">
            <a:extLst>
              <a:ext uri="{FF2B5EF4-FFF2-40B4-BE49-F238E27FC236}">
                <a16:creationId xmlns:a16="http://schemas.microsoft.com/office/drawing/2014/main" id="{AEDC8ABF-2AA3-4CA2-A51D-E39F0DB2EE4F}"/>
              </a:ext>
            </a:extLst>
          </p:cNvPr>
          <p:cNvSpPr/>
          <p:nvPr/>
        </p:nvSpPr>
        <p:spPr>
          <a:xfrm>
            <a:off x="6159855" y="2346652"/>
            <a:ext cx="1338773" cy="1338773"/>
          </a:xfrm>
          <a:prstGeom prst="ellipse">
            <a:avLst/>
          </a:prstGeom>
          <a:solidFill>
            <a:schemeClr val="bg1">
              <a:alpha val="80000"/>
            </a:schemeClr>
          </a:solidFill>
          <a:ln w="25400">
            <a:solidFill>
              <a:schemeClr val="bg1">
                <a:lumMod val="85000"/>
              </a:schemeClr>
            </a:solidFill>
          </a:ln>
          <a:effectLst>
            <a:outerShdw blurRad="381000" dist="292100" dir="8100000" algn="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latin typeface="Arial" panose="020B0604020202020204" pitchFamily="34" charset="0"/>
              <a:ea typeface="微软雅黑" panose="020B0503020204020204" pitchFamily="34" charset="-122"/>
              <a:cs typeface="Arial" panose="020B0604020202020204" pitchFamily="34" charset="0"/>
            </a:endParaRPr>
          </a:p>
        </p:txBody>
      </p:sp>
      <p:grpSp>
        <p:nvGrpSpPr>
          <p:cNvPr id="48" name="Group 27">
            <a:extLst>
              <a:ext uri="{FF2B5EF4-FFF2-40B4-BE49-F238E27FC236}">
                <a16:creationId xmlns:a16="http://schemas.microsoft.com/office/drawing/2014/main" id="{7D4E92B0-59B1-43FC-9BB9-F63F26D3DA60}"/>
              </a:ext>
            </a:extLst>
          </p:cNvPr>
          <p:cNvGrpSpPr/>
          <p:nvPr/>
        </p:nvGrpSpPr>
        <p:grpSpPr>
          <a:xfrm>
            <a:off x="6615833" y="2783866"/>
            <a:ext cx="434975" cy="464344"/>
            <a:chOff x="9159875" y="1647825"/>
            <a:chExt cx="434975" cy="464344"/>
          </a:xfrm>
          <a:solidFill>
            <a:srgbClr val="1F5786"/>
          </a:solidFill>
        </p:grpSpPr>
        <p:sp>
          <p:nvSpPr>
            <p:cNvPr id="49" name="AutoShape 78">
              <a:extLst>
                <a:ext uri="{FF2B5EF4-FFF2-40B4-BE49-F238E27FC236}">
                  <a16:creationId xmlns:a16="http://schemas.microsoft.com/office/drawing/2014/main" id="{A362FAD7-5EC8-497C-84E2-522129F6E6B6}"/>
                </a:ext>
              </a:extLst>
            </p:cNvPr>
            <p:cNvSpPr>
              <a:spLocks/>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50" name="AutoShape 79">
              <a:extLst>
                <a:ext uri="{FF2B5EF4-FFF2-40B4-BE49-F238E27FC236}">
                  <a16:creationId xmlns:a16="http://schemas.microsoft.com/office/drawing/2014/main" id="{D532F494-C68D-4EFB-856A-1F5F51D35968}"/>
                </a:ext>
              </a:extLst>
            </p:cNvPr>
            <p:cNvSpPr>
              <a:spLocks/>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51" name="AutoShape 80">
              <a:extLst>
                <a:ext uri="{FF2B5EF4-FFF2-40B4-BE49-F238E27FC236}">
                  <a16:creationId xmlns:a16="http://schemas.microsoft.com/office/drawing/2014/main" id="{6E4D5068-33DB-475E-B34F-5B86CB26C47E}"/>
                </a:ext>
              </a:extLst>
            </p:cNvPr>
            <p:cNvSpPr>
              <a:spLocks/>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grpSp>
      <p:sp>
        <p:nvSpPr>
          <p:cNvPr id="45" name="Oval 5">
            <a:extLst>
              <a:ext uri="{FF2B5EF4-FFF2-40B4-BE49-F238E27FC236}">
                <a16:creationId xmlns:a16="http://schemas.microsoft.com/office/drawing/2014/main" id="{9A510040-66D8-4A10-A047-905CB9C953D4}"/>
              </a:ext>
            </a:extLst>
          </p:cNvPr>
          <p:cNvSpPr/>
          <p:nvPr/>
        </p:nvSpPr>
        <p:spPr>
          <a:xfrm>
            <a:off x="4426009" y="1556352"/>
            <a:ext cx="1960098" cy="1960098"/>
          </a:xfrm>
          <a:prstGeom prst="ellipse">
            <a:avLst/>
          </a:prstGeom>
          <a:solidFill>
            <a:srgbClr val="1F5786">
              <a:alpha val="80000"/>
            </a:srgbClr>
          </a:solidFill>
          <a:ln w="25400">
            <a:solidFill>
              <a:schemeClr val="bg2"/>
            </a:solidFill>
          </a:ln>
          <a:effectLst>
            <a:outerShdw blurRad="381000" dist="292100" dir="8100000" algn="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latin typeface="Arial" panose="020B0604020202020204" pitchFamily="34" charset="0"/>
              <a:ea typeface="微软雅黑" panose="020B0503020204020204" pitchFamily="34" charset="-122"/>
              <a:cs typeface="Arial" panose="020B0604020202020204" pitchFamily="34" charset="0"/>
            </a:endParaRPr>
          </a:p>
        </p:txBody>
      </p:sp>
      <p:sp>
        <p:nvSpPr>
          <p:cNvPr id="46" name="Freeform 43">
            <a:extLst>
              <a:ext uri="{FF2B5EF4-FFF2-40B4-BE49-F238E27FC236}">
                <a16:creationId xmlns:a16="http://schemas.microsoft.com/office/drawing/2014/main" id="{49859462-ED6A-4653-BECC-90E1925E6695}"/>
              </a:ext>
            </a:extLst>
          </p:cNvPr>
          <p:cNvSpPr>
            <a:spLocks noEditPoints="1"/>
          </p:cNvSpPr>
          <p:nvPr/>
        </p:nvSpPr>
        <p:spPr bwMode="auto">
          <a:xfrm>
            <a:off x="4963476" y="2267994"/>
            <a:ext cx="904951" cy="528990"/>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latin typeface="Arial" panose="020B0604020202020204" pitchFamily="34" charset="0"/>
              <a:ea typeface="微软雅黑" panose="020B0503020204020204" pitchFamily="34" charset="-122"/>
              <a:cs typeface="Arial" panose="020B0604020202020204" pitchFamily="34" charset="0"/>
            </a:endParaRPr>
          </a:p>
        </p:txBody>
      </p:sp>
      <p:sp>
        <p:nvSpPr>
          <p:cNvPr id="41" name="Oval 8">
            <a:extLst>
              <a:ext uri="{FF2B5EF4-FFF2-40B4-BE49-F238E27FC236}">
                <a16:creationId xmlns:a16="http://schemas.microsoft.com/office/drawing/2014/main" id="{2A9884A2-3B64-4EBA-9A1D-D89FD8D7F6B6}"/>
              </a:ext>
            </a:extLst>
          </p:cNvPr>
          <p:cNvSpPr/>
          <p:nvPr/>
        </p:nvSpPr>
        <p:spPr>
          <a:xfrm>
            <a:off x="6159855" y="4180141"/>
            <a:ext cx="1781907" cy="1781907"/>
          </a:xfrm>
          <a:prstGeom prst="ellipse">
            <a:avLst/>
          </a:prstGeom>
          <a:solidFill>
            <a:srgbClr val="1F5786">
              <a:alpha val="80000"/>
            </a:srgbClr>
          </a:solidFill>
          <a:ln w="25400">
            <a:solidFill>
              <a:schemeClr val="bg2"/>
            </a:solidFill>
          </a:ln>
          <a:effectLst>
            <a:outerShdw blurRad="381000" dist="292100" dir="8100000" algn="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latin typeface="Arial" panose="020B0604020202020204" pitchFamily="34" charset="0"/>
              <a:ea typeface="微软雅黑" panose="020B0503020204020204" pitchFamily="34" charset="-122"/>
              <a:cs typeface="Arial" panose="020B0604020202020204" pitchFamily="34" charset="0"/>
            </a:endParaRPr>
          </a:p>
        </p:txBody>
      </p:sp>
      <p:grpSp>
        <p:nvGrpSpPr>
          <p:cNvPr id="42" name="Group 44">
            <a:extLst>
              <a:ext uri="{FF2B5EF4-FFF2-40B4-BE49-F238E27FC236}">
                <a16:creationId xmlns:a16="http://schemas.microsoft.com/office/drawing/2014/main" id="{D0E01812-8490-452C-9BBE-A85F10294012}"/>
              </a:ext>
            </a:extLst>
          </p:cNvPr>
          <p:cNvGrpSpPr/>
          <p:nvPr/>
        </p:nvGrpSpPr>
        <p:grpSpPr>
          <a:xfrm>
            <a:off x="6676677" y="4697421"/>
            <a:ext cx="632375" cy="747345"/>
            <a:chOff x="1325323" y="3586519"/>
            <a:chExt cx="632375" cy="747345"/>
          </a:xfrm>
          <a:solidFill>
            <a:schemeClr val="bg2"/>
          </a:solidFill>
        </p:grpSpPr>
        <p:sp>
          <p:nvSpPr>
            <p:cNvPr id="43" name="Freeform 45">
              <a:extLst>
                <a:ext uri="{FF2B5EF4-FFF2-40B4-BE49-F238E27FC236}">
                  <a16:creationId xmlns:a16="http://schemas.microsoft.com/office/drawing/2014/main" id="{833D8CC6-DC31-4C7B-838A-7F115FD3930E}"/>
                </a:ext>
              </a:extLst>
            </p:cNvPr>
            <p:cNvSpPr>
              <a:spLocks noEditPoints="1"/>
            </p:cNvSpPr>
            <p:nvPr/>
          </p:nvSpPr>
          <p:spPr bwMode="auto">
            <a:xfrm>
              <a:off x="1325323" y="3586519"/>
              <a:ext cx="632375" cy="747345"/>
            </a:xfrm>
            <a:custGeom>
              <a:avLst/>
              <a:gdLst>
                <a:gd name="T0" fmla="*/ 215 w 221"/>
                <a:gd name="T1" fmla="*/ 212 h 243"/>
                <a:gd name="T2" fmla="*/ 174 w 221"/>
                <a:gd name="T3" fmla="*/ 157 h 243"/>
                <a:gd name="T4" fmla="*/ 179 w 221"/>
                <a:gd name="T5" fmla="*/ 37 h 243"/>
                <a:gd name="T6" fmla="*/ 105 w 221"/>
                <a:gd name="T7" fmla="*/ 0 h 243"/>
                <a:gd name="T8" fmla="*/ 49 w 221"/>
                <a:gd name="T9" fmla="*/ 19 h 243"/>
                <a:gd name="T10" fmla="*/ 31 w 221"/>
                <a:gd name="T11" fmla="*/ 151 h 243"/>
                <a:gd name="T12" fmla="*/ 105 w 221"/>
                <a:gd name="T13" fmla="*/ 188 h 243"/>
                <a:gd name="T14" fmla="*/ 143 w 221"/>
                <a:gd name="T15" fmla="*/ 180 h 243"/>
                <a:gd name="T16" fmla="*/ 185 w 221"/>
                <a:gd name="T17" fmla="*/ 235 h 243"/>
                <a:gd name="T18" fmla="*/ 200 w 221"/>
                <a:gd name="T19" fmla="*/ 243 h 243"/>
                <a:gd name="T20" fmla="*/ 200 w 221"/>
                <a:gd name="T21" fmla="*/ 243 h 243"/>
                <a:gd name="T22" fmla="*/ 211 w 221"/>
                <a:gd name="T23" fmla="*/ 239 h 243"/>
                <a:gd name="T24" fmla="*/ 215 w 221"/>
                <a:gd name="T25" fmla="*/ 212 h 243"/>
                <a:gd name="T26" fmla="*/ 144 w 221"/>
                <a:gd name="T27" fmla="*/ 146 h 243"/>
                <a:gd name="T28" fmla="*/ 105 w 221"/>
                <a:gd name="T29" fmla="*/ 159 h 243"/>
                <a:gd name="T30" fmla="*/ 54 w 221"/>
                <a:gd name="T31" fmla="*/ 133 h 243"/>
                <a:gd name="T32" fmla="*/ 66 w 221"/>
                <a:gd name="T33" fmla="*/ 42 h 243"/>
                <a:gd name="T34" fmla="*/ 105 w 221"/>
                <a:gd name="T35" fmla="*/ 29 h 243"/>
                <a:gd name="T36" fmla="*/ 156 w 221"/>
                <a:gd name="T37" fmla="*/ 54 h 243"/>
                <a:gd name="T38" fmla="*/ 144 w 221"/>
                <a:gd name="T39" fmla="*/ 1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243">
                  <a:moveTo>
                    <a:pt x="215" y="212"/>
                  </a:moveTo>
                  <a:cubicBezTo>
                    <a:pt x="174" y="157"/>
                    <a:pt x="174" y="157"/>
                    <a:pt x="174" y="157"/>
                  </a:cubicBezTo>
                  <a:cubicBezTo>
                    <a:pt x="204" y="124"/>
                    <a:pt x="206" y="73"/>
                    <a:pt x="179" y="37"/>
                  </a:cubicBezTo>
                  <a:cubicBezTo>
                    <a:pt x="161" y="13"/>
                    <a:pt x="134" y="0"/>
                    <a:pt x="105" y="0"/>
                  </a:cubicBezTo>
                  <a:cubicBezTo>
                    <a:pt x="85" y="0"/>
                    <a:pt x="65" y="7"/>
                    <a:pt x="49" y="19"/>
                  </a:cubicBezTo>
                  <a:cubicBezTo>
                    <a:pt x="8" y="51"/>
                    <a:pt x="0" y="110"/>
                    <a:pt x="31" y="151"/>
                  </a:cubicBezTo>
                  <a:cubicBezTo>
                    <a:pt x="49" y="174"/>
                    <a:pt x="76" y="188"/>
                    <a:pt x="105" y="188"/>
                  </a:cubicBezTo>
                  <a:cubicBezTo>
                    <a:pt x="118" y="188"/>
                    <a:pt x="131" y="185"/>
                    <a:pt x="143" y="180"/>
                  </a:cubicBezTo>
                  <a:cubicBezTo>
                    <a:pt x="185" y="235"/>
                    <a:pt x="185" y="235"/>
                    <a:pt x="185" y="235"/>
                  </a:cubicBezTo>
                  <a:cubicBezTo>
                    <a:pt x="189" y="240"/>
                    <a:pt x="194" y="243"/>
                    <a:pt x="200" y="243"/>
                  </a:cubicBezTo>
                  <a:cubicBezTo>
                    <a:pt x="200" y="243"/>
                    <a:pt x="200" y="243"/>
                    <a:pt x="200" y="243"/>
                  </a:cubicBezTo>
                  <a:cubicBezTo>
                    <a:pt x="204" y="243"/>
                    <a:pt x="208" y="241"/>
                    <a:pt x="211" y="239"/>
                  </a:cubicBezTo>
                  <a:cubicBezTo>
                    <a:pt x="220" y="232"/>
                    <a:pt x="221" y="220"/>
                    <a:pt x="215" y="212"/>
                  </a:cubicBezTo>
                  <a:close/>
                  <a:moveTo>
                    <a:pt x="144" y="146"/>
                  </a:moveTo>
                  <a:cubicBezTo>
                    <a:pt x="133" y="154"/>
                    <a:pt x="119" y="159"/>
                    <a:pt x="105" y="159"/>
                  </a:cubicBezTo>
                  <a:cubicBezTo>
                    <a:pt x="85" y="159"/>
                    <a:pt x="66" y="150"/>
                    <a:pt x="54" y="133"/>
                  </a:cubicBezTo>
                  <a:cubicBezTo>
                    <a:pt x="33" y="105"/>
                    <a:pt x="38" y="64"/>
                    <a:pt x="66" y="42"/>
                  </a:cubicBezTo>
                  <a:cubicBezTo>
                    <a:pt x="78" y="33"/>
                    <a:pt x="91" y="29"/>
                    <a:pt x="105" y="29"/>
                  </a:cubicBezTo>
                  <a:cubicBezTo>
                    <a:pt x="125" y="29"/>
                    <a:pt x="144" y="38"/>
                    <a:pt x="156" y="54"/>
                  </a:cubicBezTo>
                  <a:cubicBezTo>
                    <a:pt x="178" y="83"/>
                    <a:pt x="172" y="124"/>
                    <a:pt x="144"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latin typeface="Arial" panose="020B0604020202020204" pitchFamily="34" charset="0"/>
                <a:ea typeface="微软雅黑" panose="020B0503020204020204" pitchFamily="34" charset="-122"/>
                <a:cs typeface="Arial" panose="020B0604020202020204" pitchFamily="34" charset="0"/>
              </a:endParaRPr>
            </a:p>
          </p:txBody>
        </p:sp>
        <p:sp>
          <p:nvSpPr>
            <p:cNvPr id="44" name="Freeform 46">
              <a:extLst>
                <a:ext uri="{FF2B5EF4-FFF2-40B4-BE49-F238E27FC236}">
                  <a16:creationId xmlns:a16="http://schemas.microsoft.com/office/drawing/2014/main" id="{6D82CB79-C0D9-4A51-8B0D-7C53C2DE9EF1}"/>
                </a:ext>
              </a:extLst>
            </p:cNvPr>
            <p:cNvSpPr>
              <a:spLocks/>
            </p:cNvSpPr>
            <p:nvPr/>
          </p:nvSpPr>
          <p:spPr bwMode="auto">
            <a:xfrm>
              <a:off x="1503405" y="3752885"/>
              <a:ext cx="248347" cy="223554"/>
            </a:xfrm>
            <a:custGeom>
              <a:avLst/>
              <a:gdLst>
                <a:gd name="T0" fmla="*/ 86 w 87"/>
                <a:gd name="T1" fmla="*/ 33 h 73"/>
                <a:gd name="T2" fmla="*/ 45 w 87"/>
                <a:gd name="T3" fmla="*/ 1 h 73"/>
                <a:gd name="T4" fmla="*/ 40 w 87"/>
                <a:gd name="T5" fmla="*/ 1 h 73"/>
                <a:gd name="T6" fmla="*/ 24 w 87"/>
                <a:gd name="T7" fmla="*/ 14 h 73"/>
                <a:gd name="T8" fmla="*/ 24 w 87"/>
                <a:gd name="T9" fmla="*/ 1 h 73"/>
                <a:gd name="T10" fmla="*/ 15 w 87"/>
                <a:gd name="T11" fmla="*/ 1 h 73"/>
                <a:gd name="T12" fmla="*/ 15 w 87"/>
                <a:gd name="T13" fmla="*/ 22 h 73"/>
                <a:gd name="T14" fmla="*/ 8 w 87"/>
                <a:gd name="T15" fmla="*/ 27 h 73"/>
                <a:gd name="T16" fmla="*/ 1 w 87"/>
                <a:gd name="T17" fmla="*/ 33 h 73"/>
                <a:gd name="T18" fmla="*/ 1 w 87"/>
                <a:gd name="T19" fmla="*/ 35 h 73"/>
                <a:gd name="T20" fmla="*/ 8 w 87"/>
                <a:gd name="T21" fmla="*/ 35 h 73"/>
                <a:gd name="T22" fmla="*/ 8 w 87"/>
                <a:gd name="T23" fmla="*/ 73 h 73"/>
                <a:gd name="T24" fmla="*/ 32 w 87"/>
                <a:gd name="T25" fmla="*/ 73 h 73"/>
                <a:gd name="T26" fmla="*/ 32 w 87"/>
                <a:gd name="T27" fmla="*/ 72 h 73"/>
                <a:gd name="T28" fmla="*/ 32 w 87"/>
                <a:gd name="T29" fmla="*/ 55 h 73"/>
                <a:gd name="T30" fmla="*/ 41 w 87"/>
                <a:gd name="T31" fmla="*/ 42 h 73"/>
                <a:gd name="T32" fmla="*/ 52 w 87"/>
                <a:gd name="T33" fmla="*/ 54 h 73"/>
                <a:gd name="T34" fmla="*/ 52 w 87"/>
                <a:gd name="T35" fmla="*/ 73 h 73"/>
                <a:gd name="T36" fmla="*/ 77 w 87"/>
                <a:gd name="T37" fmla="*/ 73 h 73"/>
                <a:gd name="T38" fmla="*/ 77 w 87"/>
                <a:gd name="T39" fmla="*/ 35 h 73"/>
                <a:gd name="T40" fmla="*/ 85 w 87"/>
                <a:gd name="T41" fmla="*/ 35 h 73"/>
                <a:gd name="T42" fmla="*/ 86 w 87"/>
                <a:gd name="T43"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73">
                  <a:moveTo>
                    <a:pt x="86" y="33"/>
                  </a:moveTo>
                  <a:cubicBezTo>
                    <a:pt x="45" y="1"/>
                    <a:pt x="45" y="1"/>
                    <a:pt x="45" y="1"/>
                  </a:cubicBezTo>
                  <a:cubicBezTo>
                    <a:pt x="44" y="0"/>
                    <a:pt x="41" y="0"/>
                    <a:pt x="40" y="1"/>
                  </a:cubicBezTo>
                  <a:cubicBezTo>
                    <a:pt x="24" y="14"/>
                    <a:pt x="24" y="14"/>
                    <a:pt x="24" y="14"/>
                  </a:cubicBezTo>
                  <a:cubicBezTo>
                    <a:pt x="24" y="1"/>
                    <a:pt x="24" y="1"/>
                    <a:pt x="24" y="1"/>
                  </a:cubicBezTo>
                  <a:cubicBezTo>
                    <a:pt x="15" y="1"/>
                    <a:pt x="15" y="1"/>
                    <a:pt x="15" y="1"/>
                  </a:cubicBezTo>
                  <a:cubicBezTo>
                    <a:pt x="15" y="22"/>
                    <a:pt x="15" y="22"/>
                    <a:pt x="15" y="22"/>
                  </a:cubicBezTo>
                  <a:cubicBezTo>
                    <a:pt x="8" y="27"/>
                    <a:pt x="8" y="27"/>
                    <a:pt x="8" y="27"/>
                  </a:cubicBezTo>
                  <a:cubicBezTo>
                    <a:pt x="1" y="33"/>
                    <a:pt x="1" y="33"/>
                    <a:pt x="1" y="33"/>
                  </a:cubicBezTo>
                  <a:cubicBezTo>
                    <a:pt x="0" y="34"/>
                    <a:pt x="0" y="35"/>
                    <a:pt x="1" y="35"/>
                  </a:cubicBezTo>
                  <a:cubicBezTo>
                    <a:pt x="8" y="35"/>
                    <a:pt x="8" y="35"/>
                    <a:pt x="8" y="35"/>
                  </a:cubicBezTo>
                  <a:cubicBezTo>
                    <a:pt x="8" y="73"/>
                    <a:pt x="8" y="73"/>
                    <a:pt x="8" y="73"/>
                  </a:cubicBezTo>
                  <a:cubicBezTo>
                    <a:pt x="32" y="73"/>
                    <a:pt x="32" y="73"/>
                    <a:pt x="32" y="73"/>
                  </a:cubicBezTo>
                  <a:cubicBezTo>
                    <a:pt x="32" y="72"/>
                    <a:pt x="32" y="72"/>
                    <a:pt x="32" y="72"/>
                  </a:cubicBezTo>
                  <a:cubicBezTo>
                    <a:pt x="32" y="55"/>
                    <a:pt x="32" y="55"/>
                    <a:pt x="32" y="55"/>
                  </a:cubicBezTo>
                  <a:cubicBezTo>
                    <a:pt x="32" y="55"/>
                    <a:pt x="32" y="42"/>
                    <a:pt x="41" y="42"/>
                  </a:cubicBezTo>
                  <a:cubicBezTo>
                    <a:pt x="51" y="42"/>
                    <a:pt x="52" y="54"/>
                    <a:pt x="52" y="54"/>
                  </a:cubicBezTo>
                  <a:cubicBezTo>
                    <a:pt x="52" y="73"/>
                    <a:pt x="52" y="73"/>
                    <a:pt x="52" y="73"/>
                  </a:cubicBezTo>
                  <a:cubicBezTo>
                    <a:pt x="77" y="73"/>
                    <a:pt x="77" y="73"/>
                    <a:pt x="77" y="73"/>
                  </a:cubicBezTo>
                  <a:cubicBezTo>
                    <a:pt x="77" y="35"/>
                    <a:pt x="77" y="35"/>
                    <a:pt x="77" y="35"/>
                  </a:cubicBezTo>
                  <a:cubicBezTo>
                    <a:pt x="85" y="35"/>
                    <a:pt x="85" y="35"/>
                    <a:pt x="85" y="35"/>
                  </a:cubicBezTo>
                  <a:cubicBezTo>
                    <a:pt x="87" y="35"/>
                    <a:pt x="87" y="34"/>
                    <a:pt x="8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latin typeface="Arial" panose="020B0604020202020204" pitchFamily="34" charset="0"/>
                <a:ea typeface="微软雅黑" panose="020B0503020204020204" pitchFamily="34" charset="-122"/>
                <a:cs typeface="Arial" panose="020B0604020202020204" pitchFamily="34" charset="0"/>
              </a:endParaRPr>
            </a:p>
          </p:txBody>
        </p:sp>
      </p:grpSp>
      <p:sp>
        <p:nvSpPr>
          <p:cNvPr id="39" name="TextBox 48">
            <a:extLst>
              <a:ext uri="{FF2B5EF4-FFF2-40B4-BE49-F238E27FC236}">
                <a16:creationId xmlns:a16="http://schemas.microsoft.com/office/drawing/2014/main" id="{9B2234B4-0E3B-469D-A138-6BBBAA221B77}"/>
              </a:ext>
            </a:extLst>
          </p:cNvPr>
          <p:cNvSpPr txBox="1"/>
          <p:nvPr/>
        </p:nvSpPr>
        <p:spPr>
          <a:xfrm>
            <a:off x="7498628" y="1662579"/>
            <a:ext cx="2018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ea typeface="微软雅黑" panose="020B0503020204020204" pitchFamily="34" charset="-122"/>
                <a:cs typeface="Arial" panose="020B0604020202020204" pitchFamily="34" charset="0"/>
              </a:rPr>
              <a:t>Execution phase</a:t>
            </a:r>
            <a:endParaRPr lang="en-GB" b="1" dirty="0">
              <a:latin typeface="Arial" panose="020B0604020202020204" pitchFamily="34" charset="0"/>
              <a:ea typeface="微软雅黑" panose="020B0503020204020204" pitchFamily="34" charset="-122"/>
              <a:cs typeface="Arial" panose="020B0604020202020204" pitchFamily="34" charset="0"/>
            </a:endParaRPr>
          </a:p>
        </p:txBody>
      </p:sp>
      <p:sp>
        <p:nvSpPr>
          <p:cNvPr id="40" name="Rectangle 49">
            <a:extLst>
              <a:ext uri="{FF2B5EF4-FFF2-40B4-BE49-F238E27FC236}">
                <a16:creationId xmlns:a16="http://schemas.microsoft.com/office/drawing/2014/main" id="{12F550C5-BDBA-4533-A4B3-0FA312121A14}"/>
              </a:ext>
            </a:extLst>
          </p:cNvPr>
          <p:cNvSpPr/>
          <p:nvPr/>
        </p:nvSpPr>
        <p:spPr>
          <a:xfrm>
            <a:off x="7498628" y="1991353"/>
            <a:ext cx="3927279"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Mysterious stakeholders monitoring </a:t>
            </a:r>
            <a:r>
              <a:rPr lang="zh-CN" altLang="en-US" sz="1200" dirty="0"/>
              <a:t>→ </a:t>
            </a:r>
            <a:r>
              <a:rPr lang="en-US" altLang="zh-CN" sz="1200" dirty="0"/>
              <a:t>development</a:t>
            </a:r>
          </a:p>
          <a:p>
            <a:r>
              <a:rPr lang="en-US" altLang="zh-CN" sz="1200" dirty="0"/>
              <a:t>Suspicious status reports monitoring </a:t>
            </a:r>
            <a:r>
              <a:rPr lang="zh-CN" altLang="en-US" sz="1200" dirty="0"/>
              <a:t>→ </a:t>
            </a:r>
            <a:r>
              <a:rPr lang="en-US" altLang="zh-CN" sz="1200" dirty="0"/>
              <a:t>game interface development,</a:t>
            </a:r>
            <a:r>
              <a:rPr lang="zh-CN" altLang="en-US" sz="1200" dirty="0"/>
              <a:t> </a:t>
            </a:r>
            <a:r>
              <a:rPr lang="en-US" altLang="zh-CN" sz="1200" dirty="0"/>
              <a:t>game</a:t>
            </a:r>
            <a:r>
              <a:rPr lang="zh-CN" altLang="en-US" sz="1200" dirty="0"/>
              <a:t> </a:t>
            </a:r>
            <a:r>
              <a:rPr lang="en-US" altLang="zh-CN" sz="1200" dirty="0"/>
              <a:t>design</a:t>
            </a:r>
            <a:endParaRPr lang="en-GB" sz="1200" dirty="0">
              <a:latin typeface="Arial" panose="020B0604020202020204" pitchFamily="34" charset="0"/>
              <a:ea typeface="微软雅黑" panose="020B0503020204020204" pitchFamily="34" charset="-122"/>
              <a:cs typeface="Arial" panose="020B0604020202020204" pitchFamily="34" charset="0"/>
            </a:endParaRPr>
          </a:p>
        </p:txBody>
      </p:sp>
      <p:sp>
        <p:nvSpPr>
          <p:cNvPr id="37" name="TextBox 52">
            <a:extLst>
              <a:ext uri="{FF2B5EF4-FFF2-40B4-BE49-F238E27FC236}">
                <a16:creationId xmlns:a16="http://schemas.microsoft.com/office/drawing/2014/main" id="{A59925F9-F644-418B-BCB0-C76DEF802AFE}"/>
              </a:ext>
            </a:extLst>
          </p:cNvPr>
          <p:cNvSpPr txBox="1"/>
          <p:nvPr/>
        </p:nvSpPr>
        <p:spPr>
          <a:xfrm>
            <a:off x="8378976" y="3295708"/>
            <a:ext cx="173637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ea typeface="微软雅黑" panose="020B0503020204020204" pitchFamily="34" charset="-122"/>
                <a:cs typeface="Arial" panose="020B0604020202020204" pitchFamily="34" charset="0"/>
              </a:rPr>
              <a:t>Control phase</a:t>
            </a:r>
            <a:endParaRPr lang="en-GB" b="1" dirty="0">
              <a:latin typeface="Arial" panose="020B0604020202020204" pitchFamily="34" charset="0"/>
              <a:ea typeface="微软雅黑" panose="020B0503020204020204" pitchFamily="34" charset="-122"/>
              <a:cs typeface="Arial" panose="020B0604020202020204" pitchFamily="34" charset="0"/>
            </a:endParaRPr>
          </a:p>
        </p:txBody>
      </p:sp>
      <p:sp>
        <p:nvSpPr>
          <p:cNvPr id="38" name="Rectangle 53">
            <a:extLst>
              <a:ext uri="{FF2B5EF4-FFF2-40B4-BE49-F238E27FC236}">
                <a16:creationId xmlns:a16="http://schemas.microsoft.com/office/drawing/2014/main" id="{61335424-9701-441C-804B-32EC0562DBD7}"/>
              </a:ext>
            </a:extLst>
          </p:cNvPr>
          <p:cNvSpPr/>
          <p:nvPr/>
        </p:nvSpPr>
        <p:spPr>
          <a:xfrm>
            <a:off x="8378977" y="3624482"/>
            <a:ext cx="326259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suspicious status reports monitoring </a:t>
            </a:r>
            <a:r>
              <a:rPr lang="zh-CN" altLang="en-US" sz="1200" dirty="0"/>
              <a:t>→</a:t>
            </a:r>
            <a:endParaRPr lang="en-GB" altLang="zh-CN" sz="1200" dirty="0">
              <a:latin typeface="Arial" panose="020B0604020202020204" pitchFamily="34" charset="0"/>
              <a:ea typeface="微软雅黑" panose="020B0503020204020204" pitchFamily="34" charset="-122"/>
              <a:cs typeface="Arial" panose="020B0604020202020204" pitchFamily="34" charset="0"/>
            </a:endParaRPr>
          </a:p>
          <a:p>
            <a:r>
              <a:rPr lang="en-GB" altLang="zh-CN" sz="1200" dirty="0">
                <a:ea typeface="微软雅黑" panose="020B0503020204020204" pitchFamily="34" charset="-122"/>
                <a:cs typeface="Arial" panose="020B0604020202020204" pitchFamily="34" charset="0"/>
              </a:rPr>
              <a:t>game speed</a:t>
            </a:r>
            <a:endParaRPr lang="en-US" altLang="zh-CN" sz="1200" dirty="0"/>
          </a:p>
        </p:txBody>
      </p:sp>
      <p:sp>
        <p:nvSpPr>
          <p:cNvPr id="35" name="TextBox 55">
            <a:extLst>
              <a:ext uri="{FF2B5EF4-FFF2-40B4-BE49-F238E27FC236}">
                <a16:creationId xmlns:a16="http://schemas.microsoft.com/office/drawing/2014/main" id="{1F902BB8-9FB7-4BDE-99BA-5E61CCBBC7A1}"/>
              </a:ext>
            </a:extLst>
          </p:cNvPr>
          <p:cNvSpPr txBox="1"/>
          <p:nvPr/>
        </p:nvSpPr>
        <p:spPr>
          <a:xfrm>
            <a:off x="8119844" y="4930966"/>
            <a:ext cx="176202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panose="020B0604020202020204" pitchFamily="34" charset="0"/>
                <a:ea typeface="微软雅黑" panose="020B0503020204020204" pitchFamily="34" charset="-122"/>
                <a:cs typeface="Arial" panose="020B0604020202020204" pitchFamily="34" charset="0"/>
              </a:rPr>
              <a:t>Closing phase</a:t>
            </a:r>
            <a:endParaRPr lang="en-GB" b="1" dirty="0">
              <a:latin typeface="Arial" panose="020B0604020202020204" pitchFamily="34" charset="0"/>
              <a:ea typeface="微软雅黑" panose="020B0503020204020204" pitchFamily="34" charset="-122"/>
              <a:cs typeface="Arial" panose="020B0604020202020204" pitchFamily="34" charset="0"/>
            </a:endParaRPr>
          </a:p>
        </p:txBody>
      </p:sp>
      <p:sp>
        <p:nvSpPr>
          <p:cNvPr id="36" name="Rectangle 56">
            <a:extLst>
              <a:ext uri="{FF2B5EF4-FFF2-40B4-BE49-F238E27FC236}">
                <a16:creationId xmlns:a16="http://schemas.microsoft.com/office/drawing/2014/main" id="{B76FE330-F27A-45DC-A770-9384DBBC7535}"/>
              </a:ext>
            </a:extLst>
          </p:cNvPr>
          <p:cNvSpPr/>
          <p:nvPr/>
        </p:nvSpPr>
        <p:spPr>
          <a:xfrm>
            <a:off x="8119845" y="5259740"/>
            <a:ext cx="326259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mysterious stakeholders and discord and drama monitoring </a:t>
            </a:r>
            <a:r>
              <a:rPr lang="zh-CN" altLang="en-US" sz="1200" dirty="0"/>
              <a:t>→ </a:t>
            </a:r>
            <a:r>
              <a:rPr lang="en-US" altLang="zh-CN" sz="1200" dirty="0"/>
              <a:t>after presentation and publish</a:t>
            </a:r>
            <a:endParaRPr lang="en-GB" sz="1200" dirty="0">
              <a:latin typeface="Arial" panose="020B0604020202020204" pitchFamily="34" charset="0"/>
              <a:ea typeface="微软雅黑" panose="020B0503020204020204" pitchFamily="34" charset="-122"/>
              <a:cs typeface="Arial" panose="020B0604020202020204" pitchFamily="34" charset="0"/>
            </a:endParaRPr>
          </a:p>
        </p:txBody>
      </p:sp>
      <p:sp>
        <p:nvSpPr>
          <p:cNvPr id="33" name="TextBox 58">
            <a:extLst>
              <a:ext uri="{FF2B5EF4-FFF2-40B4-BE49-F238E27FC236}">
                <a16:creationId xmlns:a16="http://schemas.microsoft.com/office/drawing/2014/main" id="{A62360BF-FD20-4DA4-AA5B-15DA624C9727}"/>
              </a:ext>
            </a:extLst>
          </p:cNvPr>
          <p:cNvSpPr txBox="1"/>
          <p:nvPr/>
        </p:nvSpPr>
        <p:spPr>
          <a:xfrm flipH="1">
            <a:off x="779935" y="1183621"/>
            <a:ext cx="1377300"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dirty="0">
                <a:latin typeface="Arial" panose="020B0604020202020204" pitchFamily="34" charset="0"/>
                <a:ea typeface="微软雅黑" panose="020B0503020204020204" pitchFamily="34" charset="-122"/>
                <a:cs typeface="Arial" panose="020B0604020202020204" pitchFamily="34" charset="0"/>
              </a:rPr>
              <a:t>Monitoring</a:t>
            </a:r>
          </a:p>
        </p:txBody>
      </p:sp>
      <p:sp>
        <p:nvSpPr>
          <p:cNvPr id="34" name="Rectangle 59">
            <a:extLst>
              <a:ext uri="{FF2B5EF4-FFF2-40B4-BE49-F238E27FC236}">
                <a16:creationId xmlns:a16="http://schemas.microsoft.com/office/drawing/2014/main" id="{C3C8C02D-7C2A-4A97-97B9-A304EB0F5810}"/>
              </a:ext>
            </a:extLst>
          </p:cNvPr>
          <p:cNvSpPr/>
          <p:nvPr/>
        </p:nvSpPr>
        <p:spPr>
          <a:xfrm flipH="1">
            <a:off x="784011" y="1495460"/>
            <a:ext cx="3350570"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For monitoring the first task is to examine the WBS in order to extract scope, time, and cost goals. Alderton (2013) suggests five telltale signs of project trouble it is wise to monitor: Muddy Waters, Mysterious Stakeholders, Unconstrained Constraints, Suspicious Status Reports and Discord and Drama. PMs need to monitor each phases of project these 5 aspects.</a:t>
            </a:r>
            <a:endParaRPr lang="en-GB" sz="1200" dirty="0">
              <a:latin typeface="Arial" panose="020B0604020202020204" pitchFamily="34" charset="0"/>
              <a:ea typeface="微软雅黑" panose="020B0503020204020204" pitchFamily="34" charset="-122"/>
              <a:cs typeface="Arial" panose="020B0604020202020204" pitchFamily="34" charset="0"/>
            </a:endParaRPr>
          </a:p>
        </p:txBody>
      </p:sp>
      <p:sp>
        <p:nvSpPr>
          <p:cNvPr id="31" name="TextBox 61">
            <a:extLst>
              <a:ext uri="{FF2B5EF4-FFF2-40B4-BE49-F238E27FC236}">
                <a16:creationId xmlns:a16="http://schemas.microsoft.com/office/drawing/2014/main" id="{E0027937-D564-4FCA-A388-71B6339449E7}"/>
              </a:ext>
            </a:extLst>
          </p:cNvPr>
          <p:cNvSpPr txBox="1"/>
          <p:nvPr/>
        </p:nvSpPr>
        <p:spPr>
          <a:xfrm flipH="1">
            <a:off x="1935587" y="3295708"/>
            <a:ext cx="18774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dirty="0">
                <a:latin typeface="Arial" panose="020B0604020202020204" pitchFamily="34" charset="0"/>
                <a:ea typeface="微软雅黑" panose="020B0503020204020204" pitchFamily="34" charset="-122"/>
                <a:cs typeface="Arial" panose="020B0604020202020204" pitchFamily="34" charset="0"/>
              </a:rPr>
              <a:t>Initiation phase</a:t>
            </a:r>
            <a:endParaRPr lang="en-GB" b="1" dirty="0">
              <a:latin typeface="Arial" panose="020B0604020202020204" pitchFamily="34" charset="0"/>
              <a:ea typeface="微软雅黑" panose="020B0503020204020204" pitchFamily="34" charset="-122"/>
              <a:cs typeface="Arial" panose="020B0604020202020204" pitchFamily="34" charset="0"/>
            </a:endParaRPr>
          </a:p>
        </p:txBody>
      </p:sp>
      <p:sp>
        <p:nvSpPr>
          <p:cNvPr id="32" name="Rectangle 62">
            <a:extLst>
              <a:ext uri="{FF2B5EF4-FFF2-40B4-BE49-F238E27FC236}">
                <a16:creationId xmlns:a16="http://schemas.microsoft.com/office/drawing/2014/main" id="{0CF8C3A4-A324-44A4-9B70-582A4F2873DB}"/>
              </a:ext>
            </a:extLst>
          </p:cNvPr>
          <p:cNvSpPr/>
          <p:nvPr/>
        </p:nvSpPr>
        <p:spPr>
          <a:xfrm flipH="1">
            <a:off x="623269" y="3624482"/>
            <a:ext cx="3189753"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t>muddy waters monitoring </a:t>
            </a:r>
            <a:r>
              <a:rPr lang="zh-CN" altLang="en-US" sz="1200" dirty="0"/>
              <a:t>→</a:t>
            </a:r>
            <a:endParaRPr lang="en-US" altLang="zh-CN" sz="1200" dirty="0"/>
          </a:p>
          <a:p>
            <a:pPr algn="r"/>
            <a:r>
              <a:rPr lang="zh-CN" altLang="en-US" sz="1200" dirty="0"/>
              <a:t> </a:t>
            </a:r>
            <a:r>
              <a:rPr lang="en-US" altLang="zh-CN" sz="1200" dirty="0"/>
              <a:t>identifying goals and object</a:t>
            </a:r>
            <a:endParaRPr lang="en-GB" sz="1200" dirty="0">
              <a:latin typeface="Arial" panose="020B0604020202020204" pitchFamily="34" charset="0"/>
              <a:ea typeface="微软雅黑" panose="020B0503020204020204" pitchFamily="34" charset="-122"/>
              <a:cs typeface="Arial" panose="020B0604020202020204" pitchFamily="34" charset="0"/>
            </a:endParaRPr>
          </a:p>
        </p:txBody>
      </p:sp>
      <p:sp>
        <p:nvSpPr>
          <p:cNvPr id="29" name="TextBox 64">
            <a:extLst>
              <a:ext uri="{FF2B5EF4-FFF2-40B4-BE49-F238E27FC236}">
                <a16:creationId xmlns:a16="http://schemas.microsoft.com/office/drawing/2014/main" id="{60DC8272-B2A5-4108-A23B-D33A28959519}"/>
              </a:ext>
            </a:extLst>
          </p:cNvPr>
          <p:cNvSpPr txBox="1"/>
          <p:nvPr/>
        </p:nvSpPr>
        <p:spPr>
          <a:xfrm flipH="1">
            <a:off x="2336894" y="4930966"/>
            <a:ext cx="189026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dirty="0">
                <a:latin typeface="Arial" panose="020B0604020202020204" pitchFamily="34" charset="0"/>
                <a:ea typeface="微软雅黑" panose="020B0503020204020204" pitchFamily="34" charset="-122"/>
                <a:cs typeface="Arial" panose="020B0604020202020204" pitchFamily="34" charset="0"/>
              </a:rPr>
              <a:t>Planning phase</a:t>
            </a:r>
            <a:endParaRPr lang="en-GB" b="1" dirty="0">
              <a:latin typeface="Arial" panose="020B0604020202020204" pitchFamily="34" charset="0"/>
              <a:ea typeface="微软雅黑" panose="020B0503020204020204" pitchFamily="34" charset="-122"/>
              <a:cs typeface="Arial" panose="020B0604020202020204" pitchFamily="34" charset="0"/>
            </a:endParaRPr>
          </a:p>
        </p:txBody>
      </p:sp>
      <p:sp>
        <p:nvSpPr>
          <p:cNvPr id="30" name="Rectangle 65">
            <a:extLst>
              <a:ext uri="{FF2B5EF4-FFF2-40B4-BE49-F238E27FC236}">
                <a16:creationId xmlns:a16="http://schemas.microsoft.com/office/drawing/2014/main" id="{F3681D27-E9AD-4DCE-B37D-768E21C7B47B}"/>
              </a:ext>
            </a:extLst>
          </p:cNvPr>
          <p:cNvSpPr/>
          <p:nvPr/>
        </p:nvSpPr>
        <p:spPr>
          <a:xfrm flipH="1">
            <a:off x="964564" y="5259740"/>
            <a:ext cx="3262590"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200" dirty="0"/>
              <a:t>mysterious stakeholders monitoring</a:t>
            </a:r>
          </a:p>
          <a:p>
            <a:pPr algn="r"/>
            <a:r>
              <a:rPr lang="en-US" altLang="zh-CN" sz="1200" dirty="0"/>
              <a:t>discord and drama</a:t>
            </a:r>
            <a:r>
              <a:rPr lang="zh-CN" altLang="en-US" sz="1200" dirty="0"/>
              <a:t>→</a:t>
            </a:r>
            <a:r>
              <a:rPr lang="en-US" altLang="zh-CN" sz="1200" dirty="0"/>
              <a:t>after team hiring</a:t>
            </a:r>
            <a:endParaRPr lang="en-GB" sz="1200" dirty="0">
              <a:latin typeface="Arial" panose="020B0604020202020204" pitchFamily="34" charset="0"/>
              <a:ea typeface="微软雅黑" panose="020B0503020204020204" pitchFamily="34" charset="-122"/>
              <a:cs typeface="Arial" panose="020B0604020202020204" pitchFamily="34" charset="0"/>
            </a:endParaRPr>
          </a:p>
        </p:txBody>
      </p:sp>
      <p:sp>
        <p:nvSpPr>
          <p:cNvPr id="24" name="Oval 4">
            <a:extLst>
              <a:ext uri="{FF2B5EF4-FFF2-40B4-BE49-F238E27FC236}">
                <a16:creationId xmlns:a16="http://schemas.microsoft.com/office/drawing/2014/main" id="{B1F102AD-3495-48BE-AFD9-A47B40FADCB2}"/>
              </a:ext>
            </a:extLst>
          </p:cNvPr>
          <p:cNvSpPr/>
          <p:nvPr/>
        </p:nvSpPr>
        <p:spPr>
          <a:xfrm>
            <a:off x="3997051" y="3117447"/>
            <a:ext cx="1338773" cy="1338773"/>
          </a:xfrm>
          <a:prstGeom prst="ellipse">
            <a:avLst/>
          </a:prstGeom>
          <a:solidFill>
            <a:srgbClr val="A9A9A9">
              <a:alpha val="80000"/>
            </a:srgbClr>
          </a:solidFill>
          <a:ln w="25400">
            <a:solidFill>
              <a:schemeClr val="bg2"/>
            </a:solidFill>
          </a:ln>
          <a:effectLst>
            <a:outerShdw blurRad="381000" dist="292100" dir="8100000" algn="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latin typeface="Arial" panose="020B0604020202020204" pitchFamily="34" charset="0"/>
              <a:ea typeface="微软雅黑" panose="020B0503020204020204" pitchFamily="34" charset="-122"/>
              <a:cs typeface="Arial" panose="020B0604020202020204" pitchFamily="34" charset="0"/>
            </a:endParaRPr>
          </a:p>
        </p:txBody>
      </p:sp>
      <p:grpSp>
        <p:nvGrpSpPr>
          <p:cNvPr id="25" name="Group 31">
            <a:extLst>
              <a:ext uri="{FF2B5EF4-FFF2-40B4-BE49-F238E27FC236}">
                <a16:creationId xmlns:a16="http://schemas.microsoft.com/office/drawing/2014/main" id="{A4FEA1A7-8BD3-4F4D-9F5D-5E4F8B91F312}"/>
              </a:ext>
            </a:extLst>
          </p:cNvPr>
          <p:cNvGrpSpPr/>
          <p:nvPr/>
        </p:nvGrpSpPr>
        <p:grpSpPr>
          <a:xfrm>
            <a:off x="4433868" y="3591173"/>
            <a:ext cx="465138" cy="391319"/>
            <a:chOff x="5368132" y="2625725"/>
            <a:chExt cx="465138" cy="391319"/>
          </a:xfrm>
          <a:solidFill>
            <a:schemeClr val="bg2"/>
          </a:solidFill>
        </p:grpSpPr>
        <p:sp>
          <p:nvSpPr>
            <p:cNvPr id="26" name="AutoShape 120">
              <a:extLst>
                <a:ext uri="{FF2B5EF4-FFF2-40B4-BE49-F238E27FC236}">
                  <a16:creationId xmlns:a16="http://schemas.microsoft.com/office/drawing/2014/main" id="{9DD72A39-03A0-4CE8-A9FE-9B66CAA7619B}"/>
                </a:ext>
              </a:extLst>
            </p:cNvPr>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27" name="AutoShape 121">
              <a:extLst>
                <a:ext uri="{FF2B5EF4-FFF2-40B4-BE49-F238E27FC236}">
                  <a16:creationId xmlns:a16="http://schemas.microsoft.com/office/drawing/2014/main" id="{A7AF41CA-FD15-4CBF-8C0A-96B28EB052D2}"/>
                </a:ext>
              </a:extLst>
            </p:cNvPr>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28" name="AutoShape 122">
              <a:extLst>
                <a:ext uri="{FF2B5EF4-FFF2-40B4-BE49-F238E27FC236}">
                  <a16:creationId xmlns:a16="http://schemas.microsoft.com/office/drawing/2014/main" id="{5BE9D7E8-DA96-4946-9B2B-DD7B6C7ABD09}"/>
                </a:ext>
              </a:extLst>
            </p:cNvPr>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grpSp>
      <p:sp>
        <p:nvSpPr>
          <p:cNvPr id="15" name="Oval 3">
            <a:extLst>
              <a:ext uri="{FF2B5EF4-FFF2-40B4-BE49-F238E27FC236}">
                <a16:creationId xmlns:a16="http://schemas.microsoft.com/office/drawing/2014/main" id="{CCC32A9E-0FA6-4202-AA12-04375D1ABC91}"/>
              </a:ext>
            </a:extLst>
          </p:cNvPr>
          <p:cNvSpPr/>
          <p:nvPr/>
        </p:nvSpPr>
        <p:spPr>
          <a:xfrm>
            <a:off x="4329984" y="4342089"/>
            <a:ext cx="1005840" cy="1005840"/>
          </a:xfrm>
          <a:prstGeom prst="ellipse">
            <a:avLst/>
          </a:prstGeom>
          <a:solidFill>
            <a:srgbClr val="1F5786">
              <a:alpha val="80000"/>
            </a:srgbClr>
          </a:solidFill>
          <a:ln w="25400">
            <a:solidFill>
              <a:schemeClr val="bg2"/>
            </a:solidFill>
          </a:ln>
          <a:effectLst>
            <a:outerShdw blurRad="381000" dist="292100" dir="8100000" algn="tr"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latin typeface="Arial" panose="020B0604020202020204" pitchFamily="34" charset="0"/>
              <a:ea typeface="微软雅黑" panose="020B0503020204020204" pitchFamily="34" charset="-122"/>
              <a:cs typeface="Arial" panose="020B0604020202020204" pitchFamily="34" charset="0"/>
            </a:endParaRPr>
          </a:p>
        </p:txBody>
      </p:sp>
      <p:grpSp>
        <p:nvGrpSpPr>
          <p:cNvPr id="16" name="Group 35">
            <a:extLst>
              <a:ext uri="{FF2B5EF4-FFF2-40B4-BE49-F238E27FC236}">
                <a16:creationId xmlns:a16="http://schemas.microsoft.com/office/drawing/2014/main" id="{19DEDBF7-6101-476D-9380-C107C93E41F2}"/>
              </a:ext>
            </a:extLst>
          </p:cNvPr>
          <p:cNvGrpSpPr/>
          <p:nvPr/>
        </p:nvGrpSpPr>
        <p:grpSpPr>
          <a:xfrm>
            <a:off x="4600732" y="4662282"/>
            <a:ext cx="464344" cy="362744"/>
            <a:chOff x="2581275" y="1710532"/>
            <a:chExt cx="464344" cy="362744"/>
          </a:xfrm>
          <a:solidFill>
            <a:schemeClr val="bg2"/>
          </a:solidFill>
        </p:grpSpPr>
        <p:sp>
          <p:nvSpPr>
            <p:cNvPr id="17" name="AutoShape 140">
              <a:extLst>
                <a:ext uri="{FF2B5EF4-FFF2-40B4-BE49-F238E27FC236}">
                  <a16:creationId xmlns:a16="http://schemas.microsoft.com/office/drawing/2014/main" id="{AA3D7EEE-E379-403B-9F99-A76C4877BF34}"/>
                </a:ext>
              </a:extLst>
            </p:cNvPr>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18" name="AutoShape 141">
              <a:extLst>
                <a:ext uri="{FF2B5EF4-FFF2-40B4-BE49-F238E27FC236}">
                  <a16:creationId xmlns:a16="http://schemas.microsoft.com/office/drawing/2014/main" id="{B941BE3D-71BF-4001-B243-ED99CE477570}"/>
                </a:ext>
              </a:extLst>
            </p:cNvPr>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19" name="AutoShape 142">
              <a:extLst>
                <a:ext uri="{FF2B5EF4-FFF2-40B4-BE49-F238E27FC236}">
                  <a16:creationId xmlns:a16="http://schemas.microsoft.com/office/drawing/2014/main" id="{5B892FF4-DA6B-4A87-A41F-F59F76193F4A}"/>
                </a:ext>
              </a:extLst>
            </p:cNvPr>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20" name="AutoShape 143">
              <a:extLst>
                <a:ext uri="{FF2B5EF4-FFF2-40B4-BE49-F238E27FC236}">
                  <a16:creationId xmlns:a16="http://schemas.microsoft.com/office/drawing/2014/main" id="{1366B947-F25B-4194-8860-A4688DDA4C01}"/>
                </a:ext>
              </a:extLst>
            </p:cNvPr>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21" name="AutoShape 144">
              <a:extLst>
                <a:ext uri="{FF2B5EF4-FFF2-40B4-BE49-F238E27FC236}">
                  <a16:creationId xmlns:a16="http://schemas.microsoft.com/office/drawing/2014/main" id="{9E4D1AE5-5B57-4245-A391-105D79EE3F95}"/>
                </a:ext>
              </a:extLst>
            </p:cNvPr>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22" name="AutoShape 145">
              <a:extLst>
                <a:ext uri="{FF2B5EF4-FFF2-40B4-BE49-F238E27FC236}">
                  <a16:creationId xmlns:a16="http://schemas.microsoft.com/office/drawing/2014/main" id="{F620CF9D-4A01-43FB-8516-3BDBCCDC970F}"/>
                </a:ext>
              </a:extLst>
            </p:cNvPr>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sp>
          <p:nvSpPr>
            <p:cNvPr id="23" name="AutoShape 146">
              <a:extLst>
                <a:ext uri="{FF2B5EF4-FFF2-40B4-BE49-F238E27FC236}">
                  <a16:creationId xmlns:a16="http://schemas.microsoft.com/office/drawing/2014/main" id="{96E6F553-86B3-4F0A-929E-A546371FD107}"/>
                </a:ext>
              </a:extLst>
            </p:cNvPr>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sym typeface="Gill Sans" charset="0"/>
              </a:endParaRPr>
            </a:p>
          </p:txBody>
        </p:sp>
      </p:grpSp>
      <p:sp>
        <p:nvSpPr>
          <p:cNvPr id="60" name="椭圆 59"/>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1" name="椭圆 60"/>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2" name="椭圆 61"/>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3" name="椭圆 62"/>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4" name="椭圆 63"/>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5" name="椭圆 64"/>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6" name="椭圆 65"/>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0" name="文本框 69">
            <a:extLst>
              <a:ext uri="{FF2B5EF4-FFF2-40B4-BE49-F238E27FC236}">
                <a16:creationId xmlns:a16="http://schemas.microsoft.com/office/drawing/2014/main" id="{F41195A1-0BCF-404D-BF7A-701A89E5B070}"/>
              </a:ext>
            </a:extLst>
          </p:cNvPr>
          <p:cNvSpPr txBox="1"/>
          <p:nvPr/>
        </p:nvSpPr>
        <p:spPr>
          <a:xfrm>
            <a:off x="1405588" y="208761"/>
            <a:ext cx="3414240" cy="461665"/>
          </a:xfrm>
          <a:prstGeom prst="rect">
            <a:avLst/>
          </a:prstGeom>
          <a:noFill/>
        </p:spPr>
        <p:txBody>
          <a:bodyPr wrap="square" rtlCol="0">
            <a:spAutoFit/>
          </a:bodyPr>
          <a:lstStyle/>
          <a:p>
            <a:r>
              <a:rPr lang="en-US" altLang="zh-CN" sz="2400" dirty="0">
                <a:ea typeface="微软雅黑" panose="020B0503020204020204" pitchFamily="34" charset="-122"/>
              </a:rPr>
              <a:t>Monitoring and control </a:t>
            </a:r>
          </a:p>
        </p:txBody>
      </p:sp>
      <p:cxnSp>
        <p:nvCxnSpPr>
          <p:cNvPr id="71" name="直接连接符 70">
            <a:extLst>
              <a:ext uri="{FF2B5EF4-FFF2-40B4-BE49-F238E27FC236}">
                <a16:creationId xmlns:a16="http://schemas.microsoft.com/office/drawing/2014/main" id="{17736595-75DB-4A2B-BD02-09332B4948DA}"/>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F6AB1193-F586-4DE8-9B03-BAC5DC2918A5}"/>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Tree>
    <p:extLst>
      <p:ext uri="{BB962C8B-B14F-4D97-AF65-F5344CB8AC3E}">
        <p14:creationId xmlns:p14="http://schemas.microsoft.com/office/powerpoint/2010/main" val="38984548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8" y="208761"/>
            <a:ext cx="3414240" cy="461665"/>
          </a:xfrm>
          <a:prstGeom prst="rect">
            <a:avLst/>
          </a:prstGeom>
          <a:noFill/>
        </p:spPr>
        <p:txBody>
          <a:bodyPr wrap="square" rtlCol="0">
            <a:spAutoFit/>
          </a:bodyPr>
          <a:lstStyle/>
          <a:p>
            <a:r>
              <a:rPr lang="en-US" altLang="zh-CN" sz="2400" dirty="0">
                <a:ea typeface="微软雅黑" panose="020B0503020204020204" pitchFamily="34" charset="-122"/>
              </a:rPr>
              <a:t>Monitoring and control </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39" name="矩形 38">
            <a:extLst>
              <a:ext uri="{FF2B5EF4-FFF2-40B4-BE49-F238E27FC236}">
                <a16:creationId xmlns:a16="http://schemas.microsoft.com/office/drawing/2014/main" id="{004BDC31-7B6E-42BA-B361-B76356ACE5CC}"/>
              </a:ext>
            </a:extLst>
          </p:cNvPr>
          <p:cNvSpPr/>
          <p:nvPr/>
        </p:nvSpPr>
        <p:spPr>
          <a:xfrm>
            <a:off x="700782" y="1475983"/>
            <a:ext cx="2700000" cy="4519748"/>
          </a:xfrm>
          <a:prstGeom prst="rect">
            <a:avLst/>
          </a:prstGeom>
          <a:solidFill>
            <a:schemeClr val="bg1"/>
          </a:solidFill>
          <a:ln>
            <a:noFill/>
          </a:ln>
          <a:effectLst>
            <a:outerShdw blurRad="304800" dist="190500" dir="8100000" algn="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0" name="矩形 39">
            <a:extLst>
              <a:ext uri="{FF2B5EF4-FFF2-40B4-BE49-F238E27FC236}">
                <a16:creationId xmlns:a16="http://schemas.microsoft.com/office/drawing/2014/main" id="{750806F7-03D2-4723-B54E-8CFBBB1D5788}"/>
              </a:ext>
            </a:extLst>
          </p:cNvPr>
          <p:cNvSpPr/>
          <p:nvPr/>
        </p:nvSpPr>
        <p:spPr>
          <a:xfrm>
            <a:off x="4731547" y="1475983"/>
            <a:ext cx="2700000" cy="4519748"/>
          </a:xfrm>
          <a:prstGeom prst="rect">
            <a:avLst/>
          </a:prstGeom>
          <a:solidFill>
            <a:schemeClr val="bg1"/>
          </a:solidFill>
          <a:ln>
            <a:noFill/>
          </a:ln>
          <a:effectLst>
            <a:outerShdw blurRad="304800" dist="190500" dir="8100000" algn="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1" name="矩形 40">
            <a:extLst>
              <a:ext uri="{FF2B5EF4-FFF2-40B4-BE49-F238E27FC236}">
                <a16:creationId xmlns:a16="http://schemas.microsoft.com/office/drawing/2014/main" id="{FDE7780A-1614-49BD-9DD9-744E8516F6FC}"/>
              </a:ext>
            </a:extLst>
          </p:cNvPr>
          <p:cNvSpPr/>
          <p:nvPr/>
        </p:nvSpPr>
        <p:spPr>
          <a:xfrm>
            <a:off x="8632827" y="1475983"/>
            <a:ext cx="2700000" cy="4519748"/>
          </a:xfrm>
          <a:prstGeom prst="rect">
            <a:avLst/>
          </a:prstGeom>
          <a:solidFill>
            <a:srgbClr val="1C5483"/>
          </a:solidFill>
          <a:ln>
            <a:noFill/>
          </a:ln>
          <a:effectLst>
            <a:outerShdw blurRad="304800" dist="190500" dir="8100000" algn="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2" name="文本框 41">
            <a:extLst>
              <a:ext uri="{FF2B5EF4-FFF2-40B4-BE49-F238E27FC236}">
                <a16:creationId xmlns:a16="http://schemas.microsoft.com/office/drawing/2014/main" id="{A9433941-D2C8-4EEC-B35B-DE81EAA898A6}"/>
              </a:ext>
            </a:extLst>
          </p:cNvPr>
          <p:cNvSpPr txBox="1"/>
          <p:nvPr/>
        </p:nvSpPr>
        <p:spPr>
          <a:xfrm>
            <a:off x="805235" y="2513973"/>
            <a:ext cx="2491094" cy="400110"/>
          </a:xfrm>
          <a:prstGeom prst="rect">
            <a:avLst/>
          </a:prstGeom>
          <a:noFill/>
        </p:spPr>
        <p:txBody>
          <a:bodyPr wrap="square" rtlCol="0">
            <a:spAutoFit/>
          </a:bodyPr>
          <a:lstStyle/>
          <a:p>
            <a:pPr algn="ctr"/>
            <a:r>
              <a:rPr lang="en-US" altLang="zh-CN" sz="2000" dirty="0">
                <a:solidFill>
                  <a:schemeClr val="tx1">
                    <a:lumMod val="85000"/>
                    <a:lumOff val="15000"/>
                  </a:schemeClr>
                </a:solidFill>
                <a:ea typeface="微软雅黑" panose="020B0503020204020204" pitchFamily="34" charset="-122"/>
              </a:rPr>
              <a:t>Physical asset control</a:t>
            </a:r>
            <a:endParaRPr lang="zh-CN" altLang="en-US" sz="2000" dirty="0">
              <a:solidFill>
                <a:schemeClr val="tx1">
                  <a:lumMod val="85000"/>
                  <a:lumOff val="15000"/>
                </a:schemeClr>
              </a:solidFill>
              <a:ea typeface="微软雅黑" panose="020B0503020204020204" pitchFamily="34" charset="-122"/>
            </a:endParaRPr>
          </a:p>
        </p:txBody>
      </p:sp>
      <p:cxnSp>
        <p:nvCxnSpPr>
          <p:cNvPr id="43" name="直接连接符 42">
            <a:extLst>
              <a:ext uri="{FF2B5EF4-FFF2-40B4-BE49-F238E27FC236}">
                <a16:creationId xmlns:a16="http://schemas.microsoft.com/office/drawing/2014/main" id="{8C3EFC5A-5362-41D1-B5D4-EFA02A540005}"/>
              </a:ext>
            </a:extLst>
          </p:cNvPr>
          <p:cNvCxnSpPr>
            <a:cxnSpLocks/>
          </p:cNvCxnSpPr>
          <p:nvPr/>
        </p:nvCxnSpPr>
        <p:spPr>
          <a:xfrm>
            <a:off x="1870782" y="3132542"/>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738299AA-2D3D-4AB0-A555-409B321923A7}"/>
              </a:ext>
            </a:extLst>
          </p:cNvPr>
          <p:cNvSpPr txBox="1"/>
          <p:nvPr/>
        </p:nvSpPr>
        <p:spPr>
          <a:xfrm>
            <a:off x="937653" y="3212523"/>
            <a:ext cx="2412614" cy="1569660"/>
          </a:xfrm>
          <a:prstGeom prst="rect">
            <a:avLst/>
          </a:prstGeom>
          <a:noFill/>
        </p:spPr>
        <p:txBody>
          <a:bodyPr wrap="square" rtlCol="0">
            <a:spAutoFit/>
          </a:bodyPr>
          <a:lstStyle/>
          <a:p>
            <a:r>
              <a:rPr lang="en-US" altLang="zh-CN" sz="1600" dirty="0">
                <a:solidFill>
                  <a:schemeClr val="tx1">
                    <a:lumMod val="85000"/>
                    <a:lumOff val="15000"/>
                  </a:schemeClr>
                </a:solidFill>
                <a:ea typeface="微软雅黑" panose="020B0503020204020204" pitchFamily="34" charset="-122"/>
              </a:rPr>
              <a:t>Physical asset refers to computer, desk and chair, viewing screen and refrigerators, coffee makers, etc. in common areas.</a:t>
            </a:r>
            <a:endParaRPr lang="zh-CN" altLang="en-US" sz="1600" dirty="0">
              <a:solidFill>
                <a:schemeClr val="tx1">
                  <a:lumMod val="85000"/>
                  <a:lumOff val="15000"/>
                </a:schemeClr>
              </a:solidFill>
              <a:ea typeface="微软雅黑" panose="020B0503020204020204" pitchFamily="34" charset="-122"/>
            </a:endParaRPr>
          </a:p>
        </p:txBody>
      </p:sp>
      <p:sp>
        <p:nvSpPr>
          <p:cNvPr id="45" name="文本框 44">
            <a:extLst>
              <a:ext uri="{FF2B5EF4-FFF2-40B4-BE49-F238E27FC236}">
                <a16:creationId xmlns:a16="http://schemas.microsoft.com/office/drawing/2014/main" id="{4F0808C2-A84F-436E-99A4-B78282D3F3A7}"/>
              </a:ext>
            </a:extLst>
          </p:cNvPr>
          <p:cNvSpPr txBox="1"/>
          <p:nvPr/>
        </p:nvSpPr>
        <p:spPr>
          <a:xfrm>
            <a:off x="4679426" y="1972256"/>
            <a:ext cx="2804242" cy="400110"/>
          </a:xfrm>
          <a:prstGeom prst="rect">
            <a:avLst/>
          </a:prstGeom>
          <a:noFill/>
        </p:spPr>
        <p:txBody>
          <a:bodyPr wrap="square" rtlCol="0">
            <a:spAutoFit/>
          </a:bodyPr>
          <a:lstStyle/>
          <a:p>
            <a:pPr algn="ctr"/>
            <a:r>
              <a:rPr lang="en-US" altLang="zh-CN" sz="2000" dirty="0">
                <a:solidFill>
                  <a:schemeClr val="tx1">
                    <a:lumMod val="85000"/>
                    <a:lumOff val="15000"/>
                  </a:schemeClr>
                </a:solidFill>
                <a:ea typeface="微软雅黑" panose="020B0503020204020204" pitchFamily="34" charset="-122"/>
              </a:rPr>
              <a:t>Human resource control</a:t>
            </a:r>
            <a:endParaRPr lang="zh-CN" altLang="en-US" sz="2000" dirty="0">
              <a:solidFill>
                <a:schemeClr val="tx1">
                  <a:lumMod val="85000"/>
                  <a:lumOff val="15000"/>
                </a:schemeClr>
              </a:solidFill>
              <a:ea typeface="微软雅黑" panose="020B0503020204020204" pitchFamily="34" charset="-122"/>
            </a:endParaRPr>
          </a:p>
        </p:txBody>
      </p:sp>
      <p:cxnSp>
        <p:nvCxnSpPr>
          <p:cNvPr id="46" name="直接连接符 45">
            <a:extLst>
              <a:ext uri="{FF2B5EF4-FFF2-40B4-BE49-F238E27FC236}">
                <a16:creationId xmlns:a16="http://schemas.microsoft.com/office/drawing/2014/main" id="{1D9DB94C-1FAB-43CE-A78B-AA6206EDB39D}"/>
              </a:ext>
            </a:extLst>
          </p:cNvPr>
          <p:cNvCxnSpPr>
            <a:cxnSpLocks/>
          </p:cNvCxnSpPr>
          <p:nvPr/>
        </p:nvCxnSpPr>
        <p:spPr>
          <a:xfrm>
            <a:off x="5959177" y="2513973"/>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3A735152-4FEA-4F96-84D5-113E4B00EA72}"/>
              </a:ext>
            </a:extLst>
          </p:cNvPr>
          <p:cNvSpPr txBox="1"/>
          <p:nvPr/>
        </p:nvSpPr>
        <p:spPr>
          <a:xfrm>
            <a:off x="4932870" y="2710922"/>
            <a:ext cx="2412614" cy="2308324"/>
          </a:xfrm>
          <a:prstGeom prst="rect">
            <a:avLst/>
          </a:prstGeom>
          <a:noFill/>
        </p:spPr>
        <p:txBody>
          <a:bodyPr wrap="square" rtlCol="0">
            <a:spAutoFit/>
          </a:bodyPr>
          <a:lstStyle/>
          <a:p>
            <a:r>
              <a:rPr lang="en-US" altLang="zh-CN" sz="1600" dirty="0"/>
              <a:t>When the team wants to recruit a new staff to work on our company, we need multiple evaluation to ensure the new staff could be competent for the job. Also, we want to get the right person at the lowest possible salary.</a:t>
            </a:r>
            <a:endParaRPr lang="zh-CN" altLang="en-US" sz="1600" dirty="0">
              <a:solidFill>
                <a:schemeClr val="tx1">
                  <a:lumMod val="85000"/>
                  <a:lumOff val="15000"/>
                </a:schemeClr>
              </a:solidFill>
              <a:ea typeface="微软雅黑" panose="020B0503020204020204" pitchFamily="34" charset="-122"/>
            </a:endParaRPr>
          </a:p>
        </p:txBody>
      </p:sp>
      <p:sp>
        <p:nvSpPr>
          <p:cNvPr id="48" name="文本框 47">
            <a:extLst>
              <a:ext uri="{FF2B5EF4-FFF2-40B4-BE49-F238E27FC236}">
                <a16:creationId xmlns:a16="http://schemas.microsoft.com/office/drawing/2014/main" id="{F2833731-28A6-48A2-A7CB-D7D5474AA888}"/>
              </a:ext>
            </a:extLst>
          </p:cNvPr>
          <p:cNvSpPr txBox="1"/>
          <p:nvPr/>
        </p:nvSpPr>
        <p:spPr>
          <a:xfrm>
            <a:off x="9008367" y="1972256"/>
            <a:ext cx="2076628" cy="400110"/>
          </a:xfrm>
          <a:prstGeom prst="rect">
            <a:avLst/>
          </a:prstGeom>
          <a:noFill/>
        </p:spPr>
        <p:txBody>
          <a:bodyPr wrap="square" rtlCol="0">
            <a:spAutoFit/>
          </a:bodyPr>
          <a:lstStyle/>
          <a:p>
            <a:pPr algn="ctr"/>
            <a:r>
              <a:rPr lang="en-US" altLang="zh-CN" sz="2000" dirty="0">
                <a:solidFill>
                  <a:schemeClr val="bg1">
                    <a:lumMod val="95000"/>
                  </a:schemeClr>
                </a:solidFill>
                <a:ea typeface="微软雅黑" panose="020B0503020204020204" pitchFamily="34" charset="-122"/>
              </a:rPr>
              <a:t>Process control</a:t>
            </a:r>
            <a:endParaRPr lang="zh-CN" altLang="en-US" sz="2000" dirty="0">
              <a:solidFill>
                <a:schemeClr val="bg1">
                  <a:lumMod val="95000"/>
                </a:schemeClr>
              </a:solidFill>
              <a:ea typeface="微软雅黑" panose="020B0503020204020204" pitchFamily="34" charset="-122"/>
            </a:endParaRPr>
          </a:p>
        </p:txBody>
      </p:sp>
      <p:cxnSp>
        <p:nvCxnSpPr>
          <p:cNvPr id="49" name="直接连接符 48">
            <a:extLst>
              <a:ext uri="{FF2B5EF4-FFF2-40B4-BE49-F238E27FC236}">
                <a16:creationId xmlns:a16="http://schemas.microsoft.com/office/drawing/2014/main" id="{0894FB90-1C9C-4C58-8FA0-E2856795FC84}"/>
              </a:ext>
            </a:extLst>
          </p:cNvPr>
          <p:cNvCxnSpPr>
            <a:cxnSpLocks/>
          </p:cNvCxnSpPr>
          <p:nvPr/>
        </p:nvCxnSpPr>
        <p:spPr>
          <a:xfrm>
            <a:off x="9876566" y="2440732"/>
            <a:ext cx="36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5F8731C8-BCD3-475F-96B5-B4BED38199D8}"/>
              </a:ext>
            </a:extLst>
          </p:cNvPr>
          <p:cNvSpPr txBox="1"/>
          <p:nvPr/>
        </p:nvSpPr>
        <p:spPr>
          <a:xfrm>
            <a:off x="8841733" y="2710922"/>
            <a:ext cx="2412614" cy="2554545"/>
          </a:xfrm>
          <a:prstGeom prst="rect">
            <a:avLst/>
          </a:prstGeom>
          <a:noFill/>
        </p:spPr>
        <p:txBody>
          <a:bodyPr wrap="square" rtlCol="0">
            <a:spAutoFit/>
          </a:bodyPr>
          <a:lstStyle/>
          <a:p>
            <a:r>
              <a:rPr lang="en-US" altLang="zh-CN" sz="1600" dirty="0">
                <a:solidFill>
                  <a:schemeClr val="bg1">
                    <a:lumMod val="95000"/>
                  </a:schemeClr>
                </a:solidFill>
                <a:ea typeface="微软雅黑" panose="020B0503020204020204" pitchFamily="34" charset="-122"/>
              </a:rPr>
              <a:t>When a task was finished, the result would be compared with a standard, to evaluate its effect, although this step needs more people to execute, it can further ensure that our project has a certain quality and is on the original track.</a:t>
            </a:r>
            <a:endParaRPr lang="zh-CN" altLang="en-US" sz="1600" dirty="0">
              <a:solidFill>
                <a:schemeClr val="bg1">
                  <a:lumMod val="95000"/>
                </a:schemeClr>
              </a:solidFill>
              <a:ea typeface="微软雅黑" panose="020B0503020204020204" pitchFamily="34" charset="-122"/>
            </a:endParaRPr>
          </a:p>
        </p:txBody>
      </p:sp>
    </p:spTree>
    <p:extLst>
      <p:ext uri="{BB962C8B-B14F-4D97-AF65-F5344CB8AC3E}">
        <p14:creationId xmlns:p14="http://schemas.microsoft.com/office/powerpoint/2010/main" val="33517576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8" y="208761"/>
            <a:ext cx="3414240" cy="461665"/>
          </a:xfrm>
          <a:prstGeom prst="rect">
            <a:avLst/>
          </a:prstGeom>
          <a:noFill/>
        </p:spPr>
        <p:txBody>
          <a:bodyPr wrap="square" rtlCol="0">
            <a:spAutoFit/>
          </a:bodyPr>
          <a:lstStyle/>
          <a:p>
            <a:r>
              <a:rPr lang="en-US" altLang="zh-CN" sz="2400" dirty="0">
                <a:ea typeface="微软雅黑" panose="020B0503020204020204" pitchFamily="34" charset="-122"/>
              </a:rPr>
              <a:t>Financial plan</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2" name="文本框 1">
            <a:extLst>
              <a:ext uri="{FF2B5EF4-FFF2-40B4-BE49-F238E27FC236}">
                <a16:creationId xmlns:a16="http://schemas.microsoft.com/office/drawing/2014/main" id="{B76BE919-75CE-4EE7-9612-DAD7C40EDD95}"/>
              </a:ext>
            </a:extLst>
          </p:cNvPr>
          <p:cNvSpPr txBox="1"/>
          <p:nvPr/>
        </p:nvSpPr>
        <p:spPr>
          <a:xfrm>
            <a:off x="675829" y="985131"/>
            <a:ext cx="11537166" cy="2031325"/>
          </a:xfrm>
          <a:prstGeom prst="rect">
            <a:avLst/>
          </a:prstGeom>
          <a:noFill/>
        </p:spPr>
        <p:txBody>
          <a:bodyPr wrap="square" rtlCol="0">
            <a:spAutoFit/>
          </a:bodyPr>
          <a:lstStyle/>
          <a:p>
            <a:r>
              <a:rPr lang="en-US" altLang="zh-CN" dirty="0"/>
              <a:t>The following assumptions have been made while making the financial plan: </a:t>
            </a:r>
          </a:p>
          <a:p>
            <a:pPr marL="342900" indent="-342900">
              <a:buAutoNum type="arabicPeriod"/>
            </a:pPr>
            <a:r>
              <a:rPr lang="en-US" altLang="zh-CN" dirty="0"/>
              <a:t>No overhead or miscellaneous cost are included </a:t>
            </a:r>
          </a:p>
          <a:p>
            <a:r>
              <a:rPr lang="en-US" altLang="zh-CN" dirty="0"/>
              <a:t>2. The salary of employees is quoted based on average salary taken from labor statistics </a:t>
            </a:r>
          </a:p>
          <a:p>
            <a:r>
              <a:rPr lang="en-US" altLang="zh-CN" dirty="0"/>
              <a:t>3. Most of the technical staffs are hired from India to cut down cost and unpaid interns are also hired to cut down cost </a:t>
            </a:r>
          </a:p>
          <a:p>
            <a:r>
              <a:rPr lang="en-US" altLang="zh-CN" dirty="0"/>
              <a:t>4. Most of the high-end devices are rented and virtually rented as it is cheaper </a:t>
            </a:r>
          </a:p>
          <a:p>
            <a:r>
              <a:rPr lang="en-US" altLang="zh-CN" dirty="0"/>
              <a:t>5. Employees are hired in contractual manner and in phase wise based on the needs</a:t>
            </a:r>
          </a:p>
          <a:p>
            <a:r>
              <a:rPr lang="en-US" altLang="zh-CN" i="1" dirty="0"/>
              <a:t>The following table depicts the estimated expenses of salaries working on the project</a:t>
            </a:r>
            <a:r>
              <a:rPr lang="zh-CN" altLang="en-US" i="1" dirty="0"/>
              <a:t>：</a:t>
            </a:r>
          </a:p>
        </p:txBody>
      </p:sp>
      <p:pic>
        <p:nvPicPr>
          <p:cNvPr id="3" name="图片 2">
            <a:extLst>
              <a:ext uri="{FF2B5EF4-FFF2-40B4-BE49-F238E27FC236}">
                <a16:creationId xmlns:a16="http://schemas.microsoft.com/office/drawing/2014/main" id="{5BB8ECF4-39C4-4D4D-A387-42F033458AC2}"/>
              </a:ext>
            </a:extLst>
          </p:cNvPr>
          <p:cNvPicPr>
            <a:picLocks noChangeAspect="1"/>
          </p:cNvPicPr>
          <p:nvPr/>
        </p:nvPicPr>
        <p:blipFill>
          <a:blip r:embed="rId2"/>
          <a:stretch>
            <a:fillRect/>
          </a:stretch>
        </p:blipFill>
        <p:spPr>
          <a:xfrm>
            <a:off x="2475877" y="3016456"/>
            <a:ext cx="6419850" cy="3352800"/>
          </a:xfrm>
          <a:prstGeom prst="rect">
            <a:avLst/>
          </a:prstGeom>
        </p:spPr>
      </p:pic>
    </p:spTree>
    <p:extLst>
      <p:ext uri="{BB962C8B-B14F-4D97-AF65-F5344CB8AC3E}">
        <p14:creationId xmlns:p14="http://schemas.microsoft.com/office/powerpoint/2010/main" val="21136011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8" y="208761"/>
            <a:ext cx="3414240" cy="461665"/>
          </a:xfrm>
          <a:prstGeom prst="rect">
            <a:avLst/>
          </a:prstGeom>
          <a:noFill/>
        </p:spPr>
        <p:txBody>
          <a:bodyPr wrap="square" rtlCol="0">
            <a:spAutoFit/>
          </a:bodyPr>
          <a:lstStyle/>
          <a:p>
            <a:r>
              <a:rPr lang="en-US" altLang="zh-CN" sz="2400" dirty="0">
                <a:ea typeface="微软雅黑" panose="020B0503020204020204" pitchFamily="34" charset="-122"/>
              </a:rPr>
              <a:t>Resource allocation</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2" name="文本框 1">
            <a:extLst>
              <a:ext uri="{FF2B5EF4-FFF2-40B4-BE49-F238E27FC236}">
                <a16:creationId xmlns:a16="http://schemas.microsoft.com/office/drawing/2014/main" id="{B76BE919-75CE-4EE7-9612-DAD7C40EDD95}"/>
              </a:ext>
            </a:extLst>
          </p:cNvPr>
          <p:cNvSpPr txBox="1"/>
          <p:nvPr/>
        </p:nvSpPr>
        <p:spPr>
          <a:xfrm>
            <a:off x="675829" y="985131"/>
            <a:ext cx="11537166" cy="369332"/>
          </a:xfrm>
          <a:prstGeom prst="rect">
            <a:avLst/>
          </a:prstGeom>
          <a:noFill/>
        </p:spPr>
        <p:txBody>
          <a:bodyPr wrap="square" rtlCol="0">
            <a:spAutoFit/>
          </a:bodyPr>
          <a:lstStyle/>
          <a:p>
            <a:r>
              <a:rPr lang="en-US" altLang="zh-CN" dirty="0"/>
              <a:t>The following table has information about the materials required and its cost</a:t>
            </a:r>
            <a:endParaRPr lang="zh-CN" altLang="en-US" dirty="0"/>
          </a:p>
        </p:txBody>
      </p:sp>
      <p:pic>
        <p:nvPicPr>
          <p:cNvPr id="4" name="图片 3">
            <a:extLst>
              <a:ext uri="{FF2B5EF4-FFF2-40B4-BE49-F238E27FC236}">
                <a16:creationId xmlns:a16="http://schemas.microsoft.com/office/drawing/2014/main" id="{FEC22CB5-C684-4F8F-9DD6-239F33E04A45}"/>
              </a:ext>
            </a:extLst>
          </p:cNvPr>
          <p:cNvPicPr>
            <a:picLocks noChangeAspect="1"/>
          </p:cNvPicPr>
          <p:nvPr/>
        </p:nvPicPr>
        <p:blipFill>
          <a:blip r:embed="rId2"/>
          <a:stretch>
            <a:fillRect/>
          </a:stretch>
        </p:blipFill>
        <p:spPr>
          <a:xfrm>
            <a:off x="2195228" y="1440687"/>
            <a:ext cx="7448550" cy="2295525"/>
          </a:xfrm>
          <a:prstGeom prst="rect">
            <a:avLst/>
          </a:prstGeom>
        </p:spPr>
      </p:pic>
      <p:sp>
        <p:nvSpPr>
          <p:cNvPr id="33" name="文本框 32">
            <a:extLst>
              <a:ext uri="{FF2B5EF4-FFF2-40B4-BE49-F238E27FC236}">
                <a16:creationId xmlns:a16="http://schemas.microsoft.com/office/drawing/2014/main" id="{CFEBE860-3E8C-47F9-B9AE-B40FC6376E96}"/>
              </a:ext>
            </a:extLst>
          </p:cNvPr>
          <p:cNvSpPr txBox="1"/>
          <p:nvPr/>
        </p:nvSpPr>
        <p:spPr>
          <a:xfrm>
            <a:off x="972559" y="4134695"/>
            <a:ext cx="10374027" cy="2062103"/>
          </a:xfrm>
          <a:prstGeom prst="rect">
            <a:avLst/>
          </a:prstGeom>
          <a:noFill/>
        </p:spPr>
        <p:txBody>
          <a:bodyPr wrap="square" rtlCol="0">
            <a:spAutoFit/>
          </a:bodyPr>
          <a:lstStyle/>
          <a:p>
            <a:r>
              <a:rPr lang="en-US" altLang="zh-CN" sz="2000" b="1" dirty="0"/>
              <a:t>Cost Benefit Analysis</a:t>
            </a:r>
          </a:p>
          <a:p>
            <a:endParaRPr lang="en-US" altLang="zh-CN" dirty="0"/>
          </a:p>
          <a:p>
            <a:r>
              <a:rPr lang="en-US" altLang="zh-CN" dirty="0"/>
              <a:t>Some of the assumptions taken into consideration before performing Cost benefit analysis are: </a:t>
            </a:r>
          </a:p>
          <a:p>
            <a:pPr marL="342900" indent="-342900">
              <a:buAutoNum type="arabicPeriod"/>
            </a:pPr>
            <a:r>
              <a:rPr lang="en-US" altLang="zh-CN" dirty="0"/>
              <a:t>Based on the current trend a successful game is well received by gamers up to 5 years </a:t>
            </a:r>
          </a:p>
          <a:p>
            <a:r>
              <a:rPr lang="en-US" altLang="zh-CN" dirty="0"/>
              <a:t>2. The annual operational and maintenance cost is 30000$ </a:t>
            </a:r>
          </a:p>
          <a:p>
            <a:r>
              <a:rPr lang="en-US" altLang="zh-CN" dirty="0"/>
              <a:t>3. The estimated revenue of the game when downloaded by 10 million plus users is150000$ per 3 months </a:t>
            </a:r>
          </a:p>
          <a:p>
            <a:r>
              <a:rPr lang="en-US" altLang="zh-CN" dirty="0"/>
              <a:t>4. The minimum attractive rate of return of our game is 35% </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18065074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8" y="208761"/>
            <a:ext cx="3414240" cy="461665"/>
          </a:xfrm>
          <a:prstGeom prst="rect">
            <a:avLst/>
          </a:prstGeom>
          <a:noFill/>
        </p:spPr>
        <p:txBody>
          <a:bodyPr wrap="square" rtlCol="0">
            <a:spAutoFit/>
          </a:bodyPr>
          <a:lstStyle/>
          <a:p>
            <a:r>
              <a:rPr lang="en-US" altLang="zh-CN" sz="2400" dirty="0">
                <a:ea typeface="微软雅黑" panose="020B0503020204020204" pitchFamily="34" charset="-122"/>
              </a:rPr>
              <a:t>Conclusion</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33" name="文本框 32">
            <a:extLst>
              <a:ext uri="{FF2B5EF4-FFF2-40B4-BE49-F238E27FC236}">
                <a16:creationId xmlns:a16="http://schemas.microsoft.com/office/drawing/2014/main" id="{CFEBE860-3E8C-47F9-B9AE-B40FC6376E96}"/>
              </a:ext>
            </a:extLst>
          </p:cNvPr>
          <p:cNvSpPr txBox="1"/>
          <p:nvPr/>
        </p:nvSpPr>
        <p:spPr>
          <a:xfrm>
            <a:off x="1134484" y="1621474"/>
            <a:ext cx="10374027" cy="4247317"/>
          </a:xfrm>
          <a:prstGeom prst="rect">
            <a:avLst/>
          </a:prstGeom>
          <a:noFill/>
        </p:spPr>
        <p:txBody>
          <a:bodyPr wrap="square" rtlCol="0">
            <a:spAutoFit/>
          </a:bodyPr>
          <a:lstStyle/>
          <a:p>
            <a:r>
              <a:rPr lang="en-US" altLang="zh-CN" dirty="0"/>
              <a:t>With gaming industry growth booming with 3.24 billion gamers across the globe and with </a:t>
            </a:r>
            <a:r>
              <a:rPr lang="en-US" altLang="zh-CN" dirty="0" err="1"/>
              <a:t>covid</a:t>
            </a:r>
            <a:r>
              <a:rPr lang="en-US" altLang="zh-CN" dirty="0"/>
              <a:t> restrictions attracting more gamers. It is great time to start a gaming studio. And we have a higher of chance of creating a trendy game by launching a free version of mind game in multiple genres across 2 major platforms supporting various devices. </a:t>
            </a:r>
          </a:p>
          <a:p>
            <a:endParaRPr lang="en-US" altLang="zh-CN" dirty="0"/>
          </a:p>
          <a:p>
            <a:r>
              <a:rPr lang="en-US" altLang="zh-CN" dirty="0"/>
              <a:t>Our gaming studio has all the characteristics to become a successful one. With 90% of startup failing without clear scope, goals, and mismanagement of funds. However, a well-defined and a well-planned project combined with risk assessment and monitoring of processes, the organization can overcome these problems.</a:t>
            </a:r>
          </a:p>
          <a:p>
            <a:endParaRPr lang="en-US" altLang="zh-CN" dirty="0"/>
          </a:p>
          <a:p>
            <a:r>
              <a:rPr lang="en-US" altLang="zh-CN" dirty="0"/>
              <a:t>By effective fund raising and by following the project plan closely by the team and monitoring of the milestones and the budget we can achieve a successful venture. And this venture can generate continuous income at minimal maintenance cost and adding updates to the current game and by placing advertisements which also included in the project plan along with budget and timeline.</a:t>
            </a:r>
          </a:p>
          <a:p>
            <a:r>
              <a:rPr lang="en-US" altLang="zh-CN" dirty="0"/>
              <a:t> </a:t>
            </a:r>
          </a:p>
          <a:p>
            <a:r>
              <a:rPr lang="en-US" altLang="zh-CN" dirty="0"/>
              <a:t>Through this we can setup a highly profitable gaming company which can generate Recurring revenue. </a:t>
            </a:r>
            <a:endParaRPr lang="en-US" altLang="zh-CN" dirty="0">
              <a:ea typeface="微软雅黑" panose="020B0503020204020204" pitchFamily="34" charset="-122"/>
            </a:endParaRPr>
          </a:p>
        </p:txBody>
      </p:sp>
    </p:spTree>
    <p:extLst>
      <p:ext uri="{BB962C8B-B14F-4D97-AF65-F5344CB8AC3E}">
        <p14:creationId xmlns:p14="http://schemas.microsoft.com/office/powerpoint/2010/main" val="15685130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45285"/>
            <a:ext cx="8270852" cy="4636761"/>
          </a:xfrm>
          <a:prstGeom prst="rect">
            <a:avLst/>
          </a:prstGeom>
        </p:spPr>
      </p:pic>
      <p:sp>
        <p:nvSpPr>
          <p:cNvPr id="4" name="椭圆 3"/>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 name="椭圆 4"/>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6" name="椭圆 5"/>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7" name="椭圆 6"/>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椭圆 7"/>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9" name="椭圆 8"/>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0" name="椭圆 9"/>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文本框 11"/>
          <p:cNvSpPr txBox="1"/>
          <p:nvPr/>
        </p:nvSpPr>
        <p:spPr>
          <a:xfrm>
            <a:off x="1405589" y="208761"/>
            <a:ext cx="2458192" cy="461665"/>
          </a:xfrm>
          <a:prstGeom prst="rect">
            <a:avLst/>
          </a:prstGeom>
          <a:noFill/>
        </p:spPr>
        <p:txBody>
          <a:bodyPr wrap="square" rtlCol="0">
            <a:spAutoFit/>
          </a:bodyPr>
          <a:lstStyle/>
          <a:p>
            <a:r>
              <a:rPr lang="en-US" altLang="zh-CN" sz="2400" dirty="0">
                <a:ea typeface="微软雅黑" panose="020B0503020204020204" pitchFamily="34" charset="-122"/>
              </a:rPr>
              <a:t>Project objectives</a:t>
            </a:r>
          </a:p>
        </p:txBody>
      </p:sp>
      <p:cxnSp>
        <p:nvCxnSpPr>
          <p:cNvPr id="14" name="直接连接符 13"/>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056415" y="1645286"/>
            <a:ext cx="6135585" cy="4636761"/>
          </a:xfrm>
          <a:prstGeom prst="rect">
            <a:avLst/>
          </a:prstGeom>
          <a:solidFill>
            <a:srgbClr val="1C54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6" name="文本框 15"/>
          <p:cNvSpPr txBox="1"/>
          <p:nvPr/>
        </p:nvSpPr>
        <p:spPr>
          <a:xfrm>
            <a:off x="6403685" y="1856762"/>
            <a:ext cx="3574473" cy="461665"/>
          </a:xfrm>
          <a:prstGeom prst="rect">
            <a:avLst/>
          </a:prstGeom>
          <a:noFill/>
        </p:spPr>
        <p:txBody>
          <a:bodyPr wrap="square" rtlCol="0">
            <a:spAutoFit/>
          </a:bodyPr>
          <a:lstStyle/>
          <a:p>
            <a:r>
              <a:rPr lang="en-US" altLang="zh-CN" sz="2400" dirty="0">
                <a:solidFill>
                  <a:schemeClr val="bg1">
                    <a:lumMod val="95000"/>
                  </a:schemeClr>
                </a:solidFill>
                <a:ea typeface="微软雅黑" panose="020B0503020204020204" pitchFamily="34" charset="-122"/>
              </a:rPr>
              <a:t>Objectives</a:t>
            </a:r>
            <a:endParaRPr lang="zh-CN" altLang="en-US" sz="2400" dirty="0">
              <a:solidFill>
                <a:schemeClr val="bg1">
                  <a:lumMod val="95000"/>
                </a:schemeClr>
              </a:solidFill>
              <a:ea typeface="微软雅黑" panose="020B0503020204020204" pitchFamily="34" charset="-122"/>
            </a:endParaRPr>
          </a:p>
        </p:txBody>
      </p:sp>
      <p:cxnSp>
        <p:nvCxnSpPr>
          <p:cNvPr id="17" name="直接连接符 16"/>
          <p:cNvCxnSpPr/>
          <p:nvPr/>
        </p:nvCxnSpPr>
        <p:spPr>
          <a:xfrm>
            <a:off x="6569848" y="2318427"/>
            <a:ext cx="3600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413381" y="2423764"/>
            <a:ext cx="5379522" cy="3693319"/>
          </a:xfrm>
          <a:prstGeom prst="rect">
            <a:avLst/>
          </a:prstGeom>
          <a:noFill/>
        </p:spPr>
        <p:txBody>
          <a:bodyPr wrap="square" rtlCol="0">
            <a:spAutoFit/>
          </a:bodyPr>
          <a:lstStyle/>
          <a:p>
            <a:r>
              <a:rPr lang="en-US" altLang="zh-CN" dirty="0">
                <a:solidFill>
                  <a:schemeClr val="bg1">
                    <a:lumMod val="95000"/>
                  </a:schemeClr>
                </a:solidFill>
                <a:ea typeface="微软雅黑" panose="020B0503020204020204" pitchFamily="34" charset="-122"/>
              </a:rPr>
              <a:t>Our objective is to setup a mobile game studio and to develop 5-6 games. We are planning to create our hub in San Francisco as there are lot of investors in Silicon </a:t>
            </a:r>
          </a:p>
          <a:p>
            <a:r>
              <a:rPr lang="en-US" altLang="zh-CN" dirty="0">
                <a:solidFill>
                  <a:schemeClr val="bg1">
                    <a:lumMod val="95000"/>
                  </a:schemeClr>
                </a:solidFill>
                <a:ea typeface="微软雅黑" panose="020B0503020204020204" pitchFamily="34" charset="-122"/>
              </a:rPr>
              <a:t>Valley. We can pitch our idea and attract funding. And most of our R&amp;D staffs can be based in Bengaluru, India. As we can get highly skilled technical manpower and since labor cost is low. Thus, we can cut down our expenditure in employee salary.</a:t>
            </a:r>
          </a:p>
          <a:p>
            <a:endParaRPr lang="en-US" altLang="zh-CN" dirty="0">
              <a:solidFill>
                <a:schemeClr val="bg1">
                  <a:lumMod val="95000"/>
                </a:schemeClr>
              </a:solidFill>
              <a:ea typeface="微软雅黑" panose="020B0503020204020204" pitchFamily="34" charset="-122"/>
            </a:endParaRPr>
          </a:p>
          <a:p>
            <a:r>
              <a:rPr lang="en-US" altLang="zh-CN" dirty="0">
                <a:solidFill>
                  <a:schemeClr val="bg1">
                    <a:lumMod val="95000"/>
                  </a:schemeClr>
                </a:solidFill>
                <a:ea typeface="微软雅黑" panose="020B0503020204020204" pitchFamily="34" charset="-122"/>
              </a:rPr>
              <a:t>We will break our project into different phases and track the desired outcome. We are planning to implement Agile  methodology for effective product development.</a:t>
            </a:r>
          </a:p>
        </p:txBody>
      </p:sp>
      <p:sp>
        <p:nvSpPr>
          <p:cNvPr id="18" name="矩形 17">
            <a:extLst>
              <a:ext uri="{FF2B5EF4-FFF2-40B4-BE49-F238E27FC236}">
                <a16:creationId xmlns:a16="http://schemas.microsoft.com/office/drawing/2014/main" id="{93C10EAE-DD0C-4393-BAF5-4B13A84612C3}"/>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Tree>
    <p:extLst>
      <p:ext uri="{BB962C8B-B14F-4D97-AF65-F5344CB8AC3E}">
        <p14:creationId xmlns:p14="http://schemas.microsoft.com/office/powerpoint/2010/main" val="9985446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b="40026"/>
          <a:stretch/>
        </p:blipFill>
        <p:spPr>
          <a:xfrm>
            <a:off x="0" y="1740289"/>
            <a:ext cx="12338462" cy="4624886"/>
          </a:xfrm>
          <a:prstGeom prst="rect">
            <a:avLst/>
          </a:prstGeom>
        </p:spPr>
      </p:pic>
      <p:sp>
        <p:nvSpPr>
          <p:cNvPr id="5" name="矩形 4"/>
          <p:cNvSpPr/>
          <p:nvPr/>
        </p:nvSpPr>
        <p:spPr>
          <a:xfrm>
            <a:off x="2873828" y="1740288"/>
            <a:ext cx="6135585" cy="4636761"/>
          </a:xfrm>
          <a:prstGeom prst="rect">
            <a:avLst/>
          </a:prstGeom>
          <a:solidFill>
            <a:srgbClr val="1C5483">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椭圆 24"/>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椭圆 25"/>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5" name="文本框 34">
            <a:extLst>
              <a:ext uri="{FF2B5EF4-FFF2-40B4-BE49-F238E27FC236}">
                <a16:creationId xmlns:a16="http://schemas.microsoft.com/office/drawing/2014/main" id="{3F274984-A2D0-42E3-A19F-763DA446DA6F}"/>
              </a:ext>
            </a:extLst>
          </p:cNvPr>
          <p:cNvSpPr txBox="1"/>
          <p:nvPr/>
        </p:nvSpPr>
        <p:spPr>
          <a:xfrm>
            <a:off x="1405589" y="208761"/>
            <a:ext cx="2458192" cy="461665"/>
          </a:xfrm>
          <a:prstGeom prst="rect">
            <a:avLst/>
          </a:prstGeom>
          <a:noFill/>
        </p:spPr>
        <p:txBody>
          <a:bodyPr wrap="square" rtlCol="0">
            <a:spAutoFit/>
          </a:bodyPr>
          <a:lstStyle/>
          <a:p>
            <a:r>
              <a:rPr lang="en-US" altLang="zh-CN" sz="2400" dirty="0">
                <a:ea typeface="微软雅黑" panose="020B0503020204020204" pitchFamily="34" charset="-122"/>
              </a:rPr>
              <a:t>Project objectives</a:t>
            </a:r>
          </a:p>
        </p:txBody>
      </p:sp>
      <p:cxnSp>
        <p:nvCxnSpPr>
          <p:cNvPr id="36" name="直接连接符 35">
            <a:extLst>
              <a:ext uri="{FF2B5EF4-FFF2-40B4-BE49-F238E27FC236}">
                <a16:creationId xmlns:a16="http://schemas.microsoft.com/office/drawing/2014/main" id="{8C538B48-8767-44FB-AC21-62CD5752C2A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807DD34E-ED1B-4C00-907D-E22CBC1FB701}"/>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34" name="文本框 33">
            <a:extLst>
              <a:ext uri="{FF2B5EF4-FFF2-40B4-BE49-F238E27FC236}">
                <a16:creationId xmlns:a16="http://schemas.microsoft.com/office/drawing/2014/main" id="{340D4163-8D29-46D0-983F-2341D86CC486}"/>
              </a:ext>
            </a:extLst>
          </p:cNvPr>
          <p:cNvSpPr txBox="1"/>
          <p:nvPr/>
        </p:nvSpPr>
        <p:spPr>
          <a:xfrm>
            <a:off x="3242891" y="1819065"/>
            <a:ext cx="3574473" cy="461665"/>
          </a:xfrm>
          <a:prstGeom prst="rect">
            <a:avLst/>
          </a:prstGeom>
          <a:noFill/>
        </p:spPr>
        <p:txBody>
          <a:bodyPr wrap="square" rtlCol="0">
            <a:spAutoFit/>
          </a:bodyPr>
          <a:lstStyle/>
          <a:p>
            <a:r>
              <a:rPr lang="en-US" altLang="zh-CN" sz="2400" dirty="0">
                <a:solidFill>
                  <a:schemeClr val="bg1">
                    <a:lumMod val="95000"/>
                  </a:schemeClr>
                </a:solidFill>
                <a:ea typeface="微软雅黑" panose="020B0503020204020204" pitchFamily="34" charset="-122"/>
              </a:rPr>
              <a:t>Critical Success Factors</a:t>
            </a:r>
            <a:endParaRPr lang="zh-CN" altLang="en-US" sz="2400" dirty="0">
              <a:solidFill>
                <a:schemeClr val="bg1">
                  <a:lumMod val="95000"/>
                </a:schemeClr>
              </a:solidFill>
              <a:ea typeface="微软雅黑" panose="020B0503020204020204" pitchFamily="34" charset="-122"/>
            </a:endParaRPr>
          </a:p>
        </p:txBody>
      </p:sp>
      <p:cxnSp>
        <p:nvCxnSpPr>
          <p:cNvPr id="38" name="直接连接符 37">
            <a:extLst>
              <a:ext uri="{FF2B5EF4-FFF2-40B4-BE49-F238E27FC236}">
                <a16:creationId xmlns:a16="http://schemas.microsoft.com/office/drawing/2014/main" id="{550A4AD3-0D9D-4C4A-AFF2-BBFC05BA95E7}"/>
              </a:ext>
            </a:extLst>
          </p:cNvPr>
          <p:cNvCxnSpPr/>
          <p:nvPr/>
        </p:nvCxnSpPr>
        <p:spPr>
          <a:xfrm>
            <a:off x="3390812" y="2280730"/>
            <a:ext cx="360000"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C5233C3-DF09-4331-9D3E-FB826C71044F}"/>
              </a:ext>
            </a:extLst>
          </p:cNvPr>
          <p:cNvSpPr txBox="1"/>
          <p:nvPr/>
        </p:nvSpPr>
        <p:spPr>
          <a:xfrm>
            <a:off x="3251859" y="2394857"/>
            <a:ext cx="5379522" cy="3970318"/>
          </a:xfrm>
          <a:prstGeom prst="rect">
            <a:avLst/>
          </a:prstGeom>
          <a:noFill/>
        </p:spPr>
        <p:txBody>
          <a:bodyPr wrap="square" rtlCol="0">
            <a:spAutoFit/>
          </a:bodyPr>
          <a:lstStyle/>
          <a:p>
            <a:r>
              <a:rPr lang="en-US" altLang="zh-CN" dirty="0">
                <a:solidFill>
                  <a:schemeClr val="bg1">
                    <a:lumMod val="95000"/>
                  </a:schemeClr>
                </a:solidFill>
                <a:ea typeface="微软雅黑" panose="020B0503020204020204" pitchFamily="34" charset="-122"/>
              </a:rPr>
              <a:t>1. Setting up the Team like Recruitment of Solution Architects, Designers, Development Managers, Coders.</a:t>
            </a:r>
          </a:p>
          <a:p>
            <a:r>
              <a:rPr lang="en-US" altLang="zh-CN" dirty="0">
                <a:solidFill>
                  <a:schemeClr val="bg1">
                    <a:lumMod val="95000"/>
                  </a:schemeClr>
                </a:solidFill>
                <a:ea typeface="微软雅黑" panose="020B0503020204020204" pitchFamily="34" charset="-122"/>
              </a:rPr>
              <a:t>2. Procurement of High-end Devices like Computers, Servers, graphic cards.</a:t>
            </a:r>
          </a:p>
          <a:p>
            <a:r>
              <a:rPr lang="en-US" altLang="zh-CN" dirty="0">
                <a:solidFill>
                  <a:schemeClr val="bg1">
                    <a:lumMod val="95000"/>
                  </a:schemeClr>
                </a:solidFill>
                <a:ea typeface="微软雅黑" panose="020B0503020204020204" pitchFamily="34" charset="-122"/>
              </a:rPr>
              <a:t>3. Meeting the Deadlines.</a:t>
            </a:r>
          </a:p>
          <a:p>
            <a:r>
              <a:rPr lang="en-US" altLang="zh-CN" dirty="0">
                <a:solidFill>
                  <a:schemeClr val="bg1">
                    <a:lumMod val="95000"/>
                  </a:schemeClr>
                </a:solidFill>
                <a:ea typeface="微软雅黑" panose="020B0503020204020204" pitchFamily="34" charset="-122"/>
              </a:rPr>
              <a:t>4. Good Budget Plan and making sure of not exceeding the allotted one.</a:t>
            </a:r>
          </a:p>
          <a:p>
            <a:r>
              <a:rPr lang="en-US" altLang="zh-CN" dirty="0">
                <a:solidFill>
                  <a:schemeClr val="bg1">
                    <a:lumMod val="95000"/>
                  </a:schemeClr>
                </a:solidFill>
                <a:ea typeface="微软雅黑" panose="020B0503020204020204" pitchFamily="34" charset="-122"/>
              </a:rPr>
              <a:t>5. Good Teamwork between all the stake holders.</a:t>
            </a:r>
          </a:p>
          <a:p>
            <a:r>
              <a:rPr lang="en-US" altLang="zh-CN" dirty="0">
                <a:solidFill>
                  <a:schemeClr val="bg1">
                    <a:lumMod val="95000"/>
                  </a:schemeClr>
                </a:solidFill>
                <a:ea typeface="微软雅黑" panose="020B0503020204020204" pitchFamily="34" charset="-122"/>
              </a:rPr>
              <a:t>6. Compliance with all the game standards as per the experts.</a:t>
            </a:r>
          </a:p>
          <a:p>
            <a:r>
              <a:rPr lang="en-US" altLang="zh-CN" dirty="0">
                <a:solidFill>
                  <a:schemeClr val="bg1">
                    <a:lumMod val="95000"/>
                  </a:schemeClr>
                </a:solidFill>
                <a:ea typeface="微软雅黑" panose="020B0503020204020204" pitchFamily="34" charset="-122"/>
              </a:rPr>
              <a:t>7. Office spaces and equipment’s are leased to save cost.</a:t>
            </a:r>
          </a:p>
          <a:p>
            <a:r>
              <a:rPr lang="en-US" altLang="zh-CN" dirty="0">
                <a:solidFill>
                  <a:schemeClr val="bg1">
                    <a:lumMod val="95000"/>
                  </a:schemeClr>
                </a:solidFill>
                <a:ea typeface="微软雅黑" panose="020B0503020204020204" pitchFamily="34" charset="-122"/>
              </a:rPr>
              <a:t>8. Taking advantage of all startup funds and startup aids for acquiring devices and licenses.</a:t>
            </a:r>
          </a:p>
        </p:txBody>
      </p:sp>
    </p:spTree>
    <p:extLst>
      <p:ext uri="{BB962C8B-B14F-4D97-AF65-F5344CB8AC3E}">
        <p14:creationId xmlns:p14="http://schemas.microsoft.com/office/powerpoint/2010/main" val="7107508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6805288" y="1291032"/>
            <a:ext cx="5040000" cy="5040000"/>
          </a:xfrm>
          <a:prstGeom prst="ellipse">
            <a:avLst/>
          </a:prstGeom>
          <a:solidFill>
            <a:schemeClr val="bg1"/>
          </a:solidFill>
          <a:ln>
            <a:noFill/>
          </a:ln>
          <a:effectLst>
            <a:outerShdw blurRad="355600" dist="279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17" name="图片 16"/>
          <p:cNvPicPr>
            <a:picLocks noChangeAspect="1"/>
          </p:cNvPicPr>
          <p:nvPr/>
        </p:nvPicPr>
        <p:blipFill>
          <a:blip r:embed="rId2">
            <a:extLst>
              <a:ext uri="{28A0092B-C50C-407E-A947-70E740481C1C}">
                <a14:useLocalDpi xmlns:a14="http://schemas.microsoft.com/office/drawing/2010/main" val="0"/>
              </a:ext>
            </a:extLst>
          </a:blip>
          <a:srcRect l="46683" t="14042" r="674" b="14042"/>
          <a:stretch>
            <a:fillRect/>
          </a:stretch>
        </p:blipFill>
        <p:spPr>
          <a:xfrm>
            <a:off x="7334876" y="1834409"/>
            <a:ext cx="3980824" cy="3980824"/>
          </a:xfrm>
          <a:custGeom>
            <a:avLst/>
            <a:gdLst>
              <a:gd name="connsiteX0" fmla="*/ 2466000 w 4932000"/>
              <a:gd name="connsiteY0" fmla="*/ 0 h 4932000"/>
              <a:gd name="connsiteX1" fmla="*/ 4932000 w 4932000"/>
              <a:gd name="connsiteY1" fmla="*/ 2466000 h 4932000"/>
              <a:gd name="connsiteX2" fmla="*/ 2466000 w 4932000"/>
              <a:gd name="connsiteY2" fmla="*/ 4932000 h 4932000"/>
              <a:gd name="connsiteX3" fmla="*/ 0 w 4932000"/>
              <a:gd name="connsiteY3" fmla="*/ 2466000 h 4932000"/>
              <a:gd name="connsiteX4" fmla="*/ 2466000 w 4932000"/>
              <a:gd name="connsiteY4" fmla="*/ 0 h 49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2000" h="4932000">
                <a:moveTo>
                  <a:pt x="2466000" y="0"/>
                </a:moveTo>
                <a:cubicBezTo>
                  <a:pt x="3827934" y="0"/>
                  <a:pt x="4932000" y="1104066"/>
                  <a:pt x="4932000" y="2466000"/>
                </a:cubicBezTo>
                <a:cubicBezTo>
                  <a:pt x="4932000" y="3827934"/>
                  <a:pt x="3827934" y="4932000"/>
                  <a:pt x="2466000" y="4932000"/>
                </a:cubicBezTo>
                <a:cubicBezTo>
                  <a:pt x="1104066" y="4932000"/>
                  <a:pt x="0" y="3827934"/>
                  <a:pt x="0" y="2466000"/>
                </a:cubicBezTo>
                <a:cubicBezTo>
                  <a:pt x="0" y="1104066"/>
                  <a:pt x="1104066" y="0"/>
                  <a:pt x="2466000" y="0"/>
                </a:cubicBezTo>
                <a:close/>
              </a:path>
            </a:pathLst>
          </a:custGeom>
        </p:spPr>
      </p:pic>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9" y="208761"/>
            <a:ext cx="2458192" cy="461665"/>
          </a:xfrm>
          <a:prstGeom prst="rect">
            <a:avLst/>
          </a:prstGeom>
          <a:noFill/>
        </p:spPr>
        <p:txBody>
          <a:bodyPr wrap="square" rtlCol="0">
            <a:spAutoFit/>
          </a:bodyPr>
          <a:lstStyle/>
          <a:p>
            <a:r>
              <a:rPr lang="en-US" altLang="zh-CN" sz="2400" dirty="0">
                <a:ea typeface="微软雅黑" panose="020B0503020204020204" pitchFamily="34" charset="-122"/>
              </a:rPr>
              <a:t>Project objectives</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40" name="文本框 39">
            <a:extLst>
              <a:ext uri="{FF2B5EF4-FFF2-40B4-BE49-F238E27FC236}">
                <a16:creationId xmlns:a16="http://schemas.microsoft.com/office/drawing/2014/main" id="{267D9ECF-7AA1-4496-8622-9E8A4099E56F}"/>
              </a:ext>
            </a:extLst>
          </p:cNvPr>
          <p:cNvSpPr txBox="1"/>
          <p:nvPr/>
        </p:nvSpPr>
        <p:spPr>
          <a:xfrm>
            <a:off x="1032570" y="1291032"/>
            <a:ext cx="3574473" cy="461665"/>
          </a:xfrm>
          <a:prstGeom prst="rect">
            <a:avLst/>
          </a:prstGeom>
          <a:noFill/>
        </p:spPr>
        <p:txBody>
          <a:bodyPr wrap="square" rtlCol="0">
            <a:spAutoFit/>
          </a:bodyPr>
          <a:lstStyle/>
          <a:p>
            <a:r>
              <a:rPr lang="en-US" altLang="zh-CN" sz="2400" dirty="0"/>
              <a:t>Assumptions</a:t>
            </a:r>
            <a:endParaRPr lang="zh-CN" altLang="en-US" sz="2400" dirty="0">
              <a:ea typeface="微软雅黑" panose="020B0503020204020204" pitchFamily="34" charset="-122"/>
            </a:endParaRPr>
          </a:p>
        </p:txBody>
      </p:sp>
      <p:cxnSp>
        <p:nvCxnSpPr>
          <p:cNvPr id="41" name="直接连接符 40">
            <a:extLst>
              <a:ext uri="{FF2B5EF4-FFF2-40B4-BE49-F238E27FC236}">
                <a16:creationId xmlns:a16="http://schemas.microsoft.com/office/drawing/2014/main" id="{67631F7E-DC3D-46B2-9D5D-0B770267D8FF}"/>
              </a:ext>
            </a:extLst>
          </p:cNvPr>
          <p:cNvCxnSpPr/>
          <p:nvPr/>
        </p:nvCxnSpPr>
        <p:spPr>
          <a:xfrm>
            <a:off x="1180491" y="1752697"/>
            <a:ext cx="360000" cy="0"/>
          </a:xfrm>
          <a:prstGeom prst="line">
            <a:avLst/>
          </a:prstGeom>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383110CB-2341-49BD-924C-43B3D7B23EBD}"/>
              </a:ext>
            </a:extLst>
          </p:cNvPr>
          <p:cNvSpPr txBox="1"/>
          <p:nvPr/>
        </p:nvSpPr>
        <p:spPr>
          <a:xfrm>
            <a:off x="1031935" y="1935204"/>
            <a:ext cx="5379522" cy="3170099"/>
          </a:xfrm>
          <a:prstGeom prst="rect">
            <a:avLst/>
          </a:prstGeom>
          <a:noFill/>
        </p:spPr>
        <p:txBody>
          <a:bodyPr wrap="square" rtlCol="0">
            <a:spAutoFit/>
          </a:bodyPr>
          <a:lstStyle/>
          <a:p>
            <a:r>
              <a:rPr lang="en-US" altLang="zh-CN" sz="2000" dirty="0"/>
              <a:t>1.A good workplace to work with at least 2000 </a:t>
            </a:r>
            <a:r>
              <a:rPr lang="en-US" altLang="zh-CN" sz="2000" dirty="0" err="1"/>
              <a:t>sq.ft</a:t>
            </a:r>
            <a:r>
              <a:rPr lang="en-US" altLang="zh-CN" sz="2000" dirty="0"/>
              <a:t> with constant supply of electricity. </a:t>
            </a:r>
          </a:p>
          <a:p>
            <a:endParaRPr lang="en-US" altLang="zh-CN" sz="2000" dirty="0"/>
          </a:p>
          <a:p>
            <a:r>
              <a:rPr lang="en-US" altLang="zh-CN" sz="2000" dirty="0"/>
              <a:t>2. Skilled labor is recruited in both India and U.S </a:t>
            </a:r>
          </a:p>
          <a:p>
            <a:endParaRPr lang="en-US" altLang="zh-CN" sz="2000" dirty="0"/>
          </a:p>
          <a:p>
            <a:r>
              <a:rPr lang="en-US" altLang="zh-CN" sz="2000" dirty="0"/>
              <a:t>3.All the legal permissions are acquired. </a:t>
            </a:r>
          </a:p>
          <a:p>
            <a:endParaRPr lang="en-US" altLang="zh-CN" sz="2000" dirty="0"/>
          </a:p>
          <a:p>
            <a:r>
              <a:rPr lang="en-US" altLang="zh-CN" sz="2000" dirty="0"/>
              <a:t>4. Game is accepted by Device platforms. </a:t>
            </a:r>
          </a:p>
          <a:p>
            <a:endParaRPr lang="en-US" altLang="zh-CN" sz="2000" dirty="0"/>
          </a:p>
          <a:p>
            <a:r>
              <a:rPr lang="en-US" altLang="zh-CN" sz="2000" dirty="0"/>
              <a:t>5. Game is a good hit in the market.</a:t>
            </a:r>
            <a:endParaRPr lang="en-US" altLang="zh-CN" sz="2000" dirty="0">
              <a:ea typeface="微软雅黑" panose="020B0503020204020204" pitchFamily="34" charset="-122"/>
            </a:endParaRPr>
          </a:p>
        </p:txBody>
      </p:sp>
    </p:spTree>
    <p:extLst>
      <p:ext uri="{BB962C8B-B14F-4D97-AF65-F5344CB8AC3E}">
        <p14:creationId xmlns:p14="http://schemas.microsoft.com/office/powerpoint/2010/main" val="17632137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8" y="208761"/>
            <a:ext cx="2841671" cy="461665"/>
          </a:xfrm>
          <a:prstGeom prst="rect">
            <a:avLst/>
          </a:prstGeom>
          <a:noFill/>
        </p:spPr>
        <p:txBody>
          <a:bodyPr wrap="square" rtlCol="0">
            <a:spAutoFit/>
          </a:bodyPr>
          <a:lstStyle/>
          <a:p>
            <a:r>
              <a:rPr lang="en-US" altLang="zh-CN" sz="2400" dirty="0">
                <a:ea typeface="微软雅黑" panose="020B0503020204020204" pitchFamily="34" charset="-122"/>
              </a:rPr>
              <a:t>Project organization</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pic>
        <p:nvPicPr>
          <p:cNvPr id="19" name="Picture 1" descr="Diagram&#10;&#10;Description automatically generated">
            <a:extLst>
              <a:ext uri="{FF2B5EF4-FFF2-40B4-BE49-F238E27FC236}">
                <a16:creationId xmlns:a16="http://schemas.microsoft.com/office/drawing/2014/main" id="{334A69CC-D403-42DE-89B4-38030BB9ACFD}"/>
              </a:ext>
            </a:extLst>
          </p:cNvPr>
          <p:cNvPicPr/>
          <p:nvPr/>
        </p:nvPicPr>
        <p:blipFill rotWithShape="1">
          <a:blip r:embed="rId2">
            <a:extLst>
              <a:ext uri="{28A0092B-C50C-407E-A947-70E740481C1C}">
                <a14:useLocalDpi xmlns:a14="http://schemas.microsoft.com/office/drawing/2010/main" val="0"/>
              </a:ext>
            </a:extLst>
          </a:blip>
          <a:srcRect b="5263"/>
          <a:stretch/>
        </p:blipFill>
        <p:spPr>
          <a:xfrm>
            <a:off x="3232150" y="670426"/>
            <a:ext cx="5727700" cy="5778186"/>
          </a:xfrm>
          <a:prstGeom prst="rect">
            <a:avLst/>
          </a:prstGeom>
        </p:spPr>
      </p:pic>
    </p:spTree>
    <p:extLst>
      <p:ext uri="{BB962C8B-B14F-4D97-AF65-F5344CB8AC3E}">
        <p14:creationId xmlns:p14="http://schemas.microsoft.com/office/powerpoint/2010/main" val="35385159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8" y="208761"/>
            <a:ext cx="2841671" cy="461665"/>
          </a:xfrm>
          <a:prstGeom prst="rect">
            <a:avLst/>
          </a:prstGeom>
          <a:noFill/>
        </p:spPr>
        <p:txBody>
          <a:bodyPr wrap="square" rtlCol="0">
            <a:spAutoFit/>
          </a:bodyPr>
          <a:lstStyle/>
          <a:p>
            <a:r>
              <a:rPr lang="en-US" altLang="zh-CN" sz="2400" dirty="0">
                <a:ea typeface="微软雅黑" panose="020B0503020204020204" pitchFamily="34" charset="-122"/>
              </a:rPr>
              <a:t>Implementation plan</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pic>
        <p:nvPicPr>
          <p:cNvPr id="2" name="图片 1">
            <a:extLst>
              <a:ext uri="{FF2B5EF4-FFF2-40B4-BE49-F238E27FC236}">
                <a16:creationId xmlns:a16="http://schemas.microsoft.com/office/drawing/2014/main" id="{E14622C5-77D4-4C14-9CAB-C04FDA4FFC53}"/>
              </a:ext>
            </a:extLst>
          </p:cNvPr>
          <p:cNvPicPr>
            <a:picLocks noChangeAspect="1"/>
          </p:cNvPicPr>
          <p:nvPr/>
        </p:nvPicPr>
        <p:blipFill>
          <a:blip r:embed="rId2"/>
          <a:stretch>
            <a:fillRect/>
          </a:stretch>
        </p:blipFill>
        <p:spPr>
          <a:xfrm>
            <a:off x="1405588" y="1217834"/>
            <a:ext cx="10307890" cy="5640166"/>
          </a:xfrm>
          <a:prstGeom prst="rect">
            <a:avLst/>
          </a:prstGeom>
        </p:spPr>
      </p:pic>
      <p:sp>
        <p:nvSpPr>
          <p:cNvPr id="3" name="文本框 2">
            <a:extLst>
              <a:ext uri="{FF2B5EF4-FFF2-40B4-BE49-F238E27FC236}">
                <a16:creationId xmlns:a16="http://schemas.microsoft.com/office/drawing/2014/main" id="{1938702F-0D34-4297-BDB7-389ECD9B5963}"/>
              </a:ext>
            </a:extLst>
          </p:cNvPr>
          <p:cNvSpPr txBox="1"/>
          <p:nvPr/>
        </p:nvSpPr>
        <p:spPr>
          <a:xfrm>
            <a:off x="4845465" y="848502"/>
            <a:ext cx="3672352" cy="369332"/>
          </a:xfrm>
          <a:prstGeom prst="rect">
            <a:avLst/>
          </a:prstGeom>
          <a:noFill/>
        </p:spPr>
        <p:txBody>
          <a:bodyPr wrap="none" rtlCol="0">
            <a:spAutoFit/>
          </a:bodyPr>
          <a:lstStyle/>
          <a:p>
            <a:r>
              <a:rPr lang="en-US" altLang="zh-CN" dirty="0"/>
              <a:t>Work Breakdown Structure</a:t>
            </a:r>
            <a:r>
              <a:rPr lang="zh-CN" altLang="en-US" dirty="0"/>
              <a:t>（</a:t>
            </a:r>
            <a:r>
              <a:rPr lang="en-US" altLang="zh-CN" dirty="0"/>
              <a:t>WBS</a:t>
            </a:r>
            <a:r>
              <a:rPr lang="zh-CN" altLang="en-US" dirty="0"/>
              <a:t>）</a:t>
            </a:r>
            <a:r>
              <a:rPr lang="en-US" altLang="zh-CN" dirty="0"/>
              <a:t> </a:t>
            </a:r>
            <a:endParaRPr lang="zh-CN" altLang="en-US" dirty="0"/>
          </a:p>
        </p:txBody>
      </p:sp>
    </p:spTree>
    <p:extLst>
      <p:ext uri="{BB962C8B-B14F-4D97-AF65-F5344CB8AC3E}">
        <p14:creationId xmlns:p14="http://schemas.microsoft.com/office/powerpoint/2010/main" val="11568301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8" y="208761"/>
            <a:ext cx="2841671" cy="461665"/>
          </a:xfrm>
          <a:prstGeom prst="rect">
            <a:avLst/>
          </a:prstGeom>
          <a:noFill/>
        </p:spPr>
        <p:txBody>
          <a:bodyPr wrap="square" rtlCol="0">
            <a:spAutoFit/>
          </a:bodyPr>
          <a:lstStyle/>
          <a:p>
            <a:r>
              <a:rPr lang="en-US" altLang="zh-CN" sz="2400" dirty="0">
                <a:ea typeface="微软雅黑" panose="020B0503020204020204" pitchFamily="34" charset="-122"/>
              </a:rPr>
              <a:t>Implementation plan</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3" name="文本框 2">
            <a:extLst>
              <a:ext uri="{FF2B5EF4-FFF2-40B4-BE49-F238E27FC236}">
                <a16:creationId xmlns:a16="http://schemas.microsoft.com/office/drawing/2014/main" id="{1938702F-0D34-4297-BDB7-389ECD9B5963}"/>
              </a:ext>
            </a:extLst>
          </p:cNvPr>
          <p:cNvSpPr txBox="1"/>
          <p:nvPr/>
        </p:nvSpPr>
        <p:spPr>
          <a:xfrm>
            <a:off x="5571858" y="848502"/>
            <a:ext cx="1707455" cy="369332"/>
          </a:xfrm>
          <a:prstGeom prst="rect">
            <a:avLst/>
          </a:prstGeom>
          <a:noFill/>
        </p:spPr>
        <p:txBody>
          <a:bodyPr wrap="none" rtlCol="0">
            <a:spAutoFit/>
          </a:bodyPr>
          <a:lstStyle/>
          <a:p>
            <a:r>
              <a:rPr lang="en-US" altLang="zh-CN" dirty="0"/>
              <a:t>RACI Chart</a:t>
            </a:r>
            <a:r>
              <a:rPr lang="zh-CN" altLang="en-US" dirty="0"/>
              <a:t>（</a:t>
            </a:r>
            <a:r>
              <a:rPr lang="en-US" altLang="zh-CN" dirty="0"/>
              <a:t>I</a:t>
            </a:r>
            <a:r>
              <a:rPr lang="zh-CN" altLang="en-US" dirty="0"/>
              <a:t>）</a:t>
            </a:r>
          </a:p>
        </p:txBody>
      </p:sp>
      <p:pic>
        <p:nvPicPr>
          <p:cNvPr id="4" name="图片 3">
            <a:extLst>
              <a:ext uri="{FF2B5EF4-FFF2-40B4-BE49-F238E27FC236}">
                <a16:creationId xmlns:a16="http://schemas.microsoft.com/office/drawing/2014/main" id="{ADDDEC97-30B1-4C9B-8138-93DAC1716039}"/>
              </a:ext>
            </a:extLst>
          </p:cNvPr>
          <p:cNvPicPr>
            <a:picLocks noChangeAspect="1"/>
          </p:cNvPicPr>
          <p:nvPr/>
        </p:nvPicPr>
        <p:blipFill>
          <a:blip r:embed="rId2"/>
          <a:stretch>
            <a:fillRect/>
          </a:stretch>
        </p:blipFill>
        <p:spPr>
          <a:xfrm>
            <a:off x="2195228" y="1217834"/>
            <a:ext cx="7902100" cy="5523798"/>
          </a:xfrm>
          <a:prstGeom prst="rect">
            <a:avLst/>
          </a:prstGeom>
        </p:spPr>
      </p:pic>
    </p:spTree>
    <p:extLst>
      <p:ext uri="{BB962C8B-B14F-4D97-AF65-F5344CB8AC3E}">
        <p14:creationId xmlns:p14="http://schemas.microsoft.com/office/powerpoint/2010/main" val="20066818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8" y="208761"/>
            <a:ext cx="2841671" cy="461665"/>
          </a:xfrm>
          <a:prstGeom prst="rect">
            <a:avLst/>
          </a:prstGeom>
          <a:noFill/>
        </p:spPr>
        <p:txBody>
          <a:bodyPr wrap="square" rtlCol="0">
            <a:spAutoFit/>
          </a:bodyPr>
          <a:lstStyle/>
          <a:p>
            <a:r>
              <a:rPr lang="en-US" altLang="zh-CN" sz="2400" dirty="0">
                <a:ea typeface="微软雅黑" panose="020B0503020204020204" pitchFamily="34" charset="-122"/>
              </a:rPr>
              <a:t>Implementation plan</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3" name="文本框 2">
            <a:extLst>
              <a:ext uri="{FF2B5EF4-FFF2-40B4-BE49-F238E27FC236}">
                <a16:creationId xmlns:a16="http://schemas.microsoft.com/office/drawing/2014/main" id="{1938702F-0D34-4297-BDB7-389ECD9B5963}"/>
              </a:ext>
            </a:extLst>
          </p:cNvPr>
          <p:cNvSpPr txBox="1"/>
          <p:nvPr/>
        </p:nvSpPr>
        <p:spPr>
          <a:xfrm>
            <a:off x="5836778" y="954852"/>
            <a:ext cx="1765163" cy="369332"/>
          </a:xfrm>
          <a:prstGeom prst="rect">
            <a:avLst/>
          </a:prstGeom>
          <a:noFill/>
        </p:spPr>
        <p:txBody>
          <a:bodyPr wrap="none" rtlCol="0">
            <a:spAutoFit/>
          </a:bodyPr>
          <a:lstStyle/>
          <a:p>
            <a:r>
              <a:rPr lang="en-US" altLang="zh-CN" dirty="0"/>
              <a:t>RACI Chart</a:t>
            </a:r>
            <a:r>
              <a:rPr lang="zh-CN" altLang="en-US" dirty="0"/>
              <a:t>（</a:t>
            </a:r>
            <a:r>
              <a:rPr lang="en-US" altLang="zh-CN" dirty="0"/>
              <a:t>II</a:t>
            </a:r>
            <a:r>
              <a:rPr lang="zh-CN" altLang="en-US" dirty="0"/>
              <a:t>）</a:t>
            </a:r>
          </a:p>
        </p:txBody>
      </p:sp>
      <p:pic>
        <p:nvPicPr>
          <p:cNvPr id="2" name="图片 1">
            <a:extLst>
              <a:ext uri="{FF2B5EF4-FFF2-40B4-BE49-F238E27FC236}">
                <a16:creationId xmlns:a16="http://schemas.microsoft.com/office/drawing/2014/main" id="{14F5DA40-4207-4320-9ACE-B90992C74945}"/>
              </a:ext>
            </a:extLst>
          </p:cNvPr>
          <p:cNvPicPr>
            <a:picLocks noChangeAspect="1"/>
          </p:cNvPicPr>
          <p:nvPr/>
        </p:nvPicPr>
        <p:blipFill>
          <a:blip r:embed="rId2"/>
          <a:stretch>
            <a:fillRect/>
          </a:stretch>
        </p:blipFill>
        <p:spPr>
          <a:xfrm>
            <a:off x="1549064" y="1382225"/>
            <a:ext cx="9810750" cy="638175"/>
          </a:xfrm>
          <a:prstGeom prst="rect">
            <a:avLst/>
          </a:prstGeom>
        </p:spPr>
      </p:pic>
      <p:pic>
        <p:nvPicPr>
          <p:cNvPr id="5" name="图片 4">
            <a:extLst>
              <a:ext uri="{FF2B5EF4-FFF2-40B4-BE49-F238E27FC236}">
                <a16:creationId xmlns:a16="http://schemas.microsoft.com/office/drawing/2014/main" id="{BDEE9C87-3505-4617-9ABF-738925637190}"/>
              </a:ext>
            </a:extLst>
          </p:cNvPr>
          <p:cNvPicPr>
            <a:picLocks noChangeAspect="1"/>
          </p:cNvPicPr>
          <p:nvPr/>
        </p:nvPicPr>
        <p:blipFill>
          <a:blip r:embed="rId3"/>
          <a:stretch>
            <a:fillRect/>
          </a:stretch>
        </p:blipFill>
        <p:spPr>
          <a:xfrm>
            <a:off x="1549064" y="2020400"/>
            <a:ext cx="9810750" cy="4638675"/>
          </a:xfrm>
          <a:prstGeom prst="rect">
            <a:avLst/>
          </a:prstGeom>
        </p:spPr>
      </p:pic>
    </p:spTree>
    <p:extLst>
      <p:ext uri="{BB962C8B-B14F-4D97-AF65-F5344CB8AC3E}">
        <p14:creationId xmlns:p14="http://schemas.microsoft.com/office/powerpoint/2010/main" val="24055311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672834" y="-676986"/>
            <a:ext cx="1340124" cy="1340124"/>
          </a:xfrm>
          <a:prstGeom prst="ellipse">
            <a:avLst/>
          </a:prstGeom>
          <a:pattFill prst="pct5">
            <a:fgClr>
              <a:srgbClr val="26688F"/>
            </a:fgClr>
            <a:bgClr>
              <a:srgbClr val="195382"/>
            </a:bgClr>
          </a:patt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椭圆 26"/>
          <p:cNvSpPr/>
          <p:nvPr/>
        </p:nvSpPr>
        <p:spPr>
          <a:xfrm>
            <a:off x="-654834" y="-654834"/>
            <a:ext cx="1309667" cy="1309667"/>
          </a:xfrm>
          <a:prstGeom prst="ellipse">
            <a:avLst/>
          </a:prstGeom>
          <a:pattFill prst="pct5">
            <a:fgClr>
              <a:srgbClr val="26688F"/>
            </a:fgClr>
            <a:bgClr>
              <a:srgbClr val="195382"/>
            </a:bgClr>
          </a:patt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椭圆 27"/>
          <p:cNvSpPr/>
          <p:nvPr/>
        </p:nvSpPr>
        <p:spPr>
          <a:xfrm rot="16200000" flipV="1">
            <a:off x="-166250" y="746198"/>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142125" y="758166"/>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椭圆 29"/>
          <p:cNvSpPr/>
          <p:nvPr/>
        </p:nvSpPr>
        <p:spPr>
          <a:xfrm>
            <a:off x="527935" y="297874"/>
            <a:ext cx="504000" cy="504000"/>
          </a:xfrm>
          <a:prstGeom prst="ellipse">
            <a:avLst/>
          </a:prstGeom>
          <a:solidFill>
            <a:srgbClr val="353334"/>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椭圆 30"/>
          <p:cNvSpPr/>
          <p:nvPr/>
        </p:nvSpPr>
        <p:spPr>
          <a:xfrm rot="665877">
            <a:off x="720182" y="-339909"/>
            <a:ext cx="510426" cy="510426"/>
          </a:xfrm>
          <a:prstGeom prst="ellipse">
            <a:avLst/>
          </a:prstGeom>
          <a:pattFill prst="shingle">
            <a:fgClr>
              <a:schemeClr val="tx1">
                <a:lumMod val="75000"/>
                <a:lumOff val="25000"/>
              </a:schemeClr>
            </a:fgClr>
            <a:bgClr>
              <a:schemeClr val="bg1">
                <a:lumMod val="95000"/>
              </a:schemeClr>
            </a:bgClr>
          </a:pattFill>
          <a:ln>
            <a:noFill/>
          </a:ln>
          <a:effectLst>
            <a:outerShdw blurRad="482600" dist="241300" dir="8100000" sx="112000" sy="11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rot="665877">
            <a:off x="723890" y="-331793"/>
            <a:ext cx="497338" cy="497338"/>
          </a:xfrm>
          <a:prstGeom prst="ellipse">
            <a:avLst/>
          </a:prstGeom>
          <a:pattFill prst="shingle">
            <a:fgClr>
              <a:schemeClr val="tx1">
                <a:lumMod val="75000"/>
                <a:lumOff val="25000"/>
              </a:schemeClr>
            </a:fgClr>
            <a:bgClr>
              <a:schemeClr val="bg1">
                <a:lumMod val="95000"/>
              </a:schemeClr>
            </a:bgClr>
          </a:pattFill>
          <a:ln>
            <a:noFill/>
          </a:ln>
          <a:effectLst>
            <a:innerShdw blurRad="711200" dist="482600" dir="18900000">
              <a:schemeClr val="tx1">
                <a:lumMod val="65000"/>
                <a:lumOff val="3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6" name="文本框 35">
            <a:extLst>
              <a:ext uri="{FF2B5EF4-FFF2-40B4-BE49-F238E27FC236}">
                <a16:creationId xmlns:a16="http://schemas.microsoft.com/office/drawing/2014/main" id="{AE31BCBE-A641-4EE8-95CB-F4C599DCDB76}"/>
              </a:ext>
            </a:extLst>
          </p:cNvPr>
          <p:cNvSpPr txBox="1"/>
          <p:nvPr/>
        </p:nvSpPr>
        <p:spPr>
          <a:xfrm>
            <a:off x="1405588" y="208761"/>
            <a:ext cx="2841671" cy="461665"/>
          </a:xfrm>
          <a:prstGeom prst="rect">
            <a:avLst/>
          </a:prstGeom>
          <a:noFill/>
        </p:spPr>
        <p:txBody>
          <a:bodyPr wrap="square" rtlCol="0">
            <a:spAutoFit/>
          </a:bodyPr>
          <a:lstStyle/>
          <a:p>
            <a:r>
              <a:rPr lang="en-US" altLang="zh-CN" sz="2400" dirty="0">
                <a:ea typeface="微软雅黑" panose="020B0503020204020204" pitchFamily="34" charset="-122"/>
              </a:rPr>
              <a:t>Implementation plan</a:t>
            </a:r>
          </a:p>
        </p:txBody>
      </p:sp>
      <p:cxnSp>
        <p:nvCxnSpPr>
          <p:cNvPr id="37" name="直接连接符 36">
            <a:extLst>
              <a:ext uri="{FF2B5EF4-FFF2-40B4-BE49-F238E27FC236}">
                <a16:creationId xmlns:a16="http://schemas.microsoft.com/office/drawing/2014/main" id="{61034817-2014-42D6-8ECD-E98FD899DD01}"/>
              </a:ext>
            </a:extLst>
          </p:cNvPr>
          <p:cNvCxnSpPr/>
          <p:nvPr/>
        </p:nvCxnSpPr>
        <p:spPr>
          <a:xfrm>
            <a:off x="1531916" y="675661"/>
            <a:ext cx="360000"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8DC9E500-FDC5-4E54-8555-A41CA58FAA6D}"/>
              </a:ext>
            </a:extLst>
          </p:cNvPr>
          <p:cNvSpPr/>
          <p:nvPr/>
        </p:nvSpPr>
        <p:spPr>
          <a:xfrm>
            <a:off x="1405589" y="677354"/>
            <a:ext cx="1579278" cy="307777"/>
          </a:xfrm>
          <a:prstGeom prst="rect">
            <a:avLst/>
          </a:prstGeom>
        </p:spPr>
        <p:txBody>
          <a:bodyPr wrap="none">
            <a:spAutoFit/>
          </a:bodyPr>
          <a:lstStyle/>
          <a:p>
            <a:r>
              <a:rPr lang="en-US" altLang="zh-CN" sz="1400" i="1" dirty="0">
                <a:solidFill>
                  <a:schemeClr val="bg2">
                    <a:lumMod val="50000"/>
                  </a:schemeClr>
                </a:solidFill>
                <a:ea typeface="微软雅黑" panose="020B0503020204020204" pitchFamily="34" charset="-122"/>
              </a:rPr>
              <a:t>EPM Summer 2022</a:t>
            </a:r>
            <a:endParaRPr lang="zh-CN" altLang="en-US" sz="1400" i="1" dirty="0">
              <a:solidFill>
                <a:schemeClr val="bg2">
                  <a:lumMod val="50000"/>
                </a:schemeClr>
              </a:solidFill>
              <a:ea typeface="微软雅黑" panose="020B0503020204020204" pitchFamily="34" charset="-122"/>
            </a:endParaRPr>
          </a:p>
        </p:txBody>
      </p:sp>
      <p:sp>
        <p:nvSpPr>
          <p:cNvPr id="3" name="文本框 2">
            <a:extLst>
              <a:ext uri="{FF2B5EF4-FFF2-40B4-BE49-F238E27FC236}">
                <a16:creationId xmlns:a16="http://schemas.microsoft.com/office/drawing/2014/main" id="{1938702F-0D34-4297-BDB7-389ECD9B5963}"/>
              </a:ext>
            </a:extLst>
          </p:cNvPr>
          <p:cNvSpPr txBox="1"/>
          <p:nvPr/>
        </p:nvSpPr>
        <p:spPr>
          <a:xfrm>
            <a:off x="5640224" y="606501"/>
            <a:ext cx="1277337" cy="369332"/>
          </a:xfrm>
          <a:prstGeom prst="rect">
            <a:avLst/>
          </a:prstGeom>
          <a:noFill/>
        </p:spPr>
        <p:txBody>
          <a:bodyPr wrap="none" rtlCol="0">
            <a:spAutoFit/>
          </a:bodyPr>
          <a:lstStyle/>
          <a:p>
            <a:r>
              <a:rPr lang="en-US" altLang="zh-CN" dirty="0"/>
              <a:t>Gantt Chart</a:t>
            </a:r>
            <a:endParaRPr lang="zh-CN" altLang="en-US" dirty="0"/>
          </a:p>
        </p:txBody>
      </p:sp>
      <p:pic>
        <p:nvPicPr>
          <p:cNvPr id="4" name="图片 3">
            <a:extLst>
              <a:ext uri="{FF2B5EF4-FFF2-40B4-BE49-F238E27FC236}">
                <a16:creationId xmlns:a16="http://schemas.microsoft.com/office/drawing/2014/main" id="{5AD7A4C6-44AA-4E20-AEB3-C1411BD81793}"/>
              </a:ext>
            </a:extLst>
          </p:cNvPr>
          <p:cNvPicPr>
            <a:picLocks noChangeAspect="1"/>
          </p:cNvPicPr>
          <p:nvPr/>
        </p:nvPicPr>
        <p:blipFill>
          <a:blip r:embed="rId2"/>
          <a:stretch>
            <a:fillRect/>
          </a:stretch>
        </p:blipFill>
        <p:spPr>
          <a:xfrm>
            <a:off x="2195228" y="992059"/>
            <a:ext cx="8688316" cy="5765485"/>
          </a:xfrm>
          <a:prstGeom prst="rect">
            <a:avLst/>
          </a:prstGeom>
        </p:spPr>
      </p:pic>
    </p:spTree>
    <p:extLst>
      <p:ext uri="{BB962C8B-B14F-4D97-AF65-F5344CB8AC3E}">
        <p14:creationId xmlns:p14="http://schemas.microsoft.com/office/powerpoint/2010/main" val="40653871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思源黑体 Bold"/>
        <a:cs typeface=""/>
      </a:majorFont>
      <a:minorFont>
        <a:latin typeface="Calibri"/>
        <a:ea typeface="思源黑体 HW 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936</TotalTime>
  <Words>1226</Words>
  <Application>Microsoft Macintosh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微软雅黑</vt:lpstr>
      <vt:lpstr>华文细黑</vt:lpstr>
      <vt:lpstr>Arial</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Rahul Rudra</cp:lastModifiedBy>
  <cp:revision>66</cp:revision>
  <dcterms:created xsi:type="dcterms:W3CDTF">2018-01-10T05:14:14Z</dcterms:created>
  <dcterms:modified xsi:type="dcterms:W3CDTF">2022-08-23T20:36:43Z</dcterms:modified>
</cp:coreProperties>
</file>