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0" r:id="rId2"/>
    <p:sldId id="262" r:id="rId3"/>
    <p:sldId id="256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ssignments\Case%20study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err="1"/>
              <a:t>Approx</a:t>
            </a:r>
            <a:r>
              <a:rPr lang="en-IN" dirty="0"/>
              <a:t>  Investment, Sales and Profits of Shop ‘A’ from Jan’ to May’21</a:t>
            </a:r>
          </a:p>
        </c:rich>
      </c:tx>
      <c:layout>
        <c:manualLayout>
          <c:xMode val="edge"/>
          <c:yMode val="edge"/>
          <c:x val="0.178168777622910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'Case study 1'!$B$13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'Case study 1'!$C$2:$I$12</c:f>
              <c:strCache>
                <c:ptCount val="14"/>
                <c:pt idx="1">
                  <c:v>Current Values:</c:v>
                </c:pt>
                <c:pt idx="2">
                  <c:v>Jan'21</c:v>
                </c:pt>
                <c:pt idx="3">
                  <c:v>Feb'21</c:v>
                </c:pt>
                <c:pt idx="4">
                  <c:v>Mar'21</c:v>
                </c:pt>
                <c:pt idx="5">
                  <c:v>Apr'21</c:v>
                </c:pt>
                <c:pt idx="6">
                  <c:v>May'21</c:v>
                </c:pt>
                <c:pt idx="7">
                  <c:v>$E$7</c:v>
                </c:pt>
                <c:pt idx="8">
                  <c:v>Other Expens.</c:v>
                </c:pt>
                <c:pt idx="9">
                  <c:v>Other Expens</c:v>
                </c:pt>
                <c:pt idx="10">
                  <c:v>Other Expens</c:v>
                </c:pt>
                <c:pt idx="11">
                  <c:v>Other Expns</c:v>
                </c:pt>
                <c:pt idx="12">
                  <c:v>Other Expens.</c:v>
                </c:pt>
                <c:pt idx="13">
                  <c:v>Other Expens.</c:v>
                </c:pt>
              </c:strCache>
            </c:strRef>
          </c:cat>
          <c:val>
            <c:numRef>
              <c:f>'Case study 1'!$C$13:$I$13</c:f>
              <c:numCache>
                <c:formatCode>General</c:formatCode>
                <c:ptCount val="7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7000</c:v>
                </c:pt>
                <c:pt idx="4">
                  <c:v>5000</c:v>
                </c:pt>
                <c:pt idx="5">
                  <c:v>3000</c:v>
                </c:pt>
                <c:pt idx="6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7-422E-96C3-6B08F607817C}"/>
            </c:ext>
          </c:extLst>
        </c:ser>
        <c:ser>
          <c:idx val="1"/>
          <c:order val="1"/>
          <c:tx>
            <c:strRef>
              <c:f>'Case study 1'!$B$14</c:f>
              <c:strCache>
                <c:ptCount val="1"/>
                <c:pt idx="0">
                  <c:v>Result Cells: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'Case study 1'!$C$2:$I$12</c:f>
              <c:strCache>
                <c:ptCount val="14"/>
                <c:pt idx="1">
                  <c:v>Current Values:</c:v>
                </c:pt>
                <c:pt idx="2">
                  <c:v>Jan'21</c:v>
                </c:pt>
                <c:pt idx="3">
                  <c:v>Feb'21</c:v>
                </c:pt>
                <c:pt idx="4">
                  <c:v>Mar'21</c:v>
                </c:pt>
                <c:pt idx="5">
                  <c:v>Apr'21</c:v>
                </c:pt>
                <c:pt idx="6">
                  <c:v>May'21</c:v>
                </c:pt>
                <c:pt idx="7">
                  <c:v>$E$7</c:v>
                </c:pt>
                <c:pt idx="8">
                  <c:v>Other Expens.</c:v>
                </c:pt>
                <c:pt idx="9">
                  <c:v>Other Expens</c:v>
                </c:pt>
                <c:pt idx="10">
                  <c:v>Other Expens</c:v>
                </c:pt>
                <c:pt idx="11">
                  <c:v>Other Expns</c:v>
                </c:pt>
                <c:pt idx="12">
                  <c:v>Other Expens.</c:v>
                </c:pt>
                <c:pt idx="13">
                  <c:v>Other Expens.</c:v>
                </c:pt>
              </c:strCache>
            </c:strRef>
          </c:cat>
          <c:val>
            <c:numRef>
              <c:f>'Case study 1'!$C$14:$I$14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3B97-422E-96C3-6B08F607817C}"/>
            </c:ext>
          </c:extLst>
        </c:ser>
        <c:ser>
          <c:idx val="2"/>
          <c:order val="2"/>
          <c:tx>
            <c:strRef>
              <c:f>'Case study 1'!$B$15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'Case study 1'!$C$2:$I$12</c:f>
              <c:strCache>
                <c:ptCount val="14"/>
                <c:pt idx="1">
                  <c:v>Current Values:</c:v>
                </c:pt>
                <c:pt idx="2">
                  <c:v>Jan'21</c:v>
                </c:pt>
                <c:pt idx="3">
                  <c:v>Feb'21</c:v>
                </c:pt>
                <c:pt idx="4">
                  <c:v>Mar'21</c:v>
                </c:pt>
                <c:pt idx="5">
                  <c:v>Apr'21</c:v>
                </c:pt>
                <c:pt idx="6">
                  <c:v>May'21</c:v>
                </c:pt>
                <c:pt idx="7">
                  <c:v>$E$7</c:v>
                </c:pt>
                <c:pt idx="8">
                  <c:v>Other Expens.</c:v>
                </c:pt>
                <c:pt idx="9">
                  <c:v>Other Expens</c:v>
                </c:pt>
                <c:pt idx="10">
                  <c:v>Other Expens</c:v>
                </c:pt>
                <c:pt idx="11">
                  <c:v>Other Expns</c:v>
                </c:pt>
                <c:pt idx="12">
                  <c:v>Other Expens.</c:v>
                </c:pt>
                <c:pt idx="13">
                  <c:v>Other Expens.</c:v>
                </c:pt>
              </c:strCache>
            </c:strRef>
          </c:cat>
          <c:val>
            <c:numRef>
              <c:f>'Case study 1'!$C$15:$I$15</c:f>
              <c:numCache>
                <c:formatCode>General</c:formatCode>
                <c:ptCount val="7"/>
                <c:pt idx="0">
                  <c:v>0</c:v>
                </c:pt>
                <c:pt idx="1">
                  <c:v>35000</c:v>
                </c:pt>
                <c:pt idx="2">
                  <c:v>35000</c:v>
                </c:pt>
                <c:pt idx="3">
                  <c:v>36000</c:v>
                </c:pt>
                <c:pt idx="4">
                  <c:v>35000</c:v>
                </c:pt>
                <c:pt idx="5">
                  <c:v>-29000</c:v>
                </c:pt>
                <c:pt idx="6">
                  <c:v>-28000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97-422E-96C3-6B08F607817C}"/>
            </c:ext>
          </c:extLst>
        </c:ser>
        <c:ser>
          <c:idx val="3"/>
          <c:order val="3"/>
          <c:tx>
            <c:strRef>
              <c:f>'Case study 1'!$B$16</c:f>
              <c:strCache>
                <c:ptCount val="1"/>
                <c:pt idx="0">
                  <c:v>Notes:  Current Values column represents values of changing cells at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'Case study 1'!$C$2:$I$12</c:f>
              <c:strCache>
                <c:ptCount val="14"/>
                <c:pt idx="1">
                  <c:v>Current Values:</c:v>
                </c:pt>
                <c:pt idx="2">
                  <c:v>Jan'21</c:v>
                </c:pt>
                <c:pt idx="3">
                  <c:v>Feb'21</c:v>
                </c:pt>
                <c:pt idx="4">
                  <c:v>Mar'21</c:v>
                </c:pt>
                <c:pt idx="5">
                  <c:v>Apr'21</c:v>
                </c:pt>
                <c:pt idx="6">
                  <c:v>May'21</c:v>
                </c:pt>
                <c:pt idx="7">
                  <c:v>$E$7</c:v>
                </c:pt>
                <c:pt idx="8">
                  <c:v>Other Expens.</c:v>
                </c:pt>
                <c:pt idx="9">
                  <c:v>Other Expens</c:v>
                </c:pt>
                <c:pt idx="10">
                  <c:v>Other Expens</c:v>
                </c:pt>
                <c:pt idx="11">
                  <c:v>Other Expns</c:v>
                </c:pt>
                <c:pt idx="12">
                  <c:v>Other Expens.</c:v>
                </c:pt>
                <c:pt idx="13">
                  <c:v>Other Expens.</c:v>
                </c:pt>
              </c:strCache>
            </c:strRef>
          </c:cat>
          <c:val>
            <c:numRef>
              <c:f>'Case study 1'!$C$16:$I$16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3B97-422E-96C3-6B08F607817C}"/>
            </c:ext>
          </c:extLst>
        </c:ser>
        <c:ser>
          <c:idx val="4"/>
          <c:order val="4"/>
          <c:tx>
            <c:strRef>
              <c:f>'Case study 1'!$B$17</c:f>
              <c:strCache>
                <c:ptCount val="1"/>
                <c:pt idx="0">
                  <c:v>time Scenario Summary Report was created.  Changing cells for each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'Case study 1'!$C$2:$I$12</c:f>
              <c:strCache>
                <c:ptCount val="14"/>
                <c:pt idx="1">
                  <c:v>Current Values:</c:v>
                </c:pt>
                <c:pt idx="2">
                  <c:v>Jan'21</c:v>
                </c:pt>
                <c:pt idx="3">
                  <c:v>Feb'21</c:v>
                </c:pt>
                <c:pt idx="4">
                  <c:v>Mar'21</c:v>
                </c:pt>
                <c:pt idx="5">
                  <c:v>Apr'21</c:v>
                </c:pt>
                <c:pt idx="6">
                  <c:v>May'21</c:v>
                </c:pt>
                <c:pt idx="7">
                  <c:v>$E$7</c:v>
                </c:pt>
                <c:pt idx="8">
                  <c:v>Other Expens.</c:v>
                </c:pt>
                <c:pt idx="9">
                  <c:v>Other Expens</c:v>
                </c:pt>
                <c:pt idx="10">
                  <c:v>Other Expens</c:v>
                </c:pt>
                <c:pt idx="11">
                  <c:v>Other Expns</c:v>
                </c:pt>
                <c:pt idx="12">
                  <c:v>Other Expens.</c:v>
                </c:pt>
                <c:pt idx="13">
                  <c:v>Other Expens.</c:v>
                </c:pt>
              </c:strCache>
            </c:strRef>
          </c:cat>
          <c:val>
            <c:numRef>
              <c:f>'Case study 1'!$C$17:$I$17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4-3B97-422E-96C3-6B08F607817C}"/>
            </c:ext>
          </c:extLst>
        </c:ser>
        <c:ser>
          <c:idx val="5"/>
          <c:order val="5"/>
          <c:tx>
            <c:strRef>
              <c:f>'Case study 1'!$B$18</c:f>
              <c:strCache>
                <c:ptCount val="1"/>
                <c:pt idx="0">
                  <c:v>scenario are highlighted in gray.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'Case study 1'!$C$2:$I$12</c:f>
              <c:strCache>
                <c:ptCount val="14"/>
                <c:pt idx="1">
                  <c:v>Current Values:</c:v>
                </c:pt>
                <c:pt idx="2">
                  <c:v>Jan'21</c:v>
                </c:pt>
                <c:pt idx="3">
                  <c:v>Feb'21</c:v>
                </c:pt>
                <c:pt idx="4">
                  <c:v>Mar'21</c:v>
                </c:pt>
                <c:pt idx="5">
                  <c:v>Apr'21</c:v>
                </c:pt>
                <c:pt idx="6">
                  <c:v>May'21</c:v>
                </c:pt>
                <c:pt idx="7">
                  <c:v>$E$7</c:v>
                </c:pt>
                <c:pt idx="8">
                  <c:v>Other Expens.</c:v>
                </c:pt>
                <c:pt idx="9">
                  <c:v>Other Expens</c:v>
                </c:pt>
                <c:pt idx="10">
                  <c:v>Other Expens</c:v>
                </c:pt>
                <c:pt idx="11">
                  <c:v>Other Expns</c:v>
                </c:pt>
                <c:pt idx="12">
                  <c:v>Other Expens.</c:v>
                </c:pt>
                <c:pt idx="13">
                  <c:v>Other Expens.</c:v>
                </c:pt>
              </c:strCache>
            </c:strRef>
          </c:cat>
          <c:val>
            <c:numRef>
              <c:f>'Case study 1'!$C$18:$I$18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5-3B97-422E-96C3-6B08F60781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25206431"/>
        <c:axId val="49140079"/>
      </c:barChart>
      <c:catAx>
        <c:axId val="192520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0079"/>
        <c:crosses val="autoZero"/>
        <c:auto val="1"/>
        <c:lblAlgn val="ctr"/>
        <c:lblOffset val="100"/>
        <c:noMultiLvlLbl val="0"/>
      </c:catAx>
      <c:valAx>
        <c:axId val="491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206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3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6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9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54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4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2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78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9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5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79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3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8690-05A8-4B0B-AE54-A1FCB45618B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AA738A-52F3-493F-A175-001032F76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EAD2E4-A8A1-488D-9DB6-DDF018E97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763740"/>
              </p:ext>
            </p:extLst>
          </p:nvPr>
        </p:nvGraphicFramePr>
        <p:xfrm>
          <a:off x="1139483" y="2138289"/>
          <a:ext cx="6977572" cy="3418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578">
                  <a:extLst>
                    <a:ext uri="{9D8B030D-6E8A-4147-A177-3AD203B41FA5}">
                      <a16:colId xmlns:a16="http://schemas.microsoft.com/office/drawing/2014/main" val="254782769"/>
                    </a:ext>
                  </a:extLst>
                </a:gridCol>
                <a:gridCol w="1453814">
                  <a:extLst>
                    <a:ext uri="{9D8B030D-6E8A-4147-A177-3AD203B41FA5}">
                      <a16:colId xmlns:a16="http://schemas.microsoft.com/office/drawing/2014/main" val="1766774459"/>
                    </a:ext>
                  </a:extLst>
                </a:gridCol>
                <a:gridCol w="830750">
                  <a:extLst>
                    <a:ext uri="{9D8B030D-6E8A-4147-A177-3AD203B41FA5}">
                      <a16:colId xmlns:a16="http://schemas.microsoft.com/office/drawing/2014/main" val="1404302450"/>
                    </a:ext>
                  </a:extLst>
                </a:gridCol>
                <a:gridCol w="976495">
                  <a:extLst>
                    <a:ext uri="{9D8B030D-6E8A-4147-A177-3AD203B41FA5}">
                      <a16:colId xmlns:a16="http://schemas.microsoft.com/office/drawing/2014/main" val="3239087016"/>
                    </a:ext>
                  </a:extLst>
                </a:gridCol>
                <a:gridCol w="1355435">
                  <a:extLst>
                    <a:ext uri="{9D8B030D-6E8A-4147-A177-3AD203B41FA5}">
                      <a16:colId xmlns:a16="http://schemas.microsoft.com/office/drawing/2014/main" val="752607800"/>
                    </a:ext>
                  </a:extLst>
                </a:gridCol>
                <a:gridCol w="830750">
                  <a:extLst>
                    <a:ext uri="{9D8B030D-6E8A-4147-A177-3AD203B41FA5}">
                      <a16:colId xmlns:a16="http://schemas.microsoft.com/office/drawing/2014/main" val="1139955568"/>
                    </a:ext>
                  </a:extLst>
                </a:gridCol>
                <a:gridCol w="830750">
                  <a:extLst>
                    <a:ext uri="{9D8B030D-6E8A-4147-A177-3AD203B41FA5}">
                      <a16:colId xmlns:a16="http://schemas.microsoft.com/office/drawing/2014/main" val="3384983159"/>
                    </a:ext>
                  </a:extLst>
                </a:gridCol>
              </a:tblGrid>
              <a:tr h="540252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Sales of Shop 'A' at BTM Layout, Bangalore in Jan, </a:t>
                      </a:r>
                      <a:r>
                        <a:rPr lang="en-US" sz="1400" u="none" strike="noStrike" dirty="0" err="1">
                          <a:effectLst/>
                        </a:rPr>
                        <a:t>feb</a:t>
                      </a:r>
                      <a:r>
                        <a:rPr lang="en-US" sz="1400" u="none" strike="noStrike" dirty="0">
                          <a:effectLst/>
                        </a:rPr>
                        <a:t> and Mar'21 months (for each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5734"/>
                  </a:ext>
                </a:extLst>
              </a:tr>
              <a:tr h="990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S.no.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Food Items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Sales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Sales in a month(Avg.30days in a month)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Sales / 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approx. Total Sales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85140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Biryani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819544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Omlets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813181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Veg fried 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527226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Egg fried 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478834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Chicken fried 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2367754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Veg Manchuriya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487731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Egg Nuddles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3627306"/>
                  </a:ext>
                </a:extLst>
              </a:tr>
              <a:tr h="235918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99300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9778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CAA641-CD0F-482E-99D6-190967C1E822}"/>
              </a:ext>
            </a:extLst>
          </p:cNvPr>
          <p:cNvSpPr/>
          <p:nvPr/>
        </p:nvSpPr>
        <p:spPr>
          <a:xfrm>
            <a:off x="2799470" y="527535"/>
            <a:ext cx="5880295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Case Study 1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6E10C-236B-42DD-88E4-79489AC8B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86268"/>
              </p:ext>
            </p:extLst>
          </p:nvPr>
        </p:nvGraphicFramePr>
        <p:xfrm>
          <a:off x="1223889" y="1097280"/>
          <a:ext cx="7025555" cy="4042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542">
                  <a:extLst>
                    <a:ext uri="{9D8B030D-6E8A-4147-A177-3AD203B41FA5}">
                      <a16:colId xmlns:a16="http://schemas.microsoft.com/office/drawing/2014/main" val="2903037081"/>
                    </a:ext>
                  </a:extLst>
                </a:gridCol>
                <a:gridCol w="1921313">
                  <a:extLst>
                    <a:ext uri="{9D8B030D-6E8A-4147-A177-3AD203B41FA5}">
                      <a16:colId xmlns:a16="http://schemas.microsoft.com/office/drawing/2014/main" val="2577953686"/>
                    </a:ext>
                  </a:extLst>
                </a:gridCol>
                <a:gridCol w="1097893">
                  <a:extLst>
                    <a:ext uri="{9D8B030D-6E8A-4147-A177-3AD203B41FA5}">
                      <a16:colId xmlns:a16="http://schemas.microsoft.com/office/drawing/2014/main" val="2517600700"/>
                    </a:ext>
                  </a:extLst>
                </a:gridCol>
                <a:gridCol w="1290506">
                  <a:extLst>
                    <a:ext uri="{9D8B030D-6E8A-4147-A177-3AD203B41FA5}">
                      <a16:colId xmlns:a16="http://schemas.microsoft.com/office/drawing/2014/main" val="3949290026"/>
                    </a:ext>
                  </a:extLst>
                </a:gridCol>
                <a:gridCol w="1791301">
                  <a:extLst>
                    <a:ext uri="{9D8B030D-6E8A-4147-A177-3AD203B41FA5}">
                      <a16:colId xmlns:a16="http://schemas.microsoft.com/office/drawing/2014/main" val="3411810131"/>
                    </a:ext>
                  </a:extLst>
                </a:gridCol>
              </a:tblGrid>
              <a:tr h="38692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Sales in April and may'21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9795"/>
                  </a:ext>
                </a:extLst>
              </a:tr>
              <a:tr h="9286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S.No.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Food Items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Shope "A", New prices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Others copititors price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Remarks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9617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Biryani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63979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Omlets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50843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Chicken manchuria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250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Newly Added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16241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Veg fried rice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53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Egg fried Rice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68359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Chicken fried Rice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22460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Veg Manchuriya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437919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Egg Nuddles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Browallia New" panose="020B0502040204020203" pitchFamily="34" charset="-34"/>
                          <a:cs typeface="Browallia New" panose="020B0502040204020203" pitchFamily="34" charset="-34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Browallia New" panose="020B0502040204020203" pitchFamily="34" charset="-34"/>
                        <a:cs typeface="Browallia New" panose="020B05020402040202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03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F8F1A-55AA-47D8-83A5-A63C47C31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83214"/>
              </p:ext>
            </p:extLst>
          </p:nvPr>
        </p:nvGraphicFramePr>
        <p:xfrm>
          <a:off x="450171" y="351692"/>
          <a:ext cx="10536694" cy="5472333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67996">
                  <a:extLst>
                    <a:ext uri="{9D8B030D-6E8A-4147-A177-3AD203B41FA5}">
                      <a16:colId xmlns:a16="http://schemas.microsoft.com/office/drawing/2014/main" val="1175321422"/>
                    </a:ext>
                  </a:extLst>
                </a:gridCol>
                <a:gridCol w="500687">
                  <a:extLst>
                    <a:ext uri="{9D8B030D-6E8A-4147-A177-3AD203B41FA5}">
                      <a16:colId xmlns:a16="http://schemas.microsoft.com/office/drawing/2014/main" val="3968984991"/>
                    </a:ext>
                  </a:extLst>
                </a:gridCol>
                <a:gridCol w="1057006">
                  <a:extLst>
                    <a:ext uri="{9D8B030D-6E8A-4147-A177-3AD203B41FA5}">
                      <a16:colId xmlns:a16="http://schemas.microsoft.com/office/drawing/2014/main" val="3822244484"/>
                    </a:ext>
                  </a:extLst>
                </a:gridCol>
                <a:gridCol w="1602201">
                  <a:extLst>
                    <a:ext uri="{9D8B030D-6E8A-4147-A177-3AD203B41FA5}">
                      <a16:colId xmlns:a16="http://schemas.microsoft.com/office/drawing/2014/main" val="734844393"/>
                    </a:ext>
                  </a:extLst>
                </a:gridCol>
                <a:gridCol w="1602201">
                  <a:extLst>
                    <a:ext uri="{9D8B030D-6E8A-4147-A177-3AD203B41FA5}">
                      <a16:colId xmlns:a16="http://schemas.microsoft.com/office/drawing/2014/main" val="209139047"/>
                    </a:ext>
                  </a:extLst>
                </a:gridCol>
                <a:gridCol w="1602201">
                  <a:extLst>
                    <a:ext uri="{9D8B030D-6E8A-4147-A177-3AD203B41FA5}">
                      <a16:colId xmlns:a16="http://schemas.microsoft.com/office/drawing/2014/main" val="2548508760"/>
                    </a:ext>
                  </a:extLst>
                </a:gridCol>
                <a:gridCol w="1602201">
                  <a:extLst>
                    <a:ext uri="{9D8B030D-6E8A-4147-A177-3AD203B41FA5}">
                      <a16:colId xmlns:a16="http://schemas.microsoft.com/office/drawing/2014/main" val="4158435295"/>
                    </a:ext>
                  </a:extLst>
                </a:gridCol>
                <a:gridCol w="1602201">
                  <a:extLst>
                    <a:ext uri="{9D8B030D-6E8A-4147-A177-3AD203B41FA5}">
                      <a16:colId xmlns:a16="http://schemas.microsoft.com/office/drawing/2014/main" val="1354010066"/>
                    </a:ext>
                  </a:extLst>
                </a:gridCol>
              </a:tblGrid>
              <a:tr h="30478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Scenario Summary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dirty="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1282"/>
                  </a:ext>
                </a:extLst>
              </a:tr>
              <a:tr h="599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Current Values: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Jan'21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Feb'21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Mar'21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Apr'21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/>
                        <a:t>May'21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24875"/>
                  </a:ext>
                </a:extLst>
              </a:tr>
              <a:tr h="59934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Changing Cells: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33449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/>
                        <a:t>$E$4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Rent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Rent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Rent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Rent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Rent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dirty="0"/>
                        <a:t>Rent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58388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$F$4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187962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$E$5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250003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$F$5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701054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$E$6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Raw material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Raw material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Raw material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Raw material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Raw material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Raw material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743395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$F$6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019026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$E$7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Other </a:t>
                      </a:r>
                      <a:r>
                        <a:rPr lang="en-IN" sz="1100" u="none" strike="noStrike" dirty="0" err="1">
                          <a:effectLst/>
                        </a:rPr>
                        <a:t>Expens</a:t>
                      </a:r>
                      <a:r>
                        <a:rPr lang="en-IN" sz="1100" u="none" strike="noStrike" dirty="0">
                          <a:effectLst/>
                        </a:rPr>
                        <a:t>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Expens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Expens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Expns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Expens.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Expens.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310866"/>
                  </a:ext>
                </a:extLst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$F$7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195884"/>
                  </a:ext>
                </a:extLst>
              </a:tr>
              <a:tr h="2679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Result Cells:</a:t>
                      </a:r>
                      <a:endParaRPr lang="en-IN" sz="11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75590"/>
                  </a:ext>
                </a:extLst>
              </a:tr>
              <a:tr h="2679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$G$10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35000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-28000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98997"/>
                  </a:ext>
                </a:extLst>
              </a:tr>
              <a:tr h="26790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Notes:  Current Values column represents values of changing cells 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33898"/>
                  </a:ext>
                </a:extLst>
              </a:tr>
              <a:tr h="26790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Scenario Summary Report was created.  Changing cells for each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004296"/>
                  </a:ext>
                </a:extLst>
              </a:tr>
              <a:tr h="26790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scenario are highlighted in gray.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5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6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DE7570-A365-4D25-926E-AE1399B12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891542"/>
              </p:ext>
            </p:extLst>
          </p:nvPr>
        </p:nvGraphicFramePr>
        <p:xfrm>
          <a:off x="750472" y="956603"/>
          <a:ext cx="10039447" cy="492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46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75DD-F62E-49B9-A306-735CC2FC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1DCF25-2EE4-4918-B375-37D31601D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94997"/>
              </p:ext>
            </p:extLst>
          </p:nvPr>
        </p:nvGraphicFramePr>
        <p:xfrm>
          <a:off x="314881" y="179193"/>
          <a:ext cx="10451997" cy="5447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518">
                  <a:extLst>
                    <a:ext uri="{9D8B030D-6E8A-4147-A177-3AD203B41FA5}">
                      <a16:colId xmlns:a16="http://schemas.microsoft.com/office/drawing/2014/main" val="4017835972"/>
                    </a:ext>
                  </a:extLst>
                </a:gridCol>
                <a:gridCol w="9765479">
                  <a:extLst>
                    <a:ext uri="{9D8B030D-6E8A-4147-A177-3AD203B41FA5}">
                      <a16:colId xmlns:a16="http://schemas.microsoft.com/office/drawing/2014/main" val="2415588713"/>
                    </a:ext>
                  </a:extLst>
                </a:gridCol>
              </a:tblGrid>
              <a:tr h="342464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/>
                        <a:t>Note:</a:t>
                      </a:r>
                    </a:p>
                  </a:txBody>
                  <a:tcPr marL="6709" marR="6709" marT="670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/>
                        <a:t>Major causes to loss</a:t>
                      </a:r>
                    </a:p>
                  </a:txBody>
                  <a:tcPr marL="6709" marR="6709" marT="670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96144"/>
                  </a:ext>
                </a:extLst>
              </a:tr>
              <a:tr h="453703">
                <a:tc>
                  <a:txBody>
                    <a:bodyPr/>
                    <a:lstStyle/>
                    <a:p>
                      <a:pPr algn="r" fontAlgn="b"/>
                      <a:r>
                        <a:rPr lang="en-IN" dirty="0"/>
                        <a:t>1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By seeing profit in 1st three months he increased his staff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24990"/>
                  </a:ext>
                </a:extLst>
              </a:tr>
              <a:tr h="602126">
                <a:tc>
                  <a:txBody>
                    <a:bodyPr/>
                    <a:lstStyle/>
                    <a:p>
                      <a:pPr algn="r" fontAlgn="b"/>
                      <a:r>
                        <a:rPr lang="en-IN" dirty="0"/>
                        <a:t>2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He Increased price of each food Items after seeing profit in 1st three months.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276"/>
                  </a:ext>
                </a:extLst>
              </a:tr>
              <a:tr h="750548"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3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At the same time beside Hotels and restaurants given discounts  and offers to catch market.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81036"/>
                  </a:ext>
                </a:extLst>
              </a:tr>
              <a:tr h="1047395"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4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As he was lazy he Ignored his market by over confidence that all will go as previous months. This over confidence will make him loss.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07121"/>
                  </a:ext>
                </a:extLst>
              </a:tr>
              <a:tr h="898972"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5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Because of his laziness, Insufficient Raw material and Raw material reaching hotel/Shop late which 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16845"/>
                  </a:ext>
                </a:extLst>
              </a:tr>
              <a:tr h="898972">
                <a:tc>
                  <a:txBody>
                    <a:bodyPr/>
                    <a:lstStyle/>
                    <a:p>
                      <a:pPr algn="l" fontAlgn="b"/>
                      <a:endParaRPr lang="en-IN"/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will effect the sales and customers will not prefer to wait long time and effect the negative feedback of customers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90693"/>
                  </a:ext>
                </a:extLst>
              </a:tr>
              <a:tr h="453703"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6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His  shop seating capacity is 8 seats this was major feed back.</a:t>
                      </a:r>
                    </a:p>
                  </a:txBody>
                  <a:tcPr marL="6709" marR="6709" marT="6709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2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35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14DA54-8442-4FFE-9A0B-22BF92202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4614"/>
              </p:ext>
            </p:extLst>
          </p:nvPr>
        </p:nvGraphicFramePr>
        <p:xfrm>
          <a:off x="1195754" y="1012874"/>
          <a:ext cx="10058400" cy="2166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363">
                  <a:extLst>
                    <a:ext uri="{9D8B030D-6E8A-4147-A177-3AD203B41FA5}">
                      <a16:colId xmlns:a16="http://schemas.microsoft.com/office/drawing/2014/main" val="1068087187"/>
                    </a:ext>
                  </a:extLst>
                </a:gridCol>
                <a:gridCol w="8736037">
                  <a:extLst>
                    <a:ext uri="{9D8B030D-6E8A-4147-A177-3AD203B41FA5}">
                      <a16:colId xmlns:a16="http://schemas.microsoft.com/office/drawing/2014/main" val="2439452068"/>
                    </a:ext>
                  </a:extLst>
                </a:gridCol>
              </a:tblGrid>
              <a:tr h="834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Negative Feedbacks: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Made my day worst, such a irresponsible packing, ordered for chicken biryani, but received only biryani rice.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10546"/>
                  </a:ext>
                </a:extLst>
              </a:tr>
              <a:tr h="100898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Late food preparation. While ordering it was showing 30 mins afterward it started delaying and provided almost in an hour.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93642"/>
                  </a:ext>
                </a:extLst>
              </a:tr>
              <a:tr h="322608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Ordered Biryani but received cool biryani instead of fresh 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065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1ECE29B-2F81-43EB-A39A-7D7EE1357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307654"/>
              </p:ext>
            </p:extLst>
          </p:nvPr>
        </p:nvGraphicFramePr>
        <p:xfrm>
          <a:off x="1195754" y="3506079"/>
          <a:ext cx="10283483" cy="24460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4822">
                  <a:extLst>
                    <a:ext uri="{9D8B030D-6E8A-4147-A177-3AD203B41FA5}">
                      <a16:colId xmlns:a16="http://schemas.microsoft.com/office/drawing/2014/main" val="4039979706"/>
                    </a:ext>
                  </a:extLst>
                </a:gridCol>
                <a:gridCol w="8578661">
                  <a:extLst>
                    <a:ext uri="{9D8B030D-6E8A-4147-A177-3AD203B41FA5}">
                      <a16:colId xmlns:a16="http://schemas.microsoft.com/office/drawing/2014/main" val="3738201263"/>
                    </a:ext>
                  </a:extLst>
                </a:gridCol>
              </a:tblGrid>
              <a:tr h="611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Positive Feedbacks: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Nice Biryani taste is good- Biryani Trip.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62238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Oh the quantity was amazing, sufficient for 4 people. It comes in huge box &amp; well packed. The taste &amp; quality was equally good.- Biryani trip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22346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food is tasty and option size is excellent. Almost super but </a:t>
                      </a:r>
                      <a:r>
                        <a:rPr lang="en-US" sz="1400" u="none" strike="noStrike" dirty="0" err="1">
                          <a:effectLst/>
                        </a:rPr>
                        <a:t>litle</a:t>
                      </a:r>
                      <a:r>
                        <a:rPr lang="en-US" sz="1400" u="none" strike="noStrike" dirty="0">
                          <a:effectLst/>
                        </a:rPr>
                        <a:t> but rice quantity will be increase is better -Andhra Gunpowder.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13053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Taste of biryani is just awesome, and their family package is really large and satisfied. I would love to order more from here- </a:t>
                      </a:r>
                      <a:r>
                        <a:rPr lang="en-US" sz="1400" u="none" strike="noStrike" dirty="0" err="1">
                          <a:effectLst/>
                        </a:rPr>
                        <a:t>mani's</a:t>
                      </a:r>
                      <a:r>
                        <a:rPr lang="en-US" sz="1400" u="none" strike="noStrike" dirty="0">
                          <a:effectLst/>
                        </a:rPr>
                        <a:t> Dum Biryani.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52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5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E27CDB-64EB-4410-9FC5-5CD1E22BB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25653"/>
              </p:ext>
            </p:extLst>
          </p:nvPr>
        </p:nvGraphicFramePr>
        <p:xfrm>
          <a:off x="1066800" y="1172015"/>
          <a:ext cx="10058400" cy="2879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135">
                  <a:extLst>
                    <a:ext uri="{9D8B030D-6E8A-4147-A177-3AD203B41FA5}">
                      <a16:colId xmlns:a16="http://schemas.microsoft.com/office/drawing/2014/main" val="961489283"/>
                    </a:ext>
                  </a:extLst>
                </a:gridCol>
                <a:gridCol w="2794411">
                  <a:extLst>
                    <a:ext uri="{9D8B030D-6E8A-4147-A177-3AD203B41FA5}">
                      <a16:colId xmlns:a16="http://schemas.microsoft.com/office/drawing/2014/main" val="139338531"/>
                    </a:ext>
                  </a:extLst>
                </a:gridCol>
                <a:gridCol w="2573288">
                  <a:extLst>
                    <a:ext uri="{9D8B030D-6E8A-4147-A177-3AD203B41FA5}">
                      <a16:colId xmlns:a16="http://schemas.microsoft.com/office/drawing/2014/main" val="689206799"/>
                    </a:ext>
                  </a:extLst>
                </a:gridCol>
                <a:gridCol w="3900566">
                  <a:extLst>
                    <a:ext uri="{9D8B030D-6E8A-4147-A177-3AD203B41FA5}">
                      <a16:colId xmlns:a16="http://schemas.microsoft.com/office/drawing/2014/main" val="2233359079"/>
                    </a:ext>
                  </a:extLst>
                </a:gridCol>
              </a:tblGrid>
              <a:tr h="471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Solution: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2224"/>
                  </a:ext>
                </a:extLst>
              </a:tr>
              <a:tr h="47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Increase food quality and taste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16837"/>
                  </a:ext>
                </a:extLst>
              </a:tr>
              <a:tr h="47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Give offers and lucky draws(with no bill for 1 plate food free) to attract customers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75243"/>
                  </a:ext>
                </a:extLst>
              </a:tr>
              <a:tr h="47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Increase seating capacity and Open take away parcel counter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6405"/>
                  </a:ext>
                </a:extLst>
              </a:tr>
              <a:tr h="47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decrease the staff previously increased.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03963"/>
                  </a:ext>
                </a:extLst>
              </a:tr>
              <a:tr h="52295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Collecting Customers feed back every day it will help in maintaining quality food and Increase market share.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640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717</Words>
  <Application>Microsoft Office PowerPoint</Application>
  <PresentationFormat>Widescreen</PresentationFormat>
  <Paragraphs>237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Browallia New</vt:lpstr>
      <vt:lpstr>Calibri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Madati Ashok kumar</dc:creator>
  <cp:lastModifiedBy>Madati Ashok kumar</cp:lastModifiedBy>
  <cp:revision>12</cp:revision>
  <dcterms:created xsi:type="dcterms:W3CDTF">2021-08-12T06:48:51Z</dcterms:created>
  <dcterms:modified xsi:type="dcterms:W3CDTF">2021-08-12T10:36:25Z</dcterms:modified>
</cp:coreProperties>
</file>