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92825" y="4517539"/>
            <a:ext cx="10304207"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ASHOK S</a:t>
            </a:r>
          </a:p>
          <a:p>
            <a:r>
              <a:rPr lang="en-US" sz="2000" b="1" dirty="0">
                <a:solidFill>
                  <a:schemeClr val="accent1">
                    <a:lumMod val="75000"/>
                  </a:schemeClr>
                </a:solidFill>
                <a:latin typeface="Arial"/>
                <a:cs typeface="Arial"/>
              </a:rPr>
              <a:t>Student Name : ASHOK S</a:t>
            </a:r>
          </a:p>
          <a:p>
            <a:r>
              <a:rPr lang="en-US" sz="2000" b="1" dirty="0">
                <a:solidFill>
                  <a:schemeClr val="accent1">
                    <a:lumMod val="75000"/>
                  </a:schemeClr>
                </a:solidFill>
                <a:latin typeface="Arial"/>
                <a:cs typeface="Arial"/>
              </a:rPr>
              <a:t>College Name : KALASALINGAM ACADEMY OF RESEARCH AND EDUCATION</a:t>
            </a:r>
          </a:p>
          <a:p>
            <a:r>
              <a:rPr lang="en-US" sz="2000" b="1" dirty="0">
                <a:solidFill>
                  <a:schemeClr val="accent1">
                    <a:lumMod val="75000"/>
                  </a:schemeClr>
                </a:solidFill>
                <a:latin typeface="Arial"/>
                <a:cs typeface="Arial"/>
              </a:rPr>
              <a:t>Department :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a:hlinkClick r:id="rId2" action="ppaction://hlinksldjump"/>
              </a:rPr>
              <a:t>https://github.com/Ashok0908/Edunet-Internship.git</a:t>
            </a:r>
            <a:endParaRPr lang="en-IN" sz="20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31522"/>
            <a:ext cx="11029615" cy="4673324"/>
          </a:xfrm>
        </p:spPr>
        <p:txBody>
          <a:bodyPr/>
          <a:lstStyle/>
          <a:p>
            <a:pPr marL="305435" indent="-305435"/>
            <a:r>
              <a:rPr lang="en-US" sz="1800" dirty="0"/>
              <a:t>Enhanced Security : Implementation of advanced encryption algorithms (AES/RSA) alongside steganography, and support for hiding messages in audio/video files.</a:t>
            </a:r>
          </a:p>
          <a:p>
            <a:pPr marL="305435" indent="-305435"/>
            <a:r>
              <a:rPr lang="en-US" sz="1800" dirty="0"/>
              <a:t>Advanced Features : Integration of blockchain for message verification, cloud storage support for secure image sharing, and AI-powered steganography detection resistance. </a:t>
            </a:r>
          </a:p>
          <a:p>
            <a:pPr marL="305435" indent="-305435"/>
            <a:r>
              <a:rPr lang="en-US" sz="1800" dirty="0"/>
              <a:t>Cross-Platform Development : Mobile application development (Android/iOS) and web-based version with real-time collaboration features.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74155"/>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3200" dirty="0">
                <a:solidFill>
                  <a:srgbClr val="0F0F0F"/>
                </a:solidFill>
                <a:ea typeface="+mn-lt"/>
                <a:cs typeface="+mn-lt"/>
              </a:rPr>
              <a:t>As the demand for secure communication and data privacy grows, conventional encryption techniques tend to be detected and prevented by attackers. What is needed is a steganography application that allows users to hide sensitive data in digital media (e.g., images, audio, or video) so that it is not detectable by unauthorized parties. The software must have an easy-to-use interface for encoding and decoding secret messages with minimal distortion of the carrier file. It must also include robust encryption methods to provide security, steganalysis resistance, and support for various file formats for flexibility in practical use.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Libraries &amp; 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a:t>
            </a:r>
            <a:endParaRPr kumimoji="0" lang="en-US" altLang="en-US" sz="210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HTML</a:t>
            </a:r>
          </a:p>
          <a:p>
            <a:pPr lvl="1" defTabSz="914400" eaLnBrk="0" fontAlgn="base" hangingPunct="0">
              <a:spcBef>
                <a:spcPct val="0"/>
              </a:spcBef>
              <a:spcAft>
                <a:spcPct val="0"/>
              </a:spcAft>
              <a:buSzTx/>
              <a:buFont typeface="Wingdings" panose="05000000000000000000" pitchFamily="2" charset="2"/>
              <a:buChar char="§"/>
            </a:pPr>
            <a:r>
              <a:rPr lang="en-US" altLang="en-US" sz="2100" dirty="0">
                <a:solidFill>
                  <a:schemeClr val="tx1"/>
                </a:solidFill>
                <a:latin typeface="Arial" panose="020B0604020202020204" pitchFamily="34" charset="0"/>
              </a:rPr>
              <a:t>CSS</a:t>
            </a:r>
            <a:endParaRPr kumimoji="0" lang="en-US" altLang="en-US" sz="210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
            </a:pPr>
            <a:r>
              <a:rPr lang="en-US" altLang="en-US" sz="2100" dirty="0">
                <a:solidFill>
                  <a:schemeClr val="tx1"/>
                </a:solidFill>
                <a:latin typeface="Arial" panose="020B0604020202020204" pitchFamily="34" charset="0"/>
              </a:rPr>
              <a:t>JAVASCRIPT</a:t>
            </a:r>
          </a:p>
          <a:p>
            <a:pPr marL="324000" lvl="1" indent="0" defTabSz="914400" eaLnBrk="0" fontAlgn="base" hangingPunct="0">
              <a:spcBef>
                <a:spcPct val="0"/>
              </a:spcBef>
              <a:spcAft>
                <a:spcPct val="0"/>
              </a:spcAft>
              <a:buSzTx/>
              <a:buNone/>
            </a:pPr>
            <a:endParaRPr lang="en-US" altLang="en-US" sz="2100" dirty="0">
              <a:solidFill>
                <a:schemeClr val="tx1"/>
              </a:solidFill>
              <a:latin typeface="Arial" panose="020B0604020202020204" pitchFamily="34" charset="0"/>
            </a:endParaRPr>
          </a:p>
          <a:p>
            <a:pPr marL="324000" lvl="1" indent="0" defTabSz="914400" eaLnBrk="0" fontAlgn="base" hangingPunct="0">
              <a:spcBef>
                <a:spcPct val="0"/>
              </a:spcBef>
              <a:spcAft>
                <a:spcPct val="0"/>
              </a:spcAft>
              <a:buSzTx/>
              <a:buNone/>
            </a:pPr>
            <a:endParaRPr lang="en-US" altLang="en-US" sz="2100" dirty="0">
              <a:solidFill>
                <a:schemeClr val="tx1"/>
              </a:solidFill>
              <a:latin typeface="Arial" panose="020B0604020202020204" pitchFamily="34" charset="0"/>
            </a:endParaRPr>
          </a:p>
          <a:p>
            <a:pPr marL="324000" lvl="1" indent="0" defTabSz="914400" eaLnBrk="0" fontAlgn="base" hangingPunct="0">
              <a:spcBef>
                <a:spcPct val="0"/>
              </a:spcBef>
              <a:spcAft>
                <a:spcPct val="0"/>
              </a:spcAft>
              <a:buSzTx/>
              <a:buNone/>
            </a:pPr>
            <a:endParaRPr kumimoji="0" lang="en-US" altLang="en-US" sz="2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Platform:</a:t>
            </a:r>
          </a:p>
          <a:p>
            <a:pPr lvl="1" defTabSz="914400" eaLnBrk="0" fontAlgn="base" hangingPunct="0">
              <a:spcBef>
                <a:spcPct val="0"/>
              </a:spcBef>
              <a:spcAft>
                <a:spcPct val="0"/>
              </a:spcAft>
              <a:buSzTx/>
              <a:buFont typeface="Wingdings" panose="05000000000000000000" pitchFamily="2" charset="2"/>
              <a:buChar char="§"/>
            </a:pPr>
            <a:r>
              <a:rPr lang="en-US" sz="2100" dirty="0">
                <a:solidFill>
                  <a:schemeClr val="tx1"/>
                </a:solidFill>
                <a:latin typeface="Arial" panose="020B0604020202020204" pitchFamily="34" charset="0"/>
              </a:rPr>
              <a:t>VISUAL STUDIO CODE</a:t>
            </a:r>
          </a:p>
          <a:p>
            <a:pPr lvl="1" defTabSz="914400" eaLnBrk="0" fontAlgn="base" hangingPunct="0">
              <a:spcBef>
                <a:spcPct val="0"/>
              </a:spcBef>
              <a:spcAft>
                <a:spcPct val="0"/>
              </a:spcAft>
              <a:buSzTx/>
              <a:buFont typeface="Wingdings" panose="05000000000000000000" pitchFamily="2" charset="2"/>
              <a:buChar char="§"/>
            </a:pPr>
            <a:r>
              <a:rPr lang="en-US" sz="2100" dirty="0">
                <a:solidFill>
                  <a:schemeClr val="tx1"/>
                </a:solidFill>
                <a:latin typeface="Arial" panose="020B0604020202020204" pitchFamily="34" charset="0"/>
              </a:rPr>
              <a:t>Microsoft edge browser</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800" b="1" dirty="0">
                <a:solidFill>
                  <a:srgbClr val="0F0F0F"/>
                </a:solidFill>
              </a:rPr>
              <a:t>Contemporary Dark-Themed GUI – Minimalist, high-end design interface with dynamic, real-time feedback and an easy-on-the-eye color palette for making steganography simple even for technically-inclined, non-IT users.</a:t>
            </a:r>
          </a:p>
          <a:p>
            <a:pPr marL="0" indent="0">
              <a:buNone/>
            </a:pPr>
            <a:endParaRPr lang="en-US" sz="1800" b="1" dirty="0">
              <a:solidFill>
                <a:srgbClr val="0F0F0F"/>
              </a:solidFill>
            </a:endParaRPr>
          </a:p>
          <a:p>
            <a:pPr marL="0" indent="0">
              <a:buNone/>
            </a:pPr>
            <a:r>
              <a:rPr lang="en-US" sz="1800" b="1" dirty="0">
                <a:solidFill>
                  <a:srgbClr val="0F0F0F"/>
                </a:solidFill>
              </a:rPr>
              <a:t>Dual Input System – Enables direct user input or input via uploading of a file with automatic message-length validation to see if it suits the capacity that the image carries.</a:t>
            </a:r>
          </a:p>
          <a:p>
            <a:pPr marL="0" indent="0">
              <a:buNone/>
            </a:pPr>
            <a:endParaRPr lang="en-US" sz="1800" b="1" dirty="0">
              <a:solidFill>
                <a:srgbClr val="0F0F0F"/>
              </a:solidFill>
            </a:endParaRPr>
          </a:p>
          <a:p>
            <a:pPr marL="0" indent="0">
              <a:buNone/>
            </a:pPr>
            <a:r>
              <a:rPr lang="en-US" sz="1800" b="1" dirty="0">
                <a:solidFill>
                  <a:srgbClr val="0F0F0F"/>
                </a:solidFill>
              </a:rPr>
              <a:t>Improved Security – Offers password protection for both encoding and decoding, coupled with strong error management, maintaining the original quality of the image.</a:t>
            </a:r>
          </a:p>
          <a:p>
            <a:pPr marL="0" indent="0">
              <a:buNone/>
            </a:pPr>
            <a:endParaRPr lang="en-US" sz="1800" b="1" dirty="0">
              <a:solidFill>
                <a:srgbClr val="0F0F0F"/>
              </a:solidFill>
            </a:endParaRPr>
          </a:p>
          <a:p>
            <a:pPr marL="0" indent="0">
              <a:buNone/>
            </a:pPr>
            <a:r>
              <a:rPr lang="en-US" sz="1800" b="1" dirty="0">
                <a:solidFill>
                  <a:srgbClr val="0F0F0F"/>
                </a:solidFill>
              </a:rPr>
              <a:t>Intelligent Message Handling – Minimizes the use of pixels and keeps message length preserved automatically to avoid overflow, upholding data integrity. This combination of security with user-friendliness differentiates it from standard steganography applications that generally have to choose one over the other.</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7" name="Rectangle 3">
            <a:extLst>
              <a:ext uri="{FF2B5EF4-FFF2-40B4-BE49-F238E27FC236}">
                <a16:creationId xmlns:a16="http://schemas.microsoft.com/office/drawing/2014/main" id="{E747B14F-FC92-FCDB-1824-2F99084C2D72}"/>
              </a:ext>
            </a:extLst>
          </p:cNvPr>
          <p:cNvSpPr>
            <a:spLocks noGrp="1" noChangeArrowheads="1"/>
          </p:cNvSpPr>
          <p:nvPr>
            <p:ph idx="1"/>
          </p:nvPr>
        </p:nvSpPr>
        <p:spPr bwMode="auto">
          <a:xfrm>
            <a:off x="1220288" y="1686419"/>
            <a:ext cx="360996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Privacy-Focused Individuals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Education Sector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Rights Advocates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3408754-A94E-543F-C474-72E64B514844}"/>
              </a:ext>
            </a:extLst>
          </p:cNvPr>
          <p:cNvPicPr>
            <a:picLocks noGrp="1" noChangeAspect="1"/>
          </p:cNvPicPr>
          <p:nvPr>
            <p:ph idx="1"/>
          </p:nvPr>
        </p:nvPicPr>
        <p:blipFill>
          <a:blip r:embed="rId2"/>
          <a:stretch>
            <a:fillRect/>
          </a:stretch>
        </p:blipFill>
        <p:spPr>
          <a:xfrm>
            <a:off x="316374" y="1363717"/>
            <a:ext cx="7094018" cy="3450838"/>
          </a:xfrm>
        </p:spPr>
      </p:pic>
      <p:pic>
        <p:nvPicPr>
          <p:cNvPr id="9" name="Picture 8">
            <a:extLst>
              <a:ext uri="{FF2B5EF4-FFF2-40B4-BE49-F238E27FC236}">
                <a16:creationId xmlns:a16="http://schemas.microsoft.com/office/drawing/2014/main" id="{C2CF7C8A-DF74-CCB6-05F6-D3E4FFB04CD8}"/>
              </a:ext>
            </a:extLst>
          </p:cNvPr>
          <p:cNvPicPr>
            <a:picLocks noChangeAspect="1"/>
          </p:cNvPicPr>
          <p:nvPr/>
        </p:nvPicPr>
        <p:blipFill>
          <a:blip r:embed="rId3"/>
          <a:stretch>
            <a:fillRect/>
          </a:stretch>
        </p:blipFill>
        <p:spPr>
          <a:xfrm>
            <a:off x="6705602" y="702156"/>
            <a:ext cx="4688152" cy="57061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436B7-DB43-30FA-CD88-B3BAC0246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5B46E-0479-5199-1D6F-F48A22E3BF86}"/>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033B1061-0814-D9CA-2C2F-1072EBBCF923}"/>
              </a:ext>
            </a:extLst>
          </p:cNvPr>
          <p:cNvPicPr>
            <a:picLocks noChangeAspect="1"/>
          </p:cNvPicPr>
          <p:nvPr/>
        </p:nvPicPr>
        <p:blipFill>
          <a:blip r:embed="rId2"/>
          <a:stretch>
            <a:fillRect/>
          </a:stretch>
        </p:blipFill>
        <p:spPr>
          <a:xfrm>
            <a:off x="377712" y="1745340"/>
            <a:ext cx="8040403" cy="3979464"/>
          </a:xfrm>
          <a:prstGeom prst="rect">
            <a:avLst/>
          </a:prstGeom>
        </p:spPr>
      </p:pic>
      <p:pic>
        <p:nvPicPr>
          <p:cNvPr id="11" name="Picture 10">
            <a:extLst>
              <a:ext uri="{FF2B5EF4-FFF2-40B4-BE49-F238E27FC236}">
                <a16:creationId xmlns:a16="http://schemas.microsoft.com/office/drawing/2014/main" id="{8265AF42-2F7C-DED1-BE40-EE2107CD1C16}"/>
              </a:ext>
            </a:extLst>
          </p:cNvPr>
          <p:cNvPicPr>
            <a:picLocks noChangeAspect="1"/>
          </p:cNvPicPr>
          <p:nvPr/>
        </p:nvPicPr>
        <p:blipFill>
          <a:blip r:embed="rId3"/>
          <a:stretch>
            <a:fillRect/>
          </a:stretch>
        </p:blipFill>
        <p:spPr>
          <a:xfrm>
            <a:off x="6263149" y="821300"/>
            <a:ext cx="5462649" cy="5215400"/>
          </a:xfrm>
          <a:prstGeom prst="rect">
            <a:avLst/>
          </a:prstGeom>
        </p:spPr>
      </p:pic>
    </p:spTree>
    <p:extLst>
      <p:ext uri="{BB962C8B-B14F-4D97-AF65-F5344CB8AC3E}">
        <p14:creationId xmlns:p14="http://schemas.microsoft.com/office/powerpoint/2010/main" val="394201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buFont typeface="Wingdings" panose="05000000000000000000" pitchFamily="2" charset="2"/>
              <a:buChar char="§"/>
            </a:pPr>
            <a:r>
              <a:rPr lang="en-US" sz="1800" dirty="0"/>
              <a:t>The tool for steganography designed is a safe and easy-to-use solution for hiding confidential data in digital media. </a:t>
            </a:r>
          </a:p>
          <a:p>
            <a:pPr marL="0" indent="0">
              <a:buNone/>
            </a:pPr>
            <a:endParaRPr lang="en-US" sz="1800" dirty="0"/>
          </a:p>
          <a:p>
            <a:pPr>
              <a:buFont typeface="Wingdings" panose="05000000000000000000" pitchFamily="2" charset="2"/>
              <a:buChar char="§"/>
            </a:pPr>
            <a:r>
              <a:rPr lang="en-US" sz="1800" dirty="0"/>
              <a:t>With its sleek dark GUI, dual input mechanism, advanced security features, and intelligent message handling, the tool guarantees a smooth experience for technical and non-technical users alike. With its ability to preserve data integrity and avoid detection, it presents a strong alternative to conventional encryption solutions. </a:t>
            </a:r>
          </a:p>
          <a:p>
            <a:pPr marL="0" indent="0">
              <a:buNone/>
            </a:pPr>
            <a:endParaRPr lang="en-US" sz="1800" dirty="0"/>
          </a:p>
          <a:p>
            <a:pPr>
              <a:buFont typeface="Wingdings" panose="05000000000000000000" pitchFamily="2" charset="2"/>
              <a:buChar char="§"/>
            </a:pPr>
            <a:r>
              <a:rPr lang="en-US" sz="1800" dirty="0"/>
              <a:t>This software has important uses in privacy protection, cybersecurity, education, and digital rights campaigning, and thus it is an important resource for secure communication in the modern digital era.</a:t>
            </a:r>
            <a:endParaRPr lang="en-IN" sz="18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121</TotalTime>
  <Words>520</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Ashok S</cp:lastModifiedBy>
  <cp:revision>26</cp:revision>
  <dcterms:created xsi:type="dcterms:W3CDTF">2021-05-26T16:50:10Z</dcterms:created>
  <dcterms:modified xsi:type="dcterms:W3CDTF">2025-02-26T16:50:11Z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