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1" r:id="rId7"/>
    <p:sldId id="402" r:id="rId8"/>
    <p:sldId id="403" r:id="rId9"/>
    <p:sldId id="412" r:id="rId10"/>
    <p:sldId id="413" r:id="rId11"/>
    <p:sldId id="404" r:id="rId12"/>
    <p:sldId id="410" r:id="rId13"/>
    <p:sldId id="408" r:id="rId14"/>
    <p:sldId id="409" r:id="rId15"/>
    <p:sldId id="411" r:id="rId16"/>
    <p:sldId id="405" r:id="rId17"/>
    <p:sldId id="415" r:id="rId18"/>
    <p:sldId id="406" r:id="rId19"/>
    <p:sldId id="4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74" d="100"/>
          <a:sy n="74" d="100"/>
        </p:scale>
        <p:origin x="78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k.springer.com/chapter/10.1007/978-981-13-9155-2_5" TargetMode="External"/><Relationship Id="rId2" Type="http://schemas.openxmlformats.org/officeDocument/2006/relationships/hyperlink" Target="http://www.ijacsa.thesai.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Computer Science (</a:t>
            </a:r>
            <a:r>
              <a:rPr lang="en-US" sz="2400" b="1" dirty="0" err="1" smtClean="0">
                <a:solidFill>
                  <a:srgbClr val="000000"/>
                </a:solidFill>
              </a:rPr>
              <a:t>IoT</a:t>
            </a:r>
            <a:r>
              <a:rPr lang="en-US" sz="2400" b="1" dirty="0" smtClean="0">
                <a:solidFill>
                  <a:srgbClr val="000000"/>
                </a:solidFill>
              </a:rPr>
              <a:t>)</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latin typeface="Arial Black" pitchFamily="34" charset="0"/>
              </a:rPr>
              <a:t>Phishing Website Classification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4473917" cy="1323439"/>
          </a:xfrm>
          <a:prstGeom prst="rect">
            <a:avLst/>
          </a:prstGeom>
          <a:noFill/>
        </p:spPr>
        <p:txBody>
          <a:bodyPr wrap="none" rtlCol="0">
            <a:spAutoFit/>
          </a:bodyPr>
          <a:lstStyle/>
          <a:p>
            <a:r>
              <a:rPr lang="en-US" sz="2000" b="1" dirty="0"/>
              <a:t>Submitted by: </a:t>
            </a:r>
          </a:p>
          <a:p>
            <a:r>
              <a:rPr lang="en-US" sz="2000" dirty="0" err="1" smtClean="0"/>
              <a:t>Ritesh</a:t>
            </a:r>
            <a:r>
              <a:rPr lang="en-US" sz="2000" dirty="0" smtClean="0"/>
              <a:t> </a:t>
            </a:r>
            <a:r>
              <a:rPr lang="en-US" sz="2000" dirty="0" err="1" smtClean="0"/>
              <a:t>Mahato</a:t>
            </a:r>
            <a:r>
              <a:rPr lang="en-US" sz="2000" dirty="0" smtClean="0"/>
              <a:t>(18BCS4552),Sunny Kumar</a:t>
            </a:r>
            <a:endParaRPr lang="en-US" sz="2000" dirty="0"/>
          </a:p>
          <a:p>
            <a:r>
              <a:rPr lang="en-US" sz="2000" dirty="0" smtClean="0"/>
              <a:t>(18BCS4555),Gaurav Kumar(18BCS4557)</a:t>
            </a:r>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smtClean="0"/>
              <a:t>Prof. </a:t>
            </a:r>
            <a:r>
              <a:rPr lang="en-US" sz="2000" dirty="0" err="1" smtClean="0"/>
              <a:t>Rajat</a:t>
            </a:r>
            <a:r>
              <a:rPr lang="en-US" sz="2000" dirty="0" smtClean="0"/>
              <a:t> Tiwari</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24248" y="1251508"/>
            <a:ext cx="9968248" cy="5287404"/>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6114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54570" y="1093407"/>
            <a:ext cx="9391222" cy="5628068"/>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19236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p:cNvPicPr>
            <a:picLocks noChangeAspect="1"/>
          </p:cNvPicPr>
          <p:nvPr/>
        </p:nvPicPr>
        <p:blipFill>
          <a:blip r:embed="rId2"/>
          <a:stretch>
            <a:fillRect/>
          </a:stretch>
        </p:blipFill>
        <p:spPr>
          <a:xfrm>
            <a:off x="824247" y="881205"/>
            <a:ext cx="10287549" cy="5475145"/>
          </a:xfrm>
          <a:prstGeom prst="rect">
            <a:avLst/>
          </a:prstGeom>
        </p:spPr>
      </p:pic>
    </p:spTree>
    <p:extLst>
      <p:ext uri="{BB962C8B-B14F-4D97-AF65-F5344CB8AC3E}">
        <p14:creationId xmlns:p14="http://schemas.microsoft.com/office/powerpoint/2010/main" val="156001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13</a:t>
            </a:fld>
            <a:endParaRPr lang="en-US"/>
          </a:p>
        </p:txBody>
      </p:sp>
      <p:pic>
        <p:nvPicPr>
          <p:cNvPr id="3" name="Picture 2"/>
          <p:cNvPicPr>
            <a:picLocks noChangeAspect="1"/>
          </p:cNvPicPr>
          <p:nvPr/>
        </p:nvPicPr>
        <p:blipFill>
          <a:blip r:embed="rId2"/>
          <a:stretch>
            <a:fillRect/>
          </a:stretch>
        </p:blipFill>
        <p:spPr>
          <a:xfrm>
            <a:off x="1056068" y="1068947"/>
            <a:ext cx="10118156" cy="5537915"/>
          </a:xfrm>
          <a:prstGeom prst="rect">
            <a:avLst/>
          </a:prstGeom>
        </p:spPr>
      </p:pic>
    </p:spTree>
    <p:extLst>
      <p:ext uri="{BB962C8B-B14F-4D97-AF65-F5344CB8AC3E}">
        <p14:creationId xmlns:p14="http://schemas.microsoft.com/office/powerpoint/2010/main" val="416554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a:t>Working on this project is very knowledgeable and worth the effort</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r>
              <a:rPr lang="en-US" dirty="0" smtClean="0"/>
              <a:t> </a:t>
            </a:r>
            <a:r>
              <a:rPr lang="en-US" dirty="0"/>
              <a:t>Through this project, one can know a lot about the phishing websites and how they are differentiated from legitimate ones. </a:t>
            </a: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 </a:t>
            </a:r>
            <a:r>
              <a:rPr lang="en-US" dirty="0"/>
              <a:t>These should classify the inputted URL to legitimate or phishing with the use of the saved model</a:t>
            </a:r>
            <a:r>
              <a:rPr lang="en-US" dirty="0" smtClean="0"/>
              <a:t>.</a:t>
            </a:r>
          </a:p>
          <a:p>
            <a:pPr marL="0" indent="0">
              <a:buNone/>
            </a:pPr>
            <a:endParaRPr lang="en-US" dirty="0" smtClean="0"/>
          </a:p>
          <a:p>
            <a:pPr>
              <a:buFont typeface="Wingdings" panose="05000000000000000000" pitchFamily="2" charset="2"/>
              <a:buChar char="§"/>
            </a:pPr>
            <a:r>
              <a:rPr lang="en-US" dirty="0"/>
              <a:t>Learn about Random Forest Classification how it should be helpful to solve real world problems.</a:t>
            </a:r>
          </a:p>
          <a:p>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676" y="84324"/>
            <a:ext cx="6567593" cy="1371315"/>
          </a:xfrm>
          <a:prstGeom prst="rect">
            <a:avLst/>
          </a:prstGeom>
        </p:spPr>
        <p:txBody>
          <a:bodyPr vert="horz" wrap="square" lIns="0" tIns="16933" rIns="0" bIns="0" rtlCol="0" anchor="ctr">
            <a:spAutoFit/>
          </a:bodyPr>
          <a:lstStyle/>
          <a:p>
            <a:pPr marL="16933">
              <a:lnSpc>
                <a:spcPct val="100000"/>
              </a:lnSpc>
              <a:spcBef>
                <a:spcPts val="133"/>
              </a:spcBef>
            </a:pPr>
            <a:r>
              <a:rPr spc="-47" dirty="0"/>
              <a:t>How</a:t>
            </a:r>
            <a:r>
              <a:rPr spc="-267" dirty="0"/>
              <a:t> </a:t>
            </a:r>
            <a:r>
              <a:rPr spc="-20" dirty="0"/>
              <a:t>to</a:t>
            </a:r>
            <a:r>
              <a:rPr spc="-260" dirty="0"/>
              <a:t> </a:t>
            </a:r>
            <a:r>
              <a:rPr spc="-33" dirty="0"/>
              <a:t>Avoid</a:t>
            </a:r>
            <a:r>
              <a:rPr spc="-260" dirty="0"/>
              <a:t> </a:t>
            </a:r>
            <a:r>
              <a:rPr spc="7" dirty="0"/>
              <a:t>Phishing</a:t>
            </a:r>
            <a:r>
              <a:rPr spc="-260" dirty="0"/>
              <a:t> </a:t>
            </a:r>
            <a:r>
              <a:rPr spc="-27" dirty="0"/>
              <a:t>Attacks</a:t>
            </a:r>
          </a:p>
        </p:txBody>
      </p:sp>
      <p:grpSp>
        <p:nvGrpSpPr>
          <p:cNvPr id="3" name="object 3"/>
          <p:cNvGrpSpPr/>
          <p:nvPr/>
        </p:nvGrpSpPr>
        <p:grpSpPr>
          <a:xfrm>
            <a:off x="1243401" y="1943313"/>
            <a:ext cx="3919220" cy="3989493"/>
            <a:chOff x="932550" y="1456689"/>
            <a:chExt cx="2939415" cy="2992120"/>
          </a:xfrm>
        </p:grpSpPr>
        <p:sp>
          <p:nvSpPr>
            <p:cNvPr id="4" name="object 4"/>
            <p:cNvSpPr/>
            <p:nvPr/>
          </p:nvSpPr>
          <p:spPr>
            <a:xfrm>
              <a:off x="2819023" y="3069493"/>
              <a:ext cx="484505" cy="827405"/>
            </a:xfrm>
            <a:custGeom>
              <a:avLst/>
              <a:gdLst/>
              <a:ahLst/>
              <a:cxnLst/>
              <a:rect l="l" t="t" r="r" b="b"/>
              <a:pathLst>
                <a:path w="484504" h="827404">
                  <a:moveTo>
                    <a:pt x="40521" y="827373"/>
                  </a:moveTo>
                  <a:lnTo>
                    <a:pt x="23496" y="827373"/>
                  </a:lnTo>
                  <a:lnTo>
                    <a:pt x="16521" y="820423"/>
                  </a:lnTo>
                  <a:lnTo>
                    <a:pt x="16521" y="811898"/>
                  </a:lnTo>
                  <a:lnTo>
                    <a:pt x="19778" y="788513"/>
                  </a:lnTo>
                  <a:lnTo>
                    <a:pt x="44301" y="745541"/>
                  </a:lnTo>
                  <a:lnTo>
                    <a:pt x="85317" y="715657"/>
                  </a:lnTo>
                  <a:lnTo>
                    <a:pt x="128924" y="700053"/>
                  </a:lnTo>
                  <a:lnTo>
                    <a:pt x="170820" y="691279"/>
                  </a:lnTo>
                  <a:lnTo>
                    <a:pt x="212020" y="684684"/>
                  </a:lnTo>
                  <a:lnTo>
                    <a:pt x="249459" y="679343"/>
                  </a:lnTo>
                  <a:lnTo>
                    <a:pt x="266739" y="676754"/>
                  </a:lnTo>
                  <a:lnTo>
                    <a:pt x="351789" y="657917"/>
                  </a:lnTo>
                  <a:lnTo>
                    <a:pt x="392426" y="639914"/>
                  </a:lnTo>
                  <a:lnTo>
                    <a:pt x="422892" y="616965"/>
                  </a:lnTo>
                  <a:lnTo>
                    <a:pt x="453087" y="548496"/>
                  </a:lnTo>
                  <a:lnTo>
                    <a:pt x="447560" y="506427"/>
                  </a:lnTo>
                  <a:lnTo>
                    <a:pt x="430057" y="466893"/>
                  </a:lnTo>
                  <a:lnTo>
                    <a:pt x="404245" y="433849"/>
                  </a:lnTo>
                  <a:lnTo>
                    <a:pt x="368611" y="404961"/>
                  </a:lnTo>
                  <a:lnTo>
                    <a:pt x="328408" y="381789"/>
                  </a:lnTo>
                  <a:lnTo>
                    <a:pt x="286029" y="362766"/>
                  </a:lnTo>
                  <a:lnTo>
                    <a:pt x="243870" y="346324"/>
                  </a:lnTo>
                  <a:lnTo>
                    <a:pt x="199805" y="328928"/>
                  </a:lnTo>
                  <a:lnTo>
                    <a:pt x="155124" y="308633"/>
                  </a:lnTo>
                  <a:lnTo>
                    <a:pt x="112115" y="283552"/>
                  </a:lnTo>
                  <a:lnTo>
                    <a:pt x="73071" y="251799"/>
                  </a:lnTo>
                  <a:lnTo>
                    <a:pt x="40856" y="211838"/>
                  </a:lnTo>
                  <a:lnTo>
                    <a:pt x="17570" y="165816"/>
                  </a:lnTo>
                  <a:lnTo>
                    <a:pt x="3767" y="115759"/>
                  </a:lnTo>
                  <a:lnTo>
                    <a:pt x="0" y="63695"/>
                  </a:lnTo>
                  <a:lnTo>
                    <a:pt x="6821" y="11649"/>
                  </a:lnTo>
                  <a:lnTo>
                    <a:pt x="8496" y="4674"/>
                  </a:lnTo>
                  <a:lnTo>
                    <a:pt x="14971" y="0"/>
                  </a:lnTo>
                  <a:lnTo>
                    <a:pt x="23046" y="0"/>
                  </a:lnTo>
                  <a:lnTo>
                    <a:pt x="24246" y="124"/>
                  </a:lnTo>
                  <a:lnTo>
                    <a:pt x="25421" y="399"/>
                  </a:lnTo>
                  <a:lnTo>
                    <a:pt x="33921" y="2349"/>
                  </a:lnTo>
                  <a:lnTo>
                    <a:pt x="38996" y="10899"/>
                  </a:lnTo>
                  <a:lnTo>
                    <a:pt x="37046" y="18999"/>
                  </a:lnTo>
                  <a:lnTo>
                    <a:pt x="30966" y="64670"/>
                  </a:lnTo>
                  <a:lnTo>
                    <a:pt x="34234" y="110348"/>
                  </a:lnTo>
                  <a:lnTo>
                    <a:pt x="46352" y="154262"/>
                  </a:lnTo>
                  <a:lnTo>
                    <a:pt x="66822" y="194637"/>
                  </a:lnTo>
                  <a:lnTo>
                    <a:pt x="95146" y="229699"/>
                  </a:lnTo>
                  <a:lnTo>
                    <a:pt x="130759" y="258591"/>
                  </a:lnTo>
                  <a:lnTo>
                    <a:pt x="170914" y="281771"/>
                  </a:lnTo>
                  <a:lnTo>
                    <a:pt x="213179" y="300802"/>
                  </a:lnTo>
                  <a:lnTo>
                    <a:pt x="255120" y="317249"/>
                  </a:lnTo>
                  <a:lnTo>
                    <a:pt x="299238" y="334641"/>
                  </a:lnTo>
                  <a:lnTo>
                    <a:pt x="344008" y="354930"/>
                  </a:lnTo>
                  <a:lnTo>
                    <a:pt x="387033" y="380010"/>
                  </a:lnTo>
                  <a:lnTo>
                    <a:pt x="425920" y="411774"/>
                  </a:lnTo>
                  <a:lnTo>
                    <a:pt x="456578" y="450873"/>
                  </a:lnTo>
                  <a:lnTo>
                    <a:pt x="477726" y="498539"/>
                  </a:lnTo>
                  <a:lnTo>
                    <a:pt x="484202" y="550560"/>
                  </a:lnTo>
                  <a:lnTo>
                    <a:pt x="470845" y="602723"/>
                  </a:lnTo>
                  <a:lnTo>
                    <a:pt x="446766" y="637110"/>
                  </a:lnTo>
                  <a:lnTo>
                    <a:pt x="411582" y="664889"/>
                  </a:lnTo>
                  <a:lnTo>
                    <a:pt x="365074" y="686279"/>
                  </a:lnTo>
                  <a:lnTo>
                    <a:pt x="307020" y="701498"/>
                  </a:lnTo>
                  <a:lnTo>
                    <a:pt x="254180" y="709925"/>
                  </a:lnTo>
                  <a:lnTo>
                    <a:pt x="236895" y="712323"/>
                  </a:lnTo>
                  <a:lnTo>
                    <a:pt x="216747" y="715264"/>
                  </a:lnTo>
                  <a:lnTo>
                    <a:pt x="176272" y="721710"/>
                  </a:lnTo>
                  <a:lnTo>
                    <a:pt x="137583" y="729813"/>
                  </a:lnTo>
                  <a:lnTo>
                    <a:pt x="99800" y="743052"/>
                  </a:lnTo>
                  <a:lnTo>
                    <a:pt x="67767" y="765650"/>
                  </a:lnTo>
                  <a:lnTo>
                    <a:pt x="47496" y="811898"/>
                  </a:lnTo>
                  <a:lnTo>
                    <a:pt x="47496" y="820423"/>
                  </a:lnTo>
                  <a:close/>
                </a:path>
              </a:pathLst>
            </a:custGeom>
            <a:solidFill>
              <a:srgbClr val="ED7026"/>
            </a:solidFill>
          </p:spPr>
          <p:txBody>
            <a:bodyPr wrap="square" lIns="0" tIns="0" rIns="0" bIns="0" rtlCol="0"/>
            <a:lstStyle/>
            <a:p>
              <a:endParaRPr sz="2400"/>
            </a:p>
          </p:txBody>
        </p:sp>
        <p:sp>
          <p:nvSpPr>
            <p:cNvPr id="5" name="object 5"/>
            <p:cNvSpPr/>
            <p:nvPr/>
          </p:nvSpPr>
          <p:spPr>
            <a:xfrm>
              <a:off x="932548" y="1456702"/>
              <a:ext cx="2939415" cy="1670050"/>
            </a:xfrm>
            <a:custGeom>
              <a:avLst/>
              <a:gdLst/>
              <a:ahLst/>
              <a:cxnLst/>
              <a:rect l="l" t="t" r="r" b="b"/>
              <a:pathLst>
                <a:path w="2939415" h="1670050">
                  <a:moveTo>
                    <a:pt x="2939110" y="1270"/>
                  </a:moveTo>
                  <a:lnTo>
                    <a:pt x="2938246" y="1270"/>
                  </a:lnTo>
                  <a:lnTo>
                    <a:pt x="2938246" y="0"/>
                  </a:lnTo>
                  <a:lnTo>
                    <a:pt x="876" y="0"/>
                  </a:lnTo>
                  <a:lnTo>
                    <a:pt x="876" y="1270"/>
                  </a:lnTo>
                  <a:lnTo>
                    <a:pt x="0" y="1270"/>
                  </a:lnTo>
                  <a:lnTo>
                    <a:pt x="0" y="1670050"/>
                  </a:lnTo>
                  <a:lnTo>
                    <a:pt x="2939110" y="1670050"/>
                  </a:lnTo>
                  <a:lnTo>
                    <a:pt x="2939110" y="1270"/>
                  </a:lnTo>
                  <a:close/>
                </a:path>
              </a:pathLst>
            </a:custGeom>
            <a:solidFill>
              <a:srgbClr val="E84D1A"/>
            </a:solidFill>
          </p:spPr>
          <p:txBody>
            <a:bodyPr wrap="square" lIns="0" tIns="0" rIns="0" bIns="0" rtlCol="0"/>
            <a:lstStyle/>
            <a:p>
              <a:endParaRPr sz="2400"/>
            </a:p>
          </p:txBody>
        </p:sp>
        <p:sp>
          <p:nvSpPr>
            <p:cNvPr id="6" name="object 6"/>
            <p:cNvSpPr/>
            <p:nvPr/>
          </p:nvSpPr>
          <p:spPr>
            <a:xfrm>
              <a:off x="1935746" y="3127997"/>
              <a:ext cx="932815" cy="649605"/>
            </a:xfrm>
            <a:custGeom>
              <a:avLst/>
              <a:gdLst/>
              <a:ahLst/>
              <a:cxnLst/>
              <a:rect l="l" t="t" r="r" b="b"/>
              <a:pathLst>
                <a:path w="932814" h="649604">
                  <a:moveTo>
                    <a:pt x="932688" y="586079"/>
                  </a:moveTo>
                  <a:lnTo>
                    <a:pt x="927722" y="561213"/>
                  </a:lnTo>
                  <a:lnTo>
                    <a:pt x="914158" y="540880"/>
                  </a:lnTo>
                  <a:lnTo>
                    <a:pt x="893978" y="527177"/>
                  </a:lnTo>
                  <a:lnTo>
                    <a:pt x="869162" y="522147"/>
                  </a:lnTo>
                  <a:lnTo>
                    <a:pt x="690994" y="522147"/>
                  </a:lnTo>
                  <a:lnTo>
                    <a:pt x="598043" y="0"/>
                  </a:lnTo>
                  <a:lnTo>
                    <a:pt x="415988" y="0"/>
                  </a:lnTo>
                  <a:lnTo>
                    <a:pt x="352094" y="0"/>
                  </a:lnTo>
                  <a:lnTo>
                    <a:pt x="259143" y="522147"/>
                  </a:lnTo>
                  <a:lnTo>
                    <a:pt x="74752" y="522147"/>
                  </a:lnTo>
                  <a:lnTo>
                    <a:pt x="63512" y="522147"/>
                  </a:lnTo>
                  <a:lnTo>
                    <a:pt x="38722" y="527177"/>
                  </a:lnTo>
                  <a:lnTo>
                    <a:pt x="18542" y="540880"/>
                  </a:lnTo>
                  <a:lnTo>
                    <a:pt x="4965" y="561213"/>
                  </a:lnTo>
                  <a:lnTo>
                    <a:pt x="0" y="586079"/>
                  </a:lnTo>
                  <a:lnTo>
                    <a:pt x="4965" y="610717"/>
                  </a:lnTo>
                  <a:lnTo>
                    <a:pt x="18542" y="630923"/>
                  </a:lnTo>
                  <a:lnTo>
                    <a:pt x="38722" y="644575"/>
                  </a:lnTo>
                  <a:lnTo>
                    <a:pt x="63512" y="649605"/>
                  </a:lnTo>
                  <a:lnTo>
                    <a:pt x="869162" y="649605"/>
                  </a:lnTo>
                  <a:lnTo>
                    <a:pt x="892225" y="645299"/>
                  </a:lnTo>
                  <a:lnTo>
                    <a:pt x="893114" y="644753"/>
                  </a:lnTo>
                  <a:lnTo>
                    <a:pt x="893978" y="644575"/>
                  </a:lnTo>
                  <a:lnTo>
                    <a:pt x="899566" y="640791"/>
                  </a:lnTo>
                  <a:lnTo>
                    <a:pt x="911491" y="633476"/>
                  </a:lnTo>
                  <a:lnTo>
                    <a:pt x="912736" y="631888"/>
                  </a:lnTo>
                  <a:lnTo>
                    <a:pt x="914158" y="630923"/>
                  </a:lnTo>
                  <a:lnTo>
                    <a:pt x="918044" y="625132"/>
                  </a:lnTo>
                  <a:lnTo>
                    <a:pt x="925398" y="615772"/>
                  </a:lnTo>
                  <a:lnTo>
                    <a:pt x="926350" y="612762"/>
                  </a:lnTo>
                  <a:lnTo>
                    <a:pt x="927722" y="610717"/>
                  </a:lnTo>
                  <a:lnTo>
                    <a:pt x="928979" y="604431"/>
                  </a:lnTo>
                  <a:lnTo>
                    <a:pt x="932345" y="593826"/>
                  </a:lnTo>
                  <a:lnTo>
                    <a:pt x="931125" y="593826"/>
                  </a:lnTo>
                  <a:lnTo>
                    <a:pt x="932688" y="586079"/>
                  </a:lnTo>
                  <a:close/>
                </a:path>
              </a:pathLst>
            </a:custGeom>
            <a:solidFill>
              <a:srgbClr val="3B3B3B"/>
            </a:solidFill>
          </p:spPr>
          <p:txBody>
            <a:bodyPr wrap="square" lIns="0" tIns="0" rIns="0" bIns="0" rtlCol="0"/>
            <a:lstStyle/>
            <a:p>
              <a:endParaRPr sz="2400"/>
            </a:p>
          </p:txBody>
        </p:sp>
        <p:sp>
          <p:nvSpPr>
            <p:cNvPr id="7" name="object 7"/>
            <p:cNvSpPr/>
            <p:nvPr/>
          </p:nvSpPr>
          <p:spPr>
            <a:xfrm>
              <a:off x="1033645" y="1558144"/>
              <a:ext cx="2737485" cy="1469390"/>
            </a:xfrm>
            <a:custGeom>
              <a:avLst/>
              <a:gdLst/>
              <a:ahLst/>
              <a:cxnLst/>
              <a:rect l="l" t="t" r="r" b="b"/>
              <a:pathLst>
                <a:path w="2737485" h="1469389">
                  <a:moveTo>
                    <a:pt x="2736921" y="1468774"/>
                  </a:moveTo>
                  <a:lnTo>
                    <a:pt x="0" y="1468774"/>
                  </a:lnTo>
                  <a:lnTo>
                    <a:pt x="0" y="0"/>
                  </a:lnTo>
                  <a:lnTo>
                    <a:pt x="2736921" y="0"/>
                  </a:lnTo>
                  <a:lnTo>
                    <a:pt x="2736921" y="1468774"/>
                  </a:lnTo>
                  <a:close/>
                </a:path>
              </a:pathLst>
            </a:custGeom>
            <a:solidFill>
              <a:srgbClr val="FFFFFF"/>
            </a:solidFill>
          </p:spPr>
          <p:txBody>
            <a:bodyPr wrap="square" lIns="0" tIns="0" rIns="0" bIns="0" rtlCol="0"/>
            <a:lstStyle/>
            <a:p>
              <a:endParaRPr sz="2400"/>
            </a:p>
          </p:txBody>
        </p:sp>
        <p:sp>
          <p:nvSpPr>
            <p:cNvPr id="8" name="object 8"/>
            <p:cNvSpPr/>
            <p:nvPr/>
          </p:nvSpPr>
          <p:spPr>
            <a:xfrm>
              <a:off x="1760663" y="1659626"/>
              <a:ext cx="1278890" cy="1278890"/>
            </a:xfrm>
            <a:custGeom>
              <a:avLst/>
              <a:gdLst/>
              <a:ahLst/>
              <a:cxnLst/>
              <a:rect l="l" t="t" r="r" b="b"/>
              <a:pathLst>
                <a:path w="1278889" h="1278889">
                  <a:moveTo>
                    <a:pt x="639518" y="1278592"/>
                  </a:moveTo>
                  <a:lnTo>
                    <a:pt x="591782" y="1276838"/>
                  </a:lnTo>
                  <a:lnTo>
                    <a:pt x="545000" y="1271660"/>
                  </a:lnTo>
                  <a:lnTo>
                    <a:pt x="499296" y="1263179"/>
                  </a:lnTo>
                  <a:lnTo>
                    <a:pt x="454793" y="1251521"/>
                  </a:lnTo>
                  <a:lnTo>
                    <a:pt x="411615" y="1236809"/>
                  </a:lnTo>
                  <a:lnTo>
                    <a:pt x="369885" y="1219166"/>
                  </a:lnTo>
                  <a:lnTo>
                    <a:pt x="329727" y="1198716"/>
                  </a:lnTo>
                  <a:lnTo>
                    <a:pt x="291265" y="1175581"/>
                  </a:lnTo>
                  <a:lnTo>
                    <a:pt x="254621" y="1149887"/>
                  </a:lnTo>
                  <a:lnTo>
                    <a:pt x="219920" y="1121756"/>
                  </a:lnTo>
                  <a:lnTo>
                    <a:pt x="187286" y="1091313"/>
                  </a:lnTo>
                  <a:lnTo>
                    <a:pt x="156841" y="1058679"/>
                  </a:lnTo>
                  <a:lnTo>
                    <a:pt x="128709" y="1023980"/>
                  </a:lnTo>
                  <a:lnTo>
                    <a:pt x="103013" y="987338"/>
                  </a:lnTo>
                  <a:lnTo>
                    <a:pt x="79878" y="948878"/>
                  </a:lnTo>
                  <a:lnTo>
                    <a:pt x="59427" y="908722"/>
                  </a:lnTo>
                  <a:lnTo>
                    <a:pt x="41784" y="866995"/>
                  </a:lnTo>
                  <a:lnTo>
                    <a:pt x="27071" y="823819"/>
                  </a:lnTo>
                  <a:lnTo>
                    <a:pt x="15412" y="779319"/>
                  </a:lnTo>
                  <a:lnTo>
                    <a:pt x="6932" y="733617"/>
                  </a:lnTo>
                  <a:lnTo>
                    <a:pt x="1753" y="686839"/>
                  </a:lnTo>
                  <a:lnTo>
                    <a:pt x="0" y="639106"/>
                  </a:lnTo>
                  <a:lnTo>
                    <a:pt x="1753" y="591418"/>
                  </a:lnTo>
                  <a:lnTo>
                    <a:pt x="6932" y="544681"/>
                  </a:lnTo>
                  <a:lnTo>
                    <a:pt x="15412" y="499018"/>
                  </a:lnTo>
                  <a:lnTo>
                    <a:pt x="27071" y="454552"/>
                  </a:lnTo>
                  <a:lnTo>
                    <a:pt x="41784" y="411408"/>
                  </a:lnTo>
                  <a:lnTo>
                    <a:pt x="59427" y="369709"/>
                  </a:lnTo>
                  <a:lnTo>
                    <a:pt x="79878" y="329579"/>
                  </a:lnTo>
                  <a:lnTo>
                    <a:pt x="103013" y="291141"/>
                  </a:lnTo>
                  <a:lnTo>
                    <a:pt x="128709" y="254519"/>
                  </a:lnTo>
                  <a:lnTo>
                    <a:pt x="156841" y="219837"/>
                  </a:lnTo>
                  <a:lnTo>
                    <a:pt x="187286" y="187219"/>
                  </a:lnTo>
                  <a:lnTo>
                    <a:pt x="219920" y="156788"/>
                  </a:lnTo>
                  <a:lnTo>
                    <a:pt x="254621" y="128669"/>
                  </a:lnTo>
                  <a:lnTo>
                    <a:pt x="291265" y="102983"/>
                  </a:lnTo>
                  <a:lnTo>
                    <a:pt x="329727" y="79857"/>
                  </a:lnTo>
                  <a:lnTo>
                    <a:pt x="369885" y="59413"/>
                  </a:lnTo>
                  <a:lnTo>
                    <a:pt x="411615" y="41774"/>
                  </a:lnTo>
                  <a:lnTo>
                    <a:pt x="454793" y="27065"/>
                  </a:lnTo>
                  <a:lnTo>
                    <a:pt x="499296" y="15409"/>
                  </a:lnTo>
                  <a:lnTo>
                    <a:pt x="545000" y="6931"/>
                  </a:lnTo>
                  <a:lnTo>
                    <a:pt x="591782" y="1753"/>
                  </a:lnTo>
                  <a:lnTo>
                    <a:pt x="639518" y="0"/>
                  </a:lnTo>
                  <a:lnTo>
                    <a:pt x="687202" y="1753"/>
                  </a:lnTo>
                  <a:lnTo>
                    <a:pt x="733937" y="6931"/>
                  </a:lnTo>
                  <a:lnTo>
                    <a:pt x="779598" y="15409"/>
                  </a:lnTo>
                  <a:lnTo>
                    <a:pt x="824062" y="27065"/>
                  </a:lnTo>
                  <a:lnTo>
                    <a:pt x="867205" y="41774"/>
                  </a:lnTo>
                  <a:lnTo>
                    <a:pt x="908904" y="59413"/>
                  </a:lnTo>
                  <a:lnTo>
                    <a:pt x="949034" y="79857"/>
                  </a:lnTo>
                  <a:lnTo>
                    <a:pt x="987473" y="102983"/>
                  </a:lnTo>
                  <a:lnTo>
                    <a:pt x="1024095" y="128669"/>
                  </a:lnTo>
                  <a:lnTo>
                    <a:pt x="1058778" y="156788"/>
                  </a:lnTo>
                  <a:lnTo>
                    <a:pt x="1091397" y="187219"/>
                  </a:lnTo>
                  <a:lnTo>
                    <a:pt x="1121829" y="219837"/>
                  </a:lnTo>
                  <a:lnTo>
                    <a:pt x="1149950" y="254519"/>
                  </a:lnTo>
                  <a:lnTo>
                    <a:pt x="1175637" y="291141"/>
                  </a:lnTo>
                  <a:lnTo>
                    <a:pt x="1198765" y="329579"/>
                  </a:lnTo>
                  <a:lnTo>
                    <a:pt x="1219211" y="369709"/>
                  </a:lnTo>
                  <a:lnTo>
                    <a:pt x="1236851" y="411408"/>
                  </a:lnTo>
                  <a:lnTo>
                    <a:pt x="1251561" y="454552"/>
                  </a:lnTo>
                  <a:lnTo>
                    <a:pt x="1263218" y="499018"/>
                  </a:lnTo>
                  <a:lnTo>
                    <a:pt x="1271697" y="544681"/>
                  </a:lnTo>
                  <a:lnTo>
                    <a:pt x="1276876" y="591418"/>
                  </a:lnTo>
                  <a:lnTo>
                    <a:pt x="1278629" y="639106"/>
                  </a:lnTo>
                  <a:lnTo>
                    <a:pt x="1276876" y="686839"/>
                  </a:lnTo>
                  <a:lnTo>
                    <a:pt x="1271697" y="733617"/>
                  </a:lnTo>
                  <a:lnTo>
                    <a:pt x="1263218" y="779319"/>
                  </a:lnTo>
                  <a:lnTo>
                    <a:pt x="1251561" y="823819"/>
                  </a:lnTo>
                  <a:lnTo>
                    <a:pt x="1236851" y="866995"/>
                  </a:lnTo>
                  <a:lnTo>
                    <a:pt x="1219211" y="908722"/>
                  </a:lnTo>
                  <a:lnTo>
                    <a:pt x="1198765" y="948878"/>
                  </a:lnTo>
                  <a:lnTo>
                    <a:pt x="1175637" y="987338"/>
                  </a:lnTo>
                  <a:lnTo>
                    <a:pt x="1149950" y="1023980"/>
                  </a:lnTo>
                  <a:lnTo>
                    <a:pt x="1121829" y="1058679"/>
                  </a:lnTo>
                  <a:lnTo>
                    <a:pt x="1091397" y="1091313"/>
                  </a:lnTo>
                  <a:lnTo>
                    <a:pt x="1058778" y="1121756"/>
                  </a:lnTo>
                  <a:lnTo>
                    <a:pt x="1024095" y="1149887"/>
                  </a:lnTo>
                  <a:lnTo>
                    <a:pt x="987473" y="1175581"/>
                  </a:lnTo>
                  <a:lnTo>
                    <a:pt x="949034" y="1198716"/>
                  </a:lnTo>
                  <a:lnTo>
                    <a:pt x="908904" y="1219166"/>
                  </a:lnTo>
                  <a:lnTo>
                    <a:pt x="867205" y="1236809"/>
                  </a:lnTo>
                  <a:lnTo>
                    <a:pt x="824062" y="1251521"/>
                  </a:lnTo>
                  <a:lnTo>
                    <a:pt x="779598" y="1263179"/>
                  </a:lnTo>
                  <a:lnTo>
                    <a:pt x="733937" y="1271660"/>
                  </a:lnTo>
                  <a:lnTo>
                    <a:pt x="687202" y="1276838"/>
                  </a:lnTo>
                  <a:lnTo>
                    <a:pt x="639518" y="1278592"/>
                  </a:lnTo>
                  <a:close/>
                </a:path>
              </a:pathLst>
            </a:custGeom>
            <a:solidFill>
              <a:srgbClr val="ED7026"/>
            </a:solidFill>
          </p:spPr>
          <p:txBody>
            <a:bodyPr wrap="square" lIns="0" tIns="0" rIns="0" bIns="0" rtlCol="0"/>
            <a:lstStyle/>
            <a:p>
              <a:endParaRPr sz="2400"/>
            </a:p>
          </p:txBody>
        </p:sp>
        <p:sp>
          <p:nvSpPr>
            <p:cNvPr id="9" name="object 9"/>
            <p:cNvSpPr/>
            <p:nvPr/>
          </p:nvSpPr>
          <p:spPr>
            <a:xfrm>
              <a:off x="1760663" y="1990785"/>
              <a:ext cx="1205865" cy="948055"/>
            </a:xfrm>
            <a:custGeom>
              <a:avLst/>
              <a:gdLst/>
              <a:ahLst/>
              <a:cxnLst/>
              <a:rect l="l" t="t" r="r" b="b"/>
              <a:pathLst>
                <a:path w="1205864" h="948055">
                  <a:moveTo>
                    <a:pt x="639518" y="947433"/>
                  </a:moveTo>
                  <a:lnTo>
                    <a:pt x="591782" y="945679"/>
                  </a:lnTo>
                  <a:lnTo>
                    <a:pt x="545000" y="940500"/>
                  </a:lnTo>
                  <a:lnTo>
                    <a:pt x="499296" y="932020"/>
                  </a:lnTo>
                  <a:lnTo>
                    <a:pt x="454793" y="920362"/>
                  </a:lnTo>
                  <a:lnTo>
                    <a:pt x="411615" y="905650"/>
                  </a:lnTo>
                  <a:lnTo>
                    <a:pt x="369885" y="888007"/>
                  </a:lnTo>
                  <a:lnTo>
                    <a:pt x="329727" y="867556"/>
                  </a:lnTo>
                  <a:lnTo>
                    <a:pt x="291265" y="844422"/>
                  </a:lnTo>
                  <a:lnTo>
                    <a:pt x="254621" y="818728"/>
                  </a:lnTo>
                  <a:lnTo>
                    <a:pt x="219920" y="790597"/>
                  </a:lnTo>
                  <a:lnTo>
                    <a:pt x="187286" y="760153"/>
                  </a:lnTo>
                  <a:lnTo>
                    <a:pt x="156841" y="727520"/>
                  </a:lnTo>
                  <a:lnTo>
                    <a:pt x="128709" y="692821"/>
                  </a:lnTo>
                  <a:lnTo>
                    <a:pt x="103013" y="656179"/>
                  </a:lnTo>
                  <a:lnTo>
                    <a:pt x="79878" y="617719"/>
                  </a:lnTo>
                  <a:lnTo>
                    <a:pt x="59427" y="577563"/>
                  </a:lnTo>
                  <a:lnTo>
                    <a:pt x="41784" y="535835"/>
                  </a:lnTo>
                  <a:lnTo>
                    <a:pt x="27071" y="492660"/>
                  </a:lnTo>
                  <a:lnTo>
                    <a:pt x="15412" y="448159"/>
                  </a:lnTo>
                  <a:lnTo>
                    <a:pt x="6932" y="402458"/>
                  </a:lnTo>
                  <a:lnTo>
                    <a:pt x="1753" y="355679"/>
                  </a:lnTo>
                  <a:lnTo>
                    <a:pt x="0" y="307946"/>
                  </a:lnTo>
                  <a:lnTo>
                    <a:pt x="2386" y="252748"/>
                  </a:lnTo>
                  <a:lnTo>
                    <a:pt x="9402" y="198841"/>
                  </a:lnTo>
                  <a:lnTo>
                    <a:pt x="20830" y="146418"/>
                  </a:lnTo>
                  <a:lnTo>
                    <a:pt x="36454" y="95674"/>
                  </a:lnTo>
                  <a:lnTo>
                    <a:pt x="56058" y="46803"/>
                  </a:lnTo>
                  <a:lnTo>
                    <a:pt x="79424" y="0"/>
                  </a:lnTo>
                  <a:lnTo>
                    <a:pt x="1205805" y="604658"/>
                  </a:lnTo>
                  <a:lnTo>
                    <a:pt x="1181289" y="647297"/>
                  </a:lnTo>
                  <a:lnTo>
                    <a:pt x="1153675" y="687792"/>
                  </a:lnTo>
                  <a:lnTo>
                    <a:pt x="1123124" y="725983"/>
                  </a:lnTo>
                  <a:lnTo>
                    <a:pt x="1089799" y="761706"/>
                  </a:lnTo>
                  <a:lnTo>
                    <a:pt x="1053860" y="794799"/>
                  </a:lnTo>
                  <a:lnTo>
                    <a:pt x="1015470" y="825098"/>
                  </a:lnTo>
                  <a:lnTo>
                    <a:pt x="974791" y="852442"/>
                  </a:lnTo>
                  <a:lnTo>
                    <a:pt x="931984" y="876668"/>
                  </a:lnTo>
                  <a:lnTo>
                    <a:pt x="887211" y="897613"/>
                  </a:lnTo>
                  <a:lnTo>
                    <a:pt x="840633" y="915114"/>
                  </a:lnTo>
                  <a:lnTo>
                    <a:pt x="792414" y="929010"/>
                  </a:lnTo>
                  <a:lnTo>
                    <a:pt x="742714" y="939136"/>
                  </a:lnTo>
                  <a:lnTo>
                    <a:pt x="691694" y="945331"/>
                  </a:lnTo>
                  <a:lnTo>
                    <a:pt x="639518" y="947433"/>
                  </a:lnTo>
                  <a:close/>
                </a:path>
              </a:pathLst>
            </a:custGeom>
            <a:solidFill>
              <a:srgbClr val="E84D1A"/>
            </a:solidFill>
          </p:spPr>
          <p:txBody>
            <a:bodyPr wrap="square" lIns="0" tIns="0" rIns="0" bIns="0" rtlCol="0"/>
            <a:lstStyle/>
            <a:p>
              <a:endParaRPr sz="2400"/>
            </a:p>
          </p:txBody>
        </p:sp>
        <p:sp>
          <p:nvSpPr>
            <p:cNvPr id="10" name="object 10"/>
            <p:cNvSpPr/>
            <p:nvPr/>
          </p:nvSpPr>
          <p:spPr>
            <a:xfrm>
              <a:off x="2141025" y="1867241"/>
              <a:ext cx="518795" cy="339725"/>
            </a:xfrm>
            <a:custGeom>
              <a:avLst/>
              <a:gdLst/>
              <a:ahLst/>
              <a:cxnLst/>
              <a:rect l="l" t="t" r="r" b="b"/>
              <a:pathLst>
                <a:path w="518794" h="339725">
                  <a:moveTo>
                    <a:pt x="518243" y="339671"/>
                  </a:moveTo>
                  <a:lnTo>
                    <a:pt x="0" y="339671"/>
                  </a:lnTo>
                  <a:lnTo>
                    <a:pt x="0" y="259116"/>
                  </a:lnTo>
                  <a:lnTo>
                    <a:pt x="4181" y="212591"/>
                  </a:lnTo>
                  <a:lnTo>
                    <a:pt x="16233" y="168780"/>
                  </a:lnTo>
                  <a:lnTo>
                    <a:pt x="35421" y="128421"/>
                  </a:lnTo>
                  <a:lnTo>
                    <a:pt x="61008" y="92251"/>
                  </a:lnTo>
                  <a:lnTo>
                    <a:pt x="92257" y="61004"/>
                  </a:lnTo>
                  <a:lnTo>
                    <a:pt x="128433" y="35420"/>
                  </a:lnTo>
                  <a:lnTo>
                    <a:pt x="168799" y="16233"/>
                  </a:lnTo>
                  <a:lnTo>
                    <a:pt x="212619" y="4181"/>
                  </a:lnTo>
                  <a:lnTo>
                    <a:pt x="259156" y="0"/>
                  </a:lnTo>
                  <a:lnTo>
                    <a:pt x="305681" y="4181"/>
                  </a:lnTo>
                  <a:lnTo>
                    <a:pt x="349489" y="16233"/>
                  </a:lnTo>
                  <a:lnTo>
                    <a:pt x="389844" y="35420"/>
                  </a:lnTo>
                  <a:lnTo>
                    <a:pt x="426010" y="61004"/>
                  </a:lnTo>
                  <a:lnTo>
                    <a:pt x="259156" y="85572"/>
                  </a:lnTo>
                  <a:lnTo>
                    <a:pt x="213078" y="91784"/>
                  </a:lnTo>
                  <a:lnTo>
                    <a:pt x="171640" y="109306"/>
                  </a:lnTo>
                  <a:lnTo>
                    <a:pt x="136510" y="136470"/>
                  </a:lnTo>
                  <a:lnTo>
                    <a:pt x="109354" y="171606"/>
                  </a:lnTo>
                  <a:lnTo>
                    <a:pt x="91838" y="213044"/>
                  </a:lnTo>
                  <a:lnTo>
                    <a:pt x="85629" y="259116"/>
                  </a:lnTo>
                  <a:lnTo>
                    <a:pt x="85629" y="339301"/>
                  </a:lnTo>
                  <a:lnTo>
                    <a:pt x="518243" y="339301"/>
                  </a:lnTo>
                  <a:lnTo>
                    <a:pt x="518243" y="339671"/>
                  </a:lnTo>
                  <a:close/>
                </a:path>
                <a:path w="518794" h="339725">
                  <a:moveTo>
                    <a:pt x="518243" y="339301"/>
                  </a:moveTo>
                  <a:lnTo>
                    <a:pt x="432694" y="339301"/>
                  </a:lnTo>
                  <a:lnTo>
                    <a:pt x="432694" y="259116"/>
                  </a:lnTo>
                  <a:lnTo>
                    <a:pt x="426481" y="213044"/>
                  </a:lnTo>
                  <a:lnTo>
                    <a:pt x="408957" y="171606"/>
                  </a:lnTo>
                  <a:lnTo>
                    <a:pt x="381792" y="136470"/>
                  </a:lnTo>
                  <a:lnTo>
                    <a:pt x="346656" y="109306"/>
                  </a:lnTo>
                  <a:lnTo>
                    <a:pt x="305221" y="91784"/>
                  </a:lnTo>
                  <a:lnTo>
                    <a:pt x="259156" y="85572"/>
                  </a:lnTo>
                  <a:lnTo>
                    <a:pt x="450573" y="85572"/>
                  </a:lnTo>
                  <a:lnTo>
                    <a:pt x="482831" y="128421"/>
                  </a:lnTo>
                  <a:lnTo>
                    <a:pt x="502014" y="168780"/>
                  </a:lnTo>
                  <a:lnTo>
                    <a:pt x="514063" y="212591"/>
                  </a:lnTo>
                  <a:lnTo>
                    <a:pt x="518243" y="259116"/>
                  </a:lnTo>
                  <a:lnTo>
                    <a:pt x="518243" y="339301"/>
                  </a:lnTo>
                  <a:close/>
                </a:path>
              </a:pathLst>
            </a:custGeom>
            <a:solidFill>
              <a:srgbClr val="FFFFFF"/>
            </a:solidFill>
          </p:spPr>
          <p:txBody>
            <a:bodyPr wrap="square" lIns="0" tIns="0" rIns="0" bIns="0" rtlCol="0"/>
            <a:lstStyle/>
            <a:p>
              <a:endParaRPr sz="2400"/>
            </a:p>
          </p:txBody>
        </p:sp>
        <p:sp>
          <p:nvSpPr>
            <p:cNvPr id="11" name="object 11"/>
            <p:cNvSpPr/>
            <p:nvPr/>
          </p:nvSpPr>
          <p:spPr>
            <a:xfrm>
              <a:off x="2141025" y="2152305"/>
              <a:ext cx="102235" cy="54610"/>
            </a:xfrm>
            <a:custGeom>
              <a:avLst/>
              <a:gdLst/>
              <a:ahLst/>
              <a:cxnLst/>
              <a:rect l="l" t="t" r="r" b="b"/>
              <a:pathLst>
                <a:path w="102235" h="54610">
                  <a:moveTo>
                    <a:pt x="101894" y="54607"/>
                  </a:moveTo>
                  <a:lnTo>
                    <a:pt x="0" y="54607"/>
                  </a:lnTo>
                  <a:lnTo>
                    <a:pt x="0" y="0"/>
                  </a:lnTo>
                  <a:lnTo>
                    <a:pt x="85629" y="46094"/>
                  </a:lnTo>
                  <a:lnTo>
                    <a:pt x="85629" y="54237"/>
                  </a:lnTo>
                  <a:lnTo>
                    <a:pt x="101112" y="54237"/>
                  </a:lnTo>
                  <a:lnTo>
                    <a:pt x="101894" y="54607"/>
                  </a:lnTo>
                  <a:close/>
                </a:path>
              </a:pathLst>
            </a:custGeom>
            <a:solidFill>
              <a:srgbClr val="DBDBE4"/>
            </a:solidFill>
          </p:spPr>
          <p:txBody>
            <a:bodyPr wrap="square" lIns="0" tIns="0" rIns="0" bIns="0" rtlCol="0"/>
            <a:lstStyle/>
            <a:p>
              <a:endParaRPr sz="2400"/>
            </a:p>
          </p:txBody>
        </p:sp>
        <p:sp>
          <p:nvSpPr>
            <p:cNvPr id="12" name="object 12"/>
            <p:cNvSpPr/>
            <p:nvPr/>
          </p:nvSpPr>
          <p:spPr>
            <a:xfrm>
              <a:off x="2088350" y="2206916"/>
              <a:ext cx="623570" cy="523875"/>
            </a:xfrm>
            <a:custGeom>
              <a:avLst/>
              <a:gdLst/>
              <a:ahLst/>
              <a:cxnLst/>
              <a:rect l="l" t="t" r="r" b="b"/>
              <a:pathLst>
                <a:path w="623569" h="523875">
                  <a:moveTo>
                    <a:pt x="623239" y="54241"/>
                  </a:moveTo>
                  <a:lnTo>
                    <a:pt x="619150" y="33566"/>
                  </a:lnTo>
                  <a:lnTo>
                    <a:pt x="607974" y="16713"/>
                  </a:lnTo>
                  <a:lnTo>
                    <a:pt x="591350" y="5156"/>
                  </a:lnTo>
                  <a:lnTo>
                    <a:pt x="570915" y="406"/>
                  </a:lnTo>
                  <a:lnTo>
                    <a:pt x="570915" y="0"/>
                  </a:lnTo>
                  <a:lnTo>
                    <a:pt x="154559" y="0"/>
                  </a:lnTo>
                  <a:lnTo>
                    <a:pt x="52666" y="0"/>
                  </a:lnTo>
                  <a:lnTo>
                    <a:pt x="32194" y="4991"/>
                  </a:lnTo>
                  <a:lnTo>
                    <a:pt x="15443" y="16662"/>
                  </a:lnTo>
                  <a:lnTo>
                    <a:pt x="4140" y="33566"/>
                  </a:lnTo>
                  <a:lnTo>
                    <a:pt x="0" y="54241"/>
                  </a:lnTo>
                  <a:lnTo>
                    <a:pt x="0" y="469087"/>
                  </a:lnTo>
                  <a:lnTo>
                    <a:pt x="4330" y="490372"/>
                  </a:lnTo>
                  <a:lnTo>
                    <a:pt x="16116" y="507720"/>
                  </a:lnTo>
                  <a:lnTo>
                    <a:pt x="33502" y="519404"/>
                  </a:lnTo>
                  <a:lnTo>
                    <a:pt x="54622" y="523684"/>
                  </a:lnTo>
                  <a:lnTo>
                    <a:pt x="568591" y="523684"/>
                  </a:lnTo>
                  <a:lnTo>
                    <a:pt x="589876" y="519404"/>
                  </a:lnTo>
                  <a:lnTo>
                    <a:pt x="607250" y="507720"/>
                  </a:lnTo>
                  <a:lnTo>
                    <a:pt x="618947" y="490372"/>
                  </a:lnTo>
                  <a:lnTo>
                    <a:pt x="623239" y="469087"/>
                  </a:lnTo>
                  <a:lnTo>
                    <a:pt x="623239" y="251777"/>
                  </a:lnTo>
                  <a:lnTo>
                    <a:pt x="623239" y="54241"/>
                  </a:lnTo>
                  <a:close/>
                </a:path>
              </a:pathLst>
            </a:custGeom>
            <a:solidFill>
              <a:srgbClr val="3B3B3B"/>
            </a:solidFill>
          </p:spPr>
          <p:txBody>
            <a:bodyPr wrap="square" lIns="0" tIns="0" rIns="0" bIns="0" rtlCol="0"/>
            <a:lstStyle/>
            <a:p>
              <a:endParaRPr sz="2400"/>
            </a:p>
          </p:txBody>
        </p:sp>
        <p:sp>
          <p:nvSpPr>
            <p:cNvPr id="13" name="object 13"/>
            <p:cNvSpPr/>
            <p:nvPr/>
          </p:nvSpPr>
          <p:spPr>
            <a:xfrm>
              <a:off x="2306820" y="2292525"/>
              <a:ext cx="186690" cy="312420"/>
            </a:xfrm>
            <a:custGeom>
              <a:avLst/>
              <a:gdLst/>
              <a:ahLst/>
              <a:cxnLst/>
              <a:rect l="l" t="t" r="r" b="b"/>
              <a:pathLst>
                <a:path w="186689" h="312419">
                  <a:moveTo>
                    <a:pt x="93362" y="311794"/>
                  </a:moveTo>
                  <a:lnTo>
                    <a:pt x="75818" y="308262"/>
                  </a:lnTo>
                  <a:lnTo>
                    <a:pt x="61396" y="298631"/>
                  </a:lnTo>
                  <a:lnTo>
                    <a:pt x="51624" y="284351"/>
                  </a:lnTo>
                  <a:lnTo>
                    <a:pt x="48027" y="266869"/>
                  </a:lnTo>
                  <a:lnTo>
                    <a:pt x="48027" y="172764"/>
                  </a:lnTo>
                  <a:lnTo>
                    <a:pt x="28752" y="158492"/>
                  </a:lnTo>
                  <a:lnTo>
                    <a:pt x="13551" y="139976"/>
                  </a:lnTo>
                  <a:lnTo>
                    <a:pt x="3580" y="117906"/>
                  </a:lnTo>
                  <a:lnTo>
                    <a:pt x="0" y="92972"/>
                  </a:lnTo>
                  <a:lnTo>
                    <a:pt x="7339" y="56699"/>
                  </a:lnTo>
                  <a:lnTo>
                    <a:pt x="27351" y="27156"/>
                  </a:lnTo>
                  <a:lnTo>
                    <a:pt x="57028" y="7278"/>
                  </a:lnTo>
                  <a:lnTo>
                    <a:pt x="93362" y="0"/>
                  </a:lnTo>
                  <a:lnTo>
                    <a:pt x="129613" y="7278"/>
                  </a:lnTo>
                  <a:lnTo>
                    <a:pt x="159151" y="27156"/>
                  </a:lnTo>
                  <a:lnTo>
                    <a:pt x="179033" y="56699"/>
                  </a:lnTo>
                  <a:lnTo>
                    <a:pt x="186314" y="92972"/>
                  </a:lnTo>
                  <a:lnTo>
                    <a:pt x="182791" y="117906"/>
                  </a:lnTo>
                  <a:lnTo>
                    <a:pt x="172947" y="139976"/>
                  </a:lnTo>
                  <a:lnTo>
                    <a:pt x="157871" y="158492"/>
                  </a:lnTo>
                  <a:lnTo>
                    <a:pt x="138654" y="172764"/>
                  </a:lnTo>
                  <a:lnTo>
                    <a:pt x="138654" y="266869"/>
                  </a:lnTo>
                  <a:lnTo>
                    <a:pt x="135061" y="284351"/>
                  </a:lnTo>
                  <a:lnTo>
                    <a:pt x="125299" y="298631"/>
                  </a:lnTo>
                  <a:lnTo>
                    <a:pt x="110891" y="308262"/>
                  </a:lnTo>
                  <a:lnTo>
                    <a:pt x="93362" y="311794"/>
                  </a:lnTo>
                  <a:close/>
                </a:path>
              </a:pathLst>
            </a:custGeom>
            <a:solidFill>
              <a:srgbClr val="FFFFFF"/>
            </a:solidFill>
          </p:spPr>
          <p:txBody>
            <a:bodyPr wrap="square" lIns="0" tIns="0" rIns="0" bIns="0" rtlCol="0"/>
            <a:lstStyle/>
            <a:p>
              <a:endParaRPr sz="2400"/>
            </a:p>
          </p:txBody>
        </p:sp>
        <p:sp>
          <p:nvSpPr>
            <p:cNvPr id="14" name="object 14"/>
            <p:cNvSpPr/>
            <p:nvPr/>
          </p:nvSpPr>
          <p:spPr>
            <a:xfrm>
              <a:off x="1252894" y="3860842"/>
              <a:ext cx="2298447" cy="587967"/>
            </a:xfrm>
            <a:prstGeom prst="rect">
              <a:avLst/>
            </a:prstGeom>
            <a:blipFill>
              <a:blip r:embed="rId2" cstate="print"/>
              <a:stretch>
                <a:fillRect/>
              </a:stretch>
            </a:blipFill>
          </p:spPr>
          <p:txBody>
            <a:bodyPr wrap="square" lIns="0" tIns="0" rIns="0" bIns="0" rtlCol="0"/>
            <a:lstStyle/>
            <a:p>
              <a:endParaRPr sz="2400"/>
            </a:p>
          </p:txBody>
        </p:sp>
      </p:grpSp>
      <p:sp>
        <p:nvSpPr>
          <p:cNvPr id="15" name="object 15"/>
          <p:cNvSpPr txBox="1"/>
          <p:nvPr/>
        </p:nvSpPr>
        <p:spPr>
          <a:xfrm>
            <a:off x="7966956" y="1526050"/>
            <a:ext cx="3491653" cy="1273916"/>
          </a:xfrm>
          <a:prstGeom prst="rect">
            <a:avLst/>
          </a:prstGeom>
        </p:spPr>
        <p:txBody>
          <a:bodyPr vert="horz" wrap="square" lIns="0" tIns="138852" rIns="0" bIns="0" rtlCol="0">
            <a:spAutoFit/>
          </a:bodyPr>
          <a:lstStyle/>
          <a:p>
            <a:pPr marL="16933">
              <a:spcBef>
                <a:spcPts val="1092"/>
              </a:spcBef>
            </a:pPr>
            <a:r>
              <a:rPr sz="1867" b="1" spc="-100" dirty="0">
                <a:latin typeface="Trebuchet MS"/>
                <a:cs typeface="Trebuchet MS"/>
              </a:rPr>
              <a:t>STAY</a:t>
            </a:r>
            <a:r>
              <a:rPr sz="1867" b="1" spc="-127" dirty="0">
                <a:latin typeface="Trebuchet MS"/>
                <a:cs typeface="Trebuchet MS"/>
              </a:rPr>
              <a:t> </a:t>
            </a:r>
            <a:r>
              <a:rPr sz="1867" b="1" spc="-27" dirty="0">
                <a:latin typeface="Trebuchet MS"/>
                <a:cs typeface="Trebuchet MS"/>
              </a:rPr>
              <a:t>INFORMED</a:t>
            </a:r>
            <a:endParaRPr sz="1867">
              <a:latin typeface="Trebuchet MS"/>
              <a:cs typeface="Trebuchet MS"/>
            </a:endParaRPr>
          </a:p>
          <a:p>
            <a:pPr marL="16933" marR="6773">
              <a:lnSpc>
                <a:spcPts val="1893"/>
              </a:lnSpc>
              <a:spcBef>
                <a:spcPts val="913"/>
              </a:spcBef>
            </a:pPr>
            <a:r>
              <a:rPr sz="1600" dirty="0">
                <a:latin typeface="Trebuchet MS"/>
                <a:cs typeface="Trebuchet MS"/>
              </a:rPr>
              <a:t>Learn </a:t>
            </a:r>
            <a:r>
              <a:rPr sz="1600" spc="27" dirty="0">
                <a:latin typeface="Trebuchet MS"/>
                <a:cs typeface="Trebuchet MS"/>
              </a:rPr>
              <a:t>about </a:t>
            </a:r>
            <a:r>
              <a:rPr sz="1600" dirty="0">
                <a:latin typeface="Trebuchet MS"/>
                <a:cs typeface="Trebuchet MS"/>
              </a:rPr>
              <a:t>new </a:t>
            </a:r>
            <a:r>
              <a:rPr sz="1600" spc="40" dirty="0">
                <a:latin typeface="Trebuchet MS"/>
                <a:cs typeface="Trebuchet MS"/>
              </a:rPr>
              <a:t>phishing</a:t>
            </a:r>
            <a:r>
              <a:rPr sz="1600" spc="-260" dirty="0">
                <a:latin typeface="Trebuchet MS"/>
                <a:cs typeface="Trebuchet MS"/>
              </a:rPr>
              <a:t> </a:t>
            </a:r>
            <a:r>
              <a:rPr sz="1600" spc="20" dirty="0">
                <a:latin typeface="Trebuchet MS"/>
                <a:cs typeface="Trebuchet MS"/>
              </a:rPr>
              <a:t>techniques  </a:t>
            </a:r>
            <a:r>
              <a:rPr sz="1600" spc="-7" dirty="0">
                <a:latin typeface="Trebuchet MS"/>
                <a:cs typeface="Trebuchet MS"/>
              </a:rPr>
              <a:t>that </a:t>
            </a:r>
            <a:r>
              <a:rPr sz="1600" spc="-13" dirty="0">
                <a:latin typeface="Trebuchet MS"/>
                <a:cs typeface="Trebuchet MS"/>
              </a:rPr>
              <a:t>are </a:t>
            </a:r>
            <a:r>
              <a:rPr sz="1600" spc="27" dirty="0">
                <a:latin typeface="Trebuchet MS"/>
                <a:cs typeface="Trebuchet MS"/>
              </a:rPr>
              <a:t>being </a:t>
            </a:r>
            <a:r>
              <a:rPr sz="1600" spc="20" dirty="0">
                <a:latin typeface="Trebuchet MS"/>
                <a:cs typeface="Trebuchet MS"/>
              </a:rPr>
              <a:t>developed </a:t>
            </a:r>
            <a:r>
              <a:rPr sz="1600" spc="-7" dirty="0">
                <a:latin typeface="Trebuchet MS"/>
                <a:cs typeface="Trebuchet MS"/>
              </a:rPr>
              <a:t>to </a:t>
            </a:r>
            <a:r>
              <a:rPr sz="1600" spc="27" dirty="0">
                <a:latin typeface="Trebuchet MS"/>
                <a:cs typeface="Trebuchet MS"/>
              </a:rPr>
              <a:t>avoid  </a:t>
            </a:r>
            <a:r>
              <a:rPr sz="1600" spc="-7" dirty="0">
                <a:latin typeface="Trebuchet MS"/>
                <a:cs typeface="Trebuchet MS"/>
              </a:rPr>
              <a:t>falling prey to</a:t>
            </a:r>
            <a:r>
              <a:rPr sz="1600" spc="-173" dirty="0">
                <a:latin typeface="Trebuchet MS"/>
                <a:cs typeface="Trebuchet MS"/>
              </a:rPr>
              <a:t> </a:t>
            </a:r>
            <a:r>
              <a:rPr sz="1600" spc="-27" dirty="0">
                <a:latin typeface="Trebuchet MS"/>
                <a:cs typeface="Trebuchet MS"/>
              </a:rPr>
              <a:t>one.</a:t>
            </a:r>
            <a:endParaRPr sz="1600">
              <a:latin typeface="Trebuchet MS"/>
              <a:cs typeface="Trebuchet MS"/>
            </a:endParaRPr>
          </a:p>
        </p:txBody>
      </p:sp>
      <p:sp>
        <p:nvSpPr>
          <p:cNvPr id="16" name="object 16"/>
          <p:cNvSpPr txBox="1"/>
          <p:nvPr/>
        </p:nvSpPr>
        <p:spPr>
          <a:xfrm>
            <a:off x="7966981" y="4667107"/>
            <a:ext cx="3459480" cy="1573145"/>
          </a:xfrm>
          <a:prstGeom prst="rect">
            <a:avLst/>
          </a:prstGeom>
        </p:spPr>
        <p:txBody>
          <a:bodyPr vert="horz" wrap="square" lIns="0" tIns="168487" rIns="0" bIns="0" rtlCol="0">
            <a:spAutoFit/>
          </a:bodyPr>
          <a:lstStyle/>
          <a:p>
            <a:pPr marL="16933">
              <a:spcBef>
                <a:spcPts val="1327"/>
              </a:spcBef>
            </a:pPr>
            <a:r>
              <a:rPr sz="1867" b="1" spc="-47" dirty="0">
                <a:latin typeface="Trebuchet MS"/>
                <a:cs typeface="Trebuchet MS"/>
              </a:rPr>
              <a:t>UTILIZE </a:t>
            </a:r>
            <a:r>
              <a:rPr sz="1867" b="1" spc="-47" dirty="0" smtClean="0">
                <a:latin typeface="Trebuchet MS"/>
                <a:cs typeface="Trebuchet MS"/>
              </a:rPr>
              <a:t>‘</a:t>
            </a:r>
            <a:r>
              <a:rPr lang="en-US" sz="1867" b="1" spc="-47" dirty="0" smtClean="0">
                <a:latin typeface="Trebuchet MS"/>
                <a:cs typeface="Trebuchet MS"/>
              </a:rPr>
              <a:t>Phishing Website</a:t>
            </a:r>
            <a:r>
              <a:rPr sz="1867" b="1" spc="-20" dirty="0" smtClean="0">
                <a:latin typeface="Trebuchet MS"/>
                <a:cs typeface="Trebuchet MS"/>
              </a:rPr>
              <a:t>’</a:t>
            </a:r>
            <a:endParaRPr sz="1867" dirty="0">
              <a:latin typeface="Trebuchet MS"/>
              <a:cs typeface="Trebuchet MS"/>
            </a:endParaRPr>
          </a:p>
          <a:p>
            <a:pPr marL="16933" marR="230288">
              <a:lnSpc>
                <a:spcPts val="1893"/>
              </a:lnSpc>
              <a:spcBef>
                <a:spcPts val="1107"/>
              </a:spcBef>
            </a:pPr>
            <a:r>
              <a:rPr sz="1600" spc="20" dirty="0">
                <a:latin typeface="Trebuchet MS"/>
                <a:cs typeface="Trebuchet MS"/>
              </a:rPr>
              <a:t>When</a:t>
            </a:r>
            <a:r>
              <a:rPr sz="1600" spc="-67" dirty="0">
                <a:latin typeface="Trebuchet MS"/>
                <a:cs typeface="Trebuchet MS"/>
              </a:rPr>
              <a:t> </a:t>
            </a:r>
            <a:r>
              <a:rPr sz="1600" spc="27" dirty="0">
                <a:latin typeface="Trebuchet MS"/>
                <a:cs typeface="Trebuchet MS"/>
              </a:rPr>
              <a:t>in</a:t>
            </a:r>
            <a:r>
              <a:rPr sz="1600" spc="-67" dirty="0">
                <a:latin typeface="Trebuchet MS"/>
                <a:cs typeface="Trebuchet MS"/>
              </a:rPr>
              <a:t> </a:t>
            </a:r>
            <a:r>
              <a:rPr sz="1600" spc="-7" dirty="0">
                <a:latin typeface="Trebuchet MS"/>
                <a:cs typeface="Trebuchet MS"/>
              </a:rPr>
              <a:t>doubt,</a:t>
            </a:r>
            <a:r>
              <a:rPr sz="1600" spc="-67" dirty="0">
                <a:latin typeface="Trebuchet MS"/>
                <a:cs typeface="Trebuchet MS"/>
              </a:rPr>
              <a:t> </a:t>
            </a:r>
            <a:r>
              <a:rPr sz="1600" spc="47" dirty="0">
                <a:latin typeface="Trebuchet MS"/>
                <a:cs typeface="Trebuchet MS"/>
              </a:rPr>
              <a:t>use</a:t>
            </a:r>
            <a:r>
              <a:rPr sz="1600" spc="-67" dirty="0">
                <a:latin typeface="Trebuchet MS"/>
                <a:cs typeface="Trebuchet MS"/>
              </a:rPr>
              <a:t> </a:t>
            </a:r>
            <a:r>
              <a:rPr sz="1600" dirty="0">
                <a:latin typeface="Trebuchet MS"/>
                <a:cs typeface="Trebuchet MS"/>
              </a:rPr>
              <a:t>the</a:t>
            </a:r>
            <a:r>
              <a:rPr sz="1600" spc="-67" dirty="0">
                <a:latin typeface="Trebuchet MS"/>
                <a:cs typeface="Trebuchet MS"/>
              </a:rPr>
              <a:t> </a:t>
            </a:r>
            <a:r>
              <a:rPr sz="1600" spc="-13" dirty="0" smtClean="0">
                <a:latin typeface="Trebuchet MS"/>
                <a:cs typeface="Trebuchet MS"/>
              </a:rPr>
              <a:t>‘</a:t>
            </a:r>
            <a:r>
              <a:rPr lang="en-US" sz="1600" spc="-13" dirty="0" smtClean="0">
                <a:latin typeface="Trebuchet MS"/>
                <a:cs typeface="Trebuchet MS"/>
              </a:rPr>
              <a:t>Phishing Website Classification</a:t>
            </a:r>
            <a:r>
              <a:rPr sz="1600" dirty="0" smtClean="0">
                <a:latin typeface="Trebuchet MS"/>
                <a:cs typeface="Trebuchet MS"/>
              </a:rPr>
              <a:t>’ </a:t>
            </a:r>
            <a:r>
              <a:rPr lang="en-US" sz="1600" spc="47" dirty="0" smtClean="0">
                <a:latin typeface="Trebuchet MS"/>
                <a:cs typeface="Trebuchet MS"/>
              </a:rPr>
              <a:t>website</a:t>
            </a:r>
            <a:r>
              <a:rPr sz="1600" spc="47" dirty="0" smtClean="0">
                <a:latin typeface="Trebuchet MS"/>
                <a:cs typeface="Trebuchet MS"/>
              </a:rPr>
              <a:t> </a:t>
            </a:r>
            <a:r>
              <a:rPr sz="1600" spc="-7" dirty="0">
                <a:latin typeface="Trebuchet MS"/>
                <a:cs typeface="Trebuchet MS"/>
              </a:rPr>
              <a:t>to </a:t>
            </a:r>
            <a:r>
              <a:rPr sz="1600" spc="-13" dirty="0">
                <a:latin typeface="Trebuchet MS"/>
                <a:cs typeface="Trebuchet MS"/>
              </a:rPr>
              <a:t>verify </a:t>
            </a:r>
            <a:r>
              <a:rPr sz="1600" dirty="0">
                <a:latin typeface="Trebuchet MS"/>
                <a:cs typeface="Trebuchet MS"/>
              </a:rPr>
              <a:t>the  </a:t>
            </a:r>
            <a:r>
              <a:rPr sz="1600" spc="-7" dirty="0">
                <a:latin typeface="Trebuchet MS"/>
                <a:cs typeface="Trebuchet MS"/>
              </a:rPr>
              <a:t>authenticity </a:t>
            </a:r>
            <a:r>
              <a:rPr sz="1600" spc="7" dirty="0">
                <a:latin typeface="Trebuchet MS"/>
                <a:cs typeface="Trebuchet MS"/>
              </a:rPr>
              <a:t>of </a:t>
            </a:r>
            <a:r>
              <a:rPr sz="1600" spc="27" dirty="0">
                <a:latin typeface="Trebuchet MS"/>
                <a:cs typeface="Trebuchet MS"/>
              </a:rPr>
              <a:t>a</a:t>
            </a:r>
            <a:r>
              <a:rPr sz="1600" spc="-187" dirty="0">
                <a:latin typeface="Trebuchet MS"/>
                <a:cs typeface="Trebuchet MS"/>
              </a:rPr>
              <a:t> </a:t>
            </a:r>
            <a:r>
              <a:rPr sz="1600" spc="-27" dirty="0">
                <a:latin typeface="Trebuchet MS"/>
                <a:cs typeface="Trebuchet MS"/>
              </a:rPr>
              <a:t>website.</a:t>
            </a:r>
            <a:endParaRPr sz="1600" dirty="0">
              <a:latin typeface="Trebuchet MS"/>
              <a:cs typeface="Trebuchet MS"/>
            </a:endParaRPr>
          </a:p>
        </p:txBody>
      </p:sp>
      <p:sp>
        <p:nvSpPr>
          <p:cNvPr id="17" name="object 17"/>
          <p:cNvSpPr txBox="1"/>
          <p:nvPr/>
        </p:nvSpPr>
        <p:spPr>
          <a:xfrm>
            <a:off x="7967147" y="3186624"/>
            <a:ext cx="2801620" cy="1165339"/>
          </a:xfrm>
          <a:prstGeom prst="rect">
            <a:avLst/>
          </a:prstGeom>
        </p:spPr>
        <p:txBody>
          <a:bodyPr vert="horz" wrap="square" lIns="0" tIns="82125" rIns="0" bIns="0" rtlCol="0">
            <a:spAutoFit/>
          </a:bodyPr>
          <a:lstStyle/>
          <a:p>
            <a:pPr marL="16933">
              <a:spcBef>
                <a:spcPts val="645"/>
              </a:spcBef>
            </a:pPr>
            <a:r>
              <a:rPr sz="1867" b="1" spc="-27" dirty="0">
                <a:latin typeface="Trebuchet MS"/>
                <a:cs typeface="Trebuchet MS"/>
              </a:rPr>
              <a:t>THINK </a:t>
            </a:r>
            <a:r>
              <a:rPr sz="1867" b="1" spc="-60" dirty="0">
                <a:latin typeface="Trebuchet MS"/>
                <a:cs typeface="Trebuchet MS"/>
              </a:rPr>
              <a:t>BEFORE </a:t>
            </a:r>
            <a:r>
              <a:rPr sz="1867" b="1" spc="-67" dirty="0">
                <a:latin typeface="Trebuchet MS"/>
                <a:cs typeface="Trebuchet MS"/>
              </a:rPr>
              <a:t>YOU</a:t>
            </a:r>
            <a:r>
              <a:rPr sz="1867" b="1" spc="-333" dirty="0">
                <a:latin typeface="Trebuchet MS"/>
                <a:cs typeface="Trebuchet MS"/>
              </a:rPr>
              <a:t> </a:t>
            </a:r>
            <a:r>
              <a:rPr sz="1867" b="1" spc="-33" dirty="0">
                <a:latin typeface="Trebuchet MS"/>
                <a:cs typeface="Trebuchet MS"/>
              </a:rPr>
              <a:t>CLICK</a:t>
            </a:r>
            <a:endParaRPr sz="1867">
              <a:latin typeface="Trebuchet MS"/>
              <a:cs typeface="Trebuchet MS"/>
            </a:endParaRPr>
          </a:p>
          <a:p>
            <a:pPr marL="16933" marR="6773">
              <a:lnSpc>
                <a:spcPts val="1893"/>
              </a:lnSpc>
              <a:spcBef>
                <a:spcPts val="527"/>
              </a:spcBef>
            </a:pPr>
            <a:r>
              <a:rPr sz="1600" spc="7" dirty="0">
                <a:latin typeface="Trebuchet MS"/>
                <a:cs typeface="Trebuchet MS"/>
              </a:rPr>
              <a:t>Never </a:t>
            </a:r>
            <a:r>
              <a:rPr sz="1600" spc="-13" dirty="0">
                <a:latin typeface="Trebuchet MS"/>
                <a:cs typeface="Trebuchet MS"/>
              </a:rPr>
              <a:t>click </a:t>
            </a:r>
            <a:r>
              <a:rPr sz="1600" spc="67" dirty="0">
                <a:latin typeface="Trebuchet MS"/>
                <a:cs typeface="Trebuchet MS"/>
              </a:rPr>
              <a:t>on </a:t>
            </a:r>
            <a:r>
              <a:rPr sz="1600" spc="20" dirty="0">
                <a:latin typeface="Trebuchet MS"/>
                <a:cs typeface="Trebuchet MS"/>
              </a:rPr>
              <a:t>hyperlinks  </a:t>
            </a:r>
            <a:r>
              <a:rPr sz="1600" dirty="0">
                <a:latin typeface="Trebuchet MS"/>
                <a:cs typeface="Trebuchet MS"/>
              </a:rPr>
              <a:t>without </a:t>
            </a:r>
            <a:r>
              <a:rPr sz="1600" spc="13" dirty="0">
                <a:latin typeface="Trebuchet MS"/>
                <a:cs typeface="Trebuchet MS"/>
              </a:rPr>
              <a:t>examining </a:t>
            </a:r>
            <a:r>
              <a:rPr sz="1600" dirty="0">
                <a:latin typeface="Trebuchet MS"/>
                <a:cs typeface="Trebuchet MS"/>
              </a:rPr>
              <a:t>the</a:t>
            </a:r>
            <a:r>
              <a:rPr sz="1600" spc="-247" dirty="0">
                <a:latin typeface="Trebuchet MS"/>
                <a:cs typeface="Trebuchet MS"/>
              </a:rPr>
              <a:t> </a:t>
            </a:r>
            <a:r>
              <a:rPr sz="1600" spc="40" dirty="0">
                <a:latin typeface="Trebuchet MS"/>
                <a:cs typeface="Trebuchet MS"/>
              </a:rPr>
              <a:t>hidden  </a:t>
            </a:r>
            <a:r>
              <a:rPr sz="1600" spc="-40" dirty="0">
                <a:latin typeface="Trebuchet MS"/>
                <a:cs typeface="Trebuchet MS"/>
              </a:rPr>
              <a:t>URL.</a:t>
            </a:r>
            <a:endParaRPr sz="1600">
              <a:latin typeface="Trebuchet MS"/>
              <a:cs typeface="Trebuchet MS"/>
            </a:endParaRPr>
          </a:p>
        </p:txBody>
      </p:sp>
      <p:grpSp>
        <p:nvGrpSpPr>
          <p:cNvPr id="18" name="object 18"/>
          <p:cNvGrpSpPr/>
          <p:nvPr/>
        </p:nvGrpSpPr>
        <p:grpSpPr>
          <a:xfrm>
            <a:off x="5341705" y="3931709"/>
            <a:ext cx="1507067" cy="1339425"/>
            <a:chOff x="4006279" y="2948781"/>
            <a:chExt cx="1130300" cy="1004569"/>
          </a:xfrm>
        </p:grpSpPr>
        <p:sp>
          <p:nvSpPr>
            <p:cNvPr id="19" name="object 19"/>
            <p:cNvSpPr/>
            <p:nvPr/>
          </p:nvSpPr>
          <p:spPr>
            <a:xfrm>
              <a:off x="4011041" y="2953544"/>
              <a:ext cx="1089025" cy="979169"/>
            </a:xfrm>
            <a:custGeom>
              <a:avLst/>
              <a:gdLst/>
              <a:ahLst/>
              <a:cxnLst/>
              <a:rect l="l" t="t" r="r" b="b"/>
              <a:pathLst>
                <a:path w="1089025" h="979170">
                  <a:moveTo>
                    <a:pt x="0" y="0"/>
                  </a:moveTo>
                  <a:lnTo>
                    <a:pt x="562498" y="0"/>
                  </a:lnTo>
                  <a:lnTo>
                    <a:pt x="562498" y="978898"/>
                  </a:lnTo>
                  <a:lnTo>
                    <a:pt x="1088897" y="978898"/>
                  </a:lnTo>
                </a:path>
              </a:pathLst>
            </a:custGeom>
            <a:ln w="9524">
              <a:solidFill>
                <a:srgbClr val="000000"/>
              </a:solidFill>
            </a:ln>
          </p:spPr>
          <p:txBody>
            <a:bodyPr wrap="square" lIns="0" tIns="0" rIns="0" bIns="0" rtlCol="0"/>
            <a:lstStyle/>
            <a:p>
              <a:endParaRPr sz="2400"/>
            </a:p>
          </p:txBody>
        </p:sp>
        <p:sp>
          <p:nvSpPr>
            <p:cNvPr id="20" name="object 20"/>
            <p:cNvSpPr/>
            <p:nvPr/>
          </p:nvSpPr>
          <p:spPr>
            <a:xfrm>
              <a:off x="5099939" y="3916767"/>
              <a:ext cx="31750" cy="31750"/>
            </a:xfrm>
            <a:custGeom>
              <a:avLst/>
              <a:gdLst/>
              <a:ahLst/>
              <a:cxnLst/>
              <a:rect l="l" t="t" r="r" b="b"/>
              <a:pathLst>
                <a:path w="31750" h="31750">
                  <a:moveTo>
                    <a:pt x="24324" y="31349"/>
                  </a:moveTo>
                  <a:lnTo>
                    <a:pt x="7024" y="31349"/>
                  </a:lnTo>
                  <a:lnTo>
                    <a:pt x="0" y="24324"/>
                  </a:lnTo>
                  <a:lnTo>
                    <a:pt x="0" y="7024"/>
                  </a:lnTo>
                  <a:lnTo>
                    <a:pt x="7024" y="0"/>
                  </a:lnTo>
                  <a:lnTo>
                    <a:pt x="24324" y="0"/>
                  </a:lnTo>
                  <a:lnTo>
                    <a:pt x="31324" y="7024"/>
                  </a:lnTo>
                  <a:lnTo>
                    <a:pt x="31324" y="24324"/>
                  </a:lnTo>
                  <a:close/>
                </a:path>
              </a:pathLst>
            </a:custGeom>
            <a:solidFill>
              <a:srgbClr val="000000"/>
            </a:solidFill>
          </p:spPr>
          <p:txBody>
            <a:bodyPr wrap="square" lIns="0" tIns="0" rIns="0" bIns="0" rtlCol="0"/>
            <a:lstStyle/>
            <a:p>
              <a:endParaRPr sz="2400"/>
            </a:p>
          </p:txBody>
        </p:sp>
        <p:sp>
          <p:nvSpPr>
            <p:cNvPr id="21" name="object 21"/>
            <p:cNvSpPr/>
            <p:nvPr/>
          </p:nvSpPr>
          <p:spPr>
            <a:xfrm>
              <a:off x="5099939" y="3916767"/>
              <a:ext cx="31750" cy="31750"/>
            </a:xfrm>
            <a:custGeom>
              <a:avLst/>
              <a:gdLst/>
              <a:ahLst/>
              <a:cxnLst/>
              <a:rect l="l" t="t" r="r" b="b"/>
              <a:pathLst>
                <a:path w="31750" h="31750">
                  <a:moveTo>
                    <a:pt x="31324" y="15674"/>
                  </a:moveTo>
                  <a:lnTo>
                    <a:pt x="31324" y="24324"/>
                  </a:lnTo>
                  <a:lnTo>
                    <a:pt x="24324" y="31349"/>
                  </a:lnTo>
                  <a:lnTo>
                    <a:pt x="15674" y="31349"/>
                  </a:lnTo>
                  <a:lnTo>
                    <a:pt x="7024" y="31349"/>
                  </a:lnTo>
                  <a:lnTo>
                    <a:pt x="0" y="24324"/>
                  </a:lnTo>
                  <a:lnTo>
                    <a:pt x="0" y="15674"/>
                  </a:lnTo>
                  <a:lnTo>
                    <a:pt x="0" y="7024"/>
                  </a:lnTo>
                  <a:lnTo>
                    <a:pt x="7024" y="0"/>
                  </a:lnTo>
                  <a:lnTo>
                    <a:pt x="15674" y="0"/>
                  </a:lnTo>
                  <a:lnTo>
                    <a:pt x="24324" y="0"/>
                  </a:lnTo>
                  <a:lnTo>
                    <a:pt x="31324" y="7024"/>
                  </a:lnTo>
                  <a:lnTo>
                    <a:pt x="31324" y="15674"/>
                  </a:lnTo>
                  <a:close/>
                </a:path>
              </a:pathLst>
            </a:custGeom>
            <a:ln w="9524">
              <a:solidFill>
                <a:srgbClr val="000000"/>
              </a:solidFill>
            </a:ln>
          </p:spPr>
          <p:txBody>
            <a:bodyPr wrap="square" lIns="0" tIns="0" rIns="0" bIns="0" rtlCol="0"/>
            <a:lstStyle/>
            <a:p>
              <a:endParaRPr sz="2400"/>
            </a:p>
          </p:txBody>
        </p:sp>
      </p:grpSp>
      <p:grpSp>
        <p:nvGrpSpPr>
          <p:cNvPr id="22" name="object 22"/>
          <p:cNvGrpSpPr/>
          <p:nvPr/>
        </p:nvGrpSpPr>
        <p:grpSpPr>
          <a:xfrm>
            <a:off x="5341705" y="1971024"/>
            <a:ext cx="1507067" cy="1339425"/>
            <a:chOff x="4006279" y="1478267"/>
            <a:chExt cx="1130300" cy="1004569"/>
          </a:xfrm>
        </p:grpSpPr>
        <p:sp>
          <p:nvSpPr>
            <p:cNvPr id="23" name="object 23"/>
            <p:cNvSpPr/>
            <p:nvPr/>
          </p:nvSpPr>
          <p:spPr>
            <a:xfrm>
              <a:off x="4011041" y="1498696"/>
              <a:ext cx="1089025" cy="979169"/>
            </a:xfrm>
            <a:custGeom>
              <a:avLst/>
              <a:gdLst/>
              <a:ahLst/>
              <a:cxnLst/>
              <a:rect l="l" t="t" r="r" b="b"/>
              <a:pathLst>
                <a:path w="1089025" h="979169">
                  <a:moveTo>
                    <a:pt x="0" y="978898"/>
                  </a:moveTo>
                  <a:lnTo>
                    <a:pt x="562498" y="978898"/>
                  </a:lnTo>
                  <a:lnTo>
                    <a:pt x="562498" y="0"/>
                  </a:lnTo>
                  <a:lnTo>
                    <a:pt x="1088897" y="0"/>
                  </a:lnTo>
                </a:path>
              </a:pathLst>
            </a:custGeom>
            <a:ln w="9524">
              <a:solidFill>
                <a:srgbClr val="000000"/>
              </a:solidFill>
            </a:ln>
          </p:spPr>
          <p:txBody>
            <a:bodyPr wrap="square" lIns="0" tIns="0" rIns="0" bIns="0" rtlCol="0"/>
            <a:lstStyle/>
            <a:p>
              <a:endParaRPr sz="2400"/>
            </a:p>
          </p:txBody>
        </p:sp>
        <p:sp>
          <p:nvSpPr>
            <p:cNvPr id="24" name="object 24"/>
            <p:cNvSpPr/>
            <p:nvPr/>
          </p:nvSpPr>
          <p:spPr>
            <a:xfrm>
              <a:off x="5099939" y="1483029"/>
              <a:ext cx="31750" cy="31750"/>
            </a:xfrm>
            <a:custGeom>
              <a:avLst/>
              <a:gdLst/>
              <a:ahLst/>
              <a:cxnLst/>
              <a:rect l="l" t="t" r="r" b="b"/>
              <a:pathLst>
                <a:path w="31750" h="31750">
                  <a:moveTo>
                    <a:pt x="24324" y="31334"/>
                  </a:moveTo>
                  <a:lnTo>
                    <a:pt x="7024" y="31334"/>
                  </a:lnTo>
                  <a:lnTo>
                    <a:pt x="0" y="24319"/>
                  </a:lnTo>
                  <a:lnTo>
                    <a:pt x="0" y="7014"/>
                  </a:lnTo>
                  <a:lnTo>
                    <a:pt x="7024" y="0"/>
                  </a:lnTo>
                  <a:lnTo>
                    <a:pt x="24324" y="0"/>
                  </a:lnTo>
                  <a:lnTo>
                    <a:pt x="31324" y="7014"/>
                  </a:lnTo>
                  <a:lnTo>
                    <a:pt x="31324" y="24319"/>
                  </a:lnTo>
                  <a:close/>
                </a:path>
              </a:pathLst>
            </a:custGeom>
            <a:solidFill>
              <a:srgbClr val="000000"/>
            </a:solidFill>
          </p:spPr>
          <p:txBody>
            <a:bodyPr wrap="square" lIns="0" tIns="0" rIns="0" bIns="0" rtlCol="0"/>
            <a:lstStyle/>
            <a:p>
              <a:endParaRPr sz="2400"/>
            </a:p>
          </p:txBody>
        </p:sp>
        <p:sp>
          <p:nvSpPr>
            <p:cNvPr id="25" name="object 25"/>
            <p:cNvSpPr/>
            <p:nvPr/>
          </p:nvSpPr>
          <p:spPr>
            <a:xfrm>
              <a:off x="5099939" y="1483029"/>
              <a:ext cx="31750" cy="31750"/>
            </a:xfrm>
            <a:custGeom>
              <a:avLst/>
              <a:gdLst/>
              <a:ahLst/>
              <a:cxnLst/>
              <a:rect l="l" t="t" r="r" b="b"/>
              <a:pathLst>
                <a:path w="31750" h="31750">
                  <a:moveTo>
                    <a:pt x="31324" y="15667"/>
                  </a:moveTo>
                  <a:lnTo>
                    <a:pt x="31324" y="24319"/>
                  </a:lnTo>
                  <a:lnTo>
                    <a:pt x="24324" y="31334"/>
                  </a:lnTo>
                  <a:lnTo>
                    <a:pt x="15674" y="31334"/>
                  </a:lnTo>
                  <a:lnTo>
                    <a:pt x="7024" y="31334"/>
                  </a:lnTo>
                  <a:lnTo>
                    <a:pt x="0" y="24319"/>
                  </a:lnTo>
                  <a:lnTo>
                    <a:pt x="0" y="15667"/>
                  </a:lnTo>
                  <a:lnTo>
                    <a:pt x="0" y="7014"/>
                  </a:lnTo>
                  <a:lnTo>
                    <a:pt x="7024" y="0"/>
                  </a:lnTo>
                  <a:lnTo>
                    <a:pt x="15674" y="0"/>
                  </a:lnTo>
                  <a:lnTo>
                    <a:pt x="24324" y="0"/>
                  </a:lnTo>
                  <a:lnTo>
                    <a:pt x="31324" y="7014"/>
                  </a:lnTo>
                  <a:lnTo>
                    <a:pt x="31324" y="15667"/>
                  </a:lnTo>
                  <a:close/>
                </a:path>
              </a:pathLst>
            </a:custGeom>
            <a:ln w="9524">
              <a:solidFill>
                <a:srgbClr val="000000"/>
              </a:solidFill>
            </a:ln>
          </p:spPr>
          <p:txBody>
            <a:bodyPr wrap="square" lIns="0" tIns="0" rIns="0" bIns="0" rtlCol="0"/>
            <a:lstStyle/>
            <a:p>
              <a:endParaRPr sz="2400"/>
            </a:p>
          </p:txBody>
        </p:sp>
      </p:grpSp>
      <p:sp>
        <p:nvSpPr>
          <p:cNvPr id="26" name="object 26"/>
          <p:cNvSpPr/>
          <p:nvPr/>
        </p:nvSpPr>
        <p:spPr>
          <a:xfrm>
            <a:off x="7096985" y="1716179"/>
            <a:ext cx="635000" cy="635000"/>
          </a:xfrm>
          <a:custGeom>
            <a:avLst/>
            <a:gdLst/>
            <a:ahLst/>
            <a:cxnLst/>
            <a:rect l="l" t="t" r="r" b="b"/>
            <a:pathLst>
              <a:path w="476250" h="476250">
                <a:moveTo>
                  <a:pt x="237774" y="475931"/>
                </a:moveTo>
                <a:lnTo>
                  <a:pt x="189874" y="471096"/>
                </a:lnTo>
                <a:lnTo>
                  <a:pt x="145251" y="457229"/>
                </a:lnTo>
                <a:lnTo>
                  <a:pt x="104863" y="435283"/>
                </a:lnTo>
                <a:lnTo>
                  <a:pt x="69668" y="406212"/>
                </a:lnTo>
                <a:lnTo>
                  <a:pt x="40626" y="370971"/>
                </a:lnTo>
                <a:lnTo>
                  <a:pt x="18695" y="330513"/>
                </a:lnTo>
                <a:lnTo>
                  <a:pt x="4833" y="285794"/>
                </a:lnTo>
                <a:lnTo>
                  <a:pt x="0" y="237767"/>
                </a:lnTo>
                <a:lnTo>
                  <a:pt x="4833" y="189766"/>
                </a:lnTo>
                <a:lnTo>
                  <a:pt x="18695" y="145097"/>
                </a:lnTo>
                <a:lnTo>
                  <a:pt x="40626" y="104704"/>
                </a:lnTo>
                <a:lnTo>
                  <a:pt x="69668" y="69533"/>
                </a:lnTo>
                <a:lnTo>
                  <a:pt x="104863" y="40531"/>
                </a:lnTo>
                <a:lnTo>
                  <a:pt x="145251" y="18644"/>
                </a:lnTo>
                <a:lnTo>
                  <a:pt x="189874" y="4818"/>
                </a:lnTo>
                <a:lnTo>
                  <a:pt x="237774" y="0"/>
                </a:lnTo>
                <a:lnTo>
                  <a:pt x="285791" y="4818"/>
                </a:lnTo>
                <a:lnTo>
                  <a:pt x="330504" y="18644"/>
                </a:lnTo>
                <a:lnTo>
                  <a:pt x="370958" y="40531"/>
                </a:lnTo>
                <a:lnTo>
                  <a:pt x="406199" y="69533"/>
                </a:lnTo>
                <a:lnTo>
                  <a:pt x="435271" y="104704"/>
                </a:lnTo>
                <a:lnTo>
                  <a:pt x="457219" y="145097"/>
                </a:lnTo>
                <a:lnTo>
                  <a:pt x="471088" y="189766"/>
                </a:lnTo>
                <a:lnTo>
                  <a:pt x="475924" y="237767"/>
                </a:lnTo>
                <a:lnTo>
                  <a:pt x="471088" y="285794"/>
                </a:lnTo>
                <a:lnTo>
                  <a:pt x="457219" y="330513"/>
                </a:lnTo>
                <a:lnTo>
                  <a:pt x="435271" y="370971"/>
                </a:lnTo>
                <a:lnTo>
                  <a:pt x="406199" y="406212"/>
                </a:lnTo>
                <a:lnTo>
                  <a:pt x="370958" y="435283"/>
                </a:lnTo>
                <a:lnTo>
                  <a:pt x="330504" y="457229"/>
                </a:lnTo>
                <a:lnTo>
                  <a:pt x="285791" y="471096"/>
                </a:lnTo>
                <a:lnTo>
                  <a:pt x="237774" y="475931"/>
                </a:lnTo>
                <a:close/>
              </a:path>
            </a:pathLst>
          </a:custGeom>
          <a:solidFill>
            <a:srgbClr val="E84D1A"/>
          </a:solidFill>
        </p:spPr>
        <p:txBody>
          <a:bodyPr wrap="square" lIns="0" tIns="0" rIns="0" bIns="0" rtlCol="0"/>
          <a:lstStyle/>
          <a:p>
            <a:endParaRPr sz="2400"/>
          </a:p>
        </p:txBody>
      </p:sp>
      <p:sp>
        <p:nvSpPr>
          <p:cNvPr id="27" name="object 27"/>
          <p:cNvSpPr/>
          <p:nvPr/>
        </p:nvSpPr>
        <p:spPr>
          <a:xfrm>
            <a:off x="7098719" y="3303443"/>
            <a:ext cx="635000" cy="635000"/>
          </a:xfrm>
          <a:custGeom>
            <a:avLst/>
            <a:gdLst/>
            <a:ahLst/>
            <a:cxnLst/>
            <a:rect l="l" t="t" r="r" b="b"/>
            <a:pathLst>
              <a:path w="476250" h="476250">
                <a:moveTo>
                  <a:pt x="237749" y="475936"/>
                </a:moveTo>
                <a:lnTo>
                  <a:pt x="189857" y="471102"/>
                </a:lnTo>
                <a:lnTo>
                  <a:pt x="145240" y="457235"/>
                </a:lnTo>
                <a:lnTo>
                  <a:pt x="104856" y="435288"/>
                </a:lnTo>
                <a:lnTo>
                  <a:pt x="69665" y="406217"/>
                </a:lnTo>
                <a:lnTo>
                  <a:pt x="40625" y="370975"/>
                </a:lnTo>
                <a:lnTo>
                  <a:pt x="18694" y="330516"/>
                </a:lnTo>
                <a:lnTo>
                  <a:pt x="4833" y="285793"/>
                </a:lnTo>
                <a:lnTo>
                  <a:pt x="0" y="237762"/>
                </a:lnTo>
                <a:lnTo>
                  <a:pt x="4833" y="189762"/>
                </a:lnTo>
                <a:lnTo>
                  <a:pt x="18694" y="145093"/>
                </a:lnTo>
                <a:lnTo>
                  <a:pt x="40625" y="104700"/>
                </a:lnTo>
                <a:lnTo>
                  <a:pt x="69665" y="69531"/>
                </a:lnTo>
                <a:lnTo>
                  <a:pt x="104856" y="40530"/>
                </a:lnTo>
                <a:lnTo>
                  <a:pt x="145240" y="18644"/>
                </a:lnTo>
                <a:lnTo>
                  <a:pt x="189857" y="4818"/>
                </a:lnTo>
                <a:lnTo>
                  <a:pt x="237749" y="0"/>
                </a:lnTo>
                <a:lnTo>
                  <a:pt x="285767" y="4818"/>
                </a:lnTo>
                <a:lnTo>
                  <a:pt x="330482" y="18644"/>
                </a:lnTo>
                <a:lnTo>
                  <a:pt x="370941" y="40530"/>
                </a:lnTo>
                <a:lnTo>
                  <a:pt x="406186" y="69531"/>
                </a:lnTo>
                <a:lnTo>
                  <a:pt x="435263" y="104700"/>
                </a:lnTo>
                <a:lnTo>
                  <a:pt x="457215" y="145093"/>
                </a:lnTo>
                <a:lnTo>
                  <a:pt x="471087" y="189762"/>
                </a:lnTo>
                <a:lnTo>
                  <a:pt x="475924" y="237762"/>
                </a:lnTo>
                <a:lnTo>
                  <a:pt x="471087" y="285793"/>
                </a:lnTo>
                <a:lnTo>
                  <a:pt x="457215" y="330516"/>
                </a:lnTo>
                <a:lnTo>
                  <a:pt x="435263" y="370975"/>
                </a:lnTo>
                <a:lnTo>
                  <a:pt x="406186" y="406217"/>
                </a:lnTo>
                <a:lnTo>
                  <a:pt x="370941" y="435288"/>
                </a:lnTo>
                <a:lnTo>
                  <a:pt x="330482" y="457235"/>
                </a:lnTo>
                <a:lnTo>
                  <a:pt x="285767" y="471102"/>
                </a:lnTo>
                <a:lnTo>
                  <a:pt x="237749" y="475936"/>
                </a:lnTo>
                <a:close/>
              </a:path>
            </a:pathLst>
          </a:custGeom>
          <a:solidFill>
            <a:srgbClr val="3B3B3B"/>
          </a:solidFill>
        </p:spPr>
        <p:txBody>
          <a:bodyPr wrap="square" lIns="0" tIns="0" rIns="0" bIns="0" rtlCol="0"/>
          <a:lstStyle/>
          <a:p>
            <a:endParaRPr sz="2400"/>
          </a:p>
        </p:txBody>
      </p:sp>
      <p:sp>
        <p:nvSpPr>
          <p:cNvPr id="28" name="object 28"/>
          <p:cNvSpPr/>
          <p:nvPr/>
        </p:nvSpPr>
        <p:spPr>
          <a:xfrm>
            <a:off x="7098719" y="4890723"/>
            <a:ext cx="635000" cy="635000"/>
          </a:xfrm>
          <a:custGeom>
            <a:avLst/>
            <a:gdLst/>
            <a:ahLst/>
            <a:cxnLst/>
            <a:rect l="l" t="t" r="r" b="b"/>
            <a:pathLst>
              <a:path w="476250" h="476250">
                <a:moveTo>
                  <a:pt x="237749" y="475924"/>
                </a:moveTo>
                <a:lnTo>
                  <a:pt x="189857" y="471089"/>
                </a:lnTo>
                <a:lnTo>
                  <a:pt x="145240" y="457222"/>
                </a:lnTo>
                <a:lnTo>
                  <a:pt x="104856" y="435276"/>
                </a:lnTo>
                <a:lnTo>
                  <a:pt x="69665" y="406205"/>
                </a:lnTo>
                <a:lnTo>
                  <a:pt x="40625" y="370963"/>
                </a:lnTo>
                <a:lnTo>
                  <a:pt x="18694" y="330504"/>
                </a:lnTo>
                <a:lnTo>
                  <a:pt x="4833" y="285781"/>
                </a:lnTo>
                <a:lnTo>
                  <a:pt x="0" y="237749"/>
                </a:lnTo>
                <a:lnTo>
                  <a:pt x="4833" y="189750"/>
                </a:lnTo>
                <a:lnTo>
                  <a:pt x="18694" y="145082"/>
                </a:lnTo>
                <a:lnTo>
                  <a:pt x="40625" y="104692"/>
                </a:lnTo>
                <a:lnTo>
                  <a:pt x="69665" y="69524"/>
                </a:lnTo>
                <a:lnTo>
                  <a:pt x="104856" y="40526"/>
                </a:lnTo>
                <a:lnTo>
                  <a:pt x="145240" y="18642"/>
                </a:lnTo>
                <a:lnTo>
                  <a:pt x="189857" y="4818"/>
                </a:lnTo>
                <a:lnTo>
                  <a:pt x="237749" y="0"/>
                </a:lnTo>
                <a:lnTo>
                  <a:pt x="285767" y="4818"/>
                </a:lnTo>
                <a:lnTo>
                  <a:pt x="330482" y="18642"/>
                </a:lnTo>
                <a:lnTo>
                  <a:pt x="370941" y="40526"/>
                </a:lnTo>
                <a:lnTo>
                  <a:pt x="406186" y="69524"/>
                </a:lnTo>
                <a:lnTo>
                  <a:pt x="435263" y="104692"/>
                </a:lnTo>
                <a:lnTo>
                  <a:pt x="457215" y="145082"/>
                </a:lnTo>
                <a:lnTo>
                  <a:pt x="471087" y="189750"/>
                </a:lnTo>
                <a:lnTo>
                  <a:pt x="475924" y="237749"/>
                </a:lnTo>
                <a:lnTo>
                  <a:pt x="471087" y="285781"/>
                </a:lnTo>
                <a:lnTo>
                  <a:pt x="457215" y="330504"/>
                </a:lnTo>
                <a:lnTo>
                  <a:pt x="435263" y="370963"/>
                </a:lnTo>
                <a:lnTo>
                  <a:pt x="406186" y="406205"/>
                </a:lnTo>
                <a:lnTo>
                  <a:pt x="370941" y="435276"/>
                </a:lnTo>
                <a:lnTo>
                  <a:pt x="330482" y="457222"/>
                </a:lnTo>
                <a:lnTo>
                  <a:pt x="285767" y="471089"/>
                </a:lnTo>
                <a:lnTo>
                  <a:pt x="237749" y="475924"/>
                </a:lnTo>
                <a:close/>
              </a:path>
            </a:pathLst>
          </a:custGeom>
          <a:solidFill>
            <a:srgbClr val="ED7026"/>
          </a:solidFill>
        </p:spPr>
        <p:txBody>
          <a:bodyPr wrap="square" lIns="0" tIns="0" rIns="0" bIns="0" rtlCol="0"/>
          <a:lstStyle/>
          <a:p>
            <a:endParaRPr sz="2400"/>
          </a:p>
        </p:txBody>
      </p:sp>
      <p:grpSp>
        <p:nvGrpSpPr>
          <p:cNvPr id="29" name="object 29"/>
          <p:cNvGrpSpPr/>
          <p:nvPr/>
        </p:nvGrpSpPr>
        <p:grpSpPr>
          <a:xfrm>
            <a:off x="5372856" y="3593510"/>
            <a:ext cx="1515533" cy="55033"/>
            <a:chOff x="4029642" y="2695132"/>
            <a:chExt cx="1136650" cy="41275"/>
          </a:xfrm>
        </p:grpSpPr>
        <p:sp>
          <p:nvSpPr>
            <p:cNvPr id="30" name="object 30"/>
            <p:cNvSpPr/>
            <p:nvPr/>
          </p:nvSpPr>
          <p:spPr>
            <a:xfrm>
              <a:off x="4029642" y="2715569"/>
              <a:ext cx="1100455" cy="0"/>
            </a:xfrm>
            <a:custGeom>
              <a:avLst/>
              <a:gdLst/>
              <a:ahLst/>
              <a:cxnLst/>
              <a:rect l="l" t="t" r="r" b="b"/>
              <a:pathLst>
                <a:path w="1100454">
                  <a:moveTo>
                    <a:pt x="0" y="0"/>
                  </a:moveTo>
                  <a:lnTo>
                    <a:pt x="1100297" y="0"/>
                  </a:lnTo>
                </a:path>
              </a:pathLst>
            </a:custGeom>
            <a:ln w="9524">
              <a:solidFill>
                <a:srgbClr val="000000"/>
              </a:solidFill>
            </a:ln>
          </p:spPr>
          <p:txBody>
            <a:bodyPr wrap="square" lIns="0" tIns="0" rIns="0" bIns="0" rtlCol="0"/>
            <a:lstStyle/>
            <a:p>
              <a:endParaRPr sz="2400"/>
            </a:p>
          </p:txBody>
        </p:sp>
        <p:sp>
          <p:nvSpPr>
            <p:cNvPr id="31" name="object 31"/>
            <p:cNvSpPr/>
            <p:nvPr/>
          </p:nvSpPr>
          <p:spPr>
            <a:xfrm>
              <a:off x="5129939" y="2699894"/>
              <a:ext cx="31750" cy="31750"/>
            </a:xfrm>
            <a:custGeom>
              <a:avLst/>
              <a:gdLst/>
              <a:ahLst/>
              <a:cxnLst/>
              <a:rect l="l" t="t" r="r" b="b"/>
              <a:pathLst>
                <a:path w="31750" h="31750">
                  <a:moveTo>
                    <a:pt x="24299" y="31349"/>
                  </a:moveTo>
                  <a:lnTo>
                    <a:pt x="6999" y="31349"/>
                  </a:lnTo>
                  <a:lnTo>
                    <a:pt x="0" y="24324"/>
                  </a:lnTo>
                  <a:lnTo>
                    <a:pt x="0" y="7024"/>
                  </a:lnTo>
                  <a:lnTo>
                    <a:pt x="6999" y="0"/>
                  </a:lnTo>
                  <a:lnTo>
                    <a:pt x="24299" y="0"/>
                  </a:lnTo>
                  <a:lnTo>
                    <a:pt x="31324" y="7024"/>
                  </a:lnTo>
                  <a:lnTo>
                    <a:pt x="31324" y="24324"/>
                  </a:lnTo>
                  <a:close/>
                </a:path>
              </a:pathLst>
            </a:custGeom>
            <a:solidFill>
              <a:srgbClr val="000000"/>
            </a:solidFill>
          </p:spPr>
          <p:txBody>
            <a:bodyPr wrap="square" lIns="0" tIns="0" rIns="0" bIns="0" rtlCol="0"/>
            <a:lstStyle/>
            <a:p>
              <a:endParaRPr sz="2400"/>
            </a:p>
          </p:txBody>
        </p:sp>
        <p:sp>
          <p:nvSpPr>
            <p:cNvPr id="32" name="object 32"/>
            <p:cNvSpPr/>
            <p:nvPr/>
          </p:nvSpPr>
          <p:spPr>
            <a:xfrm>
              <a:off x="5129939" y="2699894"/>
              <a:ext cx="31750" cy="31750"/>
            </a:xfrm>
            <a:custGeom>
              <a:avLst/>
              <a:gdLst/>
              <a:ahLst/>
              <a:cxnLst/>
              <a:rect l="l" t="t" r="r" b="b"/>
              <a:pathLst>
                <a:path w="31750" h="31750">
                  <a:moveTo>
                    <a:pt x="31324" y="15674"/>
                  </a:moveTo>
                  <a:lnTo>
                    <a:pt x="31324" y="24324"/>
                  </a:lnTo>
                  <a:lnTo>
                    <a:pt x="24299" y="31349"/>
                  </a:lnTo>
                  <a:lnTo>
                    <a:pt x="15649" y="31349"/>
                  </a:lnTo>
                  <a:lnTo>
                    <a:pt x="6999" y="31349"/>
                  </a:lnTo>
                  <a:lnTo>
                    <a:pt x="0" y="24324"/>
                  </a:lnTo>
                  <a:lnTo>
                    <a:pt x="0" y="15674"/>
                  </a:lnTo>
                  <a:lnTo>
                    <a:pt x="0" y="7024"/>
                  </a:lnTo>
                  <a:lnTo>
                    <a:pt x="6999" y="0"/>
                  </a:lnTo>
                  <a:lnTo>
                    <a:pt x="15649" y="0"/>
                  </a:lnTo>
                  <a:lnTo>
                    <a:pt x="24299" y="0"/>
                  </a:lnTo>
                  <a:lnTo>
                    <a:pt x="31324" y="7024"/>
                  </a:lnTo>
                  <a:lnTo>
                    <a:pt x="31324" y="15674"/>
                  </a:lnTo>
                  <a:close/>
                </a:path>
              </a:pathLst>
            </a:custGeom>
            <a:ln w="9524">
              <a:solidFill>
                <a:srgbClr val="000000"/>
              </a:solidFill>
            </a:ln>
          </p:spPr>
          <p:txBody>
            <a:bodyPr wrap="square" lIns="0" tIns="0" rIns="0" bIns="0" rtlCol="0"/>
            <a:lstStyle/>
            <a:p>
              <a:endParaRPr sz="2400"/>
            </a:p>
          </p:txBody>
        </p:sp>
      </p:grpSp>
      <p:sp>
        <p:nvSpPr>
          <p:cNvPr id="33" name="object 33"/>
          <p:cNvSpPr txBox="1"/>
          <p:nvPr/>
        </p:nvSpPr>
        <p:spPr>
          <a:xfrm>
            <a:off x="7344148" y="1867374"/>
            <a:ext cx="143933" cy="304421"/>
          </a:xfrm>
          <a:prstGeom prst="rect">
            <a:avLst/>
          </a:prstGeom>
        </p:spPr>
        <p:txBody>
          <a:bodyPr vert="horz" wrap="square" lIns="0" tIns="16933" rIns="0" bIns="0" rtlCol="0">
            <a:spAutoFit/>
          </a:bodyPr>
          <a:lstStyle/>
          <a:p>
            <a:pPr marL="16933">
              <a:spcBef>
                <a:spcPts val="133"/>
              </a:spcBef>
            </a:pPr>
            <a:r>
              <a:rPr sz="1867" b="1" spc="-233" dirty="0">
                <a:solidFill>
                  <a:srgbClr val="FFFFFF"/>
                </a:solidFill>
                <a:latin typeface="Trebuchet MS"/>
                <a:cs typeface="Trebuchet MS"/>
              </a:rPr>
              <a:t>1</a:t>
            </a:r>
            <a:endParaRPr sz="1867">
              <a:latin typeface="Trebuchet MS"/>
              <a:cs typeface="Trebuchet MS"/>
            </a:endParaRPr>
          </a:p>
        </p:txBody>
      </p:sp>
      <p:sp>
        <p:nvSpPr>
          <p:cNvPr id="34" name="object 34"/>
          <p:cNvSpPr txBox="1"/>
          <p:nvPr/>
        </p:nvSpPr>
        <p:spPr>
          <a:xfrm>
            <a:off x="7337794" y="3454643"/>
            <a:ext cx="156633" cy="304421"/>
          </a:xfrm>
          <a:prstGeom prst="rect">
            <a:avLst/>
          </a:prstGeom>
        </p:spPr>
        <p:txBody>
          <a:bodyPr vert="horz" wrap="square" lIns="0" tIns="16933" rIns="0" bIns="0" rtlCol="0">
            <a:spAutoFit/>
          </a:bodyPr>
          <a:lstStyle/>
          <a:p>
            <a:pPr marL="16933">
              <a:spcBef>
                <a:spcPts val="133"/>
              </a:spcBef>
            </a:pPr>
            <a:r>
              <a:rPr sz="1867" b="1" spc="-133" dirty="0">
                <a:solidFill>
                  <a:srgbClr val="FFFFFF"/>
                </a:solidFill>
                <a:latin typeface="Trebuchet MS"/>
                <a:cs typeface="Trebuchet MS"/>
              </a:rPr>
              <a:t>2</a:t>
            </a:r>
            <a:endParaRPr sz="1867">
              <a:latin typeface="Trebuchet MS"/>
              <a:cs typeface="Trebuchet MS"/>
            </a:endParaRPr>
          </a:p>
        </p:txBody>
      </p:sp>
      <p:sp>
        <p:nvSpPr>
          <p:cNvPr id="35" name="object 35"/>
          <p:cNvSpPr txBox="1"/>
          <p:nvPr/>
        </p:nvSpPr>
        <p:spPr>
          <a:xfrm>
            <a:off x="7337449" y="5041886"/>
            <a:ext cx="157480" cy="304421"/>
          </a:xfrm>
          <a:prstGeom prst="rect">
            <a:avLst/>
          </a:prstGeom>
        </p:spPr>
        <p:txBody>
          <a:bodyPr vert="horz" wrap="square" lIns="0" tIns="16933" rIns="0" bIns="0" rtlCol="0">
            <a:spAutoFit/>
          </a:bodyPr>
          <a:lstStyle/>
          <a:p>
            <a:pPr marL="16933">
              <a:spcBef>
                <a:spcPts val="133"/>
              </a:spcBef>
            </a:pPr>
            <a:r>
              <a:rPr sz="1867" b="1" spc="-127" dirty="0">
                <a:solidFill>
                  <a:srgbClr val="FFFFFF"/>
                </a:solidFill>
                <a:latin typeface="Trebuchet MS"/>
                <a:cs typeface="Trebuchet MS"/>
              </a:rPr>
              <a:t>3</a:t>
            </a:r>
            <a:endParaRPr sz="1867">
              <a:latin typeface="Trebuchet MS"/>
              <a:cs typeface="Trebuchet MS"/>
            </a:endParaRPr>
          </a:p>
        </p:txBody>
      </p:sp>
    </p:spTree>
    <p:extLst>
      <p:ext uri="{BB962C8B-B14F-4D97-AF65-F5344CB8AC3E}">
        <p14:creationId xmlns:p14="http://schemas.microsoft.com/office/powerpoint/2010/main" val="65575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smtClean="0"/>
              <a:t>In </a:t>
            </a:r>
            <a:r>
              <a:rPr lang="en-US" dirty="0"/>
              <a:t>future if we get structured dataset of phishing we can perform phishing detection much more faster than any other </a:t>
            </a:r>
            <a:r>
              <a:rPr lang="en-US" dirty="0" err="1"/>
              <a:t>technique.In</a:t>
            </a:r>
            <a:r>
              <a:rPr lang="en-US" dirty="0"/>
              <a:t> future we can use a combination of any other two or more classifier to get maximum accuracy. </a:t>
            </a:r>
            <a:endParaRPr lang="en-US" dirty="0" smtClean="0"/>
          </a:p>
          <a:p>
            <a:r>
              <a:rPr lang="en-US" dirty="0" smtClean="0"/>
              <a:t>We </a:t>
            </a:r>
            <a:r>
              <a:rPr lang="en-US" dirty="0"/>
              <a:t>also plan to explore various phishing techniques that </a:t>
            </a:r>
            <a:r>
              <a:rPr lang="en-US" dirty="0" smtClean="0"/>
              <a:t>uses </a:t>
            </a:r>
            <a:r>
              <a:rPr lang="en-US" dirty="0"/>
              <a:t>Lexical features, Network based features</a:t>
            </a:r>
            <a:r>
              <a:rPr lang="en-US" dirty="0" smtClean="0"/>
              <a:t>, Content </a:t>
            </a:r>
            <a:r>
              <a:rPr lang="en-US" dirty="0"/>
              <a:t>based features, Webpage based features and HTML and JavaScript features of web pages which can improve the performance of the system. In particular, we extract features from URLs and pass it through the various classifiers.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err="1"/>
              <a:t>Hajgude</a:t>
            </a:r>
            <a:r>
              <a:rPr lang="en-US" dirty="0"/>
              <a:t>, J., </a:t>
            </a:r>
            <a:r>
              <a:rPr lang="en-US" dirty="0" err="1"/>
              <a:t>Ragha</a:t>
            </a:r>
            <a:r>
              <a:rPr lang="en-US" dirty="0"/>
              <a:t>, L.: Phish mail guard: Phishing mail detection technique by using textual and URL analysis. In: 2012 World Congress on Information and Communication Technologies, pp. 297–302 (2012</a:t>
            </a:r>
            <a:r>
              <a:rPr lang="en-US" dirty="0" smtClean="0"/>
              <a:t>)</a:t>
            </a:r>
            <a:r>
              <a:rPr lang="en-US" dirty="0"/>
              <a:t> </a:t>
            </a:r>
          </a:p>
          <a:p>
            <a:r>
              <a:rPr lang="en-US" dirty="0">
                <a:solidFill>
                  <a:schemeClr val="accent1">
                    <a:lumMod val="75000"/>
                  </a:schemeClr>
                </a:solidFill>
              </a:rPr>
              <a:t>https://en.wikipedia.org/wiki/Machine_learning</a:t>
            </a:r>
          </a:p>
          <a:p>
            <a:r>
              <a:rPr lang="en-US" dirty="0"/>
              <a:t> </a:t>
            </a:r>
            <a:r>
              <a:rPr lang="en-US" dirty="0" smtClean="0">
                <a:hlinkClick r:id="rId2"/>
              </a:rPr>
              <a:t>www.ijacsa.thesai.org</a:t>
            </a:r>
            <a:endParaRPr lang="en-US" dirty="0" smtClean="0"/>
          </a:p>
          <a:p>
            <a:r>
              <a:rPr lang="en-US" dirty="0"/>
              <a:t> </a:t>
            </a:r>
            <a:r>
              <a:rPr lang="en-US" dirty="0" smtClean="0">
                <a:hlinkClick r:id="rId3"/>
              </a:rPr>
              <a:t>https</a:t>
            </a:r>
            <a:r>
              <a:rPr lang="en-US" dirty="0">
                <a:hlinkClick r:id="rId3"/>
              </a:rPr>
              <a:t>://link.springer.com/chapter/10.1007/978-981-13-9155-2_5</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r>
              <a:rPr lang="en-US" dirty="0"/>
              <a:t>Phishing is the most commonly used social engineering and cyber attack</a:t>
            </a:r>
            <a:r>
              <a:rPr lang="en-US" dirty="0" smtClean="0"/>
              <a:t>.</a:t>
            </a:r>
          </a:p>
          <a:p>
            <a:pPr marL="0" indent="0">
              <a:buNone/>
            </a:pPr>
            <a:r>
              <a:rPr lang="en-US" dirty="0" smtClean="0"/>
              <a:t>• </a:t>
            </a:r>
            <a:r>
              <a:rPr lang="en-US" dirty="0"/>
              <a:t>Through such attacks, the phisher targets naïve online users by tricking them into revealing confidential information, with the purpose of using it fraudulently</a:t>
            </a:r>
            <a:r>
              <a:rPr lang="en-US" dirty="0" smtClean="0"/>
              <a:t>.</a:t>
            </a:r>
          </a:p>
          <a:p>
            <a:pPr marL="0" indent="0">
              <a:buNone/>
            </a:pPr>
            <a:r>
              <a:rPr lang="en-US" dirty="0" smtClean="0"/>
              <a:t>• </a:t>
            </a:r>
            <a:r>
              <a:rPr lang="en-US" dirty="0"/>
              <a:t>Of the above three, the machine learning based method is proven to be most effective than the other methods</a:t>
            </a:r>
            <a:r>
              <a:rPr lang="en-US" dirty="0" smtClean="0"/>
              <a:t>.</a:t>
            </a:r>
          </a:p>
          <a:p>
            <a:pPr marL="0" indent="0">
              <a:buNone/>
            </a:pPr>
            <a:r>
              <a:rPr lang="en-US" dirty="0" smtClean="0"/>
              <a:t> </a:t>
            </a:r>
            <a:r>
              <a:rPr lang="en-US" dirty="0"/>
              <a:t>• Even then, online users are still being trapped into revealing sensitive information in phishing websites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Around 83% of IT teams in Indian organizations said the number of a phishing attack targeting their employees increased during </a:t>
            </a:r>
            <a:r>
              <a:rPr lang="en-US" dirty="0" smtClean="0"/>
              <a:t>2020.</a:t>
            </a:r>
          </a:p>
          <a:p>
            <a:r>
              <a:rPr lang="en-US" dirty="0" smtClean="0"/>
              <a:t> </a:t>
            </a:r>
            <a:r>
              <a:rPr lang="en-US" dirty="0"/>
              <a:t>A</a:t>
            </a:r>
            <a:r>
              <a:rPr lang="en-US" dirty="0" smtClean="0"/>
              <a:t>ccording </a:t>
            </a:r>
            <a:r>
              <a:rPr lang="en-US" dirty="0"/>
              <a:t>to the findings of a global survey titled ‘Phishing Insights 2021’ by Sophos, a </a:t>
            </a:r>
            <a:r>
              <a:rPr lang="en-US" dirty="0" err="1"/>
              <a:t>cybersecurity</a:t>
            </a:r>
            <a:r>
              <a:rPr lang="en-US" dirty="0"/>
              <a:t> company</a:t>
            </a:r>
            <a:r>
              <a:rPr lang="en-US" dirty="0" smtClean="0"/>
              <a:t>.</a:t>
            </a:r>
            <a:r>
              <a:rPr lang="en-US" dirty="0"/>
              <a:t> </a:t>
            </a:r>
            <a:endParaRPr lang="en-US" dirty="0" smtClean="0"/>
          </a:p>
          <a:p>
            <a:r>
              <a:rPr lang="en-US" dirty="0" smtClean="0"/>
              <a:t>Phishing </a:t>
            </a:r>
            <a:r>
              <a:rPr lang="en-US" dirty="0"/>
              <a:t>has been making an enormous impact on data privacy over the past two decades</a:t>
            </a:r>
            <a:r>
              <a:rPr lang="en-US" dirty="0" smtClean="0"/>
              <a:t>.</a:t>
            </a:r>
          </a:p>
          <a:p>
            <a:r>
              <a:rPr lang="en-US" dirty="0" smtClean="0"/>
              <a:t> </a:t>
            </a:r>
            <a:r>
              <a:rPr lang="en-US" dirty="0"/>
              <a:t>Phishing falls under Social Engineering Attacks. In phishing, the confidential data of an individual, group, or organization is  obtained  through online  fraud.</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A phishing website is a common social engineering method that mimics trustful uniform resource locators (URLs) and webpages</a:t>
            </a:r>
            <a:r>
              <a:rPr lang="en-US" dirty="0" smtClean="0"/>
              <a:t>.</a:t>
            </a:r>
          </a:p>
          <a:p>
            <a:r>
              <a:rPr lang="en-US" dirty="0" smtClean="0"/>
              <a:t> </a:t>
            </a:r>
            <a:r>
              <a:rPr lang="en-US" dirty="0"/>
              <a:t>The objective of this project is to train machine learning models and deep neural nets on the dataset created to predict phishing websites. </a:t>
            </a:r>
            <a:endParaRPr lang="en-US" dirty="0" smtClean="0"/>
          </a:p>
          <a:p>
            <a:r>
              <a:rPr lang="en-US" dirty="0" smtClean="0"/>
              <a:t>Both </a:t>
            </a:r>
            <a:r>
              <a:rPr lang="en-US" dirty="0"/>
              <a:t>phishing and benign URLs of websites are gathered to form a dataset and from them required URL and website content-based features are extracted. The performance level of each model is measures and compared.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buNone/>
            </a:pPr>
            <a:r>
              <a:rPr lang="en-US" sz="3400" b="1" dirty="0"/>
              <a:t>MACHINE LEARNING MODELS </a:t>
            </a:r>
            <a:endParaRPr lang="en-US" sz="3400" b="1" dirty="0" smtClean="0"/>
          </a:p>
          <a:p>
            <a:pPr marL="0" indent="0">
              <a:buNone/>
            </a:pPr>
            <a:r>
              <a:rPr lang="en-US" dirty="0" smtClean="0"/>
              <a:t>• </a:t>
            </a:r>
            <a:r>
              <a:rPr lang="en-US" dirty="0"/>
              <a:t>This is a supervised machine learning task. There are two major types of supervised machine learning problems, called classification and regression. </a:t>
            </a:r>
            <a:endParaRPr lang="en-US" dirty="0" smtClean="0"/>
          </a:p>
          <a:p>
            <a:pPr marL="0" indent="0">
              <a:buNone/>
            </a:pPr>
            <a:r>
              <a:rPr lang="en-US" dirty="0" smtClean="0"/>
              <a:t>• </a:t>
            </a:r>
            <a:r>
              <a:rPr lang="en-US" dirty="0"/>
              <a:t>This data set comes under classification problem, as the input URL is classified as phishing </a:t>
            </a:r>
            <a:r>
              <a:rPr lang="en-US" dirty="0" smtClean="0"/>
              <a:t>(-1</a:t>
            </a:r>
            <a:r>
              <a:rPr lang="en-US" dirty="0"/>
              <a:t>) or legitimate </a:t>
            </a:r>
            <a:r>
              <a:rPr lang="en-US" dirty="0" smtClean="0"/>
              <a:t>(1). </a:t>
            </a:r>
          </a:p>
          <a:p>
            <a:pPr marL="0" indent="0">
              <a:buNone/>
            </a:pPr>
            <a:r>
              <a:rPr lang="en-US" dirty="0" smtClean="0"/>
              <a:t>The </a:t>
            </a:r>
            <a:r>
              <a:rPr lang="en-US" dirty="0"/>
              <a:t>machine learning models (classification) considered to train the dataset in this notebook are: </a:t>
            </a:r>
            <a:endParaRPr lang="en-US" dirty="0" smtClean="0"/>
          </a:p>
          <a:p>
            <a:pPr marL="0" indent="0">
              <a:buNone/>
            </a:pPr>
            <a:r>
              <a:rPr lang="en-US" dirty="0" smtClean="0"/>
              <a:t>• </a:t>
            </a:r>
            <a:r>
              <a:rPr lang="en-US" dirty="0"/>
              <a:t>Random Forest </a:t>
            </a:r>
            <a:r>
              <a:rPr lang="en-US" dirty="0" smtClean="0"/>
              <a:t>Classifier</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t>Random Forest Classifier</a:t>
            </a:r>
            <a:r>
              <a:rPr lang="en-US" dirty="0"/>
              <a:t/>
            </a:r>
            <a:br>
              <a:rPr lang="en-US" dirty="0"/>
            </a:br>
            <a:endParaRPr lang="en-US" dirty="0"/>
          </a:p>
        </p:txBody>
      </p:sp>
      <p:sp>
        <p:nvSpPr>
          <p:cNvPr id="3" name="Content Placeholder 2"/>
          <p:cNvSpPr>
            <a:spLocks noGrp="1"/>
          </p:cNvSpPr>
          <p:nvPr>
            <p:ph idx="1"/>
          </p:nvPr>
        </p:nvSpPr>
        <p:spPr>
          <a:xfrm>
            <a:off x="838200" y="1349106"/>
            <a:ext cx="10515600" cy="5007243"/>
          </a:xfrm>
        </p:spPr>
        <p:txBody>
          <a:bodyPr/>
          <a:lstStyle/>
          <a:p>
            <a:pPr marL="0" indent="0">
              <a:buNone/>
            </a:pPr>
            <a:r>
              <a:rPr lang="en-US" dirty="0" smtClean="0"/>
              <a:t>It </a:t>
            </a:r>
            <a:r>
              <a:rPr lang="en-US" dirty="0"/>
              <a:t>works in four steps</a:t>
            </a:r>
            <a:r>
              <a:rPr lang="en-US" dirty="0" smtClean="0"/>
              <a:t>:</a:t>
            </a:r>
          </a:p>
          <a:p>
            <a:r>
              <a:rPr lang="en-US" dirty="0" smtClean="0"/>
              <a:t>Select </a:t>
            </a:r>
            <a:r>
              <a:rPr lang="en-US" dirty="0"/>
              <a:t>random samples from a given dataset</a:t>
            </a:r>
            <a:r>
              <a:rPr lang="en-US" dirty="0" smtClean="0"/>
              <a:t>.</a:t>
            </a:r>
            <a:endParaRPr lang="en-US" dirty="0"/>
          </a:p>
          <a:p>
            <a:r>
              <a:rPr lang="en-US" dirty="0" smtClean="0"/>
              <a:t> </a:t>
            </a:r>
            <a:r>
              <a:rPr lang="en-US" dirty="0"/>
              <a:t>Construct a decision tree for each sample and get a prediction result from each decision tree</a:t>
            </a:r>
            <a:r>
              <a:rPr lang="en-US" dirty="0" smtClean="0"/>
              <a:t>.</a:t>
            </a:r>
          </a:p>
          <a:p>
            <a:r>
              <a:rPr lang="en-US" dirty="0" smtClean="0"/>
              <a:t> </a:t>
            </a:r>
            <a:r>
              <a:rPr lang="en-US" dirty="0"/>
              <a:t>Perform a vote for each predicted result</a:t>
            </a:r>
            <a:r>
              <a:rPr lang="en-US" dirty="0" smtClean="0"/>
              <a:t>.</a:t>
            </a:r>
          </a:p>
          <a:p>
            <a:r>
              <a:rPr lang="en-US" dirty="0" smtClean="0"/>
              <a:t> </a:t>
            </a:r>
            <a:r>
              <a:rPr lang="en-US" dirty="0"/>
              <a:t>Select the prediction result with the most votes as the final prediction.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97002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9" y="969679"/>
            <a:ext cx="9272788" cy="5694164"/>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75025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5" name="Content Placeholder 4"/>
          <p:cNvPicPr>
            <a:picLocks noGrp="1" noChangeAspect="1"/>
          </p:cNvPicPr>
          <p:nvPr>
            <p:ph idx="1"/>
          </p:nvPr>
        </p:nvPicPr>
        <p:blipFill>
          <a:blip r:embed="rId2"/>
          <a:stretch>
            <a:fillRect/>
          </a:stretch>
        </p:blipFill>
        <p:spPr>
          <a:xfrm>
            <a:off x="978794" y="1281608"/>
            <a:ext cx="10058400" cy="531237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16713</TotalTime>
  <Words>762</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 Unicode MS</vt:lpstr>
      <vt:lpstr>Arial</vt:lpstr>
      <vt:lpstr>Arial Black</vt:lpstr>
      <vt:lpstr>Calibri</vt:lpstr>
      <vt:lpstr>Calibri Light</vt:lpstr>
      <vt:lpstr>Casper</vt:lpstr>
      <vt:lpstr>Karla</vt:lpstr>
      <vt:lpstr>Raleway ExtraBold</vt:lpstr>
      <vt:lpstr>Times New Roman</vt:lpstr>
      <vt:lpstr>Trebuchet MS</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Random Forest Classifier </vt:lpstr>
      <vt:lpstr>PowerPoint Presentation</vt:lpstr>
      <vt:lpstr>Results and Outputs</vt:lpstr>
      <vt:lpstr>PowerPoint Presentation</vt:lpstr>
      <vt:lpstr>PowerPoint Presentation</vt:lpstr>
      <vt:lpstr>PowerPoint Presentation</vt:lpstr>
      <vt:lpstr>PowerPoint Presentation</vt:lpstr>
      <vt:lpstr>Conclusion</vt:lpstr>
      <vt:lpstr>How to Avoid Phishing Attacks</vt:lpstr>
      <vt:lpstr>Future 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Microsoft account</cp:lastModifiedBy>
  <cp:revision>510</cp:revision>
  <dcterms:created xsi:type="dcterms:W3CDTF">2019-01-09T10:33:58Z</dcterms:created>
  <dcterms:modified xsi:type="dcterms:W3CDTF">2022-05-21T03:27:22Z</dcterms:modified>
</cp:coreProperties>
</file>