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7" r:id="rId1"/>
  </p:sldMasterIdLst>
  <p:sldIdLst>
    <p:sldId id="261" r:id="rId2"/>
    <p:sldId id="259" r:id="rId3"/>
    <p:sldId id="260" r:id="rId4"/>
    <p:sldId id="299" r:id="rId5"/>
    <p:sldId id="413" r:id="rId6"/>
    <p:sldId id="358" r:id="rId7"/>
    <p:sldId id="416" r:id="rId8"/>
    <p:sldId id="379"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61" r:id="rId29"/>
    <p:sldId id="355" r:id="rId30"/>
    <p:sldId id="356" r:id="rId31"/>
    <p:sldId id="357" r:id="rId32"/>
    <p:sldId id="41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59" r:id="rId50"/>
    <p:sldId id="282" r:id="rId51"/>
    <p:sldId id="308"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301" r:id="rId68"/>
    <p:sldId id="302" r:id="rId69"/>
    <p:sldId id="303" r:id="rId70"/>
    <p:sldId id="304" r:id="rId71"/>
    <p:sldId id="305" r:id="rId72"/>
    <p:sldId id="306" r:id="rId73"/>
    <p:sldId id="307" r:id="rId74"/>
    <p:sldId id="360" r:id="rId75"/>
    <p:sldId id="310" r:id="rId76"/>
    <p:sldId id="311" r:id="rId77"/>
    <p:sldId id="412" r:id="rId78"/>
    <p:sldId id="312" r:id="rId79"/>
    <p:sldId id="313" r:id="rId80"/>
    <p:sldId id="314" r:id="rId81"/>
    <p:sldId id="315" r:id="rId82"/>
    <p:sldId id="316" r:id="rId83"/>
    <p:sldId id="317" r:id="rId84"/>
    <p:sldId id="318" r:id="rId85"/>
    <p:sldId id="319" r:id="rId86"/>
    <p:sldId id="320" r:id="rId87"/>
    <p:sldId id="321" r:id="rId88"/>
    <p:sldId id="322" r:id="rId89"/>
    <p:sldId id="323" r:id="rId90"/>
    <p:sldId id="324" r:id="rId91"/>
    <p:sldId id="325" r:id="rId92"/>
    <p:sldId id="326" r:id="rId93"/>
    <p:sldId id="327" r:id="rId94"/>
    <p:sldId id="328" r:id="rId95"/>
    <p:sldId id="329" r:id="rId96"/>
    <p:sldId id="330" r:id="rId97"/>
    <p:sldId id="331" r:id="rId98"/>
    <p:sldId id="332" r:id="rId99"/>
    <p:sldId id="333" r:id="rId100"/>
    <p:sldId id="351" r:id="rId101"/>
    <p:sldId id="334" r:id="rId102"/>
    <p:sldId id="409" r:id="rId103"/>
    <p:sldId id="336" r:id="rId104"/>
    <p:sldId id="337" r:id="rId105"/>
    <p:sldId id="338" r:id="rId106"/>
    <p:sldId id="339" r:id="rId107"/>
    <p:sldId id="340" r:id="rId108"/>
    <p:sldId id="341" r:id="rId109"/>
    <p:sldId id="342" r:id="rId110"/>
    <p:sldId id="343" r:id="rId111"/>
    <p:sldId id="344" r:id="rId112"/>
    <p:sldId id="345" r:id="rId113"/>
    <p:sldId id="346" r:id="rId114"/>
    <p:sldId id="347" r:id="rId115"/>
    <p:sldId id="348" r:id="rId116"/>
    <p:sldId id="349" r:id="rId117"/>
    <p:sldId id="350" r:id="rId118"/>
    <p:sldId id="352" r:id="rId119"/>
    <p:sldId id="353" r:id="rId120"/>
    <p:sldId id="380" r:id="rId121"/>
    <p:sldId id="381" r:id="rId122"/>
    <p:sldId id="382" r:id="rId123"/>
    <p:sldId id="383" r:id="rId124"/>
    <p:sldId id="384" r:id="rId125"/>
    <p:sldId id="385" r:id="rId126"/>
    <p:sldId id="387" r:id="rId127"/>
    <p:sldId id="386" r:id="rId128"/>
    <p:sldId id="388" r:id="rId129"/>
    <p:sldId id="389" r:id="rId130"/>
    <p:sldId id="390" r:id="rId131"/>
    <p:sldId id="391" r:id="rId132"/>
    <p:sldId id="392" r:id="rId133"/>
    <p:sldId id="393" r:id="rId134"/>
    <p:sldId id="394" r:id="rId135"/>
    <p:sldId id="395" r:id="rId136"/>
    <p:sldId id="396" r:id="rId137"/>
    <p:sldId id="407" r:id="rId138"/>
    <p:sldId id="397" r:id="rId139"/>
    <p:sldId id="398" r:id="rId140"/>
    <p:sldId id="399" r:id="rId141"/>
    <p:sldId id="400" r:id="rId142"/>
    <p:sldId id="401" r:id="rId143"/>
    <p:sldId id="402" r:id="rId144"/>
    <p:sldId id="403" r:id="rId145"/>
    <p:sldId id="404" r:id="rId146"/>
    <p:sldId id="405" r:id="rId147"/>
    <p:sldId id="406" r:id="rId148"/>
    <p:sldId id="417" r:id="rId149"/>
    <p:sldId id="418" r:id="rId150"/>
    <p:sldId id="419" r:id="rId151"/>
    <p:sldId id="420" r:id="rId152"/>
    <p:sldId id="421" r:id="rId1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331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529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4478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9179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0174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652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1969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959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008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83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128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179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929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892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303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086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6136775"/>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shok1012/centralgit.git" TargetMode="External"/><Relationship Id="rId2" Type="http://schemas.openxmlformats.org/officeDocument/2006/relationships/hyperlink" Target="mailto:alok.anupam26@gmail.com"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ashok1012/centralgit.gi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hyperlink" Target="https://docs.chef.io/workstation/install_workstation/"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8" name="Group 4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9" name="Group 6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0" name="Rectangle 7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1"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a:extLst>
              <a:ext uri="{FF2B5EF4-FFF2-40B4-BE49-F238E27FC236}">
                <a16:creationId xmlns:a16="http://schemas.microsoft.com/office/drawing/2014/main" id="{2FEAA55E-9CF6-E921-5E3B-8EA233515586}"/>
              </a:ext>
            </a:extLst>
          </p:cNvPr>
          <p:cNvSpPr>
            <a:spLocks noGrp="1"/>
          </p:cNvSpPr>
          <p:nvPr>
            <p:ph type="title"/>
          </p:nvPr>
        </p:nvSpPr>
        <p:spPr>
          <a:xfrm>
            <a:off x="1702237" y="680116"/>
            <a:ext cx="9939472" cy="6137417"/>
          </a:xfrm>
        </p:spPr>
        <p:txBody>
          <a:bodyPr vert="horz" lIns="91440" tIns="45720" rIns="91440" bIns="45720" rtlCol="0" anchor="t">
            <a:normAutofit fontScale="90000"/>
          </a:bodyPr>
          <a:lstStyle/>
          <a:p>
            <a:r>
              <a:rPr lang="en-US" sz="3600" b="1" i="1" dirty="0">
                <a:solidFill>
                  <a:srgbClr val="00B050"/>
                </a:solidFill>
              </a:rPr>
              <a:t>DevOps     </a:t>
            </a:r>
            <a:br>
              <a:rPr lang="en-US" sz="3600" b="1" i="1" dirty="0">
                <a:solidFill>
                  <a:srgbClr val="00B050"/>
                </a:solidFill>
              </a:rPr>
            </a:br>
            <a:r>
              <a:rPr lang="en-US" sz="3600" b="1" i="1" dirty="0">
                <a:solidFill>
                  <a:srgbClr val="00B050"/>
                </a:solidFill>
              </a:rPr>
              <a:t>                                      </a:t>
            </a:r>
            <a:br>
              <a:rPr lang="en-US" sz="3600" b="1" i="1" dirty="0">
                <a:solidFill>
                  <a:srgbClr val="00B050"/>
                </a:solidFill>
              </a:rPr>
            </a:br>
            <a:br>
              <a:rPr lang="en-US" sz="3600" b="1" i="1" dirty="0">
                <a:solidFill>
                  <a:srgbClr val="00B050"/>
                </a:solidFill>
              </a:rPr>
            </a:br>
            <a:br>
              <a:rPr lang="en-US" sz="3600" b="1" i="1" dirty="0">
                <a:solidFill>
                  <a:srgbClr val="00B050"/>
                </a:solidFill>
              </a:rPr>
            </a:br>
            <a:br>
              <a:rPr lang="en-US" sz="3600" b="1" i="1" dirty="0">
                <a:solidFill>
                  <a:srgbClr val="00B050"/>
                </a:solidFill>
              </a:rPr>
            </a:br>
            <a:br>
              <a:rPr lang="en-US" sz="3600" b="1" i="1" dirty="0">
                <a:solidFill>
                  <a:srgbClr val="00B050"/>
                </a:solidFill>
              </a:rPr>
            </a:br>
            <a:br>
              <a:rPr lang="en-US" sz="3600" b="1" i="1" dirty="0">
                <a:solidFill>
                  <a:srgbClr val="00B050"/>
                </a:solidFill>
              </a:rPr>
            </a:br>
            <a:br>
              <a:rPr lang="en-US" sz="3600" b="1" i="1" dirty="0">
                <a:solidFill>
                  <a:srgbClr val="00B050"/>
                </a:solidFill>
              </a:rPr>
            </a:br>
            <a:br>
              <a:rPr lang="en-US" sz="3600" b="1" i="1" dirty="0">
                <a:solidFill>
                  <a:srgbClr val="00B050"/>
                </a:solidFill>
              </a:rPr>
            </a:br>
            <a:br>
              <a:rPr lang="en-US" sz="3600" b="1" i="1" dirty="0">
                <a:solidFill>
                  <a:srgbClr val="00B050"/>
                </a:solidFill>
              </a:rPr>
            </a:br>
            <a:br>
              <a:rPr lang="en-US" sz="3600" b="1" i="1" dirty="0">
                <a:solidFill>
                  <a:srgbClr val="00B050"/>
                </a:solidFill>
              </a:rPr>
            </a:br>
            <a:r>
              <a:rPr lang="en-US" sz="3600" b="1" i="1" dirty="0">
                <a:solidFill>
                  <a:srgbClr val="00B050"/>
                </a:solidFill>
              </a:rPr>
              <a:t>                                     Written by- Ashok Anupam</a:t>
            </a:r>
            <a:br>
              <a:rPr lang="en-US" sz="3600" b="1" i="1" dirty="0">
                <a:solidFill>
                  <a:srgbClr val="00B050"/>
                </a:solidFill>
              </a:rPr>
            </a:br>
            <a:endParaRPr lang="en-US" sz="3600" b="1" i="1" dirty="0">
              <a:solidFill>
                <a:srgbClr val="00B050"/>
              </a:solidFill>
            </a:endParaRPr>
          </a:p>
        </p:txBody>
      </p:sp>
      <p:sp>
        <p:nvSpPr>
          <p:cNvPr id="4" name="Text Placeholder 3">
            <a:extLst>
              <a:ext uri="{FF2B5EF4-FFF2-40B4-BE49-F238E27FC236}">
                <a16:creationId xmlns:a16="http://schemas.microsoft.com/office/drawing/2014/main" id="{1C6E273E-3E2B-3D12-CF3E-EAD25C58A5CC}"/>
              </a:ext>
            </a:extLst>
          </p:cNvPr>
          <p:cNvSpPr>
            <a:spLocks noGrp="1"/>
          </p:cNvSpPr>
          <p:nvPr>
            <p:ph type="body" sz="half" idx="2"/>
          </p:nvPr>
        </p:nvSpPr>
        <p:spPr>
          <a:xfrm>
            <a:off x="2676524" y="2089410"/>
            <a:ext cx="3148203" cy="4596616"/>
          </a:xfrm>
        </p:spPr>
        <p:txBody>
          <a:bodyPr vert="horz" lIns="91440" tIns="45720" rIns="91440" bIns="45720" rtlCol="0">
            <a:normAutofit lnSpcReduction="10000"/>
          </a:bodyPr>
          <a:lstStyle/>
          <a:p>
            <a:pPr>
              <a:buFont typeface="Wingdings 3" charset="2"/>
              <a:buChar char=""/>
            </a:pPr>
            <a:r>
              <a:rPr lang="en-US" sz="1600" b="1" dirty="0">
                <a:solidFill>
                  <a:srgbClr val="00B0F0"/>
                </a:solidFill>
              </a:rPr>
              <a:t>Course Content</a:t>
            </a:r>
            <a:endParaRPr lang="en-US" sz="1600" dirty="0">
              <a:solidFill>
                <a:srgbClr val="FF0000"/>
              </a:solidFill>
            </a:endParaRPr>
          </a:p>
          <a:p>
            <a:pPr>
              <a:buFont typeface="Wingdings 3" charset="2"/>
              <a:buChar char=""/>
            </a:pPr>
            <a:endParaRPr lang="en-US" sz="1600" dirty="0">
              <a:solidFill>
                <a:srgbClr val="FF0000"/>
              </a:solidFill>
            </a:endParaRPr>
          </a:p>
          <a:p>
            <a:pPr>
              <a:buFont typeface="Wingdings 3" charset="2"/>
              <a:buChar char=""/>
            </a:pPr>
            <a:r>
              <a:rPr lang="en-US" sz="1600" b="1" dirty="0">
                <a:solidFill>
                  <a:srgbClr val="C00000"/>
                </a:solidFill>
              </a:rPr>
              <a:t>1</a:t>
            </a:r>
            <a:r>
              <a:rPr lang="en-US" sz="1600" b="1" dirty="0">
                <a:solidFill>
                  <a:srgbClr val="C00000"/>
                </a:solidFill>
                <a:sym typeface="Wingdings" panose="05000000000000000000" pitchFamily="2" charset="2"/>
              </a:rPr>
              <a:t></a:t>
            </a:r>
            <a:r>
              <a:rPr lang="en-US" sz="1600" b="1" dirty="0">
                <a:solidFill>
                  <a:srgbClr val="C00000"/>
                </a:solidFill>
              </a:rPr>
              <a:t>Devops-Introduction</a:t>
            </a:r>
          </a:p>
          <a:p>
            <a:pPr>
              <a:buFont typeface="Wingdings 3" charset="2"/>
              <a:buChar char=""/>
            </a:pPr>
            <a:r>
              <a:rPr lang="en-US" sz="1600" b="1" dirty="0">
                <a:solidFill>
                  <a:srgbClr val="C00000"/>
                </a:solidFill>
              </a:rPr>
              <a:t>2</a:t>
            </a:r>
            <a:r>
              <a:rPr lang="en-US" sz="1600" b="1" dirty="0">
                <a:solidFill>
                  <a:srgbClr val="C00000"/>
                </a:solidFill>
                <a:sym typeface="Wingdings" panose="05000000000000000000" pitchFamily="2" charset="2"/>
              </a:rPr>
              <a:t></a:t>
            </a:r>
            <a:r>
              <a:rPr lang="en-US" sz="1600" b="1" dirty="0">
                <a:solidFill>
                  <a:srgbClr val="C00000"/>
                </a:solidFill>
              </a:rPr>
              <a:t>GIT</a:t>
            </a:r>
          </a:p>
          <a:p>
            <a:pPr>
              <a:buFont typeface="Wingdings 3" charset="2"/>
              <a:buChar char=""/>
            </a:pPr>
            <a:r>
              <a:rPr lang="en-US" sz="1600" b="1" dirty="0">
                <a:solidFill>
                  <a:srgbClr val="C00000"/>
                </a:solidFill>
              </a:rPr>
              <a:t>3</a:t>
            </a:r>
            <a:r>
              <a:rPr lang="en-US" sz="1600" b="1" dirty="0">
                <a:solidFill>
                  <a:srgbClr val="C00000"/>
                </a:solidFill>
                <a:sym typeface="Wingdings" panose="05000000000000000000" pitchFamily="2" charset="2"/>
              </a:rPr>
              <a:t></a:t>
            </a:r>
            <a:r>
              <a:rPr lang="en-US" sz="1600" b="1" dirty="0">
                <a:solidFill>
                  <a:srgbClr val="C00000"/>
                </a:solidFill>
              </a:rPr>
              <a:t>Maven</a:t>
            </a:r>
          </a:p>
          <a:p>
            <a:pPr>
              <a:buFont typeface="Wingdings 3" charset="2"/>
              <a:buChar char=""/>
            </a:pPr>
            <a:r>
              <a:rPr lang="en-US" sz="1600" b="1" dirty="0">
                <a:solidFill>
                  <a:srgbClr val="C00000"/>
                </a:solidFill>
              </a:rPr>
              <a:t>4</a:t>
            </a:r>
            <a:r>
              <a:rPr lang="en-US" sz="1600" b="1" dirty="0">
                <a:solidFill>
                  <a:srgbClr val="C00000"/>
                </a:solidFill>
                <a:sym typeface="Wingdings" panose="05000000000000000000" pitchFamily="2" charset="2"/>
              </a:rPr>
              <a:t></a:t>
            </a:r>
            <a:r>
              <a:rPr lang="en-US" sz="1600" b="1" dirty="0">
                <a:solidFill>
                  <a:srgbClr val="C00000"/>
                </a:solidFill>
              </a:rPr>
              <a:t>Jenkins</a:t>
            </a:r>
          </a:p>
          <a:p>
            <a:pPr>
              <a:buFont typeface="Wingdings 3" charset="2"/>
              <a:buChar char=""/>
            </a:pPr>
            <a:r>
              <a:rPr lang="en-US" sz="1600" b="1" dirty="0">
                <a:solidFill>
                  <a:srgbClr val="C00000"/>
                </a:solidFill>
              </a:rPr>
              <a:t>5</a:t>
            </a:r>
            <a:r>
              <a:rPr lang="en-US" sz="1600" b="1" dirty="0">
                <a:solidFill>
                  <a:srgbClr val="C00000"/>
                </a:solidFill>
                <a:sym typeface="Wingdings" panose="05000000000000000000" pitchFamily="2" charset="2"/>
              </a:rPr>
              <a:t></a:t>
            </a:r>
            <a:r>
              <a:rPr lang="en-US" sz="1600" b="1" dirty="0">
                <a:solidFill>
                  <a:srgbClr val="C00000"/>
                </a:solidFill>
              </a:rPr>
              <a:t>Chef</a:t>
            </a:r>
          </a:p>
          <a:p>
            <a:pPr>
              <a:buFont typeface="Wingdings 3" charset="2"/>
              <a:buChar char=""/>
            </a:pPr>
            <a:r>
              <a:rPr lang="en-US" sz="1600" b="1" dirty="0">
                <a:solidFill>
                  <a:srgbClr val="C00000"/>
                </a:solidFill>
              </a:rPr>
              <a:t>6</a:t>
            </a:r>
            <a:r>
              <a:rPr lang="en-US" sz="1600" b="1" dirty="0">
                <a:solidFill>
                  <a:srgbClr val="C00000"/>
                </a:solidFill>
                <a:sym typeface="Wingdings" panose="05000000000000000000" pitchFamily="2" charset="2"/>
              </a:rPr>
              <a:t></a:t>
            </a:r>
            <a:r>
              <a:rPr lang="en-US" sz="1600" b="1" dirty="0">
                <a:solidFill>
                  <a:srgbClr val="C00000"/>
                </a:solidFill>
              </a:rPr>
              <a:t>Ansible</a:t>
            </a:r>
          </a:p>
          <a:p>
            <a:pPr>
              <a:buFont typeface="Wingdings 3" charset="2"/>
              <a:buChar char=""/>
            </a:pPr>
            <a:r>
              <a:rPr lang="en-US" sz="1600" b="1" dirty="0">
                <a:solidFill>
                  <a:srgbClr val="C00000"/>
                </a:solidFill>
              </a:rPr>
              <a:t>7</a:t>
            </a:r>
            <a:r>
              <a:rPr lang="en-US" sz="1600" b="1" dirty="0">
                <a:solidFill>
                  <a:srgbClr val="C00000"/>
                </a:solidFill>
                <a:sym typeface="Wingdings" panose="05000000000000000000" pitchFamily="2" charset="2"/>
              </a:rPr>
              <a:t></a:t>
            </a:r>
            <a:r>
              <a:rPr lang="en-US" sz="1600" b="1" dirty="0">
                <a:solidFill>
                  <a:srgbClr val="C00000"/>
                </a:solidFill>
              </a:rPr>
              <a:t>Docker</a:t>
            </a:r>
          </a:p>
          <a:p>
            <a:pPr>
              <a:buFont typeface="Wingdings 3" charset="2"/>
              <a:buChar char=""/>
            </a:pPr>
            <a:r>
              <a:rPr lang="en-US" sz="1600" b="1" dirty="0">
                <a:solidFill>
                  <a:srgbClr val="C00000"/>
                </a:solidFill>
              </a:rPr>
              <a:t>8</a:t>
            </a:r>
            <a:r>
              <a:rPr lang="en-US" sz="1600" b="1" dirty="0">
                <a:solidFill>
                  <a:srgbClr val="C00000"/>
                </a:solidFill>
                <a:sym typeface="Wingdings" panose="05000000000000000000" pitchFamily="2" charset="2"/>
              </a:rPr>
              <a:t>Nagios</a:t>
            </a:r>
            <a:endParaRPr lang="en-US" sz="1600" b="1" dirty="0">
              <a:solidFill>
                <a:srgbClr val="C00000"/>
              </a:solidFill>
            </a:endParaRPr>
          </a:p>
          <a:p>
            <a:pPr>
              <a:buFont typeface="Wingdings 3" charset="2"/>
              <a:buChar char=""/>
            </a:pPr>
            <a:r>
              <a:rPr lang="en-US" sz="1600" b="1" dirty="0">
                <a:solidFill>
                  <a:srgbClr val="C00000"/>
                </a:solidFill>
                <a:sym typeface="Wingdings" panose="05000000000000000000" pitchFamily="2" charset="2"/>
              </a:rPr>
              <a:t>9</a:t>
            </a:r>
            <a:r>
              <a:rPr lang="en-US" sz="1600" b="1" dirty="0">
                <a:solidFill>
                  <a:srgbClr val="C00000"/>
                </a:solidFill>
              </a:rPr>
              <a:t>Kubernetes</a:t>
            </a:r>
          </a:p>
          <a:p>
            <a:pPr>
              <a:buFont typeface="Wingdings 3" charset="2"/>
              <a:buChar char=""/>
            </a:pPr>
            <a:r>
              <a:rPr lang="en-US" sz="1600" b="1" dirty="0">
                <a:solidFill>
                  <a:srgbClr val="C00000"/>
                </a:solidFill>
                <a:sym typeface="Wingdings" panose="05000000000000000000" pitchFamily="2" charset="2"/>
              </a:rPr>
              <a:t>10</a:t>
            </a:r>
            <a:r>
              <a:rPr lang="en-US" sz="1600" b="1" dirty="0">
                <a:solidFill>
                  <a:srgbClr val="C00000"/>
                </a:solidFill>
              </a:rPr>
              <a:t>Terraform</a:t>
            </a:r>
          </a:p>
          <a:p>
            <a:pPr>
              <a:buFont typeface="Wingdings 3" charset="2"/>
              <a:buChar char=""/>
            </a:pPr>
            <a:r>
              <a:rPr lang="en-US" sz="1600" b="1" dirty="0">
                <a:solidFill>
                  <a:srgbClr val="C00000"/>
                </a:solidFill>
              </a:rPr>
              <a:t>11</a:t>
            </a:r>
            <a:r>
              <a:rPr lang="en-US" sz="1600" b="1" dirty="0">
                <a:solidFill>
                  <a:srgbClr val="C00000"/>
                </a:solidFill>
                <a:sym typeface="Wingdings" panose="05000000000000000000" pitchFamily="2" charset="2"/>
              </a:rPr>
              <a:t>Helm</a:t>
            </a:r>
            <a:endParaRPr lang="en-US" sz="1600" b="1" dirty="0">
              <a:solidFill>
                <a:srgbClr val="C00000"/>
              </a:solidFill>
            </a:endParaRPr>
          </a:p>
          <a:p>
            <a:pPr>
              <a:buFont typeface="Wingdings 3" charset="2"/>
              <a:buChar char=""/>
            </a:pPr>
            <a:endParaRPr lang="en-US" dirty="0">
              <a:solidFill>
                <a:srgbClr val="000000"/>
              </a:solidFill>
            </a:endParaRPr>
          </a:p>
        </p:txBody>
      </p:sp>
      <p:pic>
        <p:nvPicPr>
          <p:cNvPr id="14" name="Picture Placeholder 13" descr="A puzzle with different colored lines&#10;&#10;Description automatically generated with medium confidence">
            <a:extLst>
              <a:ext uri="{FF2B5EF4-FFF2-40B4-BE49-F238E27FC236}">
                <a16:creationId xmlns:a16="http://schemas.microsoft.com/office/drawing/2014/main" id="{3F9FC918-137D-CCB9-3A70-C28EAF019D26}"/>
              </a:ext>
            </a:extLst>
          </p:cNvPr>
          <p:cNvPicPr>
            <a:picLocks noGrp="1" noChangeAspect="1"/>
          </p:cNvPicPr>
          <p:nvPr>
            <p:ph type="pic" idx="1"/>
          </p:nvPr>
        </p:nvPicPr>
        <p:blipFill>
          <a:blip r:embed="rId2"/>
          <a:srcRect t="17585" b="17585"/>
          <a:stretch>
            <a:fillRect/>
          </a:stretch>
        </p:blipFill>
        <p:spPr>
          <a:xfrm>
            <a:off x="6091916" y="2089410"/>
            <a:ext cx="5451627" cy="2018220"/>
          </a:xfrm>
          <a:prstGeom prst="rect">
            <a:avLst/>
          </a:prstGeom>
        </p:spPr>
      </p:pic>
    </p:spTree>
    <p:extLst>
      <p:ext uri="{BB962C8B-B14F-4D97-AF65-F5344CB8AC3E}">
        <p14:creationId xmlns:p14="http://schemas.microsoft.com/office/powerpoint/2010/main" val="247842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34CB-B1A9-1CF6-293F-269820DDA6A7}"/>
              </a:ext>
            </a:extLst>
          </p:cNvPr>
          <p:cNvSpPr>
            <a:spLocks noGrp="1"/>
          </p:cNvSpPr>
          <p:nvPr>
            <p:ph type="title"/>
          </p:nvPr>
        </p:nvSpPr>
        <p:spPr/>
        <p:txBody>
          <a:bodyPr/>
          <a:lstStyle/>
          <a:p>
            <a:r>
              <a:rPr lang="en-AU" b="1" i="1" dirty="0"/>
              <a:t>GIT-In-Action</a:t>
            </a:r>
            <a:endParaRPr lang="en-AU" dirty="0"/>
          </a:p>
        </p:txBody>
      </p:sp>
      <p:sp>
        <p:nvSpPr>
          <p:cNvPr id="3" name="Content Placeholder 2">
            <a:extLst>
              <a:ext uri="{FF2B5EF4-FFF2-40B4-BE49-F238E27FC236}">
                <a16:creationId xmlns:a16="http://schemas.microsoft.com/office/drawing/2014/main" id="{FD5A63C3-33DB-3DD7-1C67-5AA66D45F7E1}"/>
              </a:ext>
            </a:extLst>
          </p:cNvPr>
          <p:cNvSpPr>
            <a:spLocks noGrp="1"/>
          </p:cNvSpPr>
          <p:nvPr>
            <p:ph idx="1"/>
          </p:nvPr>
        </p:nvSpPr>
        <p:spPr>
          <a:xfrm>
            <a:off x="2589212" y="2133599"/>
            <a:ext cx="8915400" cy="4510481"/>
          </a:xfrm>
        </p:spPr>
        <p:txBody>
          <a:bodyPr>
            <a:normAutofit fontScale="85000" lnSpcReduction="10000"/>
          </a:bodyPr>
          <a:lstStyle/>
          <a:p>
            <a:r>
              <a:rPr lang="en-AU" b="1"/>
              <a:t>Now work inside the Mumbai machine, create Directory and make file inside localrepo</a:t>
            </a:r>
          </a:p>
          <a:p>
            <a:r>
              <a:rPr lang="en-AU" b="1"/>
              <a:t>[Ec2-user] </a:t>
            </a:r>
            <a:r>
              <a:rPr lang="en-AU" b="1">
                <a:solidFill>
                  <a:srgbClr val="FF0000"/>
                </a:solidFill>
              </a:rPr>
              <a:t># mkdir mumbaigit </a:t>
            </a:r>
          </a:p>
          <a:p>
            <a:r>
              <a:rPr lang="en-AU" b="1"/>
              <a:t>[Ec2-user] # </a:t>
            </a:r>
            <a:r>
              <a:rPr lang="en-AU" b="1">
                <a:solidFill>
                  <a:srgbClr val="FF0000"/>
                </a:solidFill>
              </a:rPr>
              <a:t>cd mumbaigit</a:t>
            </a:r>
          </a:p>
          <a:p>
            <a:r>
              <a:rPr lang="en-AU" b="1">
                <a:solidFill>
                  <a:srgbClr val="FF0000"/>
                </a:solidFill>
              </a:rPr>
              <a:t> </a:t>
            </a:r>
            <a:r>
              <a:rPr lang="en-AU" b="1"/>
              <a:t>[Mumbaigit]# </a:t>
            </a:r>
            <a:r>
              <a:rPr lang="en-AU" b="1">
                <a:solidFill>
                  <a:srgbClr val="FF0000"/>
                </a:solidFill>
              </a:rPr>
              <a:t>git init </a:t>
            </a:r>
            <a:r>
              <a:rPr lang="en-AU" b="1"/>
              <a:t>( init command turn Dir into local Repo) </a:t>
            </a:r>
          </a:p>
          <a:p>
            <a:r>
              <a:rPr lang="en-AU" b="1"/>
              <a:t>[Mumbaigit]# </a:t>
            </a:r>
            <a:r>
              <a:rPr lang="en-AU" b="1">
                <a:solidFill>
                  <a:srgbClr val="FF0000"/>
                </a:solidFill>
              </a:rPr>
              <a:t>cat &gt;Mumbai1 </a:t>
            </a:r>
            <a:r>
              <a:rPr lang="en-AU" b="1"/>
              <a:t>(write inside the [Dir] local repo by cat &gt; command) </a:t>
            </a:r>
          </a:p>
          <a:p>
            <a:r>
              <a:rPr lang="en-AU" b="1"/>
              <a:t># </a:t>
            </a:r>
            <a:r>
              <a:rPr lang="en-AU" b="1">
                <a:solidFill>
                  <a:srgbClr val="FF0000"/>
                </a:solidFill>
              </a:rPr>
              <a:t>cat Mumbai 1 </a:t>
            </a:r>
            <a:r>
              <a:rPr lang="en-AU" b="1"/>
              <a:t>(to check the data/code what has been written in repo)</a:t>
            </a:r>
          </a:p>
          <a:p>
            <a:r>
              <a:rPr lang="en-AU" b="1"/>
              <a:t> Put and write some code/data inside the file mumbai1, and come out by Ctrl+d</a:t>
            </a:r>
          </a:p>
          <a:p>
            <a:r>
              <a:rPr lang="en-AU" b="1"/>
              <a:t> I Love India </a:t>
            </a:r>
          </a:p>
          <a:p>
            <a:r>
              <a:rPr lang="en-AU" b="1"/>
              <a:t># </a:t>
            </a:r>
            <a:r>
              <a:rPr lang="en-AU" b="1">
                <a:solidFill>
                  <a:srgbClr val="FF0000"/>
                </a:solidFill>
              </a:rPr>
              <a:t>git status </a:t>
            </a:r>
          </a:p>
          <a:p>
            <a:r>
              <a:rPr lang="en-AU" b="1"/>
              <a:t>Untracked files: </a:t>
            </a:r>
            <a:r>
              <a:rPr lang="en-AU" b="1">
                <a:solidFill>
                  <a:srgbClr val="FF0000"/>
                </a:solidFill>
              </a:rPr>
              <a:t>Mumbai1</a:t>
            </a:r>
            <a:r>
              <a:rPr lang="en-AU" b="1"/>
              <a:t> (it’s in red color means not added yet staging aria)</a:t>
            </a:r>
          </a:p>
          <a:p>
            <a:r>
              <a:rPr lang="en-AU" b="1"/>
              <a:t>[mumbaigit]# </a:t>
            </a:r>
            <a:r>
              <a:rPr lang="en-AU" b="1">
                <a:solidFill>
                  <a:srgbClr val="FF0000"/>
                </a:solidFill>
              </a:rPr>
              <a:t>git add . </a:t>
            </a:r>
            <a:r>
              <a:rPr lang="en-AU" b="1"/>
              <a:t>(Add command to add created file to staging aria) </a:t>
            </a:r>
          </a:p>
          <a:p>
            <a:r>
              <a:rPr lang="en-AU" b="1"/>
              <a:t># git status </a:t>
            </a:r>
          </a:p>
          <a:p>
            <a:r>
              <a:rPr lang="en-AU" b="1"/>
              <a:t>New file: </a:t>
            </a:r>
            <a:r>
              <a:rPr lang="en-AU" b="1">
                <a:solidFill>
                  <a:srgbClr val="00B050"/>
                </a:solidFill>
              </a:rPr>
              <a:t>Mumbai1</a:t>
            </a:r>
            <a:r>
              <a:rPr lang="en-AU" b="1"/>
              <a:t> (it’s in green color means added staging area )</a:t>
            </a:r>
            <a:endParaRPr lang="en-AU" b="1" dirty="0"/>
          </a:p>
        </p:txBody>
      </p:sp>
    </p:spTree>
    <p:extLst>
      <p:ext uri="{BB962C8B-B14F-4D97-AF65-F5344CB8AC3E}">
        <p14:creationId xmlns:p14="http://schemas.microsoft.com/office/powerpoint/2010/main" val="114365636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18F6-0DD2-9598-4DA0-E9CBB28C33F7}"/>
              </a:ext>
            </a:extLst>
          </p:cNvPr>
          <p:cNvSpPr>
            <a:spLocks noGrp="1"/>
          </p:cNvSpPr>
          <p:nvPr>
            <p:ph type="title"/>
          </p:nvPr>
        </p:nvSpPr>
        <p:spPr/>
        <p:txBody>
          <a:bodyPr/>
          <a:lstStyle/>
          <a:p>
            <a:r>
              <a:rPr lang="en-AU" b="1" dirty="0">
                <a:solidFill>
                  <a:srgbClr val="FF0000"/>
                </a:solidFill>
              </a:rPr>
              <a:t>Docker uses container on the host OS to run applications</a:t>
            </a:r>
            <a:endParaRPr lang="en-AU" dirty="0"/>
          </a:p>
        </p:txBody>
      </p:sp>
      <p:pic>
        <p:nvPicPr>
          <p:cNvPr id="6" name="Picture Placeholder 5">
            <a:extLst>
              <a:ext uri="{FF2B5EF4-FFF2-40B4-BE49-F238E27FC236}">
                <a16:creationId xmlns:a16="http://schemas.microsoft.com/office/drawing/2014/main" id="{DE281DA9-E7E9-8AB8-DC9B-A2CBBD38F2EA}"/>
              </a:ext>
            </a:extLst>
          </p:cNvPr>
          <p:cNvPicPr>
            <a:picLocks noGrp="1" noChangeAspect="1"/>
          </p:cNvPicPr>
          <p:nvPr>
            <p:ph type="pic" idx="1"/>
          </p:nvPr>
        </p:nvPicPr>
        <p:blipFill>
          <a:blip r:embed="rId2"/>
          <a:srcRect t="8637" b="8637"/>
          <a:stretch>
            <a:fillRect/>
          </a:stretch>
        </p:blipFill>
        <p:spPr/>
      </p:pic>
      <p:sp>
        <p:nvSpPr>
          <p:cNvPr id="4" name="Text Placeholder 3">
            <a:extLst>
              <a:ext uri="{FF2B5EF4-FFF2-40B4-BE49-F238E27FC236}">
                <a16:creationId xmlns:a16="http://schemas.microsoft.com/office/drawing/2014/main" id="{9E29DAB1-C0DA-1119-1457-8877BC5F0EF4}"/>
              </a:ext>
            </a:extLst>
          </p:cNvPr>
          <p:cNvSpPr>
            <a:spLocks noGrp="1"/>
          </p:cNvSpPr>
          <p:nvPr>
            <p:ph type="body" sz="half" idx="2"/>
          </p:nvPr>
        </p:nvSpPr>
        <p:spPr/>
        <p:txBody>
          <a:bodyPr>
            <a:normAutofit fontScale="70000" lnSpcReduction="20000"/>
          </a:bodyPr>
          <a:lstStyle/>
          <a:p>
            <a:r>
              <a:rPr lang="en-AU" sz="2400" dirty="0">
                <a:solidFill>
                  <a:srgbClr val="FF0000"/>
                </a:solidFill>
                <a:highlight>
                  <a:srgbClr val="FFFF00"/>
                </a:highlight>
              </a:rPr>
              <a:t>Here OS Level Virtualisation, whereas VMWARE has Hardware level virtualisation.</a:t>
            </a:r>
          </a:p>
        </p:txBody>
      </p:sp>
    </p:spTree>
    <p:extLst>
      <p:ext uri="{BB962C8B-B14F-4D97-AF65-F5344CB8AC3E}">
        <p14:creationId xmlns:p14="http://schemas.microsoft.com/office/powerpoint/2010/main" val="14189314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07DD-A73D-136B-4A56-1115F72EE40A}"/>
              </a:ext>
            </a:extLst>
          </p:cNvPr>
          <p:cNvSpPr>
            <a:spLocks noGrp="1"/>
          </p:cNvSpPr>
          <p:nvPr>
            <p:ph type="title"/>
          </p:nvPr>
        </p:nvSpPr>
        <p:spPr>
          <a:xfrm>
            <a:off x="2592925" y="624110"/>
            <a:ext cx="8911687" cy="619474"/>
          </a:xfrm>
        </p:spPr>
        <p:txBody>
          <a:bodyPr>
            <a:normAutofit fontScale="90000"/>
          </a:bodyPr>
          <a:lstStyle/>
          <a:p>
            <a:r>
              <a:rPr lang="en-AU" b="1" i="1" dirty="0"/>
              <a:t>Advantages of Docker:</a:t>
            </a:r>
          </a:p>
        </p:txBody>
      </p:sp>
      <p:sp>
        <p:nvSpPr>
          <p:cNvPr id="3" name="Content Placeholder 2">
            <a:extLst>
              <a:ext uri="{FF2B5EF4-FFF2-40B4-BE49-F238E27FC236}">
                <a16:creationId xmlns:a16="http://schemas.microsoft.com/office/drawing/2014/main" id="{AE81FB51-BC59-2F76-4FCD-EDD6F5A17438}"/>
              </a:ext>
            </a:extLst>
          </p:cNvPr>
          <p:cNvSpPr>
            <a:spLocks noGrp="1"/>
          </p:cNvSpPr>
          <p:nvPr>
            <p:ph idx="1"/>
          </p:nvPr>
        </p:nvSpPr>
        <p:spPr>
          <a:xfrm>
            <a:off x="2589212" y="1243584"/>
            <a:ext cx="8915400" cy="3447288"/>
          </a:xfrm>
        </p:spPr>
        <p:txBody>
          <a:bodyPr/>
          <a:lstStyle/>
          <a:p>
            <a:r>
              <a:rPr lang="en-AU" dirty="0">
                <a:highlight>
                  <a:srgbClr val="FFFF00"/>
                </a:highlight>
              </a:rPr>
              <a:t>No pre-allocation of RAM</a:t>
            </a:r>
            <a:r>
              <a:rPr lang="en-AU" dirty="0"/>
              <a:t>.</a:t>
            </a:r>
          </a:p>
          <a:p>
            <a:r>
              <a:rPr lang="en-AU" dirty="0"/>
              <a:t>  CI efficiency: - </a:t>
            </a:r>
            <a:r>
              <a:rPr lang="en-AU" dirty="0">
                <a:highlight>
                  <a:srgbClr val="FFFF00"/>
                </a:highlight>
              </a:rPr>
              <a:t>docker enables you to build a container image and use that same image across every step of the deployment process. </a:t>
            </a:r>
          </a:p>
          <a:p>
            <a:r>
              <a:rPr lang="en-AU" dirty="0"/>
              <a:t> Less cost.</a:t>
            </a:r>
          </a:p>
          <a:p>
            <a:r>
              <a:rPr lang="en-AU" dirty="0"/>
              <a:t>  </a:t>
            </a:r>
            <a:r>
              <a:rPr lang="en-AU" dirty="0">
                <a:highlight>
                  <a:srgbClr val="FFFF00"/>
                </a:highlight>
              </a:rPr>
              <a:t>It is light in weight</a:t>
            </a:r>
            <a:r>
              <a:rPr lang="en-AU" dirty="0"/>
              <a:t>.</a:t>
            </a:r>
          </a:p>
          <a:p>
            <a:r>
              <a:rPr lang="en-AU" dirty="0">
                <a:highlight>
                  <a:srgbClr val="FFFF00"/>
                </a:highlight>
              </a:rPr>
              <a:t>  It can run on physical h/w / virtual h/w or on cloud. </a:t>
            </a:r>
          </a:p>
          <a:p>
            <a:r>
              <a:rPr lang="en-AU" dirty="0"/>
              <a:t> You can reuse this image. </a:t>
            </a:r>
          </a:p>
          <a:p>
            <a:r>
              <a:rPr lang="en-AU" dirty="0"/>
              <a:t> It takes very less time to create Containers</a:t>
            </a:r>
          </a:p>
        </p:txBody>
      </p:sp>
    </p:spTree>
    <p:extLst>
      <p:ext uri="{BB962C8B-B14F-4D97-AF65-F5344CB8AC3E}">
        <p14:creationId xmlns:p14="http://schemas.microsoft.com/office/powerpoint/2010/main" val="31177114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9" name="Group 10">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0" name="Group 24">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1" name="Rectangle 38">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2"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53" name="Rectangle 42">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ECF0A-5F5D-BC6E-4FD4-DF3F6A5E88A2}"/>
              </a:ext>
            </a:extLst>
          </p:cNvPr>
          <p:cNvSpPr>
            <a:spLocks noGrp="1"/>
          </p:cNvSpPr>
          <p:nvPr>
            <p:ph type="title"/>
          </p:nvPr>
        </p:nvSpPr>
        <p:spPr>
          <a:xfrm rot="10800000" flipH="1" flipV="1">
            <a:off x="4206240" y="5862683"/>
            <a:ext cx="5480685" cy="667204"/>
          </a:xfrm>
        </p:spPr>
        <p:txBody>
          <a:bodyPr vert="horz" lIns="91440" tIns="45720" rIns="91440" bIns="45720" rtlCol="0" anchor="t">
            <a:normAutofit/>
          </a:bodyPr>
          <a:lstStyle/>
          <a:p>
            <a:r>
              <a:rPr lang="en-US" sz="3600" b="1" i="1" dirty="0">
                <a:solidFill>
                  <a:srgbClr val="FF0000"/>
                </a:solidFill>
                <a:highlight>
                  <a:srgbClr val="FFFF00"/>
                </a:highlight>
              </a:rPr>
              <a:t>Architecture</a:t>
            </a:r>
          </a:p>
        </p:txBody>
      </p:sp>
      <p:sp>
        <p:nvSpPr>
          <p:cNvPr id="54" name="Rectangle 44">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385775C3-E112-CF57-B483-74994D4D289F}"/>
              </a:ext>
            </a:extLst>
          </p:cNvPr>
          <p:cNvSpPr>
            <a:spLocks noGrp="1"/>
          </p:cNvSpPr>
          <p:nvPr>
            <p:ph type="body" sz="half" idx="2"/>
          </p:nvPr>
        </p:nvSpPr>
        <p:spPr>
          <a:xfrm>
            <a:off x="679533" y="5737801"/>
            <a:ext cx="3619969" cy="513085"/>
          </a:xfrm>
        </p:spPr>
        <p:txBody>
          <a:bodyPr vert="horz" lIns="91440" tIns="45720" rIns="91440" bIns="45720" rtlCol="0">
            <a:normAutofit fontScale="25000" lnSpcReduction="20000"/>
          </a:bodyPr>
          <a:lstStyle/>
          <a:p>
            <a:pPr>
              <a:buFont typeface="Wingdings 3" charset="2"/>
              <a:buChar char=""/>
            </a:pPr>
            <a:r>
              <a:rPr lang="en-US" sz="3600" b="1" i="1" dirty="0">
                <a:solidFill>
                  <a:srgbClr val="FF0000"/>
                </a:solidFill>
                <a:highlight>
                  <a:srgbClr val="FFFF00"/>
                </a:highlight>
              </a:rPr>
              <a:t>         </a:t>
            </a:r>
          </a:p>
          <a:p>
            <a:pPr>
              <a:buFont typeface="Wingdings 3" charset="2"/>
              <a:buChar char=""/>
            </a:pPr>
            <a:r>
              <a:rPr lang="en-US" sz="3600" b="1" i="1" dirty="0">
                <a:solidFill>
                  <a:srgbClr val="FF0000"/>
                </a:solidFill>
                <a:highlight>
                  <a:srgbClr val="FFFF00"/>
                </a:highlight>
              </a:rPr>
              <a:t>                                                   </a:t>
            </a:r>
            <a:r>
              <a:rPr lang="en-US" sz="14400" b="1" i="1" dirty="0">
                <a:solidFill>
                  <a:srgbClr val="FF0000"/>
                </a:solidFill>
                <a:highlight>
                  <a:srgbClr val="FFFF00"/>
                </a:highlight>
              </a:rPr>
              <a:t>Docker</a:t>
            </a:r>
            <a:endParaRPr lang="en-US" sz="14400" dirty="0"/>
          </a:p>
        </p:txBody>
      </p:sp>
      <p:sp>
        <p:nvSpPr>
          <p:cNvPr id="55"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A diagram of a computer&#10;&#10;Description automatically generated">
            <a:extLst>
              <a:ext uri="{FF2B5EF4-FFF2-40B4-BE49-F238E27FC236}">
                <a16:creationId xmlns:a16="http://schemas.microsoft.com/office/drawing/2014/main" id="{F576BC06-63FA-BA35-0A60-E86D52A56617}"/>
              </a:ext>
            </a:extLst>
          </p:cNvPr>
          <p:cNvPicPr>
            <a:picLocks noGrp="1" noChangeAspect="1"/>
          </p:cNvPicPr>
          <p:nvPr>
            <p:ph type="pic" idx="1"/>
          </p:nvPr>
        </p:nvPicPr>
        <p:blipFill>
          <a:blip r:embed="rId2"/>
          <a:srcRect t="592" b="592"/>
          <a:stretch>
            <a:fillRect/>
          </a:stretch>
        </p:blipFill>
        <p:spPr>
          <a:xfrm>
            <a:off x="1458892" y="272963"/>
            <a:ext cx="10604500" cy="5230374"/>
          </a:xfrm>
        </p:spPr>
      </p:pic>
    </p:spTree>
    <p:extLst>
      <p:ext uri="{BB962C8B-B14F-4D97-AF65-F5344CB8AC3E}">
        <p14:creationId xmlns:p14="http://schemas.microsoft.com/office/powerpoint/2010/main" val="40358839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5544-C28A-CD78-EA85-2E68129E5B40}"/>
              </a:ext>
            </a:extLst>
          </p:cNvPr>
          <p:cNvSpPr>
            <a:spLocks noGrp="1"/>
          </p:cNvSpPr>
          <p:nvPr>
            <p:ph type="title"/>
          </p:nvPr>
        </p:nvSpPr>
        <p:spPr>
          <a:xfrm>
            <a:off x="2592925" y="155448"/>
            <a:ext cx="8911687" cy="624728"/>
          </a:xfrm>
        </p:spPr>
        <p:txBody>
          <a:bodyPr>
            <a:normAutofit fontScale="90000"/>
          </a:bodyPr>
          <a:lstStyle/>
          <a:p>
            <a:r>
              <a:rPr lang="en-AU" b="1" i="1" dirty="0"/>
              <a:t>Components of Docker:</a:t>
            </a:r>
          </a:p>
        </p:txBody>
      </p:sp>
      <p:sp>
        <p:nvSpPr>
          <p:cNvPr id="3" name="Content Placeholder 2">
            <a:extLst>
              <a:ext uri="{FF2B5EF4-FFF2-40B4-BE49-F238E27FC236}">
                <a16:creationId xmlns:a16="http://schemas.microsoft.com/office/drawing/2014/main" id="{7FED4A25-0FCA-2E78-CFA2-6E1BA1C62181}"/>
              </a:ext>
            </a:extLst>
          </p:cNvPr>
          <p:cNvSpPr>
            <a:spLocks noGrp="1"/>
          </p:cNvSpPr>
          <p:nvPr>
            <p:ph idx="1"/>
          </p:nvPr>
        </p:nvSpPr>
        <p:spPr>
          <a:xfrm>
            <a:off x="2589212" y="780176"/>
            <a:ext cx="8915400" cy="5922376"/>
          </a:xfrm>
        </p:spPr>
        <p:txBody>
          <a:bodyPr>
            <a:normAutofit/>
          </a:bodyPr>
          <a:lstStyle/>
          <a:p>
            <a:r>
              <a:rPr lang="en-AU" b="1" dirty="0">
                <a:solidFill>
                  <a:srgbClr val="FF0000"/>
                </a:solidFill>
              </a:rPr>
              <a:t>A</a:t>
            </a:r>
            <a:r>
              <a:rPr lang="en-AU" b="1" dirty="0">
                <a:solidFill>
                  <a:srgbClr val="FF0000"/>
                </a:solidFill>
                <a:highlight>
                  <a:srgbClr val="FFFF00"/>
                </a:highlight>
              </a:rPr>
              <a:t>. Docker Daemon</a:t>
            </a:r>
            <a:r>
              <a:rPr lang="en-AU" b="1" dirty="0">
                <a:solidFill>
                  <a:srgbClr val="FF0000"/>
                </a:solidFill>
              </a:rPr>
              <a:t>:</a:t>
            </a:r>
          </a:p>
          <a:p>
            <a:r>
              <a:rPr lang="en-AU" dirty="0"/>
              <a:t>  Docker daemon runs on host O.S</a:t>
            </a:r>
          </a:p>
          <a:p>
            <a:r>
              <a:rPr lang="en-AU" dirty="0"/>
              <a:t> </a:t>
            </a:r>
            <a:r>
              <a:rPr lang="en-AU" dirty="0">
                <a:highlight>
                  <a:srgbClr val="FFFF00"/>
                </a:highlight>
              </a:rPr>
              <a:t>It is responsible for running containers to manages docker services.</a:t>
            </a:r>
          </a:p>
          <a:p>
            <a:r>
              <a:rPr lang="en-AU" dirty="0"/>
              <a:t> Docker daemon can communicate with other daemons. </a:t>
            </a:r>
          </a:p>
          <a:p>
            <a:r>
              <a:rPr lang="en-AU" b="1" dirty="0">
                <a:solidFill>
                  <a:srgbClr val="FF0000"/>
                </a:solidFill>
              </a:rPr>
              <a:t>B. </a:t>
            </a:r>
            <a:r>
              <a:rPr lang="en-AU" b="1" dirty="0">
                <a:solidFill>
                  <a:srgbClr val="FF0000"/>
                </a:solidFill>
                <a:highlight>
                  <a:srgbClr val="FFFF00"/>
                </a:highlight>
              </a:rPr>
              <a:t>Docker Client: </a:t>
            </a:r>
          </a:p>
          <a:p>
            <a:r>
              <a:rPr lang="en-AU" dirty="0"/>
              <a:t> </a:t>
            </a:r>
            <a:r>
              <a:rPr lang="en-AU" dirty="0">
                <a:highlight>
                  <a:srgbClr val="FFFF00"/>
                </a:highlight>
              </a:rPr>
              <a:t>Docker users can interact with docker through a client</a:t>
            </a:r>
            <a:r>
              <a:rPr lang="en-AU" dirty="0"/>
              <a:t>. </a:t>
            </a:r>
          </a:p>
          <a:p>
            <a:r>
              <a:rPr lang="en-AU" dirty="0"/>
              <a:t> Docker client uses commands and REST API to communicate with the docker daemon. </a:t>
            </a:r>
          </a:p>
          <a:p>
            <a:r>
              <a:rPr lang="en-AU" dirty="0"/>
              <a:t> When a client runs any server command on the docker client terminal, the client terminal sends these docker commands to the docker daemon.</a:t>
            </a:r>
          </a:p>
          <a:p>
            <a:r>
              <a:rPr lang="en-AU" dirty="0"/>
              <a:t>  It is possible for docker client to communicate with more than one daemon.</a:t>
            </a:r>
          </a:p>
          <a:p>
            <a:r>
              <a:rPr lang="en-AU" b="1" dirty="0">
                <a:solidFill>
                  <a:srgbClr val="FF0000"/>
                </a:solidFill>
              </a:rPr>
              <a:t>C. </a:t>
            </a:r>
            <a:r>
              <a:rPr lang="en-AU" b="1" dirty="0">
                <a:solidFill>
                  <a:srgbClr val="FF0000"/>
                </a:solidFill>
                <a:highlight>
                  <a:srgbClr val="FFFF00"/>
                </a:highlight>
              </a:rPr>
              <a:t>Docker Host:</a:t>
            </a:r>
          </a:p>
          <a:p>
            <a:r>
              <a:rPr lang="en-AU" dirty="0"/>
              <a:t>Docker host is used to provide an environment to execute and run applications. </a:t>
            </a:r>
          </a:p>
          <a:p>
            <a:r>
              <a:rPr lang="en-AU" dirty="0">
                <a:highlight>
                  <a:srgbClr val="FFFF00"/>
                </a:highlight>
              </a:rPr>
              <a:t>It contains the docker daemon, images, containers, networks and storages</a:t>
            </a:r>
            <a:endParaRPr lang="en-AU" b="1" dirty="0">
              <a:solidFill>
                <a:srgbClr val="FF0000"/>
              </a:solidFill>
              <a:highlight>
                <a:srgbClr val="FFFF00"/>
              </a:highlight>
            </a:endParaRPr>
          </a:p>
        </p:txBody>
      </p:sp>
    </p:spTree>
    <p:extLst>
      <p:ext uri="{BB962C8B-B14F-4D97-AF65-F5344CB8AC3E}">
        <p14:creationId xmlns:p14="http://schemas.microsoft.com/office/powerpoint/2010/main" val="25506006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5D20-C086-7807-0A7A-04E366E5DAB1}"/>
              </a:ext>
            </a:extLst>
          </p:cNvPr>
          <p:cNvSpPr>
            <a:spLocks noGrp="1"/>
          </p:cNvSpPr>
          <p:nvPr>
            <p:ph type="title"/>
          </p:nvPr>
        </p:nvSpPr>
        <p:spPr>
          <a:xfrm>
            <a:off x="2592925" y="192948"/>
            <a:ext cx="8911687" cy="645952"/>
          </a:xfrm>
        </p:spPr>
        <p:txBody>
          <a:bodyPr/>
          <a:lstStyle/>
          <a:p>
            <a:r>
              <a:rPr lang="en-AU" b="1" i="1" dirty="0"/>
              <a:t>Components of Docker:</a:t>
            </a:r>
            <a:endParaRPr lang="en-AU" dirty="0"/>
          </a:p>
        </p:txBody>
      </p:sp>
      <p:sp>
        <p:nvSpPr>
          <p:cNvPr id="3" name="Content Placeholder 2">
            <a:extLst>
              <a:ext uri="{FF2B5EF4-FFF2-40B4-BE49-F238E27FC236}">
                <a16:creationId xmlns:a16="http://schemas.microsoft.com/office/drawing/2014/main" id="{8742F876-D5F4-D913-76F2-9EBCE3A8D45A}"/>
              </a:ext>
            </a:extLst>
          </p:cNvPr>
          <p:cNvSpPr>
            <a:spLocks noGrp="1"/>
          </p:cNvSpPr>
          <p:nvPr>
            <p:ph idx="1"/>
          </p:nvPr>
        </p:nvSpPr>
        <p:spPr>
          <a:xfrm>
            <a:off x="2589212" y="838901"/>
            <a:ext cx="8915400" cy="5587066"/>
          </a:xfrm>
        </p:spPr>
        <p:txBody>
          <a:bodyPr>
            <a:normAutofit/>
          </a:bodyPr>
          <a:lstStyle/>
          <a:p>
            <a:r>
              <a:rPr lang="en-AU" b="1" dirty="0">
                <a:solidFill>
                  <a:srgbClr val="FF0000"/>
                </a:solidFill>
              </a:rPr>
              <a:t>D. </a:t>
            </a:r>
            <a:r>
              <a:rPr lang="en-AU" b="1" dirty="0">
                <a:solidFill>
                  <a:srgbClr val="FF0000"/>
                </a:solidFill>
                <a:highlight>
                  <a:srgbClr val="FFFF00"/>
                </a:highlight>
              </a:rPr>
              <a:t>Docker Hub/ Registry:</a:t>
            </a:r>
          </a:p>
          <a:p>
            <a:r>
              <a:rPr lang="en-AU" dirty="0">
                <a:highlight>
                  <a:srgbClr val="FFFF00"/>
                </a:highlight>
              </a:rPr>
              <a:t>Docker registry manages and stores the docker image</a:t>
            </a:r>
            <a:r>
              <a:rPr lang="en-AU" dirty="0"/>
              <a:t>. </a:t>
            </a:r>
          </a:p>
          <a:p>
            <a:r>
              <a:rPr lang="en-AU" dirty="0"/>
              <a:t>There are two types of registries in the docker: </a:t>
            </a:r>
          </a:p>
          <a:p>
            <a:r>
              <a:rPr lang="en-AU" dirty="0"/>
              <a:t>a. </a:t>
            </a:r>
            <a:r>
              <a:rPr lang="en-AU" dirty="0">
                <a:highlight>
                  <a:srgbClr val="FFFF00"/>
                </a:highlight>
              </a:rPr>
              <a:t>Public Registry: it is also called as docker hub. </a:t>
            </a:r>
          </a:p>
          <a:p>
            <a:r>
              <a:rPr lang="en-AU" dirty="0">
                <a:highlight>
                  <a:srgbClr val="FFFF00"/>
                </a:highlight>
              </a:rPr>
              <a:t>b. Private Registry: it is used to share image with in the enterprise.</a:t>
            </a:r>
          </a:p>
          <a:p>
            <a:r>
              <a:rPr lang="en-AU" b="1" dirty="0">
                <a:solidFill>
                  <a:srgbClr val="FF0000"/>
                </a:solidFill>
              </a:rPr>
              <a:t>E. </a:t>
            </a:r>
            <a:r>
              <a:rPr lang="en-AU" b="1" dirty="0">
                <a:solidFill>
                  <a:srgbClr val="FF0000"/>
                </a:solidFill>
                <a:highlight>
                  <a:srgbClr val="FFFF00"/>
                </a:highlight>
              </a:rPr>
              <a:t>Docker Image</a:t>
            </a:r>
            <a:r>
              <a:rPr lang="en-AU" b="1" dirty="0">
                <a:solidFill>
                  <a:srgbClr val="FF0000"/>
                </a:solidFill>
              </a:rPr>
              <a:t>:</a:t>
            </a:r>
          </a:p>
          <a:p>
            <a:r>
              <a:rPr lang="en-AU" dirty="0"/>
              <a:t>Docker images are the </a:t>
            </a:r>
            <a:r>
              <a:rPr lang="en-AU" dirty="0">
                <a:highlight>
                  <a:srgbClr val="FFFF00"/>
                </a:highlight>
              </a:rPr>
              <a:t>read only binary templates used to create docker containers</a:t>
            </a:r>
            <a:r>
              <a:rPr lang="en-AU" dirty="0"/>
              <a:t>. </a:t>
            </a:r>
          </a:p>
          <a:p>
            <a:r>
              <a:rPr lang="en-AU" dirty="0"/>
              <a:t>Or Single file with all the dependencies and configuration required to run a program. </a:t>
            </a:r>
          </a:p>
          <a:p>
            <a:r>
              <a:rPr lang="en-AU" dirty="0">
                <a:highlight>
                  <a:srgbClr val="FFFF00"/>
                </a:highlight>
              </a:rPr>
              <a:t>Ways to Create an Image: </a:t>
            </a:r>
          </a:p>
          <a:p>
            <a:r>
              <a:rPr lang="en-AU" dirty="0">
                <a:solidFill>
                  <a:srgbClr val="FF0000"/>
                </a:solidFill>
              </a:rPr>
              <a:t>a. </a:t>
            </a:r>
            <a:r>
              <a:rPr lang="en-AU" dirty="0">
                <a:solidFill>
                  <a:srgbClr val="FF0000"/>
                </a:solidFill>
                <a:highlight>
                  <a:srgbClr val="FFFF00"/>
                </a:highlight>
              </a:rPr>
              <a:t>Take image from the docker hub.</a:t>
            </a:r>
          </a:p>
          <a:p>
            <a:r>
              <a:rPr lang="en-AU" dirty="0">
                <a:solidFill>
                  <a:srgbClr val="FF0000"/>
                </a:solidFill>
                <a:highlight>
                  <a:srgbClr val="FFFF00"/>
                </a:highlight>
              </a:rPr>
              <a:t> b. Create image from docker file. </a:t>
            </a:r>
          </a:p>
          <a:p>
            <a:r>
              <a:rPr lang="en-AU" dirty="0">
                <a:solidFill>
                  <a:srgbClr val="FF0000"/>
                </a:solidFill>
                <a:highlight>
                  <a:srgbClr val="FFFF00"/>
                </a:highlight>
              </a:rPr>
              <a:t>c. Create image from existing docker containers</a:t>
            </a:r>
            <a:r>
              <a:rPr lang="en-AU" dirty="0">
                <a:highlight>
                  <a:srgbClr val="FFFF00"/>
                </a:highlight>
              </a:rPr>
              <a:t>.</a:t>
            </a:r>
          </a:p>
        </p:txBody>
      </p:sp>
    </p:spTree>
    <p:extLst>
      <p:ext uri="{BB962C8B-B14F-4D97-AF65-F5344CB8AC3E}">
        <p14:creationId xmlns:p14="http://schemas.microsoft.com/office/powerpoint/2010/main" val="30717375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7954-73B4-570F-D18A-1839F5765A44}"/>
              </a:ext>
            </a:extLst>
          </p:cNvPr>
          <p:cNvSpPr>
            <a:spLocks noGrp="1"/>
          </p:cNvSpPr>
          <p:nvPr>
            <p:ph type="title"/>
          </p:nvPr>
        </p:nvSpPr>
        <p:spPr>
          <a:xfrm>
            <a:off x="2592925" y="624110"/>
            <a:ext cx="8911687" cy="667795"/>
          </a:xfrm>
        </p:spPr>
        <p:txBody>
          <a:bodyPr/>
          <a:lstStyle/>
          <a:p>
            <a:r>
              <a:rPr lang="en-AU" b="1" i="1" dirty="0"/>
              <a:t>Components of Docker:</a:t>
            </a:r>
            <a:endParaRPr lang="en-AU" dirty="0"/>
          </a:p>
        </p:txBody>
      </p:sp>
      <p:sp>
        <p:nvSpPr>
          <p:cNvPr id="3" name="Content Placeholder 2">
            <a:extLst>
              <a:ext uri="{FF2B5EF4-FFF2-40B4-BE49-F238E27FC236}">
                <a16:creationId xmlns:a16="http://schemas.microsoft.com/office/drawing/2014/main" id="{75D535B6-39BC-8B4A-EAF3-57EEA96FE880}"/>
              </a:ext>
            </a:extLst>
          </p:cNvPr>
          <p:cNvSpPr>
            <a:spLocks noGrp="1"/>
          </p:cNvSpPr>
          <p:nvPr>
            <p:ph idx="1"/>
          </p:nvPr>
        </p:nvSpPr>
        <p:spPr/>
        <p:txBody>
          <a:bodyPr/>
          <a:lstStyle/>
          <a:p>
            <a:r>
              <a:rPr lang="en-AU" b="1" dirty="0">
                <a:solidFill>
                  <a:srgbClr val="FF0000"/>
                </a:solidFill>
              </a:rPr>
              <a:t>F. </a:t>
            </a:r>
            <a:r>
              <a:rPr lang="en-AU" b="1" dirty="0">
                <a:solidFill>
                  <a:srgbClr val="FF0000"/>
                </a:solidFill>
                <a:highlight>
                  <a:srgbClr val="FFFF00"/>
                </a:highlight>
              </a:rPr>
              <a:t>Docker Containers</a:t>
            </a:r>
          </a:p>
          <a:p>
            <a:r>
              <a:rPr lang="en-AU" dirty="0">
                <a:highlight>
                  <a:srgbClr val="FFFF00"/>
                </a:highlight>
              </a:rPr>
              <a:t>Containers hold the entire packages that is needed to run the application</a:t>
            </a:r>
            <a:r>
              <a:rPr lang="en-AU" dirty="0"/>
              <a:t>.</a:t>
            </a:r>
          </a:p>
          <a:p>
            <a:r>
              <a:rPr lang="en-AU" dirty="0"/>
              <a:t>Or  In other words, we can say that the </a:t>
            </a:r>
            <a:r>
              <a:rPr lang="en-AU" dirty="0">
                <a:highlight>
                  <a:srgbClr val="FFFF00"/>
                </a:highlight>
              </a:rPr>
              <a:t>image is a template and the container is a copy of that template. </a:t>
            </a:r>
          </a:p>
          <a:p>
            <a:r>
              <a:rPr lang="en-AU" dirty="0"/>
              <a:t> Container is like a virtual machine.</a:t>
            </a:r>
          </a:p>
          <a:p>
            <a:r>
              <a:rPr lang="en-AU" dirty="0"/>
              <a:t>  </a:t>
            </a:r>
            <a:r>
              <a:rPr lang="en-AU" dirty="0">
                <a:highlight>
                  <a:srgbClr val="FFFF00"/>
                </a:highlight>
              </a:rPr>
              <a:t>Images becomes container when they run on docker engine</a:t>
            </a:r>
            <a:r>
              <a:rPr lang="en-AU" dirty="0"/>
              <a:t>.</a:t>
            </a:r>
            <a:endParaRPr lang="en-AU" b="1" dirty="0">
              <a:solidFill>
                <a:srgbClr val="FF0000"/>
              </a:solidFill>
            </a:endParaRPr>
          </a:p>
          <a:p>
            <a:endParaRPr lang="en-AU" dirty="0"/>
          </a:p>
        </p:txBody>
      </p:sp>
    </p:spTree>
    <p:extLst>
      <p:ext uri="{BB962C8B-B14F-4D97-AF65-F5344CB8AC3E}">
        <p14:creationId xmlns:p14="http://schemas.microsoft.com/office/powerpoint/2010/main" val="2497785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710F-45C8-7F45-F177-3A349722179C}"/>
              </a:ext>
            </a:extLst>
          </p:cNvPr>
          <p:cNvSpPr>
            <a:spLocks noGrp="1"/>
          </p:cNvSpPr>
          <p:nvPr>
            <p:ph type="title"/>
          </p:nvPr>
        </p:nvSpPr>
        <p:spPr>
          <a:xfrm>
            <a:off x="2592925" y="624110"/>
            <a:ext cx="8911687" cy="600683"/>
          </a:xfrm>
        </p:spPr>
        <p:txBody>
          <a:bodyPr>
            <a:normAutofit fontScale="90000"/>
          </a:bodyPr>
          <a:lstStyle/>
          <a:p>
            <a:r>
              <a:rPr lang="en-AU" b="1" i="1" dirty="0"/>
              <a:t>Basic Docker Commands: </a:t>
            </a:r>
          </a:p>
        </p:txBody>
      </p:sp>
      <p:sp>
        <p:nvSpPr>
          <p:cNvPr id="3" name="Content Placeholder 2">
            <a:extLst>
              <a:ext uri="{FF2B5EF4-FFF2-40B4-BE49-F238E27FC236}">
                <a16:creationId xmlns:a16="http://schemas.microsoft.com/office/drawing/2014/main" id="{EBD9E866-50BD-CF13-D3EA-FE45B9862EF2}"/>
              </a:ext>
            </a:extLst>
          </p:cNvPr>
          <p:cNvSpPr>
            <a:spLocks noGrp="1"/>
          </p:cNvSpPr>
          <p:nvPr>
            <p:ph idx="1"/>
          </p:nvPr>
        </p:nvSpPr>
        <p:spPr>
          <a:xfrm>
            <a:off x="2589212" y="1224793"/>
            <a:ext cx="8915400" cy="5553512"/>
          </a:xfrm>
        </p:spPr>
        <p:txBody>
          <a:bodyPr/>
          <a:lstStyle/>
          <a:p>
            <a:r>
              <a:rPr lang="en-AU" b="1" dirty="0"/>
              <a:t>To see all images present in your local repo:</a:t>
            </a:r>
            <a:r>
              <a:rPr lang="en-AU" dirty="0"/>
              <a:t>   </a:t>
            </a:r>
            <a:r>
              <a:rPr lang="en-AU" dirty="0">
                <a:highlight>
                  <a:srgbClr val="FFFF00"/>
                </a:highlight>
              </a:rPr>
              <a:t># docker images</a:t>
            </a:r>
          </a:p>
          <a:p>
            <a:r>
              <a:rPr lang="en-AU" b="1" dirty="0"/>
              <a:t> To find out images in docker hub:                     </a:t>
            </a:r>
            <a:r>
              <a:rPr lang="en-AU" dirty="0">
                <a:highlight>
                  <a:srgbClr val="FFFF00"/>
                </a:highlight>
              </a:rPr>
              <a:t>#docker search </a:t>
            </a:r>
            <a:r>
              <a:rPr lang="en-AU" dirty="0" err="1">
                <a:highlight>
                  <a:srgbClr val="FFFF00"/>
                </a:highlight>
              </a:rPr>
              <a:t>image_name</a:t>
            </a:r>
            <a:endParaRPr lang="en-AU" dirty="0">
              <a:highlight>
                <a:srgbClr val="FFFF00"/>
              </a:highlight>
            </a:endParaRPr>
          </a:p>
          <a:p>
            <a:r>
              <a:rPr lang="en-AU" dirty="0"/>
              <a:t> </a:t>
            </a:r>
            <a:r>
              <a:rPr lang="en-AU" b="1" dirty="0"/>
              <a:t>To download image from </a:t>
            </a:r>
            <a:r>
              <a:rPr lang="en-AU" b="1" dirty="0" err="1"/>
              <a:t>dockerhub</a:t>
            </a:r>
            <a:r>
              <a:rPr lang="en-AU" b="1" dirty="0"/>
              <a:t> to local machine </a:t>
            </a:r>
            <a:r>
              <a:rPr lang="en-AU" dirty="0">
                <a:highlight>
                  <a:srgbClr val="FFFF00"/>
                </a:highlight>
              </a:rPr>
              <a:t># docker pull </a:t>
            </a:r>
            <a:r>
              <a:rPr lang="en-AU" b="1" dirty="0" err="1"/>
              <a:t>image_name</a:t>
            </a:r>
            <a:r>
              <a:rPr lang="en-AU" b="1" dirty="0"/>
              <a:t>:</a:t>
            </a:r>
          </a:p>
          <a:p>
            <a:r>
              <a:rPr lang="en-AU" dirty="0"/>
              <a:t> </a:t>
            </a:r>
            <a:r>
              <a:rPr lang="en-AU" b="1" dirty="0"/>
              <a:t>To check service start or not (status) :              </a:t>
            </a:r>
            <a:r>
              <a:rPr lang="en-AU" dirty="0">
                <a:highlight>
                  <a:srgbClr val="FFFF00"/>
                </a:highlight>
              </a:rPr>
              <a:t># docker service status</a:t>
            </a:r>
          </a:p>
          <a:p>
            <a:r>
              <a:rPr lang="en-AU" dirty="0"/>
              <a:t> </a:t>
            </a:r>
            <a:r>
              <a:rPr lang="en-AU" b="1" dirty="0"/>
              <a:t>To start: </a:t>
            </a:r>
            <a:r>
              <a:rPr lang="en-AU" dirty="0"/>
              <a:t>                                                               </a:t>
            </a:r>
            <a:r>
              <a:rPr lang="en-AU" dirty="0">
                <a:highlight>
                  <a:srgbClr val="FFFF00"/>
                </a:highlight>
              </a:rPr>
              <a:t>#docker service start </a:t>
            </a:r>
          </a:p>
          <a:p>
            <a:r>
              <a:rPr lang="en-AU" b="1" dirty="0"/>
              <a:t>To stop:</a:t>
            </a:r>
            <a:r>
              <a:rPr lang="en-AU" dirty="0"/>
              <a:t>                                                                 </a:t>
            </a:r>
            <a:r>
              <a:rPr lang="en-AU" dirty="0">
                <a:highlight>
                  <a:srgbClr val="FFFF00"/>
                </a:highlight>
              </a:rPr>
              <a:t># docker service stop </a:t>
            </a:r>
          </a:p>
          <a:p>
            <a:r>
              <a:rPr lang="en-AU" b="1" dirty="0"/>
              <a:t>To start container</a:t>
            </a:r>
            <a:r>
              <a:rPr lang="en-AU" dirty="0"/>
              <a:t> :                                             </a:t>
            </a:r>
            <a:r>
              <a:rPr lang="en-AU" dirty="0">
                <a:highlight>
                  <a:srgbClr val="FFFF00"/>
                </a:highlight>
              </a:rPr>
              <a:t>#docker start </a:t>
            </a:r>
            <a:r>
              <a:rPr lang="en-AU" dirty="0" err="1">
                <a:highlight>
                  <a:srgbClr val="FFFF00"/>
                </a:highlight>
              </a:rPr>
              <a:t>container_name</a:t>
            </a:r>
            <a:endParaRPr lang="en-AU" dirty="0">
              <a:highlight>
                <a:srgbClr val="FFFF00"/>
              </a:highlight>
            </a:endParaRPr>
          </a:p>
          <a:p>
            <a:r>
              <a:rPr lang="en-AU" dirty="0"/>
              <a:t> </a:t>
            </a:r>
            <a:r>
              <a:rPr lang="en-AU" b="1" dirty="0"/>
              <a:t>To go inside container</a:t>
            </a:r>
            <a:r>
              <a:rPr lang="en-AU" dirty="0"/>
              <a:t>                                 </a:t>
            </a:r>
            <a:r>
              <a:rPr lang="en-AU" dirty="0">
                <a:highlight>
                  <a:srgbClr val="FFFF00"/>
                </a:highlight>
              </a:rPr>
              <a:t># docker attach </a:t>
            </a:r>
            <a:r>
              <a:rPr lang="en-AU" dirty="0" err="1">
                <a:highlight>
                  <a:srgbClr val="FFFF00"/>
                </a:highlight>
              </a:rPr>
              <a:t>container_name</a:t>
            </a:r>
            <a:r>
              <a:rPr lang="en-AU" dirty="0">
                <a:highlight>
                  <a:srgbClr val="FFFF00"/>
                </a:highlight>
              </a:rPr>
              <a:t> </a:t>
            </a:r>
          </a:p>
          <a:p>
            <a:r>
              <a:rPr lang="en-AU" b="1" dirty="0"/>
              <a:t>To see all containers:</a:t>
            </a:r>
            <a:r>
              <a:rPr lang="en-AU" dirty="0"/>
              <a:t>                                     </a:t>
            </a:r>
            <a:r>
              <a:rPr lang="en-AU" dirty="0">
                <a:highlight>
                  <a:srgbClr val="FFFF00"/>
                </a:highlight>
              </a:rPr>
              <a:t># docker </a:t>
            </a:r>
            <a:r>
              <a:rPr lang="en-AU" dirty="0" err="1">
                <a:highlight>
                  <a:srgbClr val="FFFF00"/>
                </a:highlight>
              </a:rPr>
              <a:t>ps</a:t>
            </a:r>
            <a:r>
              <a:rPr lang="en-AU" dirty="0">
                <a:highlight>
                  <a:srgbClr val="FFFF00"/>
                </a:highlight>
              </a:rPr>
              <a:t> -a </a:t>
            </a:r>
          </a:p>
          <a:p>
            <a:r>
              <a:rPr lang="en-AU" b="1" dirty="0"/>
              <a:t>To see running containers:</a:t>
            </a:r>
            <a:r>
              <a:rPr lang="en-AU" dirty="0"/>
              <a:t>                           </a:t>
            </a:r>
            <a:r>
              <a:rPr lang="en-AU" dirty="0">
                <a:highlight>
                  <a:srgbClr val="FFFF00"/>
                </a:highlight>
              </a:rPr>
              <a:t># docker </a:t>
            </a:r>
            <a:r>
              <a:rPr lang="en-AU" dirty="0" err="1">
                <a:highlight>
                  <a:srgbClr val="FFFF00"/>
                </a:highlight>
              </a:rPr>
              <a:t>ps</a:t>
            </a:r>
            <a:endParaRPr lang="en-AU" dirty="0">
              <a:highlight>
                <a:srgbClr val="FFFF00"/>
              </a:highlight>
            </a:endParaRPr>
          </a:p>
          <a:p>
            <a:r>
              <a:rPr lang="en-AU" dirty="0"/>
              <a:t> </a:t>
            </a:r>
            <a:r>
              <a:rPr lang="en-AU" b="1" dirty="0"/>
              <a:t>To stop container:</a:t>
            </a:r>
            <a:r>
              <a:rPr lang="en-AU" dirty="0"/>
              <a:t>                                       </a:t>
            </a:r>
            <a:r>
              <a:rPr lang="en-AU" dirty="0">
                <a:highlight>
                  <a:srgbClr val="FFFF00"/>
                </a:highlight>
              </a:rPr>
              <a:t># docker stop </a:t>
            </a:r>
            <a:r>
              <a:rPr lang="en-AU" dirty="0" err="1">
                <a:highlight>
                  <a:srgbClr val="FFFF00"/>
                </a:highlight>
              </a:rPr>
              <a:t>container_name</a:t>
            </a:r>
            <a:endParaRPr lang="en-AU" dirty="0">
              <a:highlight>
                <a:srgbClr val="FFFF00"/>
              </a:highlight>
            </a:endParaRPr>
          </a:p>
          <a:p>
            <a:r>
              <a:rPr lang="en-AU" b="1" dirty="0"/>
              <a:t> To delete a container:</a:t>
            </a:r>
            <a:r>
              <a:rPr lang="en-AU" dirty="0"/>
              <a:t>                               </a:t>
            </a:r>
            <a:r>
              <a:rPr lang="en-AU" dirty="0">
                <a:highlight>
                  <a:srgbClr val="FFFF00"/>
                </a:highlight>
              </a:rPr>
              <a:t># docker rm </a:t>
            </a:r>
            <a:r>
              <a:rPr lang="en-AU" dirty="0" err="1">
                <a:highlight>
                  <a:srgbClr val="FFFF00"/>
                </a:highlight>
              </a:rPr>
              <a:t>container_name</a:t>
            </a:r>
            <a:r>
              <a:rPr lang="en-AU" dirty="0">
                <a:highlight>
                  <a:srgbClr val="FFFF00"/>
                </a:highlight>
              </a:rPr>
              <a:t> </a:t>
            </a:r>
          </a:p>
        </p:txBody>
      </p:sp>
    </p:spTree>
    <p:extLst>
      <p:ext uri="{BB962C8B-B14F-4D97-AF65-F5344CB8AC3E}">
        <p14:creationId xmlns:p14="http://schemas.microsoft.com/office/powerpoint/2010/main" val="2860705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AEDA-219F-04B9-1DD3-5077A8526FF1}"/>
              </a:ext>
            </a:extLst>
          </p:cNvPr>
          <p:cNvSpPr>
            <a:spLocks noGrp="1"/>
          </p:cNvSpPr>
          <p:nvPr>
            <p:ph type="title"/>
          </p:nvPr>
        </p:nvSpPr>
        <p:spPr>
          <a:xfrm>
            <a:off x="2592925" y="624110"/>
            <a:ext cx="8911687" cy="651017"/>
          </a:xfrm>
        </p:spPr>
        <p:txBody>
          <a:bodyPr/>
          <a:lstStyle/>
          <a:p>
            <a:r>
              <a:rPr lang="en-AU" b="1" i="1" dirty="0"/>
              <a:t>Create container from our own Image</a:t>
            </a:r>
            <a:r>
              <a:rPr lang="en-AU" i="1" dirty="0"/>
              <a:t>:</a:t>
            </a:r>
          </a:p>
        </p:txBody>
      </p:sp>
      <p:sp>
        <p:nvSpPr>
          <p:cNvPr id="3" name="Content Placeholder 2">
            <a:extLst>
              <a:ext uri="{FF2B5EF4-FFF2-40B4-BE49-F238E27FC236}">
                <a16:creationId xmlns:a16="http://schemas.microsoft.com/office/drawing/2014/main" id="{F814BD8E-84CF-1BCC-6B10-CA21102CBB9A}"/>
              </a:ext>
            </a:extLst>
          </p:cNvPr>
          <p:cNvSpPr>
            <a:spLocks noGrp="1"/>
          </p:cNvSpPr>
          <p:nvPr>
            <p:ph idx="1"/>
          </p:nvPr>
        </p:nvSpPr>
        <p:spPr>
          <a:xfrm>
            <a:off x="2589212" y="1451295"/>
            <a:ext cx="8915400" cy="4459927"/>
          </a:xfrm>
        </p:spPr>
        <p:txBody>
          <a:bodyPr/>
          <a:lstStyle/>
          <a:p>
            <a:r>
              <a:rPr lang="en-AU" dirty="0"/>
              <a:t>Login into AWS account and start your EC2 instance, </a:t>
            </a:r>
          </a:p>
          <a:p>
            <a:r>
              <a:rPr lang="en-AU" dirty="0"/>
              <a:t>access it from putty.</a:t>
            </a:r>
          </a:p>
          <a:p>
            <a:r>
              <a:rPr lang="en-AU" dirty="0"/>
              <a:t> Now we have to create container from our own image.</a:t>
            </a:r>
          </a:p>
          <a:p>
            <a:r>
              <a:rPr lang="en-AU" dirty="0"/>
              <a:t> Therefore, </a:t>
            </a:r>
            <a:r>
              <a:rPr lang="en-AU" dirty="0">
                <a:highlight>
                  <a:srgbClr val="FFFF00"/>
                </a:highlight>
              </a:rPr>
              <a:t>create one container first</a:t>
            </a:r>
            <a:r>
              <a:rPr lang="en-AU" dirty="0"/>
              <a:t>:</a:t>
            </a:r>
          </a:p>
          <a:p>
            <a:r>
              <a:rPr lang="en-AU" dirty="0"/>
              <a:t> </a:t>
            </a:r>
            <a:r>
              <a:rPr lang="en-AU" dirty="0">
                <a:solidFill>
                  <a:srgbClr val="FF0000"/>
                </a:solidFill>
                <a:highlight>
                  <a:srgbClr val="FFFF00"/>
                </a:highlight>
              </a:rPr>
              <a:t>#docker run -it --name container_name image_name /bin/bash</a:t>
            </a:r>
          </a:p>
          <a:p>
            <a:r>
              <a:rPr lang="en-AU" dirty="0"/>
              <a:t> #cd </a:t>
            </a:r>
            <a:r>
              <a:rPr lang="en-AU" dirty="0" err="1"/>
              <a:t>tmp</a:t>
            </a:r>
            <a:r>
              <a:rPr lang="en-AU" dirty="0"/>
              <a:t>/</a:t>
            </a:r>
          </a:p>
          <a:p>
            <a:r>
              <a:rPr lang="en-AU" dirty="0"/>
              <a:t> Now create one file inside this </a:t>
            </a:r>
            <a:r>
              <a:rPr lang="en-AU" dirty="0" err="1"/>
              <a:t>tmp</a:t>
            </a:r>
            <a:r>
              <a:rPr lang="en-AU" dirty="0"/>
              <a:t> directory </a:t>
            </a:r>
          </a:p>
          <a:p>
            <a:r>
              <a:rPr lang="en-AU" dirty="0"/>
              <a:t># touch </a:t>
            </a:r>
            <a:r>
              <a:rPr lang="en-AU" dirty="0" err="1"/>
              <a:t>myfile</a:t>
            </a:r>
            <a:endParaRPr lang="en-AU" dirty="0"/>
          </a:p>
          <a:p>
            <a:r>
              <a:rPr lang="en-AU" dirty="0"/>
              <a:t> Now if you want to </a:t>
            </a:r>
            <a:r>
              <a:rPr lang="en-AU" dirty="0">
                <a:highlight>
                  <a:srgbClr val="FFFF00"/>
                </a:highlight>
              </a:rPr>
              <a:t>see the difference between the basic image and the changes on it</a:t>
            </a:r>
          </a:p>
          <a:p>
            <a:r>
              <a:rPr lang="en-AU" dirty="0"/>
              <a:t> </a:t>
            </a:r>
            <a:r>
              <a:rPr lang="en-AU" dirty="0">
                <a:solidFill>
                  <a:srgbClr val="FF0000"/>
                </a:solidFill>
                <a:highlight>
                  <a:srgbClr val="FFFF00"/>
                </a:highlight>
              </a:rPr>
              <a:t># docker diff container_name image_name</a:t>
            </a:r>
          </a:p>
        </p:txBody>
      </p:sp>
    </p:spTree>
    <p:extLst>
      <p:ext uri="{BB962C8B-B14F-4D97-AF65-F5344CB8AC3E}">
        <p14:creationId xmlns:p14="http://schemas.microsoft.com/office/powerpoint/2010/main" val="22906639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D0DDB-46B0-EA43-86AC-F754038C42ED}"/>
              </a:ext>
            </a:extLst>
          </p:cNvPr>
          <p:cNvSpPr>
            <a:spLocks noGrp="1"/>
          </p:cNvSpPr>
          <p:nvPr>
            <p:ph type="title"/>
          </p:nvPr>
        </p:nvSpPr>
        <p:spPr>
          <a:xfrm>
            <a:off x="2592925" y="624110"/>
            <a:ext cx="8911687" cy="642628"/>
          </a:xfrm>
        </p:spPr>
        <p:txBody>
          <a:bodyPr/>
          <a:lstStyle/>
          <a:p>
            <a:r>
              <a:rPr lang="en-AU" b="1" i="1" dirty="0"/>
              <a:t>Now create image of this container</a:t>
            </a:r>
          </a:p>
        </p:txBody>
      </p:sp>
      <p:sp>
        <p:nvSpPr>
          <p:cNvPr id="3" name="Content Placeholder 2">
            <a:extLst>
              <a:ext uri="{FF2B5EF4-FFF2-40B4-BE49-F238E27FC236}">
                <a16:creationId xmlns:a16="http://schemas.microsoft.com/office/drawing/2014/main" id="{7557D3D5-FFC5-E9C7-CD4E-AF4AA3881D00}"/>
              </a:ext>
            </a:extLst>
          </p:cNvPr>
          <p:cNvSpPr>
            <a:spLocks noGrp="1"/>
          </p:cNvSpPr>
          <p:nvPr>
            <p:ph idx="1"/>
          </p:nvPr>
        </p:nvSpPr>
        <p:spPr>
          <a:xfrm>
            <a:off x="2589212" y="1459684"/>
            <a:ext cx="8915400" cy="4451538"/>
          </a:xfrm>
        </p:spPr>
        <p:txBody>
          <a:bodyPr/>
          <a:lstStyle/>
          <a:p>
            <a:r>
              <a:rPr lang="en-AU" dirty="0">
                <a:solidFill>
                  <a:srgbClr val="FF0000"/>
                </a:solidFill>
                <a:highlight>
                  <a:srgbClr val="FFFF00"/>
                </a:highlight>
              </a:rPr>
              <a:t># docker commit newcontainer_name image_name</a:t>
            </a:r>
          </a:p>
          <a:p>
            <a:r>
              <a:rPr lang="en-AU" dirty="0">
                <a:solidFill>
                  <a:srgbClr val="FF0000"/>
                </a:solidFill>
              </a:rPr>
              <a:t> # docker images</a:t>
            </a:r>
          </a:p>
          <a:p>
            <a:r>
              <a:rPr lang="en-AU" sz="3200" b="1" i="1" dirty="0"/>
              <a:t>Now create container from this image</a:t>
            </a:r>
          </a:p>
          <a:p>
            <a:r>
              <a:rPr lang="en-AU" dirty="0">
                <a:solidFill>
                  <a:srgbClr val="FF0000"/>
                </a:solidFill>
                <a:highlight>
                  <a:srgbClr val="FFFF00"/>
                </a:highlight>
              </a:rPr>
              <a:t># docker run -it --name </a:t>
            </a:r>
            <a:r>
              <a:rPr lang="en-AU" dirty="0" err="1">
                <a:solidFill>
                  <a:srgbClr val="FF0000"/>
                </a:solidFill>
                <a:highlight>
                  <a:srgbClr val="FFFF00"/>
                </a:highlight>
              </a:rPr>
              <a:t>newcontainer_name</a:t>
            </a:r>
            <a:r>
              <a:rPr lang="en-AU" dirty="0">
                <a:solidFill>
                  <a:srgbClr val="FF0000"/>
                </a:solidFill>
                <a:highlight>
                  <a:srgbClr val="FFFF00"/>
                </a:highlight>
              </a:rPr>
              <a:t> image_name /bin/bash </a:t>
            </a:r>
          </a:p>
          <a:p>
            <a:r>
              <a:rPr lang="en-AU" dirty="0"/>
              <a:t># ls</a:t>
            </a:r>
          </a:p>
          <a:p>
            <a:r>
              <a:rPr lang="en-AU" dirty="0"/>
              <a:t># cd </a:t>
            </a:r>
            <a:r>
              <a:rPr lang="en-AU" dirty="0" err="1"/>
              <a:t>tmp</a:t>
            </a:r>
            <a:endParaRPr lang="en-AU" dirty="0"/>
          </a:p>
          <a:p>
            <a:r>
              <a:rPr lang="en-AU" dirty="0"/>
              <a:t># ls (you will get all of your files)</a:t>
            </a:r>
          </a:p>
        </p:txBody>
      </p:sp>
    </p:spTree>
    <p:extLst>
      <p:ext uri="{BB962C8B-B14F-4D97-AF65-F5344CB8AC3E}">
        <p14:creationId xmlns:p14="http://schemas.microsoft.com/office/powerpoint/2010/main" val="11203790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DF93-BF3C-73A2-4DB9-BB3C835E32E9}"/>
              </a:ext>
            </a:extLst>
          </p:cNvPr>
          <p:cNvSpPr>
            <a:spLocks noGrp="1"/>
          </p:cNvSpPr>
          <p:nvPr>
            <p:ph type="title"/>
          </p:nvPr>
        </p:nvSpPr>
        <p:spPr>
          <a:xfrm>
            <a:off x="2592925" y="624110"/>
            <a:ext cx="8911687" cy="550349"/>
          </a:xfrm>
        </p:spPr>
        <p:txBody>
          <a:bodyPr>
            <a:normAutofit fontScale="90000"/>
          </a:bodyPr>
          <a:lstStyle/>
          <a:p>
            <a:r>
              <a:rPr lang="en-AU" b="1" i="1" dirty="0"/>
              <a:t>Dockerfile</a:t>
            </a:r>
          </a:p>
        </p:txBody>
      </p:sp>
      <p:sp>
        <p:nvSpPr>
          <p:cNvPr id="3" name="Content Placeholder 2">
            <a:extLst>
              <a:ext uri="{FF2B5EF4-FFF2-40B4-BE49-F238E27FC236}">
                <a16:creationId xmlns:a16="http://schemas.microsoft.com/office/drawing/2014/main" id="{472CA106-7EBF-D745-A53E-2D34DF8D6F89}"/>
              </a:ext>
            </a:extLst>
          </p:cNvPr>
          <p:cNvSpPr>
            <a:spLocks noGrp="1"/>
          </p:cNvSpPr>
          <p:nvPr>
            <p:ph idx="1"/>
          </p:nvPr>
        </p:nvSpPr>
        <p:spPr>
          <a:xfrm>
            <a:off x="2589212" y="1317071"/>
            <a:ext cx="8915400" cy="5452845"/>
          </a:xfrm>
        </p:spPr>
        <p:txBody>
          <a:bodyPr>
            <a:normAutofit/>
          </a:bodyPr>
          <a:lstStyle/>
          <a:p>
            <a:r>
              <a:rPr lang="en-AU" dirty="0">
                <a:solidFill>
                  <a:srgbClr val="FF0000"/>
                </a:solidFill>
              </a:rPr>
              <a:t>Dockerfile is basically a text file. It contains some set of instructions. </a:t>
            </a:r>
            <a:r>
              <a:rPr lang="en-AU" dirty="0">
                <a:highlight>
                  <a:srgbClr val="FFFF00"/>
                </a:highlight>
              </a:rPr>
              <a:t>Automation of docker image creation</a:t>
            </a:r>
            <a:r>
              <a:rPr lang="en-AU" dirty="0"/>
              <a:t>.</a:t>
            </a:r>
          </a:p>
          <a:p>
            <a:r>
              <a:rPr lang="en-AU" dirty="0"/>
              <a:t>Dockerfile components:</a:t>
            </a:r>
          </a:p>
          <a:p>
            <a:r>
              <a:rPr lang="en-AU" dirty="0">
                <a:solidFill>
                  <a:srgbClr val="FF0000"/>
                </a:solidFill>
                <a:highlight>
                  <a:srgbClr val="FFFF00"/>
                </a:highlight>
              </a:rPr>
              <a:t>FROM</a:t>
            </a:r>
            <a:r>
              <a:rPr lang="en-AU" dirty="0"/>
              <a:t>: for base image, this command must be on the top of the </a:t>
            </a:r>
            <a:r>
              <a:rPr lang="en-AU" dirty="0" err="1"/>
              <a:t>dockerfile</a:t>
            </a:r>
            <a:r>
              <a:rPr lang="en-AU" dirty="0"/>
              <a:t>.</a:t>
            </a:r>
          </a:p>
          <a:p>
            <a:r>
              <a:rPr lang="en-AU" dirty="0">
                <a:solidFill>
                  <a:srgbClr val="FF0000"/>
                </a:solidFill>
                <a:highlight>
                  <a:srgbClr val="FFFF00"/>
                </a:highlight>
              </a:rPr>
              <a:t>RUN</a:t>
            </a:r>
            <a:r>
              <a:rPr lang="en-AU" dirty="0"/>
              <a:t>: to execute commands, it will create a layer in image</a:t>
            </a:r>
          </a:p>
          <a:p>
            <a:r>
              <a:rPr lang="en-AU" dirty="0">
                <a:solidFill>
                  <a:srgbClr val="FF0000"/>
                </a:solidFill>
                <a:highlight>
                  <a:srgbClr val="FFFF00"/>
                </a:highlight>
              </a:rPr>
              <a:t>MAINTAINER</a:t>
            </a:r>
            <a:r>
              <a:rPr lang="en-AU" dirty="0"/>
              <a:t>: author/ owner/ description</a:t>
            </a:r>
          </a:p>
          <a:p>
            <a:r>
              <a:rPr lang="en-AU" dirty="0">
                <a:solidFill>
                  <a:srgbClr val="FF0000"/>
                </a:solidFill>
                <a:highlight>
                  <a:srgbClr val="FFFF00"/>
                </a:highlight>
              </a:rPr>
              <a:t>COPY</a:t>
            </a:r>
            <a:r>
              <a:rPr lang="en-AU" dirty="0"/>
              <a:t>: copy files from local system (docker </a:t>
            </a:r>
            <a:r>
              <a:rPr lang="en-AU" dirty="0" err="1"/>
              <a:t>vm</a:t>
            </a:r>
            <a:r>
              <a:rPr lang="en-AU" dirty="0"/>
              <a:t>) we need to provide source, destination (we can’t download) file from internet and any remote repo.)</a:t>
            </a:r>
          </a:p>
          <a:p>
            <a:r>
              <a:rPr lang="en-AU" dirty="0">
                <a:solidFill>
                  <a:srgbClr val="FF0000"/>
                </a:solidFill>
                <a:highlight>
                  <a:srgbClr val="FFFF00"/>
                </a:highlight>
              </a:rPr>
              <a:t>ADD</a:t>
            </a:r>
            <a:r>
              <a:rPr lang="en-AU" dirty="0"/>
              <a:t>: similar to copy but it provides a feature to download files from internet, also extract file at docker image side.</a:t>
            </a:r>
          </a:p>
          <a:p>
            <a:r>
              <a:rPr lang="en-AU" dirty="0">
                <a:solidFill>
                  <a:srgbClr val="FF0000"/>
                </a:solidFill>
                <a:highlight>
                  <a:srgbClr val="FFFF00"/>
                </a:highlight>
              </a:rPr>
              <a:t>EXPOSE</a:t>
            </a:r>
            <a:r>
              <a:rPr lang="en-AU" dirty="0"/>
              <a:t>: to expose ports such as port 8080 for tomcat , port 80 for nginx etc.CMD: execute commands but during container creation.</a:t>
            </a:r>
          </a:p>
          <a:p>
            <a:r>
              <a:rPr lang="en-AU" dirty="0">
                <a:solidFill>
                  <a:srgbClr val="FF0000"/>
                </a:solidFill>
                <a:highlight>
                  <a:srgbClr val="FFFF00"/>
                </a:highlight>
              </a:rPr>
              <a:t>ENTRYPOINT</a:t>
            </a:r>
            <a:r>
              <a:rPr lang="en-AU" dirty="0"/>
              <a:t>: similar to CMD but has higher priority over CMD, first commands will be executed by  ENTRYPOINT only.</a:t>
            </a:r>
          </a:p>
          <a:p>
            <a:r>
              <a:rPr lang="en-AU" dirty="0">
                <a:solidFill>
                  <a:srgbClr val="FF0000"/>
                </a:solidFill>
                <a:highlight>
                  <a:srgbClr val="FFFF00"/>
                </a:highlight>
              </a:rPr>
              <a:t>ENV</a:t>
            </a:r>
            <a:r>
              <a:rPr lang="en-AU" dirty="0"/>
              <a:t>: environment variables</a:t>
            </a:r>
          </a:p>
        </p:txBody>
      </p:sp>
    </p:spTree>
    <p:extLst>
      <p:ext uri="{BB962C8B-B14F-4D97-AF65-F5344CB8AC3E}">
        <p14:creationId xmlns:p14="http://schemas.microsoft.com/office/powerpoint/2010/main" val="1058175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16CB-2EB2-A74C-C4DB-75CC1438A09C}"/>
              </a:ext>
            </a:extLst>
          </p:cNvPr>
          <p:cNvSpPr>
            <a:spLocks noGrp="1"/>
          </p:cNvSpPr>
          <p:nvPr>
            <p:ph type="title"/>
          </p:nvPr>
        </p:nvSpPr>
        <p:spPr>
          <a:xfrm>
            <a:off x="2592925" y="624110"/>
            <a:ext cx="8911687" cy="743296"/>
          </a:xfrm>
        </p:spPr>
        <p:txBody>
          <a:bodyPr/>
          <a:lstStyle/>
          <a:p>
            <a:r>
              <a:rPr lang="en-AU" b="1" i="1" dirty="0"/>
              <a:t>GIT-In-Action</a:t>
            </a:r>
            <a:endParaRPr lang="en-AU" dirty="0"/>
          </a:p>
        </p:txBody>
      </p:sp>
      <p:sp>
        <p:nvSpPr>
          <p:cNvPr id="3" name="Content Placeholder 2">
            <a:extLst>
              <a:ext uri="{FF2B5EF4-FFF2-40B4-BE49-F238E27FC236}">
                <a16:creationId xmlns:a16="http://schemas.microsoft.com/office/drawing/2014/main" id="{3A411454-0E41-C29E-B45E-5CFD61A2BEFB}"/>
              </a:ext>
            </a:extLst>
          </p:cNvPr>
          <p:cNvSpPr>
            <a:spLocks noGrp="1"/>
          </p:cNvSpPr>
          <p:nvPr>
            <p:ph idx="1"/>
          </p:nvPr>
        </p:nvSpPr>
        <p:spPr>
          <a:xfrm>
            <a:off x="2589212" y="1367406"/>
            <a:ext cx="8915400" cy="5419288"/>
          </a:xfrm>
        </p:spPr>
        <p:txBody>
          <a:bodyPr>
            <a:normAutofit fontScale="77500" lnSpcReduction="20000"/>
          </a:bodyPr>
          <a:lstStyle/>
          <a:p>
            <a:r>
              <a:rPr lang="en-AU" b="1" dirty="0"/>
              <a:t>Now commit data from staging area to Local repo</a:t>
            </a:r>
          </a:p>
          <a:p>
            <a:r>
              <a:rPr lang="en-AU" b="1" dirty="0"/>
              <a:t> [</a:t>
            </a:r>
            <a:r>
              <a:rPr lang="en-AU" b="1" dirty="0" err="1"/>
              <a:t>Mumbaigit</a:t>
            </a:r>
            <a:r>
              <a:rPr lang="en-AU" b="1" dirty="0"/>
              <a:t>]# </a:t>
            </a:r>
            <a:r>
              <a:rPr lang="en-AU" b="1" dirty="0">
                <a:solidFill>
                  <a:srgbClr val="FF0000"/>
                </a:solidFill>
              </a:rPr>
              <a:t>git commit -m “first commit from Mumbai” </a:t>
            </a:r>
            <a:r>
              <a:rPr lang="en-AU" b="1" dirty="0"/>
              <a:t>(m=message)</a:t>
            </a:r>
          </a:p>
          <a:p>
            <a:r>
              <a:rPr lang="en-AU" b="1" dirty="0">
                <a:solidFill>
                  <a:srgbClr val="FF0000"/>
                </a:solidFill>
              </a:rPr>
              <a:t> # git status </a:t>
            </a:r>
          </a:p>
          <a:p>
            <a:r>
              <a:rPr lang="en-AU" b="1" dirty="0">
                <a:solidFill>
                  <a:srgbClr val="FF0000"/>
                </a:solidFill>
              </a:rPr>
              <a:t># git log </a:t>
            </a:r>
            <a:r>
              <a:rPr lang="en-AU" b="1" dirty="0"/>
              <a:t>(to check what commits have been done, when and who did?)</a:t>
            </a:r>
          </a:p>
          <a:p>
            <a:r>
              <a:rPr lang="en-AU" b="1" dirty="0"/>
              <a:t> You will see commit Id like 12345678KD458F4lW3E4 .Author, Mail id, Date, Time, message: first commit from Mumbai</a:t>
            </a:r>
          </a:p>
          <a:p>
            <a:r>
              <a:rPr lang="en-AU" b="1" dirty="0"/>
              <a:t> [</a:t>
            </a:r>
            <a:r>
              <a:rPr lang="en-AU" b="1" dirty="0" err="1"/>
              <a:t>Mumbaigit</a:t>
            </a:r>
            <a:r>
              <a:rPr lang="en-AU" b="1" dirty="0"/>
              <a:t>] </a:t>
            </a:r>
            <a:r>
              <a:rPr lang="en-AU" b="1" dirty="0">
                <a:solidFill>
                  <a:srgbClr val="FF0000"/>
                </a:solidFill>
              </a:rPr>
              <a:t># git show </a:t>
            </a:r>
            <a:r>
              <a:rPr lang="en-AU" b="1" dirty="0"/>
              <a:t>(show command the content of commit ID)</a:t>
            </a:r>
          </a:p>
          <a:p>
            <a:r>
              <a:rPr lang="en-AU" b="1" dirty="0"/>
              <a:t> first commit from Mumbai </a:t>
            </a:r>
          </a:p>
          <a:p>
            <a:r>
              <a:rPr lang="en-AU" b="1" dirty="0"/>
              <a:t>+ I Love India </a:t>
            </a:r>
          </a:p>
          <a:p>
            <a:r>
              <a:rPr lang="en-AU" b="1" dirty="0"/>
              <a:t>If we run the git commit command again it will show nothing to commit, working tree clean means data has been committed.</a:t>
            </a:r>
          </a:p>
          <a:p>
            <a:r>
              <a:rPr lang="en-AU" b="1" dirty="0"/>
              <a:t> If want to send this code to my central repository,</a:t>
            </a:r>
          </a:p>
          <a:p>
            <a:r>
              <a:rPr lang="en-AU" b="1" dirty="0"/>
              <a:t> I have to connect local repo to central repo first, for this action I have to create a new repository (any name) and paste the URL of git repo and execute command as given below </a:t>
            </a:r>
          </a:p>
          <a:p>
            <a:r>
              <a:rPr lang="en-AU" b="1" dirty="0"/>
              <a:t>[</a:t>
            </a:r>
            <a:r>
              <a:rPr lang="en-AU" b="1" dirty="0" err="1"/>
              <a:t>Mumbaigit</a:t>
            </a:r>
            <a:r>
              <a:rPr lang="en-AU" b="1" dirty="0"/>
              <a:t>] # </a:t>
            </a:r>
            <a:r>
              <a:rPr lang="en-AU" b="1" dirty="0">
                <a:solidFill>
                  <a:srgbClr val="FF0000"/>
                </a:solidFill>
              </a:rPr>
              <a:t>git remote add origin </a:t>
            </a:r>
            <a:r>
              <a:rPr lang="en-AU" b="1" dirty="0">
                <a:solidFill>
                  <a:srgbClr val="00B050"/>
                </a:solidFill>
              </a:rPr>
              <a:t>https://github.com/ashok1012/centralgit.git </a:t>
            </a:r>
          </a:p>
          <a:p>
            <a:r>
              <a:rPr lang="en-AU" b="1" dirty="0"/>
              <a:t>Now local repo has been connected to central repo, for pushing data to central repo execute this command</a:t>
            </a:r>
          </a:p>
          <a:p>
            <a:r>
              <a:rPr lang="en-AU" b="1" dirty="0"/>
              <a:t> [</a:t>
            </a:r>
            <a:r>
              <a:rPr lang="en-AU" b="1" dirty="0" err="1"/>
              <a:t>Mumbaigit</a:t>
            </a:r>
            <a:r>
              <a:rPr lang="en-AU" b="1" dirty="0"/>
              <a:t>] # </a:t>
            </a:r>
            <a:r>
              <a:rPr lang="en-AU" b="1" dirty="0">
                <a:solidFill>
                  <a:srgbClr val="FF0000"/>
                </a:solidFill>
              </a:rPr>
              <a:t>git push -u origin master (push command local repo to central repo)</a:t>
            </a:r>
          </a:p>
          <a:p>
            <a:r>
              <a:rPr lang="en-AU" b="1" dirty="0"/>
              <a:t> It will ask for username and password of your git hub account, after filling this and you can see all committed data/code inside central repo but now tokens being asked.</a:t>
            </a:r>
          </a:p>
        </p:txBody>
      </p:sp>
    </p:spTree>
    <p:extLst>
      <p:ext uri="{BB962C8B-B14F-4D97-AF65-F5344CB8AC3E}">
        <p14:creationId xmlns:p14="http://schemas.microsoft.com/office/powerpoint/2010/main" val="14096577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2CA-B6D6-D2F2-C141-B0E7CB486123}"/>
              </a:ext>
            </a:extLst>
          </p:cNvPr>
          <p:cNvSpPr>
            <a:spLocks noGrp="1"/>
          </p:cNvSpPr>
          <p:nvPr>
            <p:ph type="title"/>
          </p:nvPr>
        </p:nvSpPr>
        <p:spPr>
          <a:xfrm>
            <a:off x="2592925" y="624110"/>
            <a:ext cx="8911687" cy="567127"/>
          </a:xfrm>
        </p:spPr>
        <p:txBody>
          <a:bodyPr>
            <a:normAutofit fontScale="90000"/>
          </a:bodyPr>
          <a:lstStyle/>
          <a:p>
            <a:r>
              <a:rPr lang="en-AU" b="1" i="1" dirty="0"/>
              <a:t>Dockerfile</a:t>
            </a:r>
          </a:p>
        </p:txBody>
      </p:sp>
      <p:sp>
        <p:nvSpPr>
          <p:cNvPr id="3" name="Content Placeholder 2">
            <a:extLst>
              <a:ext uri="{FF2B5EF4-FFF2-40B4-BE49-F238E27FC236}">
                <a16:creationId xmlns:a16="http://schemas.microsoft.com/office/drawing/2014/main" id="{2DC5BB2B-92D6-756B-B104-B614E8624443}"/>
              </a:ext>
            </a:extLst>
          </p:cNvPr>
          <p:cNvSpPr>
            <a:spLocks noGrp="1"/>
          </p:cNvSpPr>
          <p:nvPr>
            <p:ph idx="1"/>
          </p:nvPr>
        </p:nvSpPr>
        <p:spPr>
          <a:xfrm>
            <a:off x="2589212" y="1551963"/>
            <a:ext cx="8915400" cy="5008228"/>
          </a:xfrm>
        </p:spPr>
        <p:txBody>
          <a:bodyPr>
            <a:normAutofit/>
          </a:bodyPr>
          <a:lstStyle/>
          <a:p>
            <a:r>
              <a:rPr lang="en-AU" dirty="0">
                <a:solidFill>
                  <a:srgbClr val="FF0000"/>
                </a:solidFill>
              </a:rPr>
              <a:t>➢</a:t>
            </a:r>
            <a:r>
              <a:rPr lang="en-AU" dirty="0"/>
              <a:t> </a:t>
            </a:r>
            <a:r>
              <a:rPr lang="en-AU" dirty="0">
                <a:solidFill>
                  <a:srgbClr val="FF0000"/>
                </a:solidFill>
              </a:rPr>
              <a:t>Create a file named Dockerfile </a:t>
            </a:r>
          </a:p>
          <a:p>
            <a:r>
              <a:rPr lang="en-AU" dirty="0">
                <a:solidFill>
                  <a:srgbClr val="FF0000"/>
                </a:solidFill>
              </a:rPr>
              <a:t>➢ Add instructions in Dockerfile </a:t>
            </a:r>
          </a:p>
          <a:p>
            <a:r>
              <a:rPr lang="en-AU" dirty="0">
                <a:solidFill>
                  <a:srgbClr val="FF0000"/>
                </a:solidFill>
              </a:rPr>
              <a:t>➢ Build </a:t>
            </a:r>
            <a:r>
              <a:rPr lang="en-AU" dirty="0" err="1">
                <a:solidFill>
                  <a:srgbClr val="FF0000"/>
                </a:solidFill>
              </a:rPr>
              <a:t>dockerfile</a:t>
            </a:r>
            <a:r>
              <a:rPr lang="en-AU" dirty="0">
                <a:solidFill>
                  <a:srgbClr val="FF0000"/>
                </a:solidFill>
              </a:rPr>
              <a:t> to create image</a:t>
            </a:r>
          </a:p>
          <a:p>
            <a:r>
              <a:rPr lang="en-AU" dirty="0">
                <a:solidFill>
                  <a:srgbClr val="FF0000"/>
                </a:solidFill>
              </a:rPr>
              <a:t> ➢ Run image to create container </a:t>
            </a:r>
          </a:p>
          <a:p>
            <a:r>
              <a:rPr lang="en-AU" dirty="0"/>
              <a:t># vi Dockerfile</a:t>
            </a:r>
          </a:p>
          <a:p>
            <a:r>
              <a:rPr lang="en-AU" dirty="0"/>
              <a:t> </a:t>
            </a:r>
            <a:r>
              <a:rPr lang="en-AU" dirty="0">
                <a:solidFill>
                  <a:srgbClr val="00B0F0"/>
                </a:solidFill>
              </a:rPr>
              <a:t>FROM ubuntu</a:t>
            </a:r>
          </a:p>
          <a:p>
            <a:r>
              <a:rPr lang="en-AU" dirty="0">
                <a:solidFill>
                  <a:srgbClr val="00B0F0"/>
                </a:solidFill>
              </a:rPr>
              <a:t> RUN echo “Ashok Anupam” &gt; /</a:t>
            </a:r>
            <a:r>
              <a:rPr lang="en-AU" dirty="0" err="1">
                <a:solidFill>
                  <a:srgbClr val="00B0F0"/>
                </a:solidFill>
              </a:rPr>
              <a:t>tmp</a:t>
            </a:r>
            <a:r>
              <a:rPr lang="en-AU" dirty="0">
                <a:solidFill>
                  <a:srgbClr val="00B0F0"/>
                </a:solidFill>
              </a:rPr>
              <a:t>/</a:t>
            </a:r>
            <a:r>
              <a:rPr lang="en-AU" dirty="0" err="1">
                <a:solidFill>
                  <a:srgbClr val="00B0F0"/>
                </a:solidFill>
              </a:rPr>
              <a:t>testfile</a:t>
            </a:r>
            <a:r>
              <a:rPr lang="en-AU" dirty="0">
                <a:solidFill>
                  <a:srgbClr val="00B0F0"/>
                </a:solidFill>
              </a:rPr>
              <a:t> </a:t>
            </a:r>
          </a:p>
          <a:p>
            <a:r>
              <a:rPr lang="en-AU" dirty="0">
                <a:highlight>
                  <a:srgbClr val="FFFF00"/>
                </a:highlight>
              </a:rPr>
              <a:t>To create image out of Dockerfile</a:t>
            </a:r>
          </a:p>
          <a:p>
            <a:r>
              <a:rPr lang="en-AU" dirty="0">
                <a:solidFill>
                  <a:srgbClr val="FF0000"/>
                </a:solidFill>
                <a:highlight>
                  <a:srgbClr val="FFFF00"/>
                </a:highlight>
              </a:rPr>
              <a:t> # docker build -t </a:t>
            </a:r>
            <a:r>
              <a:rPr lang="en-AU" dirty="0" err="1">
                <a:solidFill>
                  <a:srgbClr val="FF0000"/>
                </a:solidFill>
                <a:highlight>
                  <a:srgbClr val="FFFF00"/>
                </a:highlight>
              </a:rPr>
              <a:t>myimg</a:t>
            </a:r>
            <a:r>
              <a:rPr lang="en-AU" dirty="0">
                <a:solidFill>
                  <a:srgbClr val="FF0000"/>
                </a:solidFill>
                <a:highlight>
                  <a:srgbClr val="FFFF00"/>
                </a:highlight>
              </a:rPr>
              <a:t> </a:t>
            </a:r>
          </a:p>
          <a:p>
            <a:r>
              <a:rPr lang="en-AU" dirty="0">
                <a:solidFill>
                  <a:srgbClr val="FF0000"/>
                </a:solidFill>
              </a:rPr>
              <a:t># docker </a:t>
            </a:r>
            <a:r>
              <a:rPr lang="en-AU" dirty="0" err="1">
                <a:solidFill>
                  <a:srgbClr val="FF0000"/>
                </a:solidFill>
              </a:rPr>
              <a:t>ps</a:t>
            </a:r>
            <a:r>
              <a:rPr lang="en-AU" dirty="0">
                <a:solidFill>
                  <a:srgbClr val="FF0000"/>
                </a:solidFill>
              </a:rPr>
              <a:t> -a </a:t>
            </a:r>
          </a:p>
          <a:p>
            <a:r>
              <a:rPr lang="en-AU" dirty="0">
                <a:solidFill>
                  <a:srgbClr val="FF0000"/>
                </a:solidFill>
              </a:rPr>
              <a:t># docker image</a:t>
            </a:r>
          </a:p>
          <a:p>
            <a:endParaRPr lang="en-AU" dirty="0"/>
          </a:p>
        </p:txBody>
      </p:sp>
    </p:spTree>
    <p:extLst>
      <p:ext uri="{BB962C8B-B14F-4D97-AF65-F5344CB8AC3E}">
        <p14:creationId xmlns:p14="http://schemas.microsoft.com/office/powerpoint/2010/main" val="406222623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8608-0B09-8D08-6451-49BC49882F58}"/>
              </a:ext>
            </a:extLst>
          </p:cNvPr>
          <p:cNvSpPr>
            <a:spLocks noGrp="1"/>
          </p:cNvSpPr>
          <p:nvPr>
            <p:ph type="title"/>
          </p:nvPr>
        </p:nvSpPr>
        <p:spPr>
          <a:xfrm>
            <a:off x="2592925" y="624110"/>
            <a:ext cx="8911687" cy="667795"/>
          </a:xfrm>
        </p:spPr>
        <p:txBody>
          <a:bodyPr/>
          <a:lstStyle/>
          <a:p>
            <a:r>
              <a:rPr lang="en-AU" b="1" i="1" dirty="0"/>
              <a:t>Dockerfile</a:t>
            </a:r>
            <a:endParaRPr lang="en-AU" dirty="0"/>
          </a:p>
        </p:txBody>
      </p:sp>
      <p:sp>
        <p:nvSpPr>
          <p:cNvPr id="3" name="Content Placeholder 2">
            <a:extLst>
              <a:ext uri="{FF2B5EF4-FFF2-40B4-BE49-F238E27FC236}">
                <a16:creationId xmlns:a16="http://schemas.microsoft.com/office/drawing/2014/main" id="{6A6BE42B-5C54-80E0-5C98-38732AC25C32}"/>
              </a:ext>
            </a:extLst>
          </p:cNvPr>
          <p:cNvSpPr>
            <a:spLocks noGrp="1"/>
          </p:cNvSpPr>
          <p:nvPr>
            <p:ph idx="1"/>
          </p:nvPr>
        </p:nvSpPr>
        <p:spPr>
          <a:xfrm>
            <a:off x="2589212" y="1291905"/>
            <a:ext cx="8915400" cy="5410899"/>
          </a:xfrm>
        </p:spPr>
        <p:txBody>
          <a:bodyPr>
            <a:normAutofit/>
          </a:bodyPr>
          <a:lstStyle/>
          <a:p>
            <a:r>
              <a:rPr lang="en-AU" dirty="0"/>
              <a:t> </a:t>
            </a:r>
            <a:r>
              <a:rPr lang="en-AU" dirty="0">
                <a:highlight>
                  <a:srgbClr val="FFFF00"/>
                </a:highlight>
              </a:rPr>
              <a:t>Now create container from the above image</a:t>
            </a:r>
          </a:p>
          <a:p>
            <a:r>
              <a:rPr lang="en-AU" dirty="0"/>
              <a:t> </a:t>
            </a:r>
            <a:r>
              <a:rPr lang="en-AU" dirty="0">
                <a:solidFill>
                  <a:srgbClr val="FF0000"/>
                </a:solidFill>
                <a:highlight>
                  <a:srgbClr val="FFFF00"/>
                </a:highlight>
              </a:rPr>
              <a:t>#docker run -it --name </a:t>
            </a:r>
            <a:r>
              <a:rPr lang="en-AU" dirty="0" err="1">
                <a:solidFill>
                  <a:srgbClr val="FF0000"/>
                </a:solidFill>
                <a:highlight>
                  <a:srgbClr val="FFFF00"/>
                </a:highlight>
              </a:rPr>
              <a:t>mycon</a:t>
            </a:r>
            <a:r>
              <a:rPr lang="en-AU" dirty="0">
                <a:solidFill>
                  <a:srgbClr val="FF0000"/>
                </a:solidFill>
                <a:highlight>
                  <a:srgbClr val="FFFF00"/>
                </a:highlight>
              </a:rPr>
              <a:t> </a:t>
            </a:r>
            <a:r>
              <a:rPr lang="en-AU" dirty="0" err="1">
                <a:solidFill>
                  <a:srgbClr val="FF0000"/>
                </a:solidFill>
                <a:highlight>
                  <a:srgbClr val="FFFF00"/>
                </a:highlight>
              </a:rPr>
              <a:t>myimg</a:t>
            </a:r>
            <a:r>
              <a:rPr lang="en-AU" dirty="0">
                <a:solidFill>
                  <a:srgbClr val="FF0000"/>
                </a:solidFill>
                <a:highlight>
                  <a:srgbClr val="FFFF00"/>
                </a:highlight>
              </a:rPr>
              <a:t> /bin/bash</a:t>
            </a:r>
          </a:p>
          <a:p>
            <a:r>
              <a:rPr lang="en-AU" dirty="0"/>
              <a:t> #cat /</a:t>
            </a:r>
            <a:r>
              <a:rPr lang="en-AU" dirty="0" err="1"/>
              <a:t>tmp</a:t>
            </a:r>
            <a:r>
              <a:rPr lang="en-AU" dirty="0"/>
              <a:t>/</a:t>
            </a:r>
            <a:r>
              <a:rPr lang="en-AU" dirty="0" err="1"/>
              <a:t>testfile</a:t>
            </a:r>
            <a:r>
              <a:rPr lang="en-AU" dirty="0"/>
              <a:t> </a:t>
            </a:r>
          </a:p>
          <a:p>
            <a:r>
              <a:rPr lang="en-AU" dirty="0"/>
              <a:t>#vi </a:t>
            </a:r>
            <a:r>
              <a:rPr lang="en-AU" dirty="0" err="1"/>
              <a:t>dockerfile</a:t>
            </a:r>
            <a:r>
              <a:rPr lang="en-AU" dirty="0"/>
              <a:t> </a:t>
            </a:r>
          </a:p>
          <a:p>
            <a:r>
              <a:rPr lang="en-AU" dirty="0">
                <a:solidFill>
                  <a:srgbClr val="00B0F0"/>
                </a:solidFill>
              </a:rPr>
              <a:t>FROM ubuntu </a:t>
            </a:r>
          </a:p>
          <a:p>
            <a:r>
              <a:rPr lang="en-AU" dirty="0">
                <a:solidFill>
                  <a:srgbClr val="00B0F0"/>
                </a:solidFill>
              </a:rPr>
              <a:t>WORKDIR /</a:t>
            </a:r>
            <a:r>
              <a:rPr lang="en-AU" dirty="0" err="1">
                <a:solidFill>
                  <a:srgbClr val="00B0F0"/>
                </a:solidFill>
              </a:rPr>
              <a:t>tmp</a:t>
            </a:r>
            <a:endParaRPr lang="en-AU" dirty="0">
              <a:solidFill>
                <a:srgbClr val="00B0F0"/>
              </a:solidFill>
            </a:endParaRPr>
          </a:p>
          <a:p>
            <a:r>
              <a:rPr lang="en-AU" dirty="0">
                <a:solidFill>
                  <a:srgbClr val="00B0F0"/>
                </a:solidFill>
              </a:rPr>
              <a:t> RUN echo “thank you” &gt; /</a:t>
            </a:r>
            <a:r>
              <a:rPr lang="en-AU" dirty="0" err="1">
                <a:solidFill>
                  <a:srgbClr val="00B0F0"/>
                </a:solidFill>
              </a:rPr>
              <a:t>tmp</a:t>
            </a:r>
            <a:r>
              <a:rPr lang="en-AU" dirty="0">
                <a:solidFill>
                  <a:srgbClr val="00B0F0"/>
                </a:solidFill>
              </a:rPr>
              <a:t>/</a:t>
            </a:r>
            <a:r>
              <a:rPr lang="en-AU" dirty="0" err="1">
                <a:solidFill>
                  <a:srgbClr val="00B0F0"/>
                </a:solidFill>
              </a:rPr>
              <a:t>testfile</a:t>
            </a:r>
            <a:endParaRPr lang="en-AU" dirty="0">
              <a:solidFill>
                <a:srgbClr val="00B0F0"/>
              </a:solidFill>
            </a:endParaRPr>
          </a:p>
          <a:p>
            <a:r>
              <a:rPr lang="en-AU" dirty="0">
                <a:solidFill>
                  <a:srgbClr val="00B0F0"/>
                </a:solidFill>
              </a:rPr>
              <a:t> ENV </a:t>
            </a:r>
            <a:r>
              <a:rPr lang="en-AU" dirty="0" err="1">
                <a:solidFill>
                  <a:srgbClr val="00B0F0"/>
                </a:solidFill>
              </a:rPr>
              <a:t>myname</a:t>
            </a:r>
            <a:r>
              <a:rPr lang="en-AU" dirty="0">
                <a:solidFill>
                  <a:srgbClr val="00B0F0"/>
                </a:solidFill>
              </a:rPr>
              <a:t> Ashok</a:t>
            </a:r>
          </a:p>
          <a:p>
            <a:r>
              <a:rPr lang="en-AU" dirty="0">
                <a:solidFill>
                  <a:srgbClr val="00B0F0"/>
                </a:solidFill>
              </a:rPr>
              <a:t> COPY testfile1 /</a:t>
            </a:r>
            <a:r>
              <a:rPr lang="en-AU" dirty="0" err="1">
                <a:solidFill>
                  <a:srgbClr val="00B0F0"/>
                </a:solidFill>
              </a:rPr>
              <a:t>tmp</a:t>
            </a:r>
            <a:endParaRPr lang="en-AU" dirty="0">
              <a:solidFill>
                <a:srgbClr val="00B0F0"/>
              </a:solidFill>
            </a:endParaRPr>
          </a:p>
          <a:p>
            <a:r>
              <a:rPr lang="en-AU" dirty="0">
                <a:solidFill>
                  <a:srgbClr val="00B0F0"/>
                </a:solidFill>
              </a:rPr>
              <a:t> ADD test.tar.gz /</a:t>
            </a:r>
            <a:r>
              <a:rPr lang="en-AU" dirty="0" err="1">
                <a:solidFill>
                  <a:srgbClr val="00B0F0"/>
                </a:solidFill>
              </a:rPr>
              <a:t>tmp</a:t>
            </a:r>
            <a:r>
              <a:rPr lang="en-AU" dirty="0"/>
              <a:t> </a:t>
            </a:r>
          </a:p>
        </p:txBody>
      </p:sp>
    </p:spTree>
    <p:extLst>
      <p:ext uri="{BB962C8B-B14F-4D97-AF65-F5344CB8AC3E}">
        <p14:creationId xmlns:p14="http://schemas.microsoft.com/office/powerpoint/2010/main" val="7942410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2253-C351-5207-5CBA-078EA6C9F582}"/>
              </a:ext>
            </a:extLst>
          </p:cNvPr>
          <p:cNvSpPr>
            <a:spLocks noGrp="1"/>
          </p:cNvSpPr>
          <p:nvPr>
            <p:ph type="title"/>
          </p:nvPr>
        </p:nvSpPr>
        <p:spPr>
          <a:xfrm>
            <a:off x="2592925" y="188752"/>
            <a:ext cx="8911687" cy="624980"/>
          </a:xfrm>
        </p:spPr>
        <p:txBody>
          <a:bodyPr>
            <a:normAutofit fontScale="90000"/>
          </a:bodyPr>
          <a:lstStyle/>
          <a:p>
            <a:r>
              <a:rPr lang="en-AU" b="1" i="1" dirty="0"/>
              <a:t>Docker Volume:</a:t>
            </a:r>
          </a:p>
        </p:txBody>
      </p:sp>
      <p:sp>
        <p:nvSpPr>
          <p:cNvPr id="3" name="Content Placeholder 2">
            <a:extLst>
              <a:ext uri="{FF2B5EF4-FFF2-40B4-BE49-F238E27FC236}">
                <a16:creationId xmlns:a16="http://schemas.microsoft.com/office/drawing/2014/main" id="{BA1F1522-BB2F-F03D-60FC-B57FBACDE41A}"/>
              </a:ext>
            </a:extLst>
          </p:cNvPr>
          <p:cNvSpPr>
            <a:spLocks noGrp="1"/>
          </p:cNvSpPr>
          <p:nvPr>
            <p:ph idx="1"/>
          </p:nvPr>
        </p:nvSpPr>
        <p:spPr>
          <a:xfrm>
            <a:off x="2589211" y="813733"/>
            <a:ext cx="9054707" cy="5855516"/>
          </a:xfrm>
        </p:spPr>
        <p:txBody>
          <a:bodyPr>
            <a:normAutofit fontScale="92500" lnSpcReduction="10000"/>
          </a:bodyPr>
          <a:lstStyle/>
          <a:p>
            <a:r>
              <a:rPr lang="en-AU" dirty="0">
                <a:solidFill>
                  <a:srgbClr val="FF0000"/>
                </a:solidFill>
                <a:highlight>
                  <a:srgbClr val="FFFF00"/>
                </a:highlight>
              </a:rPr>
              <a:t>Volume is simply a directory inside our container</a:t>
            </a:r>
            <a:r>
              <a:rPr lang="en-AU" dirty="0"/>
              <a:t>.</a:t>
            </a:r>
          </a:p>
          <a:p>
            <a:r>
              <a:rPr lang="en-AU" dirty="0">
                <a:solidFill>
                  <a:srgbClr val="FF0000"/>
                </a:solidFill>
              </a:rPr>
              <a:t>➢</a:t>
            </a:r>
            <a:r>
              <a:rPr lang="en-AU" dirty="0"/>
              <a:t> </a:t>
            </a:r>
            <a:r>
              <a:rPr lang="en-AU" dirty="0">
                <a:solidFill>
                  <a:srgbClr val="FF0000"/>
                </a:solidFill>
              </a:rPr>
              <a:t>Finally, we have to declare this directory as a volume and then share volume.</a:t>
            </a:r>
          </a:p>
          <a:p>
            <a:r>
              <a:rPr lang="en-AU" dirty="0">
                <a:solidFill>
                  <a:srgbClr val="FF0000"/>
                </a:solidFill>
              </a:rPr>
              <a:t>➢ </a:t>
            </a:r>
            <a:r>
              <a:rPr lang="en-AU" dirty="0">
                <a:solidFill>
                  <a:srgbClr val="FF0000"/>
                </a:solidFill>
                <a:highlight>
                  <a:srgbClr val="FFFF00"/>
                </a:highlight>
              </a:rPr>
              <a:t>Even if we stop the container still, we can access volume.</a:t>
            </a:r>
          </a:p>
          <a:p>
            <a:r>
              <a:rPr lang="en-AU" dirty="0">
                <a:solidFill>
                  <a:srgbClr val="FF0000"/>
                </a:solidFill>
              </a:rPr>
              <a:t>➢ Volume will be created in one container.</a:t>
            </a:r>
          </a:p>
          <a:p>
            <a:r>
              <a:rPr lang="en-AU" dirty="0">
                <a:solidFill>
                  <a:srgbClr val="FF0000"/>
                </a:solidFill>
              </a:rPr>
              <a:t>➢ We can declare a directory as a volume only while creating container.</a:t>
            </a:r>
          </a:p>
          <a:p>
            <a:r>
              <a:rPr lang="en-AU" dirty="0">
                <a:solidFill>
                  <a:srgbClr val="FF0000"/>
                </a:solidFill>
              </a:rPr>
              <a:t>➢ We can’t create volume from existing container.</a:t>
            </a:r>
          </a:p>
          <a:p>
            <a:r>
              <a:rPr lang="en-AU" dirty="0">
                <a:solidFill>
                  <a:srgbClr val="FF0000"/>
                </a:solidFill>
              </a:rPr>
              <a:t>➢ We can share one volume across any number of containers.</a:t>
            </a:r>
          </a:p>
          <a:p>
            <a:r>
              <a:rPr lang="en-AU" dirty="0">
                <a:solidFill>
                  <a:srgbClr val="FF0000"/>
                </a:solidFill>
              </a:rPr>
              <a:t>➢ Volume will not be included when We update an image.</a:t>
            </a:r>
          </a:p>
          <a:p>
            <a:r>
              <a:rPr lang="en-AU" dirty="0"/>
              <a:t>➢ </a:t>
            </a:r>
            <a:r>
              <a:rPr lang="en-AU" dirty="0">
                <a:highlight>
                  <a:srgbClr val="FFFF00"/>
                </a:highlight>
              </a:rPr>
              <a:t>We can map volume in two ways</a:t>
            </a:r>
            <a:r>
              <a:rPr lang="en-AU" dirty="0"/>
              <a:t>:</a:t>
            </a:r>
          </a:p>
          <a:p>
            <a:r>
              <a:rPr lang="en-AU" dirty="0">
                <a:solidFill>
                  <a:srgbClr val="FF0000"/>
                </a:solidFill>
              </a:rPr>
              <a:t>a. Container to container</a:t>
            </a:r>
          </a:p>
          <a:p>
            <a:r>
              <a:rPr lang="en-AU" dirty="0">
                <a:solidFill>
                  <a:srgbClr val="FF0000"/>
                </a:solidFill>
              </a:rPr>
              <a:t>b. Host to container </a:t>
            </a:r>
          </a:p>
          <a:p>
            <a:r>
              <a:rPr lang="en-AU" b="1" dirty="0"/>
              <a:t>Benefits of Volume</a:t>
            </a:r>
          </a:p>
          <a:p>
            <a:r>
              <a:rPr lang="en-AU" dirty="0"/>
              <a:t>➢ </a:t>
            </a:r>
            <a:r>
              <a:rPr lang="en-AU" dirty="0">
                <a:highlight>
                  <a:srgbClr val="FFFF00"/>
                </a:highlight>
              </a:rPr>
              <a:t>Decoupling container from storage.</a:t>
            </a:r>
          </a:p>
          <a:p>
            <a:r>
              <a:rPr lang="en-AU" dirty="0">
                <a:highlight>
                  <a:srgbClr val="FFFF00"/>
                </a:highlight>
              </a:rPr>
              <a:t>➢ Share volume among different containers.</a:t>
            </a:r>
          </a:p>
          <a:p>
            <a:r>
              <a:rPr lang="en-AU" dirty="0">
                <a:highlight>
                  <a:srgbClr val="FFFF00"/>
                </a:highlight>
              </a:rPr>
              <a:t>➢ Attach volume to containers.</a:t>
            </a:r>
          </a:p>
          <a:p>
            <a:r>
              <a:rPr lang="en-AU" dirty="0">
                <a:highlight>
                  <a:srgbClr val="FFFF00"/>
                </a:highlight>
              </a:rPr>
              <a:t>➢ On deleting container volume doesn’t delete</a:t>
            </a:r>
            <a:r>
              <a:rPr lang="en-AU" dirty="0"/>
              <a:t>.</a:t>
            </a:r>
          </a:p>
        </p:txBody>
      </p:sp>
    </p:spTree>
    <p:extLst>
      <p:ext uri="{BB962C8B-B14F-4D97-AF65-F5344CB8AC3E}">
        <p14:creationId xmlns:p14="http://schemas.microsoft.com/office/powerpoint/2010/main" val="423019404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6B16-EEE7-F314-44C1-8E754D30633B}"/>
              </a:ext>
            </a:extLst>
          </p:cNvPr>
          <p:cNvSpPr>
            <a:spLocks noGrp="1"/>
          </p:cNvSpPr>
          <p:nvPr>
            <p:ph type="title"/>
          </p:nvPr>
        </p:nvSpPr>
        <p:spPr>
          <a:xfrm>
            <a:off x="2592925" y="151002"/>
            <a:ext cx="8911687" cy="637563"/>
          </a:xfrm>
        </p:spPr>
        <p:txBody>
          <a:bodyPr>
            <a:normAutofit fontScale="90000"/>
          </a:bodyPr>
          <a:lstStyle/>
          <a:p>
            <a:r>
              <a:rPr lang="en-AU" b="1" i="1" dirty="0"/>
              <a:t>Creating Volume from Dockerfile:</a:t>
            </a:r>
          </a:p>
        </p:txBody>
      </p:sp>
      <p:sp>
        <p:nvSpPr>
          <p:cNvPr id="3" name="Content Placeholder 2">
            <a:extLst>
              <a:ext uri="{FF2B5EF4-FFF2-40B4-BE49-F238E27FC236}">
                <a16:creationId xmlns:a16="http://schemas.microsoft.com/office/drawing/2014/main" id="{3AA77D0F-7A6E-5739-AF83-B28C55F8E555}"/>
              </a:ext>
            </a:extLst>
          </p:cNvPr>
          <p:cNvSpPr>
            <a:spLocks noGrp="1"/>
          </p:cNvSpPr>
          <p:nvPr>
            <p:ph idx="1"/>
          </p:nvPr>
        </p:nvSpPr>
        <p:spPr>
          <a:xfrm>
            <a:off x="2589212" y="1275127"/>
            <a:ext cx="8915400" cy="4420998"/>
          </a:xfrm>
        </p:spPr>
        <p:txBody>
          <a:bodyPr>
            <a:normAutofit fontScale="92500" lnSpcReduction="10000"/>
          </a:bodyPr>
          <a:lstStyle/>
          <a:p>
            <a:r>
              <a:rPr lang="en-AU" dirty="0">
                <a:highlight>
                  <a:srgbClr val="FFFF00"/>
                </a:highlight>
              </a:rPr>
              <a:t>Create a Dockerfile and write</a:t>
            </a:r>
          </a:p>
          <a:p>
            <a:r>
              <a:rPr lang="en-AU" dirty="0">
                <a:solidFill>
                  <a:srgbClr val="00B0F0"/>
                </a:solidFill>
              </a:rPr>
              <a:t>FROM ubuntu </a:t>
            </a:r>
          </a:p>
          <a:p>
            <a:r>
              <a:rPr lang="en-AU" dirty="0">
                <a:solidFill>
                  <a:srgbClr val="00B0F0"/>
                </a:solidFill>
              </a:rPr>
              <a:t>VOLUME “</a:t>
            </a:r>
            <a:r>
              <a:rPr lang="en-AU" dirty="0" err="1">
                <a:solidFill>
                  <a:srgbClr val="00B0F0"/>
                </a:solidFill>
              </a:rPr>
              <a:t>myvolume</a:t>
            </a:r>
            <a:r>
              <a:rPr lang="en-AU" dirty="0">
                <a:solidFill>
                  <a:srgbClr val="00B0F0"/>
                </a:solidFill>
              </a:rPr>
              <a:t>”</a:t>
            </a:r>
          </a:p>
          <a:p>
            <a:r>
              <a:rPr lang="en-AU" dirty="0"/>
              <a:t>Then create image from this Dockerfile</a:t>
            </a:r>
          </a:p>
          <a:p>
            <a:r>
              <a:rPr lang="en-AU" dirty="0"/>
              <a:t> </a:t>
            </a:r>
            <a:r>
              <a:rPr lang="en-AU" dirty="0">
                <a:solidFill>
                  <a:srgbClr val="FF0000"/>
                </a:solidFill>
              </a:rPr>
              <a:t>#docker build -t </a:t>
            </a:r>
            <a:r>
              <a:rPr lang="en-AU" dirty="0" err="1">
                <a:solidFill>
                  <a:srgbClr val="FF0000"/>
                </a:solidFill>
              </a:rPr>
              <a:t>myimage</a:t>
            </a:r>
            <a:r>
              <a:rPr lang="en-AU" dirty="0">
                <a:solidFill>
                  <a:srgbClr val="FF0000"/>
                </a:solidFill>
              </a:rPr>
              <a:t> </a:t>
            </a:r>
          </a:p>
          <a:p>
            <a:r>
              <a:rPr lang="en-AU" dirty="0"/>
              <a:t>Now create a container from this image and run</a:t>
            </a:r>
          </a:p>
          <a:p>
            <a:r>
              <a:rPr lang="en-AU" dirty="0"/>
              <a:t> </a:t>
            </a:r>
            <a:r>
              <a:rPr lang="en-AU" dirty="0">
                <a:solidFill>
                  <a:srgbClr val="FF0000"/>
                </a:solidFill>
                <a:highlight>
                  <a:srgbClr val="FFFF00"/>
                </a:highlight>
              </a:rPr>
              <a:t># docker run -it --name container1 </a:t>
            </a:r>
            <a:r>
              <a:rPr lang="en-AU" dirty="0" err="1">
                <a:solidFill>
                  <a:srgbClr val="FF0000"/>
                </a:solidFill>
                <a:highlight>
                  <a:srgbClr val="FFFF00"/>
                </a:highlight>
              </a:rPr>
              <a:t>myimage</a:t>
            </a:r>
            <a:r>
              <a:rPr lang="en-AU" dirty="0">
                <a:solidFill>
                  <a:srgbClr val="FF0000"/>
                </a:solidFill>
                <a:highlight>
                  <a:srgbClr val="FFFF00"/>
                </a:highlight>
              </a:rPr>
              <a:t> /bin/bash </a:t>
            </a:r>
          </a:p>
          <a:p>
            <a:r>
              <a:rPr lang="en-AU" dirty="0"/>
              <a:t>Now do ls, you can see </a:t>
            </a:r>
            <a:r>
              <a:rPr lang="en-AU" dirty="0" err="1"/>
              <a:t>myvolume</a:t>
            </a:r>
            <a:r>
              <a:rPr lang="en-AU" dirty="0"/>
              <a:t>.</a:t>
            </a:r>
          </a:p>
          <a:p>
            <a:r>
              <a:rPr lang="en-AU" dirty="0"/>
              <a:t> Now share volume with another container</a:t>
            </a:r>
          </a:p>
          <a:p>
            <a:r>
              <a:rPr lang="en-AU" dirty="0"/>
              <a:t> </a:t>
            </a:r>
            <a:r>
              <a:rPr lang="en-AU" dirty="0">
                <a:highlight>
                  <a:srgbClr val="FFFF00"/>
                </a:highlight>
              </a:rPr>
              <a:t>Container to container </a:t>
            </a:r>
          </a:p>
          <a:p>
            <a:r>
              <a:rPr lang="en-AU" dirty="0">
                <a:solidFill>
                  <a:srgbClr val="FF0000"/>
                </a:solidFill>
                <a:highlight>
                  <a:srgbClr val="FFFF00"/>
                </a:highlight>
              </a:rPr>
              <a:t># docker run -it --name container2 (new) --privileged=true –</a:t>
            </a:r>
            <a:r>
              <a:rPr lang="en-AU" dirty="0" err="1">
                <a:solidFill>
                  <a:srgbClr val="FF0000"/>
                </a:solidFill>
                <a:highlight>
                  <a:srgbClr val="FFFF00"/>
                </a:highlight>
              </a:rPr>
              <a:t>volumesfrom</a:t>
            </a:r>
            <a:r>
              <a:rPr lang="en-AU" dirty="0">
                <a:solidFill>
                  <a:srgbClr val="FF0000"/>
                </a:solidFill>
                <a:highlight>
                  <a:srgbClr val="FFFF00"/>
                </a:highlight>
              </a:rPr>
              <a:t> container1 ubuntu /bin/bash</a:t>
            </a:r>
          </a:p>
          <a:p>
            <a:pPr marL="0" indent="0">
              <a:buNone/>
            </a:pPr>
            <a:endParaRPr lang="en-AU" dirty="0">
              <a:solidFill>
                <a:srgbClr val="00B0F0"/>
              </a:solidFill>
            </a:endParaRPr>
          </a:p>
        </p:txBody>
      </p:sp>
    </p:spTree>
    <p:extLst>
      <p:ext uri="{BB962C8B-B14F-4D97-AF65-F5344CB8AC3E}">
        <p14:creationId xmlns:p14="http://schemas.microsoft.com/office/powerpoint/2010/main" val="159442560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5CEC-DEA8-CFA7-77D9-0A7C34CCE2F8}"/>
              </a:ext>
            </a:extLst>
          </p:cNvPr>
          <p:cNvSpPr>
            <a:spLocks noGrp="1"/>
          </p:cNvSpPr>
          <p:nvPr>
            <p:ph type="title"/>
          </p:nvPr>
        </p:nvSpPr>
        <p:spPr>
          <a:xfrm>
            <a:off x="2592925" y="218114"/>
            <a:ext cx="8911687" cy="738231"/>
          </a:xfrm>
        </p:spPr>
        <p:txBody>
          <a:bodyPr>
            <a:normAutofit/>
          </a:bodyPr>
          <a:lstStyle/>
          <a:p>
            <a:r>
              <a:rPr lang="en-AU" b="1" i="1" dirty="0"/>
              <a:t>Creating Volume from Dockerfile</a:t>
            </a:r>
            <a:endParaRPr lang="en-AU" dirty="0"/>
          </a:p>
        </p:txBody>
      </p:sp>
      <p:sp>
        <p:nvSpPr>
          <p:cNvPr id="3" name="Content Placeholder 2">
            <a:extLst>
              <a:ext uri="{FF2B5EF4-FFF2-40B4-BE49-F238E27FC236}">
                <a16:creationId xmlns:a16="http://schemas.microsoft.com/office/drawing/2014/main" id="{C68C3429-D0E0-6A0F-4B47-1F51E74ED886}"/>
              </a:ext>
            </a:extLst>
          </p:cNvPr>
          <p:cNvSpPr>
            <a:spLocks noGrp="1"/>
          </p:cNvSpPr>
          <p:nvPr>
            <p:ph idx="1"/>
          </p:nvPr>
        </p:nvSpPr>
        <p:spPr>
          <a:xfrm>
            <a:off x="2589212" y="1375794"/>
            <a:ext cx="8915400" cy="5482206"/>
          </a:xfrm>
        </p:spPr>
        <p:txBody>
          <a:bodyPr>
            <a:normAutofit fontScale="92500" lnSpcReduction="20000"/>
          </a:bodyPr>
          <a:lstStyle/>
          <a:p>
            <a:r>
              <a:rPr lang="en-AU" dirty="0"/>
              <a:t>Now after creating container2, </a:t>
            </a:r>
            <a:r>
              <a:rPr lang="en-AU" dirty="0" err="1"/>
              <a:t>myvolume</a:t>
            </a:r>
            <a:r>
              <a:rPr lang="en-AU" dirty="0"/>
              <a:t> is visible. Whatever you do in one volume, can see from other volume.</a:t>
            </a:r>
          </a:p>
          <a:p>
            <a:r>
              <a:rPr lang="en-AU" dirty="0"/>
              <a:t>#touch /</a:t>
            </a:r>
            <a:r>
              <a:rPr lang="en-AU" dirty="0" err="1"/>
              <a:t>myvolume</a:t>
            </a:r>
            <a:r>
              <a:rPr lang="en-AU" dirty="0"/>
              <a:t>/</a:t>
            </a:r>
            <a:r>
              <a:rPr lang="en-AU" dirty="0" err="1"/>
              <a:t>samplefile</a:t>
            </a:r>
            <a:r>
              <a:rPr lang="en-AU" dirty="0"/>
              <a:t> </a:t>
            </a:r>
          </a:p>
          <a:p>
            <a:r>
              <a:rPr lang="en-AU" dirty="0">
                <a:solidFill>
                  <a:srgbClr val="FF0000"/>
                </a:solidFill>
              </a:rPr>
              <a:t>#docker start container1</a:t>
            </a:r>
          </a:p>
          <a:p>
            <a:r>
              <a:rPr lang="en-AU" dirty="0">
                <a:solidFill>
                  <a:srgbClr val="FF0000"/>
                </a:solidFill>
              </a:rPr>
              <a:t> # docker attach container1 </a:t>
            </a:r>
          </a:p>
          <a:p>
            <a:r>
              <a:rPr lang="en-AU" dirty="0">
                <a:solidFill>
                  <a:srgbClr val="FF0000"/>
                </a:solidFill>
              </a:rPr>
              <a:t>#ls/myvolume </a:t>
            </a:r>
          </a:p>
          <a:p>
            <a:r>
              <a:rPr lang="en-AU" dirty="0"/>
              <a:t>You can see sample file here then exit.</a:t>
            </a:r>
          </a:p>
          <a:p>
            <a:r>
              <a:rPr lang="en-AU" dirty="0"/>
              <a:t> </a:t>
            </a:r>
            <a:r>
              <a:rPr lang="en-AU" sz="2600" b="1" dirty="0"/>
              <a:t>Now create volume by using command</a:t>
            </a:r>
            <a:r>
              <a:rPr lang="en-AU" dirty="0"/>
              <a:t>: </a:t>
            </a:r>
          </a:p>
          <a:p>
            <a:r>
              <a:rPr lang="en-AU" dirty="0">
                <a:solidFill>
                  <a:srgbClr val="FF0000"/>
                </a:solidFill>
                <a:highlight>
                  <a:srgbClr val="FFFF00"/>
                </a:highlight>
              </a:rPr>
              <a:t>#docker run -it --name container3 -v /volume2 ubuntu /bin/bash </a:t>
            </a:r>
          </a:p>
          <a:p>
            <a:r>
              <a:rPr lang="en-AU" dirty="0"/>
              <a:t># ls </a:t>
            </a:r>
          </a:p>
          <a:p>
            <a:r>
              <a:rPr lang="en-AU" dirty="0"/>
              <a:t>#cd /volume2 </a:t>
            </a:r>
          </a:p>
          <a:p>
            <a:r>
              <a:rPr lang="en-AU" dirty="0"/>
              <a:t>Now create one file cont3file and exit </a:t>
            </a:r>
          </a:p>
          <a:p>
            <a:r>
              <a:rPr lang="en-AU" dirty="0"/>
              <a:t>Now create one more container and share volume2</a:t>
            </a:r>
          </a:p>
          <a:p>
            <a:r>
              <a:rPr lang="en-AU" dirty="0"/>
              <a:t> </a:t>
            </a:r>
            <a:r>
              <a:rPr lang="en-AU" dirty="0">
                <a:solidFill>
                  <a:srgbClr val="FF0000"/>
                </a:solidFill>
                <a:highlight>
                  <a:srgbClr val="FFFF00"/>
                </a:highlight>
              </a:rPr>
              <a:t>#docker run -it --name container4 --privileged=true --</a:t>
            </a:r>
            <a:r>
              <a:rPr lang="en-AU" dirty="0" err="1">
                <a:solidFill>
                  <a:srgbClr val="FF0000"/>
                </a:solidFill>
                <a:highlight>
                  <a:srgbClr val="FFFF00"/>
                </a:highlight>
              </a:rPr>
              <a:t>volumefrom</a:t>
            </a:r>
            <a:r>
              <a:rPr lang="en-AU" dirty="0">
                <a:solidFill>
                  <a:srgbClr val="FF0000"/>
                </a:solidFill>
                <a:highlight>
                  <a:srgbClr val="FFFF00"/>
                </a:highlight>
              </a:rPr>
              <a:t> container3 ubuntu /bin/bash</a:t>
            </a:r>
          </a:p>
          <a:p>
            <a:r>
              <a:rPr lang="en-AU" dirty="0"/>
              <a:t> Now you re inside container do ls you can see volume2 Now create one file inside this volume and then check in container3 you can see that file</a:t>
            </a:r>
          </a:p>
        </p:txBody>
      </p:sp>
    </p:spTree>
    <p:extLst>
      <p:ext uri="{BB962C8B-B14F-4D97-AF65-F5344CB8AC3E}">
        <p14:creationId xmlns:p14="http://schemas.microsoft.com/office/powerpoint/2010/main" val="54962515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A75F-CF5D-FDFD-723F-2F3A2EAC0A9C}"/>
              </a:ext>
            </a:extLst>
          </p:cNvPr>
          <p:cNvSpPr>
            <a:spLocks noGrp="1"/>
          </p:cNvSpPr>
          <p:nvPr>
            <p:ph type="title"/>
          </p:nvPr>
        </p:nvSpPr>
        <p:spPr>
          <a:xfrm>
            <a:off x="2592925" y="167780"/>
            <a:ext cx="8911687" cy="1434517"/>
          </a:xfrm>
        </p:spPr>
        <p:txBody>
          <a:bodyPr>
            <a:normAutofit/>
          </a:bodyPr>
          <a:lstStyle/>
          <a:p>
            <a:r>
              <a:rPr lang="en-AU" b="1" i="1" dirty="0"/>
              <a:t>Volumes (Host to Container)</a:t>
            </a:r>
          </a:p>
        </p:txBody>
      </p:sp>
      <p:sp>
        <p:nvSpPr>
          <p:cNvPr id="3" name="Content Placeholder 2">
            <a:extLst>
              <a:ext uri="{FF2B5EF4-FFF2-40B4-BE49-F238E27FC236}">
                <a16:creationId xmlns:a16="http://schemas.microsoft.com/office/drawing/2014/main" id="{811F10AD-7A95-5EB5-1322-23B37157C1FF}"/>
              </a:ext>
            </a:extLst>
          </p:cNvPr>
          <p:cNvSpPr>
            <a:spLocks noGrp="1"/>
          </p:cNvSpPr>
          <p:nvPr>
            <p:ph idx="1"/>
          </p:nvPr>
        </p:nvSpPr>
        <p:spPr>
          <a:xfrm>
            <a:off x="2589212" y="1702965"/>
            <a:ext cx="8915400" cy="3657600"/>
          </a:xfrm>
        </p:spPr>
        <p:txBody>
          <a:bodyPr>
            <a:normAutofit/>
          </a:bodyPr>
          <a:lstStyle/>
          <a:p>
            <a:r>
              <a:rPr lang="en-AU" dirty="0"/>
              <a:t>Verify files in /home/ec2-user</a:t>
            </a:r>
          </a:p>
          <a:p>
            <a:r>
              <a:rPr lang="en-AU" dirty="0"/>
              <a:t> </a:t>
            </a:r>
            <a:r>
              <a:rPr lang="en-AU" dirty="0">
                <a:solidFill>
                  <a:srgbClr val="FF0000"/>
                </a:solidFill>
                <a:highlight>
                  <a:srgbClr val="FFFF00"/>
                </a:highlight>
              </a:rPr>
              <a:t>#docker run -it --name </a:t>
            </a:r>
            <a:r>
              <a:rPr lang="en-AU" dirty="0" err="1">
                <a:solidFill>
                  <a:srgbClr val="FF0000"/>
                </a:solidFill>
                <a:highlight>
                  <a:srgbClr val="FFFF00"/>
                </a:highlight>
              </a:rPr>
              <a:t>hostcontainer</a:t>
            </a:r>
            <a:r>
              <a:rPr lang="en-AU" dirty="0">
                <a:solidFill>
                  <a:srgbClr val="FF0000"/>
                </a:solidFill>
                <a:highlight>
                  <a:srgbClr val="FFFF00"/>
                </a:highlight>
              </a:rPr>
              <a:t> -v /home/ec2-user:/container --privileged=true ubuntu /bin/bash </a:t>
            </a:r>
          </a:p>
          <a:p>
            <a:r>
              <a:rPr lang="en-AU" dirty="0">
                <a:solidFill>
                  <a:srgbClr val="FF0000"/>
                </a:solidFill>
              </a:rPr>
              <a:t>#cd /container </a:t>
            </a:r>
          </a:p>
          <a:p>
            <a:r>
              <a:rPr lang="en-AU" dirty="0"/>
              <a:t>Do ls, now you can see all files of host machine.</a:t>
            </a:r>
          </a:p>
          <a:p>
            <a:r>
              <a:rPr lang="en-AU" dirty="0"/>
              <a:t> #touch </a:t>
            </a:r>
            <a:r>
              <a:rPr lang="en-AU" dirty="0" err="1"/>
              <a:t>contanerfile</a:t>
            </a:r>
            <a:r>
              <a:rPr lang="en-AU" dirty="0"/>
              <a:t> (in container) and exit </a:t>
            </a:r>
          </a:p>
          <a:p>
            <a:r>
              <a:rPr lang="en-AU" dirty="0"/>
              <a:t>Now check in EC2 machine you can see this above file</a:t>
            </a:r>
          </a:p>
        </p:txBody>
      </p:sp>
    </p:spTree>
    <p:extLst>
      <p:ext uri="{BB962C8B-B14F-4D97-AF65-F5344CB8AC3E}">
        <p14:creationId xmlns:p14="http://schemas.microsoft.com/office/powerpoint/2010/main" val="3510479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C1EF-734C-39D1-B8D4-FD4BF5B7D778}"/>
              </a:ext>
            </a:extLst>
          </p:cNvPr>
          <p:cNvSpPr>
            <a:spLocks noGrp="1"/>
          </p:cNvSpPr>
          <p:nvPr>
            <p:ph type="title"/>
          </p:nvPr>
        </p:nvSpPr>
        <p:spPr>
          <a:xfrm>
            <a:off x="2592925" y="624110"/>
            <a:ext cx="8911687" cy="734907"/>
          </a:xfrm>
        </p:spPr>
        <p:txBody>
          <a:bodyPr/>
          <a:lstStyle/>
          <a:p>
            <a:r>
              <a:rPr lang="en-AU" b="1" i="1" dirty="0"/>
              <a:t>Some other commands:</a:t>
            </a:r>
          </a:p>
        </p:txBody>
      </p:sp>
      <p:sp>
        <p:nvSpPr>
          <p:cNvPr id="3" name="Content Placeholder 2">
            <a:extLst>
              <a:ext uri="{FF2B5EF4-FFF2-40B4-BE49-F238E27FC236}">
                <a16:creationId xmlns:a16="http://schemas.microsoft.com/office/drawing/2014/main" id="{9C92A25D-AEA6-DD42-8CC0-22D9C964A9ED}"/>
              </a:ext>
            </a:extLst>
          </p:cNvPr>
          <p:cNvSpPr>
            <a:spLocks noGrp="1"/>
          </p:cNvSpPr>
          <p:nvPr>
            <p:ph idx="1"/>
          </p:nvPr>
        </p:nvSpPr>
        <p:spPr>
          <a:xfrm>
            <a:off x="2589212" y="1853967"/>
            <a:ext cx="8915400" cy="4085439"/>
          </a:xfrm>
        </p:spPr>
        <p:txBody>
          <a:bodyPr>
            <a:normAutofit/>
          </a:bodyPr>
          <a:lstStyle/>
          <a:p>
            <a:r>
              <a:rPr lang="en-AU" dirty="0">
                <a:solidFill>
                  <a:srgbClr val="FF0000"/>
                </a:solidFill>
              </a:rPr>
              <a:t>#docker volume</a:t>
            </a:r>
          </a:p>
          <a:p>
            <a:r>
              <a:rPr lang="en-AU" dirty="0">
                <a:solidFill>
                  <a:srgbClr val="FF0000"/>
                </a:solidFill>
              </a:rPr>
              <a:t> ls</a:t>
            </a:r>
          </a:p>
          <a:p>
            <a:r>
              <a:rPr lang="en-AU" dirty="0">
                <a:solidFill>
                  <a:srgbClr val="FF0000"/>
                </a:solidFill>
              </a:rPr>
              <a:t> #docker volume create</a:t>
            </a:r>
          </a:p>
          <a:p>
            <a:r>
              <a:rPr lang="en-AU" dirty="0">
                <a:solidFill>
                  <a:srgbClr val="FF0000"/>
                </a:solidFill>
              </a:rPr>
              <a:t> #docker volume rm </a:t>
            </a:r>
          </a:p>
          <a:p>
            <a:r>
              <a:rPr lang="en-AU" dirty="0">
                <a:highlight>
                  <a:srgbClr val="FFFF00"/>
                </a:highlight>
              </a:rPr>
              <a:t>#docker volume prune </a:t>
            </a:r>
            <a:r>
              <a:rPr lang="en-AU" dirty="0"/>
              <a:t>(it removes all unused docker volume)</a:t>
            </a:r>
          </a:p>
          <a:p>
            <a:r>
              <a:rPr lang="en-AU" dirty="0">
                <a:solidFill>
                  <a:srgbClr val="FF0000"/>
                </a:solidFill>
              </a:rPr>
              <a:t>#docker volume inspect</a:t>
            </a:r>
          </a:p>
          <a:p>
            <a:r>
              <a:rPr lang="en-AU" dirty="0">
                <a:solidFill>
                  <a:srgbClr val="FF0000"/>
                </a:solidFill>
              </a:rPr>
              <a:t> #docker container inspect </a:t>
            </a:r>
          </a:p>
        </p:txBody>
      </p:sp>
    </p:spTree>
    <p:extLst>
      <p:ext uri="{BB962C8B-B14F-4D97-AF65-F5344CB8AC3E}">
        <p14:creationId xmlns:p14="http://schemas.microsoft.com/office/powerpoint/2010/main" val="34544512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BCA7-BBB0-7937-8251-F34923BC3A30}"/>
              </a:ext>
            </a:extLst>
          </p:cNvPr>
          <p:cNvSpPr>
            <a:spLocks noGrp="1"/>
          </p:cNvSpPr>
          <p:nvPr>
            <p:ph type="title"/>
          </p:nvPr>
        </p:nvSpPr>
        <p:spPr>
          <a:xfrm>
            <a:off x="2592925" y="62918"/>
            <a:ext cx="8911687" cy="608202"/>
          </a:xfrm>
        </p:spPr>
        <p:txBody>
          <a:bodyPr>
            <a:normAutofit fontScale="90000"/>
          </a:bodyPr>
          <a:lstStyle/>
          <a:p>
            <a:r>
              <a:rPr lang="en-AU" b="1" i="1" dirty="0"/>
              <a:t>Docker Port Expose:</a:t>
            </a:r>
          </a:p>
        </p:txBody>
      </p:sp>
      <p:sp>
        <p:nvSpPr>
          <p:cNvPr id="3" name="Content Placeholder 2">
            <a:extLst>
              <a:ext uri="{FF2B5EF4-FFF2-40B4-BE49-F238E27FC236}">
                <a16:creationId xmlns:a16="http://schemas.microsoft.com/office/drawing/2014/main" id="{FF6931DC-B59F-C63D-E6D9-D213F46FFF87}"/>
              </a:ext>
            </a:extLst>
          </p:cNvPr>
          <p:cNvSpPr>
            <a:spLocks noGrp="1"/>
          </p:cNvSpPr>
          <p:nvPr>
            <p:ph idx="1"/>
          </p:nvPr>
        </p:nvSpPr>
        <p:spPr>
          <a:xfrm>
            <a:off x="2589212" y="671120"/>
            <a:ext cx="8915400" cy="6123963"/>
          </a:xfrm>
        </p:spPr>
        <p:txBody>
          <a:bodyPr>
            <a:normAutofit lnSpcReduction="10000"/>
          </a:bodyPr>
          <a:lstStyle/>
          <a:p>
            <a:r>
              <a:rPr lang="en-AU" dirty="0"/>
              <a:t>Login into AWS account, create one </a:t>
            </a:r>
            <a:r>
              <a:rPr lang="en-AU" dirty="0" err="1"/>
              <a:t>linux</a:t>
            </a:r>
            <a:r>
              <a:rPr lang="en-AU" dirty="0"/>
              <a:t> instance .</a:t>
            </a:r>
          </a:p>
          <a:p>
            <a:r>
              <a:rPr lang="en-AU" dirty="0"/>
              <a:t> Now go to putty -&gt; login as -&gt; ec2-user</a:t>
            </a:r>
          </a:p>
          <a:p>
            <a:r>
              <a:rPr lang="en-AU" dirty="0"/>
              <a:t> #sudo </a:t>
            </a:r>
            <a:r>
              <a:rPr lang="en-AU" dirty="0" err="1"/>
              <a:t>su</a:t>
            </a:r>
            <a:r>
              <a:rPr lang="en-AU" dirty="0"/>
              <a:t> </a:t>
            </a:r>
          </a:p>
          <a:p>
            <a:r>
              <a:rPr lang="en-AU" dirty="0"/>
              <a:t># yum update –y</a:t>
            </a:r>
          </a:p>
          <a:p>
            <a:r>
              <a:rPr lang="en-AU" dirty="0"/>
              <a:t> # yum install docker –y</a:t>
            </a:r>
          </a:p>
          <a:p>
            <a:r>
              <a:rPr lang="en-AU" dirty="0"/>
              <a:t> # service docker start</a:t>
            </a:r>
          </a:p>
          <a:p>
            <a:r>
              <a:rPr lang="en-AU" dirty="0"/>
              <a:t> </a:t>
            </a:r>
            <a:r>
              <a:rPr lang="en-AU" dirty="0">
                <a:solidFill>
                  <a:srgbClr val="FF0000"/>
                </a:solidFill>
              </a:rPr>
              <a:t># docker run -td --name </a:t>
            </a:r>
            <a:r>
              <a:rPr lang="en-AU" dirty="0" err="1">
                <a:solidFill>
                  <a:srgbClr val="FF0000"/>
                </a:solidFill>
              </a:rPr>
              <a:t>techserver</a:t>
            </a:r>
            <a:r>
              <a:rPr lang="en-AU" dirty="0">
                <a:solidFill>
                  <a:srgbClr val="FF0000"/>
                </a:solidFill>
              </a:rPr>
              <a:t> -p 80:80 ubuntu </a:t>
            </a:r>
          </a:p>
          <a:p>
            <a:r>
              <a:rPr lang="en-AU" dirty="0"/>
              <a:t># docker </a:t>
            </a:r>
            <a:r>
              <a:rPr lang="en-AU" dirty="0" err="1"/>
              <a:t>ps</a:t>
            </a:r>
            <a:endParaRPr lang="en-AU" dirty="0"/>
          </a:p>
          <a:p>
            <a:r>
              <a:rPr lang="en-AU" dirty="0"/>
              <a:t> # docker port </a:t>
            </a:r>
            <a:r>
              <a:rPr lang="en-AU" dirty="0" err="1"/>
              <a:t>techserver</a:t>
            </a:r>
            <a:r>
              <a:rPr lang="en-AU" dirty="0"/>
              <a:t> </a:t>
            </a:r>
          </a:p>
          <a:p>
            <a:r>
              <a:rPr lang="en-AU" dirty="0"/>
              <a:t>o/p- 80/</a:t>
            </a:r>
            <a:r>
              <a:rPr lang="en-AU" dirty="0" err="1"/>
              <a:t>tcp</a:t>
            </a:r>
            <a:r>
              <a:rPr lang="en-AU" dirty="0"/>
              <a:t> – 0.0.0.0/80 </a:t>
            </a:r>
          </a:p>
          <a:p>
            <a:r>
              <a:rPr lang="en-AU" dirty="0">
                <a:solidFill>
                  <a:srgbClr val="FF0000"/>
                </a:solidFill>
              </a:rPr>
              <a:t># docker exec -it </a:t>
            </a:r>
            <a:r>
              <a:rPr lang="en-AU" dirty="0" err="1">
                <a:solidFill>
                  <a:srgbClr val="FF0000"/>
                </a:solidFill>
              </a:rPr>
              <a:t>techserver</a:t>
            </a:r>
            <a:r>
              <a:rPr lang="en-AU" dirty="0">
                <a:solidFill>
                  <a:srgbClr val="FF0000"/>
                </a:solidFill>
              </a:rPr>
              <a:t> /bin/bash </a:t>
            </a:r>
          </a:p>
          <a:p>
            <a:r>
              <a:rPr lang="en-AU" dirty="0"/>
              <a:t># apt-get update # apt-get install apache2 –y</a:t>
            </a:r>
          </a:p>
          <a:p>
            <a:r>
              <a:rPr lang="en-AU" dirty="0"/>
              <a:t> # cd /var/www/html </a:t>
            </a:r>
          </a:p>
          <a:p>
            <a:r>
              <a:rPr lang="en-AU" dirty="0"/>
              <a:t># echo “write some msg” &gt; index.html </a:t>
            </a:r>
          </a:p>
          <a:p>
            <a:r>
              <a:rPr lang="en-AU" dirty="0"/>
              <a:t>#service apache2 start </a:t>
            </a:r>
          </a:p>
          <a:p>
            <a:r>
              <a:rPr lang="en-AU" dirty="0">
                <a:solidFill>
                  <a:srgbClr val="FF0000"/>
                </a:solidFill>
              </a:rPr>
              <a:t># docker run -td --name </a:t>
            </a:r>
            <a:r>
              <a:rPr lang="en-AU" dirty="0" err="1">
                <a:solidFill>
                  <a:srgbClr val="FF0000"/>
                </a:solidFill>
              </a:rPr>
              <a:t>myjenkins</a:t>
            </a:r>
            <a:r>
              <a:rPr lang="en-AU" dirty="0">
                <a:solidFill>
                  <a:srgbClr val="FF0000"/>
                </a:solidFill>
              </a:rPr>
              <a:t> -p 8080:8080 </a:t>
            </a:r>
            <a:r>
              <a:rPr lang="en-AU" dirty="0" err="1">
                <a:solidFill>
                  <a:srgbClr val="FF0000"/>
                </a:solidFill>
              </a:rPr>
              <a:t>jenkins</a:t>
            </a:r>
            <a:endParaRPr lang="en-AU" dirty="0">
              <a:solidFill>
                <a:srgbClr val="FF0000"/>
              </a:solidFill>
            </a:endParaRPr>
          </a:p>
        </p:txBody>
      </p:sp>
    </p:spTree>
    <p:extLst>
      <p:ext uri="{BB962C8B-B14F-4D97-AF65-F5344CB8AC3E}">
        <p14:creationId xmlns:p14="http://schemas.microsoft.com/office/powerpoint/2010/main" val="21611097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201F-98A3-ACDE-AF23-D88026929773}"/>
              </a:ext>
            </a:extLst>
          </p:cNvPr>
          <p:cNvSpPr>
            <a:spLocks noGrp="1"/>
          </p:cNvSpPr>
          <p:nvPr>
            <p:ph type="title"/>
          </p:nvPr>
        </p:nvSpPr>
        <p:spPr>
          <a:xfrm>
            <a:off x="2592925" y="100668"/>
            <a:ext cx="8911687" cy="947956"/>
          </a:xfrm>
        </p:spPr>
        <p:txBody>
          <a:bodyPr>
            <a:normAutofit/>
          </a:bodyPr>
          <a:lstStyle/>
          <a:p>
            <a:r>
              <a:rPr lang="en-AU" sz="2800" b="1" i="1" dirty="0"/>
              <a:t>Difference between docker attach and docker exec:</a:t>
            </a:r>
          </a:p>
        </p:txBody>
      </p:sp>
      <p:sp>
        <p:nvSpPr>
          <p:cNvPr id="3" name="Content Placeholder 2">
            <a:extLst>
              <a:ext uri="{FF2B5EF4-FFF2-40B4-BE49-F238E27FC236}">
                <a16:creationId xmlns:a16="http://schemas.microsoft.com/office/drawing/2014/main" id="{15EB20FD-AFB5-BF8F-B809-4ED962A4C0EA}"/>
              </a:ext>
            </a:extLst>
          </p:cNvPr>
          <p:cNvSpPr>
            <a:spLocks noGrp="1"/>
          </p:cNvSpPr>
          <p:nvPr>
            <p:ph idx="1"/>
          </p:nvPr>
        </p:nvSpPr>
        <p:spPr>
          <a:xfrm>
            <a:off x="2589212" y="1048624"/>
            <a:ext cx="8915400" cy="5708708"/>
          </a:xfrm>
        </p:spPr>
        <p:txBody>
          <a:bodyPr>
            <a:normAutofit fontScale="85000" lnSpcReduction="10000"/>
          </a:bodyPr>
          <a:lstStyle/>
          <a:p>
            <a:r>
              <a:rPr lang="en-AU" dirty="0"/>
              <a:t>Docker ‘exec’ creates a new process in the container’s environment</a:t>
            </a:r>
          </a:p>
          <a:p>
            <a:r>
              <a:rPr lang="en-AU" dirty="0"/>
              <a:t> while docker ‘attach’ just connect the standard input/output of the main process inside the container to corresponding standard input/output error of current terminal.</a:t>
            </a:r>
          </a:p>
          <a:p>
            <a:r>
              <a:rPr lang="en-AU" dirty="0"/>
              <a:t> Docker ‘exec’ is specifically for running new things in an already started container be it a shell or some other process.</a:t>
            </a:r>
          </a:p>
          <a:p>
            <a:r>
              <a:rPr lang="en-AU" dirty="0"/>
              <a:t> </a:t>
            </a:r>
            <a:r>
              <a:rPr lang="en-AU" dirty="0">
                <a:highlight>
                  <a:srgbClr val="FFFF00"/>
                </a:highlight>
              </a:rPr>
              <a:t>What is the difference between docker expose and publish: </a:t>
            </a:r>
          </a:p>
          <a:p>
            <a:r>
              <a:rPr lang="en-AU" dirty="0">
                <a:highlight>
                  <a:srgbClr val="FFFF00"/>
                </a:highlight>
              </a:rPr>
              <a:t>Basically you have three options: </a:t>
            </a:r>
          </a:p>
          <a:p>
            <a:r>
              <a:rPr lang="en-AU" dirty="0">
                <a:highlight>
                  <a:srgbClr val="FFFF00"/>
                </a:highlight>
              </a:rPr>
              <a:t>1. Neither specify expose nor -p Docker </a:t>
            </a:r>
          </a:p>
          <a:p>
            <a:r>
              <a:rPr lang="en-AU" dirty="0">
                <a:highlight>
                  <a:srgbClr val="FFFF00"/>
                </a:highlight>
              </a:rPr>
              <a:t>2. Only specify expose</a:t>
            </a:r>
          </a:p>
          <a:p>
            <a:r>
              <a:rPr lang="en-AU" dirty="0">
                <a:highlight>
                  <a:srgbClr val="FFFF00"/>
                </a:highlight>
              </a:rPr>
              <a:t> 3. Specify expose and -p </a:t>
            </a:r>
          </a:p>
          <a:p>
            <a:r>
              <a:rPr lang="en-AU" dirty="0"/>
              <a:t>1. If you specify neither expose nor -p, the service in the container will only be accessible from inside the container itself. </a:t>
            </a:r>
          </a:p>
          <a:p>
            <a:r>
              <a:rPr lang="en-AU" dirty="0"/>
              <a:t>2. If you expose a port, the service in the container is not accessible from outside docker but from inside other docker containers so this is good for inter-container communication. </a:t>
            </a:r>
          </a:p>
          <a:p>
            <a:r>
              <a:rPr lang="en-AU" dirty="0"/>
              <a:t>3. If you expose and -p a port, the service in the container is accessible from anywhere even outside docker. </a:t>
            </a:r>
          </a:p>
          <a:p>
            <a:r>
              <a:rPr lang="en-AU" dirty="0"/>
              <a:t>If you do –p but do not expose docker does an implicit expose. </a:t>
            </a:r>
          </a:p>
          <a:p>
            <a:r>
              <a:rPr lang="en-AU" dirty="0"/>
              <a:t>This is because if a port is open to the public, it is automatically also open to the other docker containers. Hence -p includes expose</a:t>
            </a:r>
          </a:p>
        </p:txBody>
      </p:sp>
    </p:spTree>
    <p:extLst>
      <p:ext uri="{BB962C8B-B14F-4D97-AF65-F5344CB8AC3E}">
        <p14:creationId xmlns:p14="http://schemas.microsoft.com/office/powerpoint/2010/main" val="17447807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945F-7238-5378-6DFE-1029023EA2ED}"/>
              </a:ext>
            </a:extLst>
          </p:cNvPr>
          <p:cNvSpPr>
            <a:spLocks noGrp="1"/>
          </p:cNvSpPr>
          <p:nvPr>
            <p:ph type="title"/>
          </p:nvPr>
        </p:nvSpPr>
        <p:spPr>
          <a:xfrm>
            <a:off x="2592925" y="58724"/>
            <a:ext cx="8911687" cy="612396"/>
          </a:xfrm>
        </p:spPr>
        <p:txBody>
          <a:bodyPr>
            <a:normAutofit fontScale="90000"/>
          </a:bodyPr>
          <a:lstStyle/>
          <a:p>
            <a:r>
              <a:rPr lang="en-AU" b="1" i="1" dirty="0"/>
              <a:t>How to push docker image in docker hub:</a:t>
            </a:r>
          </a:p>
        </p:txBody>
      </p:sp>
      <p:sp>
        <p:nvSpPr>
          <p:cNvPr id="3" name="Content Placeholder 2">
            <a:extLst>
              <a:ext uri="{FF2B5EF4-FFF2-40B4-BE49-F238E27FC236}">
                <a16:creationId xmlns:a16="http://schemas.microsoft.com/office/drawing/2014/main" id="{4B7297E3-F406-A9C5-773B-D45EAE07A712}"/>
              </a:ext>
            </a:extLst>
          </p:cNvPr>
          <p:cNvSpPr>
            <a:spLocks noGrp="1"/>
          </p:cNvSpPr>
          <p:nvPr>
            <p:ph idx="1"/>
          </p:nvPr>
        </p:nvSpPr>
        <p:spPr>
          <a:xfrm>
            <a:off x="2589212" y="671120"/>
            <a:ext cx="8915400" cy="6128156"/>
          </a:xfrm>
        </p:spPr>
        <p:txBody>
          <a:bodyPr>
            <a:normAutofit fontScale="85000" lnSpcReduction="20000"/>
          </a:bodyPr>
          <a:lstStyle/>
          <a:p>
            <a:r>
              <a:rPr lang="en-AU" dirty="0"/>
              <a:t>Go to AWS account – select Amazon </a:t>
            </a:r>
            <a:r>
              <a:rPr lang="en-AU" dirty="0" err="1"/>
              <a:t>linux</a:t>
            </a:r>
            <a:r>
              <a:rPr lang="en-AU" dirty="0"/>
              <a:t> </a:t>
            </a:r>
          </a:p>
          <a:p>
            <a:r>
              <a:rPr lang="en-AU" dirty="0"/>
              <a:t>Now go to putty – login as – ec2-user </a:t>
            </a:r>
          </a:p>
          <a:p>
            <a:r>
              <a:rPr lang="en-AU" dirty="0"/>
              <a:t>#sudo </a:t>
            </a:r>
            <a:r>
              <a:rPr lang="en-AU" dirty="0" err="1"/>
              <a:t>su</a:t>
            </a:r>
            <a:r>
              <a:rPr lang="en-AU" dirty="0"/>
              <a:t> </a:t>
            </a:r>
          </a:p>
          <a:p>
            <a:r>
              <a:rPr lang="en-AU" dirty="0"/>
              <a:t>#yum update –y</a:t>
            </a:r>
          </a:p>
          <a:p>
            <a:r>
              <a:rPr lang="en-AU" dirty="0"/>
              <a:t> #yum install docker -y </a:t>
            </a:r>
          </a:p>
          <a:p>
            <a:r>
              <a:rPr lang="en-AU" dirty="0">
                <a:solidFill>
                  <a:srgbClr val="FF0000"/>
                </a:solidFill>
              </a:rPr>
              <a:t>#service docker start</a:t>
            </a:r>
          </a:p>
          <a:p>
            <a:r>
              <a:rPr lang="en-AU" dirty="0">
                <a:solidFill>
                  <a:srgbClr val="FF0000"/>
                </a:solidFill>
              </a:rPr>
              <a:t> #docker run -it ubuntu /bin/bash </a:t>
            </a:r>
          </a:p>
          <a:p>
            <a:r>
              <a:rPr lang="en-AU" dirty="0"/>
              <a:t>Now create some files inside container, </a:t>
            </a:r>
            <a:r>
              <a:rPr lang="en-AU" dirty="0">
                <a:highlight>
                  <a:srgbClr val="FFFF00"/>
                </a:highlight>
              </a:rPr>
              <a:t>now create image of this container </a:t>
            </a:r>
          </a:p>
          <a:p>
            <a:r>
              <a:rPr lang="en-AU" dirty="0">
                <a:solidFill>
                  <a:srgbClr val="FF0000"/>
                </a:solidFill>
              </a:rPr>
              <a:t>#docker commit container1 image1</a:t>
            </a:r>
          </a:p>
          <a:p>
            <a:r>
              <a:rPr lang="en-AU" dirty="0"/>
              <a:t> Now </a:t>
            </a:r>
            <a:r>
              <a:rPr lang="en-AU" dirty="0">
                <a:highlight>
                  <a:srgbClr val="FFFF00"/>
                </a:highlight>
              </a:rPr>
              <a:t>create account in hub.docker.com </a:t>
            </a:r>
          </a:p>
          <a:p>
            <a:r>
              <a:rPr lang="en-AU" dirty="0"/>
              <a:t>Now go to EC2 instance</a:t>
            </a:r>
          </a:p>
          <a:p>
            <a:r>
              <a:rPr lang="en-AU" dirty="0"/>
              <a:t> #docker login</a:t>
            </a:r>
          </a:p>
          <a:p>
            <a:r>
              <a:rPr lang="en-AU" dirty="0"/>
              <a:t> Enter your username and password Now give tag to your image</a:t>
            </a:r>
          </a:p>
          <a:p>
            <a:r>
              <a:rPr lang="en-AU" dirty="0"/>
              <a:t> </a:t>
            </a:r>
            <a:r>
              <a:rPr lang="en-AU" dirty="0">
                <a:solidFill>
                  <a:srgbClr val="FF0000"/>
                </a:solidFill>
              </a:rPr>
              <a:t>#docker tag image1 </a:t>
            </a:r>
            <a:r>
              <a:rPr lang="en-AU" dirty="0" err="1">
                <a:solidFill>
                  <a:srgbClr val="FF0000"/>
                </a:solidFill>
              </a:rPr>
              <a:t>dockerid</a:t>
            </a:r>
            <a:r>
              <a:rPr lang="en-AU" dirty="0">
                <a:solidFill>
                  <a:srgbClr val="FF0000"/>
                </a:solidFill>
              </a:rPr>
              <a:t>/</a:t>
            </a:r>
            <a:r>
              <a:rPr lang="en-AU" dirty="0" err="1">
                <a:solidFill>
                  <a:srgbClr val="FF0000"/>
                </a:solidFill>
              </a:rPr>
              <a:t>newimage</a:t>
            </a:r>
            <a:endParaRPr lang="en-AU" dirty="0">
              <a:solidFill>
                <a:srgbClr val="FF0000"/>
              </a:solidFill>
            </a:endParaRPr>
          </a:p>
          <a:p>
            <a:r>
              <a:rPr lang="en-AU" dirty="0">
                <a:solidFill>
                  <a:srgbClr val="FF0000"/>
                </a:solidFill>
              </a:rPr>
              <a:t> #docker push </a:t>
            </a:r>
            <a:r>
              <a:rPr lang="en-AU" dirty="0" err="1">
                <a:solidFill>
                  <a:srgbClr val="FF0000"/>
                </a:solidFill>
              </a:rPr>
              <a:t>dockerid</a:t>
            </a:r>
            <a:r>
              <a:rPr lang="en-AU" dirty="0">
                <a:solidFill>
                  <a:srgbClr val="FF0000"/>
                </a:solidFill>
              </a:rPr>
              <a:t>/</a:t>
            </a:r>
            <a:r>
              <a:rPr lang="en-AU" dirty="0" err="1">
                <a:solidFill>
                  <a:srgbClr val="FF0000"/>
                </a:solidFill>
              </a:rPr>
              <a:t>newimage</a:t>
            </a:r>
            <a:endParaRPr lang="en-AU" dirty="0">
              <a:solidFill>
                <a:srgbClr val="FF0000"/>
              </a:solidFill>
            </a:endParaRPr>
          </a:p>
          <a:p>
            <a:r>
              <a:rPr lang="en-AU" dirty="0"/>
              <a:t>Now you can see this image in docker hub account </a:t>
            </a:r>
          </a:p>
          <a:p>
            <a:r>
              <a:rPr lang="en-AU" dirty="0"/>
              <a:t>Now create one instance in another region and pull image from hub </a:t>
            </a:r>
          </a:p>
          <a:p>
            <a:r>
              <a:rPr lang="en-AU" dirty="0">
                <a:solidFill>
                  <a:srgbClr val="FF0000"/>
                </a:solidFill>
              </a:rPr>
              <a:t>#docker pull </a:t>
            </a:r>
            <a:r>
              <a:rPr lang="en-AU" dirty="0" err="1">
                <a:solidFill>
                  <a:srgbClr val="FF0000"/>
                </a:solidFill>
              </a:rPr>
              <a:t>dockerid</a:t>
            </a:r>
            <a:r>
              <a:rPr lang="en-AU" dirty="0">
                <a:solidFill>
                  <a:srgbClr val="FF0000"/>
                </a:solidFill>
              </a:rPr>
              <a:t>/</a:t>
            </a:r>
            <a:r>
              <a:rPr lang="en-AU" dirty="0" err="1">
                <a:solidFill>
                  <a:srgbClr val="FF0000"/>
                </a:solidFill>
              </a:rPr>
              <a:t>newimage</a:t>
            </a:r>
            <a:endParaRPr lang="en-AU" dirty="0">
              <a:solidFill>
                <a:srgbClr val="FF0000"/>
              </a:solidFill>
            </a:endParaRPr>
          </a:p>
          <a:p>
            <a:r>
              <a:rPr lang="en-AU" dirty="0">
                <a:solidFill>
                  <a:srgbClr val="FF0000"/>
                </a:solidFill>
              </a:rPr>
              <a:t> #docker run -it --name </a:t>
            </a:r>
            <a:r>
              <a:rPr lang="en-AU" dirty="0" err="1">
                <a:solidFill>
                  <a:srgbClr val="FF0000"/>
                </a:solidFill>
              </a:rPr>
              <a:t>mycon</a:t>
            </a:r>
            <a:r>
              <a:rPr lang="en-AU" dirty="0">
                <a:solidFill>
                  <a:srgbClr val="FF0000"/>
                </a:solidFill>
              </a:rPr>
              <a:t> </a:t>
            </a:r>
            <a:r>
              <a:rPr lang="en-AU" dirty="0" err="1">
                <a:solidFill>
                  <a:srgbClr val="FF0000"/>
                </a:solidFill>
              </a:rPr>
              <a:t>dockerid</a:t>
            </a:r>
            <a:r>
              <a:rPr lang="en-AU" dirty="0">
                <a:solidFill>
                  <a:srgbClr val="FF0000"/>
                </a:solidFill>
              </a:rPr>
              <a:t>/</a:t>
            </a:r>
            <a:r>
              <a:rPr lang="en-AU" dirty="0" err="1">
                <a:solidFill>
                  <a:srgbClr val="FF0000"/>
                </a:solidFill>
              </a:rPr>
              <a:t>newimage</a:t>
            </a:r>
            <a:r>
              <a:rPr lang="en-AU" dirty="0">
                <a:solidFill>
                  <a:srgbClr val="FF0000"/>
                </a:solidFill>
              </a:rPr>
              <a:t> /bin/bash</a:t>
            </a:r>
          </a:p>
        </p:txBody>
      </p:sp>
    </p:spTree>
    <p:extLst>
      <p:ext uri="{BB962C8B-B14F-4D97-AF65-F5344CB8AC3E}">
        <p14:creationId xmlns:p14="http://schemas.microsoft.com/office/powerpoint/2010/main" val="714345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237A-DB2C-0A8F-3CE5-729E16295D03}"/>
              </a:ext>
            </a:extLst>
          </p:cNvPr>
          <p:cNvSpPr>
            <a:spLocks noGrp="1"/>
          </p:cNvSpPr>
          <p:nvPr>
            <p:ph type="title"/>
          </p:nvPr>
        </p:nvSpPr>
        <p:spPr>
          <a:xfrm>
            <a:off x="2592925" y="624111"/>
            <a:ext cx="8911687" cy="743296"/>
          </a:xfrm>
        </p:spPr>
        <p:txBody>
          <a:bodyPr/>
          <a:lstStyle/>
          <a:p>
            <a:r>
              <a:rPr lang="en-AU" b="1" i="1" dirty="0"/>
              <a:t>GIT-In-Action</a:t>
            </a:r>
            <a:endParaRPr lang="en-AU" dirty="0"/>
          </a:p>
        </p:txBody>
      </p:sp>
      <p:sp>
        <p:nvSpPr>
          <p:cNvPr id="3" name="Content Placeholder 2">
            <a:extLst>
              <a:ext uri="{FF2B5EF4-FFF2-40B4-BE49-F238E27FC236}">
                <a16:creationId xmlns:a16="http://schemas.microsoft.com/office/drawing/2014/main" id="{3D6E5C7E-6485-2172-BDDA-BDBF4F16AE90}"/>
              </a:ext>
            </a:extLst>
          </p:cNvPr>
          <p:cNvSpPr>
            <a:spLocks noGrp="1"/>
          </p:cNvSpPr>
          <p:nvPr>
            <p:ph idx="1"/>
          </p:nvPr>
        </p:nvSpPr>
        <p:spPr>
          <a:xfrm>
            <a:off x="2589212" y="1367407"/>
            <a:ext cx="8915400" cy="5419287"/>
          </a:xfrm>
        </p:spPr>
        <p:txBody>
          <a:bodyPr>
            <a:normAutofit fontScale="85000" lnSpcReduction="20000"/>
          </a:bodyPr>
          <a:lstStyle/>
          <a:p>
            <a:r>
              <a:rPr lang="en-AU" b="1" dirty="0"/>
              <a:t>Now create a machine in Singapore region and connect to git hub.</a:t>
            </a:r>
          </a:p>
          <a:p>
            <a:r>
              <a:rPr lang="en-AU" b="1" dirty="0">
                <a:solidFill>
                  <a:srgbClr val="FF0000"/>
                </a:solidFill>
              </a:rPr>
              <a:t> [ec2-user] # yum update -y </a:t>
            </a:r>
          </a:p>
          <a:p>
            <a:r>
              <a:rPr lang="en-AU" b="1" dirty="0">
                <a:solidFill>
                  <a:srgbClr val="FF0000"/>
                </a:solidFill>
              </a:rPr>
              <a:t># yum install git -y </a:t>
            </a:r>
          </a:p>
          <a:p>
            <a:r>
              <a:rPr lang="en-AU" b="1" dirty="0"/>
              <a:t># git config –global username </a:t>
            </a:r>
          </a:p>
          <a:p>
            <a:r>
              <a:rPr lang="en-AU" b="1" dirty="0"/>
              <a:t># git config –-global user.name “Alok”</a:t>
            </a:r>
          </a:p>
          <a:p>
            <a:r>
              <a:rPr lang="en-AU" b="1" dirty="0"/>
              <a:t> # git config –-global </a:t>
            </a:r>
            <a:r>
              <a:rPr lang="en-AU" b="1" dirty="0" err="1"/>
              <a:t>user.email</a:t>
            </a:r>
            <a:r>
              <a:rPr lang="en-AU" b="1" dirty="0"/>
              <a:t> alok.anupam26@gmail.com User.name=Alok </a:t>
            </a:r>
            <a:r>
              <a:rPr lang="en-AU" b="1" dirty="0" err="1"/>
              <a:t>User.email</a:t>
            </a:r>
            <a:r>
              <a:rPr lang="en-AU" b="1" dirty="0"/>
              <a:t>= </a:t>
            </a:r>
            <a:r>
              <a:rPr lang="en-AU" b="1" dirty="0">
                <a:hlinkClick r:id="rId2"/>
              </a:rPr>
              <a:t>alok.anupam26@gmail.com</a:t>
            </a:r>
            <a:endParaRPr lang="en-AU" b="1" dirty="0"/>
          </a:p>
          <a:p>
            <a:r>
              <a:rPr lang="en-AU" b="1" dirty="0"/>
              <a:t> [Ec2-user] # </a:t>
            </a:r>
            <a:r>
              <a:rPr lang="en-AU" b="1" dirty="0" err="1">
                <a:solidFill>
                  <a:srgbClr val="FF0000"/>
                </a:solidFill>
              </a:rPr>
              <a:t>mkdir</a:t>
            </a:r>
            <a:r>
              <a:rPr lang="en-AU" b="1" dirty="0">
                <a:solidFill>
                  <a:srgbClr val="FF0000"/>
                </a:solidFill>
              </a:rPr>
              <a:t> </a:t>
            </a:r>
            <a:r>
              <a:rPr lang="en-AU" b="1" dirty="0" err="1">
                <a:solidFill>
                  <a:srgbClr val="FF0000"/>
                </a:solidFill>
              </a:rPr>
              <a:t>singaporegit</a:t>
            </a:r>
            <a:r>
              <a:rPr lang="en-AU" b="1" dirty="0">
                <a:solidFill>
                  <a:srgbClr val="FF0000"/>
                </a:solidFill>
              </a:rPr>
              <a:t> </a:t>
            </a:r>
          </a:p>
          <a:p>
            <a:r>
              <a:rPr lang="en-AU" b="1" dirty="0">
                <a:solidFill>
                  <a:srgbClr val="FF0000"/>
                </a:solidFill>
              </a:rPr>
              <a:t># cd </a:t>
            </a:r>
            <a:r>
              <a:rPr lang="en-AU" b="1" dirty="0" err="1">
                <a:solidFill>
                  <a:srgbClr val="FF0000"/>
                </a:solidFill>
              </a:rPr>
              <a:t>singaporegit</a:t>
            </a:r>
            <a:r>
              <a:rPr lang="en-AU" b="1" dirty="0">
                <a:solidFill>
                  <a:srgbClr val="FF0000"/>
                </a:solidFill>
              </a:rPr>
              <a:t> </a:t>
            </a:r>
          </a:p>
          <a:p>
            <a:r>
              <a:rPr lang="en-AU" b="1" dirty="0">
                <a:solidFill>
                  <a:srgbClr val="FF0000"/>
                </a:solidFill>
              </a:rPr>
              <a:t>[</a:t>
            </a:r>
            <a:r>
              <a:rPr lang="en-AU" b="1" dirty="0" err="1">
                <a:solidFill>
                  <a:srgbClr val="FF0000"/>
                </a:solidFill>
              </a:rPr>
              <a:t>singaporgit</a:t>
            </a:r>
            <a:r>
              <a:rPr lang="en-AU" b="1" dirty="0">
                <a:solidFill>
                  <a:srgbClr val="FF0000"/>
                </a:solidFill>
              </a:rPr>
              <a:t>] # git </a:t>
            </a:r>
            <a:r>
              <a:rPr lang="en-AU" b="1" dirty="0" err="1">
                <a:solidFill>
                  <a:srgbClr val="FF0000"/>
                </a:solidFill>
              </a:rPr>
              <a:t>init</a:t>
            </a:r>
            <a:r>
              <a:rPr lang="en-AU" b="1" dirty="0">
                <a:solidFill>
                  <a:srgbClr val="FF0000"/>
                </a:solidFill>
              </a:rPr>
              <a:t> </a:t>
            </a:r>
            <a:r>
              <a:rPr lang="en-AU" b="1" dirty="0">
                <a:solidFill>
                  <a:schemeClr val="tx1"/>
                </a:solidFill>
              </a:rPr>
              <a:t>(Initialized empty git repository in Home/ec2- user/</a:t>
            </a:r>
            <a:r>
              <a:rPr lang="en-AU" b="1" dirty="0" err="1">
                <a:solidFill>
                  <a:schemeClr val="tx1"/>
                </a:solidFill>
              </a:rPr>
              <a:t>singaporegit</a:t>
            </a:r>
            <a:r>
              <a:rPr lang="en-AU" b="1" dirty="0">
                <a:solidFill>
                  <a:schemeClr val="tx1"/>
                </a:solidFill>
              </a:rPr>
              <a:t>/.git/)</a:t>
            </a:r>
          </a:p>
          <a:p>
            <a:r>
              <a:rPr lang="en-AU" b="1" dirty="0">
                <a:solidFill>
                  <a:srgbClr val="FF0000"/>
                </a:solidFill>
              </a:rPr>
              <a:t> [</a:t>
            </a:r>
            <a:r>
              <a:rPr lang="en-AU" b="1" dirty="0" err="1">
                <a:solidFill>
                  <a:srgbClr val="FF0000"/>
                </a:solidFill>
              </a:rPr>
              <a:t>singaporgit</a:t>
            </a:r>
            <a:r>
              <a:rPr lang="en-AU" b="1" dirty="0">
                <a:solidFill>
                  <a:srgbClr val="FF0000"/>
                </a:solidFill>
              </a:rPr>
              <a:t>]# ls -a </a:t>
            </a:r>
          </a:p>
          <a:p>
            <a:r>
              <a:rPr lang="en-AU" b="1" dirty="0">
                <a:solidFill>
                  <a:srgbClr val="FF0000"/>
                </a:solidFill>
              </a:rPr>
              <a:t>. .. .git </a:t>
            </a:r>
          </a:p>
          <a:p>
            <a:r>
              <a:rPr lang="en-AU" b="1" dirty="0"/>
              <a:t>[</a:t>
            </a:r>
            <a:r>
              <a:rPr lang="en-AU" b="1" dirty="0" err="1"/>
              <a:t>singaporgit</a:t>
            </a:r>
            <a:r>
              <a:rPr lang="en-AU" b="1" dirty="0"/>
              <a:t>] </a:t>
            </a:r>
            <a:r>
              <a:rPr lang="en-AU" b="1" dirty="0">
                <a:solidFill>
                  <a:srgbClr val="FF0000"/>
                </a:solidFill>
              </a:rPr>
              <a:t># git remote add origin </a:t>
            </a:r>
            <a:r>
              <a:rPr lang="en-AU" b="1" dirty="0">
                <a:solidFill>
                  <a:srgbClr val="00B050"/>
                </a:solidFill>
                <a:hlinkClick r:id="rId3">
                  <a:extLst>
                    <a:ext uri="{A12FA001-AC4F-418D-AE19-62706E023703}">
                      <ahyp:hlinkClr xmlns:ahyp="http://schemas.microsoft.com/office/drawing/2018/hyperlinkcolor" val="tx"/>
                    </a:ext>
                  </a:extLst>
                </a:hlinkClick>
              </a:rPr>
              <a:t>https://github.com/ashok1012/centralgit.git</a:t>
            </a:r>
            <a:endParaRPr lang="en-AU" b="1" dirty="0">
              <a:solidFill>
                <a:srgbClr val="00B050"/>
              </a:solidFill>
            </a:endParaRPr>
          </a:p>
          <a:p>
            <a:r>
              <a:rPr lang="en-AU" b="1" dirty="0"/>
              <a:t> Now local repo has been connected to central repo, for Pulling data to central repo, execute this command</a:t>
            </a:r>
          </a:p>
          <a:p>
            <a:r>
              <a:rPr lang="en-AU" b="1" dirty="0"/>
              <a:t> [</a:t>
            </a:r>
            <a:r>
              <a:rPr lang="en-AU" b="1" dirty="0" err="1"/>
              <a:t>singaporgit</a:t>
            </a:r>
            <a:r>
              <a:rPr lang="en-AU" b="1" dirty="0"/>
              <a:t>]# </a:t>
            </a:r>
            <a:r>
              <a:rPr lang="en-AU" b="1" dirty="0">
                <a:solidFill>
                  <a:srgbClr val="FF0000"/>
                </a:solidFill>
              </a:rPr>
              <a:t>git pull -u origin master </a:t>
            </a:r>
            <a:r>
              <a:rPr lang="en-AU" b="1" dirty="0"/>
              <a:t>(you can execute without -u as well)</a:t>
            </a:r>
          </a:p>
          <a:p>
            <a:r>
              <a:rPr lang="en-AU" b="1" dirty="0"/>
              <a:t> Now you can see it has pulled all data/code from remote directory central repo, all details and commits has been done by other Mumbai machine.</a:t>
            </a:r>
          </a:p>
        </p:txBody>
      </p:sp>
    </p:spTree>
    <p:extLst>
      <p:ext uri="{BB962C8B-B14F-4D97-AF65-F5344CB8AC3E}">
        <p14:creationId xmlns:p14="http://schemas.microsoft.com/office/powerpoint/2010/main" val="364276134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0" name="Group 5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1" name="Group 6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2" name="Rectangle 7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94" name="Rectangle 83">
            <a:extLst>
              <a:ext uri="{FF2B5EF4-FFF2-40B4-BE49-F238E27FC236}">
                <a16:creationId xmlns:a16="http://schemas.microsoft.com/office/drawing/2014/main" id="{22589B50-D615-4630-B6F7-29E99FF2C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85">
            <a:extLst>
              <a:ext uri="{FF2B5EF4-FFF2-40B4-BE49-F238E27FC236}">
                <a16:creationId xmlns:a16="http://schemas.microsoft.com/office/drawing/2014/main" id="{B87A83DF-4E7A-4A81-867E-10E29C4BD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49232DA-CF4D-AA64-F529-AF112549F644}"/>
              </a:ext>
            </a:extLst>
          </p:cNvPr>
          <p:cNvSpPr>
            <a:spLocks noGrp="1"/>
          </p:cNvSpPr>
          <p:nvPr>
            <p:ph type="title"/>
          </p:nvPr>
        </p:nvSpPr>
        <p:spPr>
          <a:xfrm>
            <a:off x="540279" y="967417"/>
            <a:ext cx="5280460" cy="3943250"/>
          </a:xfrm>
        </p:spPr>
        <p:txBody>
          <a:bodyPr vert="horz" lIns="91440" tIns="45720" rIns="91440" bIns="45720" rtlCol="0" anchor="b">
            <a:normAutofit/>
          </a:bodyPr>
          <a:lstStyle/>
          <a:p>
            <a:r>
              <a:rPr lang="en-US" sz="4000">
                <a:solidFill>
                  <a:srgbClr val="FEFFFF"/>
                </a:solidFill>
              </a:rPr>
              <a:t>      </a:t>
            </a:r>
            <a:r>
              <a:rPr lang="en-US" sz="4000" b="1" i="1">
                <a:solidFill>
                  <a:srgbClr val="FEFFFF"/>
                </a:solidFill>
              </a:rPr>
              <a:t>NAGIOS</a:t>
            </a:r>
          </a:p>
        </p:txBody>
      </p:sp>
      <p:sp>
        <p:nvSpPr>
          <p:cNvPr id="96" name="Freeform 27">
            <a:extLst>
              <a:ext uri="{FF2B5EF4-FFF2-40B4-BE49-F238E27FC236}">
                <a16:creationId xmlns:a16="http://schemas.microsoft.com/office/drawing/2014/main" id="{435515D7-4CE9-4558-BA93-E245EFB64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 name="Text Placeholder 3">
            <a:extLst>
              <a:ext uri="{FF2B5EF4-FFF2-40B4-BE49-F238E27FC236}">
                <a16:creationId xmlns:a16="http://schemas.microsoft.com/office/drawing/2014/main" id="{C5D867CD-4621-1FF6-A7AB-7702185FC361}"/>
              </a:ext>
            </a:extLst>
          </p:cNvPr>
          <p:cNvSpPr>
            <a:spLocks noGrp="1"/>
          </p:cNvSpPr>
          <p:nvPr>
            <p:ph type="body" sz="half" idx="2"/>
          </p:nvPr>
        </p:nvSpPr>
        <p:spPr>
          <a:xfrm>
            <a:off x="540279" y="5189400"/>
            <a:ext cx="5280460" cy="544260"/>
          </a:xfrm>
        </p:spPr>
        <p:txBody>
          <a:bodyPr vert="horz" lIns="91440" tIns="45720" rIns="91440" bIns="45720" rtlCol="0" anchor="ctr">
            <a:normAutofit/>
          </a:bodyPr>
          <a:lstStyle/>
          <a:p>
            <a:r>
              <a:rPr lang="en-US" sz="1600" b="1">
                <a:solidFill>
                  <a:srgbClr val="FEFFFF"/>
                </a:solidFill>
              </a:rPr>
              <a:t>Nagios-A Monitoring Tool</a:t>
            </a:r>
          </a:p>
        </p:txBody>
      </p:sp>
      <p:pic>
        <p:nvPicPr>
          <p:cNvPr id="6" name="Picture Placeholder 5" descr="A blue background with white text&#10;&#10;Description automatically generated">
            <a:extLst>
              <a:ext uri="{FF2B5EF4-FFF2-40B4-BE49-F238E27FC236}">
                <a16:creationId xmlns:a16="http://schemas.microsoft.com/office/drawing/2014/main" id="{1EA7DE7C-0467-A325-03C4-668DDB2AF282}"/>
              </a:ext>
            </a:extLst>
          </p:cNvPr>
          <p:cNvPicPr>
            <a:picLocks noGrp="1" noChangeAspect="1"/>
          </p:cNvPicPr>
          <p:nvPr>
            <p:ph type="pic" idx="1"/>
          </p:nvPr>
        </p:nvPicPr>
        <p:blipFill>
          <a:blip r:embed="rId2"/>
          <a:srcRect t="7058" b="7058"/>
          <a:stretch>
            <a:fillRect/>
          </a:stretch>
        </p:blipFill>
        <p:spPr>
          <a:xfrm>
            <a:off x="7074745" y="2529682"/>
            <a:ext cx="4153750" cy="1792620"/>
          </a:xfrm>
          <a:prstGeom prst="rect">
            <a:avLst/>
          </a:prstGeom>
        </p:spPr>
      </p:pic>
    </p:spTree>
    <p:extLst>
      <p:ext uri="{BB962C8B-B14F-4D97-AF65-F5344CB8AC3E}">
        <p14:creationId xmlns:p14="http://schemas.microsoft.com/office/powerpoint/2010/main" val="24255143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0A50-B67D-1D2E-4D80-BCE3A6C6B46C}"/>
              </a:ext>
            </a:extLst>
          </p:cNvPr>
          <p:cNvSpPr>
            <a:spLocks noGrp="1"/>
          </p:cNvSpPr>
          <p:nvPr>
            <p:ph type="title"/>
          </p:nvPr>
        </p:nvSpPr>
        <p:spPr>
          <a:xfrm>
            <a:off x="2592925" y="92279"/>
            <a:ext cx="8911687" cy="654341"/>
          </a:xfrm>
        </p:spPr>
        <p:txBody>
          <a:bodyPr/>
          <a:lstStyle/>
          <a:p>
            <a:r>
              <a:rPr lang="en-AU" dirty="0"/>
              <a:t>Nagios-Introduction</a:t>
            </a:r>
          </a:p>
        </p:txBody>
      </p:sp>
      <p:sp>
        <p:nvSpPr>
          <p:cNvPr id="3" name="Content Placeholder 2">
            <a:extLst>
              <a:ext uri="{FF2B5EF4-FFF2-40B4-BE49-F238E27FC236}">
                <a16:creationId xmlns:a16="http://schemas.microsoft.com/office/drawing/2014/main" id="{3ABA670E-EF45-2B53-CC42-42D489AC2582}"/>
              </a:ext>
            </a:extLst>
          </p:cNvPr>
          <p:cNvSpPr>
            <a:spLocks noGrp="1"/>
          </p:cNvSpPr>
          <p:nvPr>
            <p:ph idx="1"/>
          </p:nvPr>
        </p:nvSpPr>
        <p:spPr>
          <a:xfrm>
            <a:off x="2698269" y="1149293"/>
            <a:ext cx="8915400" cy="5335397"/>
          </a:xfrm>
        </p:spPr>
        <p:txBody>
          <a:bodyPr>
            <a:normAutofit/>
          </a:bodyPr>
          <a:lstStyle/>
          <a:p>
            <a:r>
              <a:rPr lang="en-AU" dirty="0">
                <a:highlight>
                  <a:srgbClr val="FFFF00"/>
                </a:highlight>
              </a:rPr>
              <a:t>Nagios is an open-source software for continuous monitoring of systems</a:t>
            </a:r>
            <a:r>
              <a:rPr lang="en-AU" dirty="0"/>
              <a:t>, networks and infrastructure. </a:t>
            </a:r>
          </a:p>
          <a:p>
            <a:r>
              <a:rPr lang="en-AU" dirty="0">
                <a:highlight>
                  <a:srgbClr val="FFFF00"/>
                </a:highlight>
              </a:rPr>
              <a:t>It runs plugins stored on a server which is connected with a host or another server on your network or the internet.</a:t>
            </a:r>
          </a:p>
          <a:p>
            <a:r>
              <a:rPr lang="en-AU" dirty="0"/>
              <a:t> </a:t>
            </a:r>
            <a:r>
              <a:rPr lang="en-AU" dirty="0">
                <a:highlight>
                  <a:srgbClr val="FFFF00"/>
                </a:highlight>
              </a:rPr>
              <a:t>In case of any failure Nagios alerts about the issues so that the technical team can perform recovery process immediately.</a:t>
            </a:r>
          </a:p>
          <a:p>
            <a:r>
              <a:rPr lang="en-AU" dirty="0"/>
              <a:t>History of Nagios:</a:t>
            </a:r>
          </a:p>
          <a:p>
            <a:r>
              <a:rPr lang="en-AU" dirty="0"/>
              <a:t>➢ In the year 1999, Ethan </a:t>
            </a:r>
            <a:r>
              <a:rPr lang="en-AU" dirty="0" err="1"/>
              <a:t>Galstad</a:t>
            </a:r>
            <a:r>
              <a:rPr lang="en-AU" dirty="0"/>
              <a:t> developed it as a part of </a:t>
            </a:r>
            <a:r>
              <a:rPr lang="en-AU" dirty="0" err="1"/>
              <a:t>netsaint</a:t>
            </a:r>
            <a:r>
              <a:rPr lang="en-AU" dirty="0"/>
              <a:t> distribution.</a:t>
            </a:r>
          </a:p>
          <a:p>
            <a:r>
              <a:rPr lang="en-AU" dirty="0"/>
              <a:t>➢ 2002, </a:t>
            </a:r>
            <a:r>
              <a:rPr lang="en-AU" dirty="0" err="1"/>
              <a:t>ethan</a:t>
            </a:r>
            <a:r>
              <a:rPr lang="en-AU" dirty="0"/>
              <a:t> renames the project to “Nagios” because of trademark issues with the name “</a:t>
            </a:r>
            <a:r>
              <a:rPr lang="en-AU" dirty="0" err="1"/>
              <a:t>netsaint</a:t>
            </a:r>
            <a:r>
              <a:rPr lang="en-AU" dirty="0"/>
              <a:t>”.</a:t>
            </a:r>
          </a:p>
          <a:p>
            <a:r>
              <a:rPr lang="en-AU" dirty="0"/>
              <a:t>➢ 2009, Nagios releases its first commercial version, Nagios XI.</a:t>
            </a:r>
          </a:p>
          <a:p>
            <a:r>
              <a:rPr lang="en-AU" dirty="0"/>
              <a:t>➢ In 2012, Nagios again renamed as Nagios core.</a:t>
            </a:r>
          </a:p>
          <a:p>
            <a:r>
              <a:rPr lang="en-AU" dirty="0"/>
              <a:t>➢ It uses port number 5666, 5667 and 5668 to monitor its client.</a:t>
            </a:r>
          </a:p>
        </p:txBody>
      </p:sp>
    </p:spTree>
    <p:extLst>
      <p:ext uri="{BB962C8B-B14F-4D97-AF65-F5344CB8AC3E}">
        <p14:creationId xmlns:p14="http://schemas.microsoft.com/office/powerpoint/2010/main" val="27555665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BD36-1FE2-0AA2-92BB-BD99B2CE2BEB}"/>
              </a:ext>
            </a:extLst>
          </p:cNvPr>
          <p:cNvSpPr>
            <a:spLocks noGrp="1"/>
          </p:cNvSpPr>
          <p:nvPr>
            <p:ph type="title"/>
          </p:nvPr>
        </p:nvSpPr>
        <p:spPr>
          <a:xfrm>
            <a:off x="2592925" y="167779"/>
            <a:ext cx="8911687" cy="1988191"/>
          </a:xfrm>
        </p:spPr>
        <p:txBody>
          <a:bodyPr>
            <a:noAutofit/>
          </a:bodyPr>
          <a:lstStyle/>
          <a:p>
            <a:pPr algn="l"/>
            <a:br>
              <a:rPr lang="en-AU" sz="1800" b="1" i="1" u="none" strike="noStrike" baseline="0" dirty="0">
                <a:solidFill>
                  <a:srgbClr val="000000"/>
                </a:solidFill>
                <a:latin typeface="Times New Roman" panose="02020603050405020304" pitchFamily="18" charset="0"/>
              </a:rPr>
            </a:br>
            <a:r>
              <a:rPr lang="en-AU" sz="3200" b="1" i="1" u="none" strike="noStrike" baseline="0" dirty="0">
                <a:solidFill>
                  <a:srgbClr val="000000"/>
                </a:solidFill>
                <a:latin typeface="Times New Roman" panose="02020603050405020304" pitchFamily="18" charset="0"/>
              </a:rPr>
              <a:t>                                Why Nagios? </a:t>
            </a:r>
            <a:br>
              <a:rPr lang="en-AU" sz="1800" b="1" i="1" u="none" strike="noStrike" baseline="0" dirty="0">
                <a:solidFill>
                  <a:srgbClr val="000000"/>
                </a:solidFill>
                <a:latin typeface="Times New Roman" panose="02020603050405020304" pitchFamily="18" charset="0"/>
              </a:rPr>
            </a:br>
            <a:endParaRPr lang="en-AU" sz="1800" b="1" i="1" dirty="0"/>
          </a:p>
        </p:txBody>
      </p:sp>
      <p:sp>
        <p:nvSpPr>
          <p:cNvPr id="3" name="Content Placeholder 2">
            <a:extLst>
              <a:ext uri="{FF2B5EF4-FFF2-40B4-BE49-F238E27FC236}">
                <a16:creationId xmlns:a16="http://schemas.microsoft.com/office/drawing/2014/main" id="{10BBFD06-3744-741D-8480-2349FD85869E}"/>
              </a:ext>
            </a:extLst>
          </p:cNvPr>
          <p:cNvSpPr>
            <a:spLocks noGrp="1"/>
          </p:cNvSpPr>
          <p:nvPr>
            <p:ph idx="1"/>
          </p:nvPr>
        </p:nvSpPr>
        <p:spPr>
          <a:xfrm>
            <a:off x="2589212" y="2281806"/>
            <a:ext cx="8915400" cy="4408413"/>
          </a:xfrm>
        </p:spPr>
        <p:txBody>
          <a:bodyPr/>
          <a:lstStyle/>
          <a:p>
            <a:r>
              <a:rPr lang="en-AU" dirty="0">
                <a:highlight>
                  <a:srgbClr val="FFFF00"/>
                </a:highlight>
              </a:rPr>
              <a:t>Detect all types of network or server issues.</a:t>
            </a:r>
          </a:p>
          <a:p>
            <a:r>
              <a:rPr lang="en-AU" dirty="0">
                <a:highlight>
                  <a:srgbClr val="FFFF00"/>
                </a:highlight>
              </a:rPr>
              <a:t> Helps to find the root cause of the problem which allow you to get the permanent solution to the problem</a:t>
            </a:r>
            <a:r>
              <a:rPr lang="en-AU" dirty="0"/>
              <a:t>.</a:t>
            </a:r>
          </a:p>
          <a:p>
            <a:r>
              <a:rPr lang="en-AU" dirty="0"/>
              <a:t> Reduce downtime.</a:t>
            </a:r>
          </a:p>
          <a:p>
            <a:r>
              <a:rPr lang="en-AU" dirty="0">
                <a:highlight>
                  <a:srgbClr val="FFFF00"/>
                </a:highlight>
              </a:rPr>
              <a:t> Active monitoring of entire infrastructure.</a:t>
            </a:r>
          </a:p>
          <a:p>
            <a:r>
              <a:rPr lang="en-AU" dirty="0"/>
              <a:t> Allow you to monitor and troubleshoot server performance issues.</a:t>
            </a:r>
          </a:p>
          <a:p>
            <a:r>
              <a:rPr lang="en-AU" dirty="0"/>
              <a:t> </a:t>
            </a:r>
            <a:r>
              <a:rPr lang="en-AU" dirty="0">
                <a:highlight>
                  <a:srgbClr val="FFFF00"/>
                </a:highlight>
              </a:rPr>
              <a:t>Automatically fix problems.</a:t>
            </a:r>
          </a:p>
          <a:p>
            <a:endParaRPr lang="en-AU" dirty="0">
              <a:highlight>
                <a:srgbClr val="FFFF00"/>
              </a:highlight>
            </a:endParaRPr>
          </a:p>
        </p:txBody>
      </p:sp>
    </p:spTree>
    <p:extLst>
      <p:ext uri="{BB962C8B-B14F-4D97-AF65-F5344CB8AC3E}">
        <p14:creationId xmlns:p14="http://schemas.microsoft.com/office/powerpoint/2010/main" val="104920827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BCBA-6381-6404-E243-3D2E8D42B719}"/>
              </a:ext>
            </a:extLst>
          </p:cNvPr>
          <p:cNvSpPr>
            <a:spLocks noGrp="1"/>
          </p:cNvSpPr>
          <p:nvPr>
            <p:ph type="title"/>
          </p:nvPr>
        </p:nvSpPr>
        <p:spPr/>
        <p:txBody>
          <a:bodyPr>
            <a:normAutofit fontScale="90000"/>
          </a:bodyPr>
          <a:lstStyle/>
          <a:p>
            <a:br>
              <a:rPr lang="en-AU" sz="1800" b="0" i="0" u="none" strike="noStrike" baseline="0" dirty="0">
                <a:solidFill>
                  <a:srgbClr val="000000"/>
                </a:solidFill>
                <a:latin typeface="Times New Roman" panose="02020603050405020304" pitchFamily="18" charset="0"/>
              </a:rPr>
            </a:br>
            <a:r>
              <a:rPr lang="en-AU" sz="1800" b="0" i="0" u="none" strike="noStrike" baseline="0" dirty="0">
                <a:solidFill>
                  <a:srgbClr val="000000"/>
                </a:solidFill>
                <a:latin typeface="Times New Roman" panose="02020603050405020304" pitchFamily="18" charset="0"/>
              </a:rPr>
              <a:t>                                               </a:t>
            </a:r>
            <a:r>
              <a:rPr lang="en-AU" b="1" i="1" u="none" strike="noStrike" baseline="0" dirty="0">
                <a:solidFill>
                  <a:srgbClr val="000000"/>
                </a:solidFill>
                <a:latin typeface="Times New Roman" panose="02020603050405020304" pitchFamily="18" charset="0"/>
              </a:rPr>
              <a:t>Features of Nagios: </a:t>
            </a:r>
            <a:br>
              <a:rPr lang="en-AU" sz="1800" b="0" i="0" u="none" strike="noStrike" baseline="0" dirty="0">
                <a:solidFill>
                  <a:srgbClr val="000000"/>
                </a:solidFill>
                <a:latin typeface="Times New Roman" panose="02020603050405020304" pitchFamily="18" charset="0"/>
              </a:rPr>
            </a:br>
            <a:r>
              <a:rPr lang="en-AU" sz="1800" b="0" i="0" u="none" strike="noStrike" baseline="0" dirty="0">
                <a:solidFill>
                  <a:srgbClr val="000000"/>
                </a:solidFill>
                <a:latin typeface="Wingdings" panose="05000000000000000000" pitchFamily="2" charset="2"/>
              </a:rPr>
              <a:t>➢ </a:t>
            </a:r>
            <a:br>
              <a:rPr lang="en-AU" sz="1800" b="0" i="0" u="none" strike="noStrike" baseline="0" dirty="0">
                <a:solidFill>
                  <a:srgbClr val="000000"/>
                </a:solidFill>
                <a:latin typeface="Wingdings" panose="05000000000000000000" pitchFamily="2" charset="2"/>
              </a:rPr>
            </a:br>
            <a:endParaRPr lang="en-AU" dirty="0"/>
          </a:p>
        </p:txBody>
      </p:sp>
      <p:sp>
        <p:nvSpPr>
          <p:cNvPr id="3" name="Content Placeholder 2">
            <a:extLst>
              <a:ext uri="{FF2B5EF4-FFF2-40B4-BE49-F238E27FC236}">
                <a16:creationId xmlns:a16="http://schemas.microsoft.com/office/drawing/2014/main" id="{DAE6884A-59C9-B3F7-DEE4-CA081BE0ED6D}"/>
              </a:ext>
            </a:extLst>
          </p:cNvPr>
          <p:cNvSpPr>
            <a:spLocks noGrp="1"/>
          </p:cNvSpPr>
          <p:nvPr>
            <p:ph idx="1"/>
          </p:nvPr>
        </p:nvSpPr>
        <p:spPr>
          <a:xfrm>
            <a:off x="2589212" y="1812022"/>
            <a:ext cx="8915400" cy="4099200"/>
          </a:xfrm>
        </p:spPr>
        <p:txBody>
          <a:bodyPr/>
          <a:lstStyle/>
          <a:p>
            <a:r>
              <a:rPr lang="en-AU" dirty="0"/>
              <a:t>Oldest and latest.</a:t>
            </a:r>
          </a:p>
          <a:p>
            <a:r>
              <a:rPr lang="en-AU" dirty="0"/>
              <a:t> Good log and database system.</a:t>
            </a:r>
          </a:p>
          <a:p>
            <a:r>
              <a:rPr lang="en-AU" dirty="0"/>
              <a:t> Informative and attractive web interface.</a:t>
            </a:r>
          </a:p>
          <a:p>
            <a:r>
              <a:rPr lang="en-AU" dirty="0"/>
              <a:t> </a:t>
            </a:r>
            <a:r>
              <a:rPr lang="en-AU" dirty="0">
                <a:highlight>
                  <a:srgbClr val="FFFF00"/>
                </a:highlight>
              </a:rPr>
              <a:t>Automatically send alerts if condition changes</a:t>
            </a:r>
            <a:r>
              <a:rPr lang="en-AU" dirty="0"/>
              <a:t>.</a:t>
            </a:r>
          </a:p>
          <a:p>
            <a:r>
              <a:rPr lang="en-AU" dirty="0"/>
              <a:t> </a:t>
            </a:r>
            <a:r>
              <a:rPr lang="en-AU" dirty="0">
                <a:highlight>
                  <a:srgbClr val="FFFF00"/>
                </a:highlight>
              </a:rPr>
              <a:t>Helps you to detect network errors or server crashes</a:t>
            </a:r>
            <a:r>
              <a:rPr lang="en-AU" dirty="0"/>
              <a:t>.</a:t>
            </a:r>
          </a:p>
          <a:p>
            <a:r>
              <a:rPr lang="en-AU" dirty="0"/>
              <a:t> You can monitor the entire business process and IT infrastructure with a single pass.</a:t>
            </a:r>
          </a:p>
          <a:p>
            <a:r>
              <a:rPr lang="en-AU" dirty="0"/>
              <a:t> </a:t>
            </a:r>
            <a:r>
              <a:rPr lang="en-AU" dirty="0">
                <a:highlight>
                  <a:srgbClr val="FFFF00"/>
                </a:highlight>
              </a:rPr>
              <a:t>Monitor network services like http, smtp, </a:t>
            </a:r>
            <a:r>
              <a:rPr lang="en-AU" dirty="0" err="1">
                <a:highlight>
                  <a:srgbClr val="FFFF00"/>
                </a:highlight>
              </a:rPr>
              <a:t>snmp</a:t>
            </a:r>
            <a:r>
              <a:rPr lang="en-AU" dirty="0">
                <a:highlight>
                  <a:srgbClr val="FFFF00"/>
                </a:highlight>
              </a:rPr>
              <a:t>, ftp, </a:t>
            </a:r>
            <a:r>
              <a:rPr lang="en-AU" dirty="0" err="1">
                <a:highlight>
                  <a:srgbClr val="FFFF00"/>
                </a:highlight>
              </a:rPr>
              <a:t>ssh</a:t>
            </a:r>
            <a:r>
              <a:rPr lang="en-AU" dirty="0">
                <a:highlight>
                  <a:srgbClr val="FFFF00"/>
                </a:highlight>
              </a:rPr>
              <a:t>, pop, DNS, LDAP, IPMI etc</a:t>
            </a:r>
            <a:r>
              <a:rPr lang="en-AU" dirty="0"/>
              <a:t>.</a:t>
            </a:r>
          </a:p>
        </p:txBody>
      </p:sp>
    </p:spTree>
    <p:extLst>
      <p:ext uri="{BB962C8B-B14F-4D97-AF65-F5344CB8AC3E}">
        <p14:creationId xmlns:p14="http://schemas.microsoft.com/office/powerpoint/2010/main" val="30361904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1B34-60B5-C74D-E8A6-0F83D801EC22}"/>
              </a:ext>
            </a:extLst>
          </p:cNvPr>
          <p:cNvSpPr>
            <a:spLocks noGrp="1"/>
          </p:cNvSpPr>
          <p:nvPr>
            <p:ph type="title"/>
          </p:nvPr>
        </p:nvSpPr>
        <p:spPr/>
        <p:txBody>
          <a:bodyPr>
            <a:normAutofit/>
          </a:bodyPr>
          <a:lstStyle/>
          <a:p>
            <a:br>
              <a:rPr lang="en-AU" sz="3200" b="1" i="1" u="none" strike="noStrike" baseline="0" dirty="0">
                <a:solidFill>
                  <a:srgbClr val="000000"/>
                </a:solidFill>
                <a:latin typeface="Times New Roman" panose="02020603050405020304" pitchFamily="18" charset="0"/>
              </a:rPr>
            </a:br>
            <a:r>
              <a:rPr lang="en-AU" sz="3200" b="1" i="1" u="none" strike="noStrike" baseline="0" dirty="0">
                <a:solidFill>
                  <a:srgbClr val="000000"/>
                </a:solidFill>
                <a:latin typeface="Times New Roman" panose="02020603050405020304" pitchFamily="18" charset="0"/>
              </a:rPr>
              <a:t> Phases of Continuous Monitoring:</a:t>
            </a:r>
            <a:endParaRPr lang="en-AU" sz="3200" b="1" i="1" dirty="0"/>
          </a:p>
        </p:txBody>
      </p:sp>
      <p:sp>
        <p:nvSpPr>
          <p:cNvPr id="3" name="Content Placeholder 2">
            <a:extLst>
              <a:ext uri="{FF2B5EF4-FFF2-40B4-BE49-F238E27FC236}">
                <a16:creationId xmlns:a16="http://schemas.microsoft.com/office/drawing/2014/main" id="{E6311CEE-76A7-6507-17DB-BB2625D1E10E}"/>
              </a:ext>
            </a:extLst>
          </p:cNvPr>
          <p:cNvSpPr>
            <a:spLocks noGrp="1"/>
          </p:cNvSpPr>
          <p:nvPr>
            <p:ph idx="1"/>
          </p:nvPr>
        </p:nvSpPr>
        <p:spPr/>
        <p:txBody>
          <a:bodyPr/>
          <a:lstStyle/>
          <a:p>
            <a:pPr marL="0" indent="0">
              <a:buNone/>
            </a:pPr>
            <a:endParaRPr lang="en-AU" sz="1800" b="0" i="0" u="none" strike="noStrike" baseline="0" dirty="0">
              <a:solidFill>
                <a:srgbClr val="000000"/>
              </a:solidFill>
              <a:latin typeface="Times New Roman" panose="02020603050405020304" pitchFamily="18" charset="0"/>
            </a:endParaRPr>
          </a:p>
          <a:p>
            <a:r>
              <a:rPr lang="it-IT" sz="1800" b="0" i="0" u="none" strike="noStrike" baseline="0" dirty="0">
                <a:solidFill>
                  <a:srgbClr val="FF0000"/>
                </a:solidFill>
                <a:latin typeface="Times New Roman" panose="02020603050405020304" pitchFamily="18" charset="0"/>
              </a:rPr>
              <a:t>1. Define: develop a monitoring strategy </a:t>
            </a:r>
          </a:p>
          <a:p>
            <a:r>
              <a:rPr lang="en-AU" sz="1800" b="0" i="0" u="none" strike="noStrike" baseline="0" dirty="0">
                <a:solidFill>
                  <a:srgbClr val="FF0000"/>
                </a:solidFill>
                <a:latin typeface="Times New Roman" panose="02020603050405020304" pitchFamily="18" charset="0"/>
              </a:rPr>
              <a:t>2. Establish: how frequently you are going to monitor it. </a:t>
            </a:r>
          </a:p>
          <a:p>
            <a:r>
              <a:rPr lang="en-AU" sz="1800" b="0" i="0" u="none" strike="noStrike" baseline="0" dirty="0">
                <a:solidFill>
                  <a:srgbClr val="FF0000"/>
                </a:solidFill>
                <a:latin typeface="Times New Roman" panose="02020603050405020304" pitchFamily="18" charset="0"/>
              </a:rPr>
              <a:t>3. Implement </a:t>
            </a:r>
          </a:p>
          <a:p>
            <a:r>
              <a:rPr lang="en-AU" sz="1800" b="0" i="0" u="none" strike="noStrike" baseline="0" dirty="0">
                <a:solidFill>
                  <a:srgbClr val="FF0000"/>
                </a:solidFill>
                <a:latin typeface="Times New Roman" panose="02020603050405020304" pitchFamily="18" charset="0"/>
              </a:rPr>
              <a:t>4. </a:t>
            </a:r>
            <a:r>
              <a:rPr lang="en-AU" sz="1800" b="0" i="0" u="none" strike="noStrike" baseline="0" dirty="0" err="1">
                <a:solidFill>
                  <a:srgbClr val="FF0000"/>
                </a:solidFill>
                <a:latin typeface="Times New Roman" panose="02020603050405020304" pitchFamily="18" charset="0"/>
              </a:rPr>
              <a:t>Analyze</a:t>
            </a:r>
            <a:r>
              <a:rPr lang="en-AU" sz="1800" b="0" i="0" u="none" strike="noStrike" baseline="0" dirty="0">
                <a:solidFill>
                  <a:srgbClr val="FF0000"/>
                </a:solidFill>
                <a:latin typeface="Times New Roman" panose="02020603050405020304" pitchFamily="18" charset="0"/>
              </a:rPr>
              <a:t> data and report finding </a:t>
            </a:r>
          </a:p>
          <a:p>
            <a:r>
              <a:rPr lang="en-AU" sz="1800" b="0" i="0" u="none" strike="noStrike" baseline="0" dirty="0">
                <a:solidFill>
                  <a:srgbClr val="FF0000"/>
                </a:solidFill>
                <a:latin typeface="Times New Roman" panose="02020603050405020304" pitchFamily="18" charset="0"/>
              </a:rPr>
              <a:t>5. Respond </a:t>
            </a:r>
          </a:p>
          <a:p>
            <a:r>
              <a:rPr lang="en-AU" sz="1800" b="0" i="0" u="none" strike="noStrike" baseline="0" dirty="0">
                <a:solidFill>
                  <a:srgbClr val="FF0000"/>
                </a:solidFill>
                <a:latin typeface="Times New Roman" panose="02020603050405020304" pitchFamily="18" charset="0"/>
              </a:rPr>
              <a:t>6. Review and update</a:t>
            </a:r>
          </a:p>
          <a:p>
            <a:endParaRPr lang="en-AU" dirty="0"/>
          </a:p>
        </p:txBody>
      </p:sp>
    </p:spTree>
    <p:extLst>
      <p:ext uri="{BB962C8B-B14F-4D97-AF65-F5344CB8AC3E}">
        <p14:creationId xmlns:p14="http://schemas.microsoft.com/office/powerpoint/2010/main" val="359298652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D126-37D3-BB27-9D67-B9BCBA91E94A}"/>
              </a:ext>
            </a:extLst>
          </p:cNvPr>
          <p:cNvSpPr>
            <a:spLocks noGrp="1"/>
          </p:cNvSpPr>
          <p:nvPr>
            <p:ph type="title"/>
          </p:nvPr>
        </p:nvSpPr>
        <p:spPr>
          <a:xfrm>
            <a:off x="2592925" y="142613"/>
            <a:ext cx="8911687" cy="587229"/>
          </a:xfrm>
        </p:spPr>
        <p:txBody>
          <a:bodyPr>
            <a:normAutofit/>
          </a:bodyPr>
          <a:lstStyle/>
          <a:p>
            <a:r>
              <a:rPr lang="en-AU" sz="3200" b="1" i="1" u="none" strike="noStrike" baseline="0" dirty="0">
                <a:solidFill>
                  <a:srgbClr val="000000"/>
                </a:solidFill>
                <a:latin typeface="Times New Roman" panose="02020603050405020304" pitchFamily="18" charset="0"/>
              </a:rPr>
              <a:t>                      Nagios Architecture:</a:t>
            </a:r>
            <a:endParaRPr lang="en-AU" sz="3200" b="1" i="1" dirty="0"/>
          </a:p>
        </p:txBody>
      </p:sp>
      <p:sp>
        <p:nvSpPr>
          <p:cNvPr id="3" name="Content Placeholder 2">
            <a:extLst>
              <a:ext uri="{FF2B5EF4-FFF2-40B4-BE49-F238E27FC236}">
                <a16:creationId xmlns:a16="http://schemas.microsoft.com/office/drawing/2014/main" id="{7D6303A5-6A88-B47B-13BF-9ABECD3558FB}"/>
              </a:ext>
            </a:extLst>
          </p:cNvPr>
          <p:cNvSpPr>
            <a:spLocks noGrp="1"/>
          </p:cNvSpPr>
          <p:nvPr>
            <p:ph idx="1"/>
          </p:nvPr>
        </p:nvSpPr>
        <p:spPr>
          <a:xfrm>
            <a:off x="2589212" y="1216404"/>
            <a:ext cx="8915400" cy="3347207"/>
          </a:xfrm>
        </p:spPr>
        <p:txBody>
          <a:bodyPr>
            <a:normAutofit/>
          </a:bodyPr>
          <a:lstStyle/>
          <a:p>
            <a:r>
              <a:rPr lang="en-AU" sz="1800" b="0" i="0" u="none" strike="noStrike" baseline="0" dirty="0">
                <a:solidFill>
                  <a:srgbClr val="000000"/>
                </a:solidFill>
                <a:latin typeface="Times New Roman" panose="02020603050405020304" pitchFamily="18" charset="0"/>
              </a:rPr>
              <a:t>Nagios is a client-server architecture. Usually on a network, a Nagios server is running on a host and plugins are running on all the remote host which should you monitor.</a:t>
            </a:r>
          </a:p>
          <a:p>
            <a:endParaRPr lang="en-AU" dirty="0"/>
          </a:p>
          <a:p>
            <a:endParaRPr lang="en-AU" dirty="0"/>
          </a:p>
        </p:txBody>
      </p:sp>
    </p:spTree>
    <p:extLst>
      <p:ext uri="{BB962C8B-B14F-4D97-AF65-F5344CB8AC3E}">
        <p14:creationId xmlns:p14="http://schemas.microsoft.com/office/powerpoint/2010/main" val="229338462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9" name="Group 13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3" name="Group 15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7" name="Rectangle 16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9"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71" name="Rectangle 17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AFF48-422D-5142-B6F8-1B304F38C74C}"/>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b="1" i="1"/>
              <a:t>How does Nagios works?</a:t>
            </a:r>
          </a:p>
        </p:txBody>
      </p:sp>
      <p:sp>
        <p:nvSpPr>
          <p:cNvPr id="173" name="Rectangle 17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4BDA3FDE-5861-9EF7-22CB-DD5D3DD2931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b="1"/>
              <a:t>➢ </a:t>
            </a:r>
            <a:r>
              <a:rPr lang="en-US" b="1">
                <a:highlight>
                  <a:srgbClr val="FFFF00"/>
                </a:highlight>
              </a:rPr>
              <a:t>Mention all details in configuration files.</a:t>
            </a:r>
          </a:p>
          <a:p>
            <a:pPr>
              <a:buFont typeface="Wingdings 3" charset="2"/>
              <a:buChar char=""/>
            </a:pPr>
            <a:r>
              <a:rPr lang="en-US" b="1">
                <a:highlight>
                  <a:srgbClr val="FFFF00"/>
                </a:highlight>
              </a:rPr>
              <a:t>➢ Daemon read those details what data to be collected.</a:t>
            </a:r>
          </a:p>
          <a:p>
            <a:pPr>
              <a:buFont typeface="Wingdings 3" charset="2"/>
              <a:buChar char=""/>
            </a:pPr>
            <a:r>
              <a:rPr lang="en-US" b="1">
                <a:highlight>
                  <a:srgbClr val="FFFF00"/>
                </a:highlight>
              </a:rPr>
              <a:t>➢ Daemon use NRPE plugins to collect data from nodes and store in its own database.</a:t>
            </a:r>
          </a:p>
          <a:p>
            <a:pPr>
              <a:buFont typeface="Wingdings 3" charset="2"/>
              <a:buChar char=""/>
            </a:pPr>
            <a:r>
              <a:rPr lang="en-US" b="1">
                <a:highlight>
                  <a:srgbClr val="FFFF00"/>
                </a:highlight>
              </a:rPr>
              <a:t>➢ Finally shows everything in dashboard.</a:t>
            </a:r>
          </a:p>
          <a:p>
            <a:pPr>
              <a:buFont typeface="Wingdings 3" charset="2"/>
              <a:buChar char=""/>
            </a:pPr>
            <a:endParaRPr lang="en-US" b="1"/>
          </a:p>
        </p:txBody>
      </p:sp>
      <p:pic>
        <p:nvPicPr>
          <p:cNvPr id="46" name="Picture Placeholder 45" descr="A diagram of a computer system&#10;&#10;Description automatically generated">
            <a:extLst>
              <a:ext uri="{FF2B5EF4-FFF2-40B4-BE49-F238E27FC236}">
                <a16:creationId xmlns:a16="http://schemas.microsoft.com/office/drawing/2014/main" id="{4BA08341-407C-78FE-3D69-91E500585636}"/>
              </a:ext>
            </a:extLst>
          </p:cNvPr>
          <p:cNvPicPr>
            <a:picLocks noGrp="1" noChangeAspect="1"/>
          </p:cNvPicPr>
          <p:nvPr>
            <p:ph type="pic" idx="1"/>
          </p:nvPr>
        </p:nvPicPr>
        <p:blipFill rotWithShape="1">
          <a:blip r:embed="rId2"/>
          <a:srcRect l="7308" r="7310" b="2"/>
          <a:stretch/>
        </p:blipFill>
        <p:spPr>
          <a:xfrm>
            <a:off x="4619543" y="640080"/>
            <a:ext cx="6953577" cy="5252773"/>
          </a:xfrm>
          <a:prstGeom prst="rect">
            <a:avLst/>
          </a:prstGeom>
        </p:spPr>
      </p:pic>
      <p:sp>
        <p:nvSpPr>
          <p:cNvPr id="17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26555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0" name="Rectangle 35">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8E792-A182-92FB-AD95-6A8A05ECAF01}"/>
              </a:ext>
            </a:extLst>
          </p:cNvPr>
          <p:cNvSpPr>
            <a:spLocks noGrp="1"/>
          </p:cNvSpPr>
          <p:nvPr>
            <p:ph type="title"/>
          </p:nvPr>
        </p:nvSpPr>
        <p:spPr>
          <a:xfrm>
            <a:off x="1259893" y="3101093"/>
            <a:ext cx="2454052" cy="3029344"/>
          </a:xfrm>
        </p:spPr>
        <p:txBody>
          <a:bodyPr>
            <a:normAutofit/>
          </a:bodyPr>
          <a:lstStyle/>
          <a:p>
            <a:r>
              <a:rPr lang="en-AU" sz="3200" b="1" i="1">
                <a:solidFill>
                  <a:schemeClr val="bg1"/>
                </a:solidFill>
              </a:rPr>
              <a:t>Pre-requisites and Config Files</a:t>
            </a:r>
            <a:br>
              <a:rPr lang="en-AU" sz="3200" b="1" i="1">
                <a:solidFill>
                  <a:schemeClr val="bg1"/>
                </a:solidFill>
              </a:rPr>
            </a:br>
            <a:endParaRPr lang="en-AU" sz="3200" b="1" i="1">
              <a:solidFill>
                <a:schemeClr val="bg1"/>
              </a:solidFill>
            </a:endParaRPr>
          </a:p>
        </p:txBody>
      </p:sp>
      <p:sp>
        <p:nvSpPr>
          <p:cNvPr id="71"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72" name="Rectangle 39">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F713B-0BF1-75D0-144E-997952B78043}"/>
              </a:ext>
            </a:extLst>
          </p:cNvPr>
          <p:cNvSpPr>
            <a:spLocks noGrp="1"/>
          </p:cNvSpPr>
          <p:nvPr>
            <p:ph idx="1"/>
          </p:nvPr>
        </p:nvSpPr>
        <p:spPr>
          <a:xfrm>
            <a:off x="4706578" y="589722"/>
            <a:ext cx="6798033" cy="5321500"/>
          </a:xfrm>
        </p:spPr>
        <p:txBody>
          <a:bodyPr anchor="ctr">
            <a:normAutofit/>
          </a:bodyPr>
          <a:lstStyle/>
          <a:p>
            <a:pPr>
              <a:lnSpc>
                <a:spcPct val="90000"/>
              </a:lnSpc>
            </a:pPr>
            <a:r>
              <a:rPr lang="en-AU" b="1">
                <a:highlight>
                  <a:srgbClr val="FFFF00"/>
                </a:highlight>
              </a:rPr>
              <a:t>Pre-requisites:</a:t>
            </a:r>
          </a:p>
          <a:p>
            <a:pPr>
              <a:lnSpc>
                <a:spcPct val="90000"/>
              </a:lnSpc>
            </a:pPr>
            <a:r>
              <a:rPr lang="en-AU"/>
              <a:t>• </a:t>
            </a:r>
            <a:r>
              <a:rPr lang="en-AU">
                <a:highlight>
                  <a:srgbClr val="FFFF00"/>
                </a:highlight>
              </a:rPr>
              <a:t>Httpd (browser)</a:t>
            </a:r>
          </a:p>
          <a:p>
            <a:pPr>
              <a:lnSpc>
                <a:spcPct val="90000"/>
              </a:lnSpc>
            </a:pPr>
            <a:r>
              <a:rPr lang="en-AU">
                <a:highlight>
                  <a:srgbClr val="FFFF00"/>
                </a:highlight>
              </a:rPr>
              <a:t>• Php (dashboard)</a:t>
            </a:r>
          </a:p>
          <a:p>
            <a:pPr>
              <a:lnSpc>
                <a:spcPct val="90000"/>
              </a:lnSpc>
            </a:pPr>
            <a:r>
              <a:rPr lang="en-AU">
                <a:highlight>
                  <a:srgbClr val="FFFF00"/>
                </a:highlight>
              </a:rPr>
              <a:t>• Gcc and gd (compiler)</a:t>
            </a:r>
          </a:p>
          <a:p>
            <a:pPr>
              <a:lnSpc>
                <a:spcPct val="90000"/>
              </a:lnSpc>
            </a:pPr>
            <a:r>
              <a:rPr lang="en-AU">
                <a:highlight>
                  <a:srgbClr val="FFFF00"/>
                </a:highlight>
              </a:rPr>
              <a:t>• Makefile (to build)</a:t>
            </a:r>
          </a:p>
          <a:p>
            <a:pPr>
              <a:lnSpc>
                <a:spcPct val="90000"/>
              </a:lnSpc>
            </a:pPr>
            <a:r>
              <a:rPr lang="en-AU">
                <a:highlight>
                  <a:srgbClr val="FFFF00"/>
                </a:highlight>
              </a:rPr>
              <a:t>• Perl (script)</a:t>
            </a:r>
          </a:p>
          <a:p>
            <a:pPr>
              <a:lnSpc>
                <a:spcPct val="90000"/>
              </a:lnSpc>
            </a:pPr>
            <a:r>
              <a:rPr lang="en-AU"/>
              <a:t>Main configuration file: /usr/local/Nagios/etc.Nagios.cfg</a:t>
            </a:r>
          </a:p>
          <a:p>
            <a:pPr>
              <a:lnSpc>
                <a:spcPct val="90000"/>
              </a:lnSpc>
            </a:pPr>
            <a:r>
              <a:rPr lang="en-AU"/>
              <a:t>All monitoring things called as service.</a:t>
            </a:r>
          </a:p>
          <a:p>
            <a:pPr>
              <a:lnSpc>
                <a:spcPct val="90000"/>
              </a:lnSpc>
            </a:pPr>
            <a:r>
              <a:rPr lang="en-AU"/>
              <a:t>For e.g: 5 servers – 4 checks each</a:t>
            </a:r>
          </a:p>
          <a:p>
            <a:pPr>
              <a:lnSpc>
                <a:spcPct val="90000"/>
              </a:lnSpc>
            </a:pPr>
            <a:r>
              <a:rPr lang="en-AU"/>
              <a:t>Then you have to monitor 5*4= 20 services</a:t>
            </a:r>
          </a:p>
          <a:p>
            <a:pPr>
              <a:lnSpc>
                <a:spcPct val="90000"/>
              </a:lnSpc>
            </a:pPr>
            <a:r>
              <a:rPr lang="en-AU"/>
              <a:t>Dashboard overview:</a:t>
            </a:r>
          </a:p>
          <a:p>
            <a:pPr>
              <a:lnSpc>
                <a:spcPct val="90000"/>
              </a:lnSpc>
            </a:pPr>
            <a:r>
              <a:rPr lang="en-AU"/>
              <a:t>In dashboard you can see</a:t>
            </a:r>
          </a:p>
          <a:p>
            <a:pPr>
              <a:lnSpc>
                <a:spcPct val="90000"/>
              </a:lnSpc>
            </a:pPr>
            <a:r>
              <a:rPr lang="en-AU">
                <a:highlight>
                  <a:srgbClr val="FFFF00"/>
                </a:highlight>
              </a:rPr>
              <a:t>Host: down, unreachable, up, recovery, none</a:t>
            </a:r>
          </a:p>
          <a:p>
            <a:pPr>
              <a:lnSpc>
                <a:spcPct val="90000"/>
              </a:lnSpc>
            </a:pPr>
            <a:r>
              <a:rPr lang="en-AU">
                <a:highlight>
                  <a:srgbClr val="FFFF00"/>
                </a:highlight>
              </a:rPr>
              <a:t>Service: warning, unknown, critical, recovery, pending</a:t>
            </a:r>
            <a:endParaRPr lang="en-AU" dirty="0">
              <a:highlight>
                <a:srgbClr val="FFFF00"/>
              </a:highlight>
            </a:endParaRPr>
          </a:p>
        </p:txBody>
      </p:sp>
    </p:spTree>
    <p:extLst>
      <p:ext uri="{BB962C8B-B14F-4D97-AF65-F5344CB8AC3E}">
        <p14:creationId xmlns:p14="http://schemas.microsoft.com/office/powerpoint/2010/main" val="18491649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9E65-32F9-D0DE-0EEA-F22EFEA412A8}"/>
              </a:ext>
            </a:extLst>
          </p:cNvPr>
          <p:cNvSpPr>
            <a:spLocks noGrp="1"/>
          </p:cNvSpPr>
          <p:nvPr>
            <p:ph type="title"/>
          </p:nvPr>
        </p:nvSpPr>
        <p:spPr>
          <a:xfrm>
            <a:off x="2592925" y="624110"/>
            <a:ext cx="8911687" cy="483237"/>
          </a:xfrm>
        </p:spPr>
        <p:txBody>
          <a:bodyPr/>
          <a:lstStyle/>
          <a:p>
            <a:r>
              <a:rPr lang="en-AU" sz="1800" b="1" i="0" u="none" strike="noStrike" baseline="0" dirty="0">
                <a:solidFill>
                  <a:srgbClr val="000000"/>
                </a:solidFill>
                <a:latin typeface="Times New Roman" panose="02020603050405020304" pitchFamily="18" charset="0"/>
              </a:rPr>
              <a:t>Installation of Nagios on Linux: </a:t>
            </a:r>
            <a:endParaRPr lang="en-AU" dirty="0"/>
          </a:p>
        </p:txBody>
      </p:sp>
      <p:sp>
        <p:nvSpPr>
          <p:cNvPr id="3" name="Content Placeholder 2">
            <a:extLst>
              <a:ext uri="{FF2B5EF4-FFF2-40B4-BE49-F238E27FC236}">
                <a16:creationId xmlns:a16="http://schemas.microsoft.com/office/drawing/2014/main" id="{969B1AE5-D438-9C2D-3DE5-FECAA941F46F}"/>
              </a:ext>
            </a:extLst>
          </p:cNvPr>
          <p:cNvSpPr>
            <a:spLocks noGrp="1"/>
          </p:cNvSpPr>
          <p:nvPr>
            <p:ph idx="1"/>
          </p:nvPr>
        </p:nvSpPr>
        <p:spPr>
          <a:xfrm>
            <a:off x="2589212" y="1107347"/>
            <a:ext cx="8915400" cy="5750653"/>
          </a:xfrm>
        </p:spPr>
        <p:txBody>
          <a:bodyPr>
            <a:normAutofit fontScale="92500" lnSpcReduction="10000"/>
          </a:bodyPr>
          <a:lstStyle/>
          <a:p>
            <a:r>
              <a:rPr lang="en-AU" dirty="0"/>
              <a:t>To start Nagios core installation, you must have your EC2 instance up and run and have already configured SSH access to the instance.</a:t>
            </a:r>
          </a:p>
          <a:p>
            <a:r>
              <a:rPr lang="en-AU" dirty="0">
                <a:solidFill>
                  <a:srgbClr val="FF0000"/>
                </a:solidFill>
                <a:highlight>
                  <a:srgbClr val="FFFF00"/>
                </a:highlight>
              </a:rPr>
              <a:t>Step-1</a:t>
            </a:r>
            <a:r>
              <a:rPr lang="en-AU" dirty="0"/>
              <a:t>: install pre-requisites software on your EC2 machine prior to Nagios installation like </a:t>
            </a:r>
            <a:r>
              <a:rPr lang="en-AU" dirty="0" err="1"/>
              <a:t>apache</a:t>
            </a:r>
            <a:r>
              <a:rPr lang="en-AU" dirty="0"/>
              <a:t>, </a:t>
            </a:r>
            <a:r>
              <a:rPr lang="en-AU" dirty="0" err="1"/>
              <a:t>php</a:t>
            </a:r>
            <a:r>
              <a:rPr lang="en-AU" dirty="0"/>
              <a:t>, </a:t>
            </a:r>
            <a:r>
              <a:rPr lang="en-AU" dirty="0" err="1"/>
              <a:t>gcc</a:t>
            </a:r>
            <a:r>
              <a:rPr lang="en-AU" dirty="0"/>
              <a:t> compiler and </a:t>
            </a:r>
            <a:r>
              <a:rPr lang="en-AU" dirty="0" err="1"/>
              <a:t>gd</a:t>
            </a:r>
            <a:r>
              <a:rPr lang="en-AU" dirty="0"/>
              <a:t> development libraries.</a:t>
            </a:r>
          </a:p>
          <a:p>
            <a:r>
              <a:rPr lang="en-AU" dirty="0"/>
              <a:t># </a:t>
            </a:r>
            <a:r>
              <a:rPr lang="en-AU" dirty="0" err="1"/>
              <a:t>sudo</a:t>
            </a:r>
            <a:r>
              <a:rPr lang="en-AU" dirty="0"/>
              <a:t> </a:t>
            </a:r>
            <a:r>
              <a:rPr lang="en-AU" dirty="0" err="1"/>
              <a:t>su</a:t>
            </a:r>
            <a:endParaRPr lang="en-AU" dirty="0"/>
          </a:p>
          <a:p>
            <a:r>
              <a:rPr lang="en-AU" dirty="0"/>
              <a:t># yum install httpd </a:t>
            </a:r>
            <a:r>
              <a:rPr lang="en-AU" dirty="0" err="1"/>
              <a:t>php</a:t>
            </a:r>
            <a:endParaRPr lang="en-AU" dirty="0"/>
          </a:p>
          <a:p>
            <a:r>
              <a:rPr lang="en-AU" dirty="0"/>
              <a:t># yum install </a:t>
            </a:r>
            <a:r>
              <a:rPr lang="en-AU" dirty="0" err="1"/>
              <a:t>gcc</a:t>
            </a:r>
            <a:r>
              <a:rPr lang="en-AU" dirty="0"/>
              <a:t> </a:t>
            </a:r>
            <a:r>
              <a:rPr lang="en-AU" dirty="0" err="1"/>
              <a:t>glibc</a:t>
            </a:r>
            <a:r>
              <a:rPr lang="en-AU" dirty="0"/>
              <a:t> </a:t>
            </a:r>
            <a:r>
              <a:rPr lang="en-AU" dirty="0" err="1"/>
              <a:t>glibc</a:t>
            </a:r>
            <a:r>
              <a:rPr lang="en-AU" dirty="0"/>
              <a:t>-common</a:t>
            </a:r>
          </a:p>
          <a:p>
            <a:r>
              <a:rPr lang="en-AU" dirty="0"/>
              <a:t># yum install </a:t>
            </a:r>
            <a:r>
              <a:rPr lang="en-AU" dirty="0" err="1"/>
              <a:t>gd</a:t>
            </a:r>
            <a:r>
              <a:rPr lang="en-AU" dirty="0"/>
              <a:t> </a:t>
            </a:r>
            <a:r>
              <a:rPr lang="en-AU" dirty="0" err="1"/>
              <a:t>gd-devel</a:t>
            </a:r>
            <a:endParaRPr lang="en-AU" dirty="0"/>
          </a:p>
          <a:p>
            <a:r>
              <a:rPr lang="en-AU" dirty="0">
                <a:solidFill>
                  <a:srgbClr val="FF0000"/>
                </a:solidFill>
                <a:highlight>
                  <a:srgbClr val="FFFF00"/>
                </a:highlight>
              </a:rPr>
              <a:t>Step-2</a:t>
            </a:r>
            <a:r>
              <a:rPr lang="en-AU" dirty="0"/>
              <a:t>: create account information you need to setup a Nagios user, run the following commands,</a:t>
            </a:r>
          </a:p>
          <a:p>
            <a:r>
              <a:rPr lang="en-AU" dirty="0"/>
              <a:t># </a:t>
            </a:r>
            <a:r>
              <a:rPr lang="en-AU" dirty="0" err="1"/>
              <a:t>adduser</a:t>
            </a:r>
            <a:r>
              <a:rPr lang="en-AU" dirty="0"/>
              <a:t> -m Nagios</a:t>
            </a:r>
          </a:p>
          <a:p>
            <a:r>
              <a:rPr lang="en-AU" dirty="0"/>
              <a:t># passwd Nagios</a:t>
            </a:r>
          </a:p>
          <a:p>
            <a:r>
              <a:rPr lang="en-AU" dirty="0"/>
              <a:t>Now it will ask to enter new password give ‘12345’ as password.</a:t>
            </a:r>
          </a:p>
          <a:p>
            <a:r>
              <a:rPr lang="en-AU" dirty="0"/>
              <a:t># </a:t>
            </a:r>
            <a:r>
              <a:rPr lang="en-AU" dirty="0" err="1"/>
              <a:t>groupadd</a:t>
            </a:r>
            <a:r>
              <a:rPr lang="en-AU" dirty="0"/>
              <a:t> </a:t>
            </a:r>
            <a:r>
              <a:rPr lang="en-AU" dirty="0" err="1"/>
              <a:t>Nagioscmd</a:t>
            </a:r>
            <a:endParaRPr lang="en-AU" dirty="0"/>
          </a:p>
          <a:p>
            <a:r>
              <a:rPr lang="en-AU" dirty="0"/>
              <a:t># </a:t>
            </a:r>
            <a:r>
              <a:rPr lang="en-AU" dirty="0" err="1"/>
              <a:t>usermod</a:t>
            </a:r>
            <a:r>
              <a:rPr lang="en-AU" dirty="0"/>
              <a:t> -a -G </a:t>
            </a:r>
            <a:r>
              <a:rPr lang="en-AU" dirty="0" err="1"/>
              <a:t>Nagioscmd</a:t>
            </a:r>
            <a:r>
              <a:rPr lang="en-AU" dirty="0"/>
              <a:t> Nagios</a:t>
            </a:r>
          </a:p>
          <a:p>
            <a:r>
              <a:rPr lang="en-AU" dirty="0"/>
              <a:t># </a:t>
            </a:r>
            <a:r>
              <a:rPr lang="en-AU" dirty="0" err="1"/>
              <a:t>usermod</a:t>
            </a:r>
            <a:r>
              <a:rPr lang="en-AU" dirty="0"/>
              <a:t> -a -G </a:t>
            </a:r>
            <a:r>
              <a:rPr lang="en-AU" dirty="0" err="1"/>
              <a:t>Nagioscmd</a:t>
            </a:r>
            <a:r>
              <a:rPr lang="en-AU" dirty="0"/>
              <a:t> </a:t>
            </a:r>
            <a:r>
              <a:rPr lang="en-AU" dirty="0" err="1"/>
              <a:t>apache</a:t>
            </a:r>
            <a:endParaRPr lang="en-AU" dirty="0"/>
          </a:p>
        </p:txBody>
      </p:sp>
    </p:spTree>
    <p:extLst>
      <p:ext uri="{BB962C8B-B14F-4D97-AF65-F5344CB8AC3E}">
        <p14:creationId xmlns:p14="http://schemas.microsoft.com/office/powerpoint/2010/main" val="41351892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1124-F148-4190-F287-8FE327C80808}"/>
              </a:ext>
            </a:extLst>
          </p:cNvPr>
          <p:cNvSpPr>
            <a:spLocks noGrp="1"/>
          </p:cNvSpPr>
          <p:nvPr>
            <p:ph type="title"/>
          </p:nvPr>
        </p:nvSpPr>
        <p:spPr>
          <a:xfrm>
            <a:off x="2592925" y="624110"/>
            <a:ext cx="8911687" cy="600683"/>
          </a:xfrm>
        </p:spPr>
        <p:txBody>
          <a:bodyPr>
            <a:normAutofit fontScale="90000"/>
          </a:bodyPr>
          <a:lstStyle/>
          <a:p>
            <a:r>
              <a:rPr lang="en-AU" sz="3600" b="1" i="0" u="none" strike="noStrike" baseline="0" dirty="0">
                <a:solidFill>
                  <a:srgbClr val="000000"/>
                </a:solidFill>
                <a:latin typeface="Times New Roman" panose="02020603050405020304" pitchFamily="18" charset="0"/>
              </a:rPr>
              <a:t>Installation of Nagios on Linux: </a:t>
            </a:r>
            <a:endParaRPr lang="en-AU" dirty="0"/>
          </a:p>
        </p:txBody>
      </p:sp>
      <p:sp>
        <p:nvSpPr>
          <p:cNvPr id="3" name="Content Placeholder 2">
            <a:extLst>
              <a:ext uri="{FF2B5EF4-FFF2-40B4-BE49-F238E27FC236}">
                <a16:creationId xmlns:a16="http://schemas.microsoft.com/office/drawing/2014/main" id="{0119E6AF-782E-34AE-98C8-77900C3B9D2C}"/>
              </a:ext>
            </a:extLst>
          </p:cNvPr>
          <p:cNvSpPr>
            <a:spLocks noGrp="1"/>
          </p:cNvSpPr>
          <p:nvPr>
            <p:ph idx="1"/>
          </p:nvPr>
        </p:nvSpPr>
        <p:spPr>
          <a:xfrm>
            <a:off x="2589212" y="1224793"/>
            <a:ext cx="8915400" cy="5561901"/>
          </a:xfrm>
        </p:spPr>
        <p:txBody>
          <a:bodyPr>
            <a:normAutofit fontScale="85000" lnSpcReduction="20000"/>
          </a:bodyPr>
          <a:lstStyle/>
          <a:p>
            <a:r>
              <a:rPr lang="en-AU" sz="1800" b="1" i="0" u="none" strike="noStrike" baseline="0" dirty="0">
                <a:solidFill>
                  <a:srgbClr val="FF0000"/>
                </a:solidFill>
                <a:highlight>
                  <a:srgbClr val="FFFF00"/>
                </a:highlight>
                <a:latin typeface="Times New Roman" panose="02020603050405020304" pitchFamily="18" charset="0"/>
              </a:rPr>
              <a:t>Step-3</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download Nagios core and the plugins. Create a directory for storing the downloads.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mkdir</a:t>
            </a:r>
            <a:r>
              <a:rPr lang="en-AU" sz="1800" b="0" i="0" u="none" strike="noStrike" baseline="0" dirty="0">
                <a:solidFill>
                  <a:srgbClr val="000000"/>
                </a:solidFill>
                <a:latin typeface="Times New Roman" panose="02020603050405020304" pitchFamily="18" charset="0"/>
              </a:rPr>
              <a:t> ~/downloads </a:t>
            </a:r>
          </a:p>
          <a:p>
            <a:r>
              <a:rPr lang="en-AU" sz="1800" b="0" i="0" u="none" strike="noStrike" baseline="0" dirty="0">
                <a:solidFill>
                  <a:srgbClr val="000000"/>
                </a:solidFill>
                <a:latin typeface="Times New Roman" panose="02020603050405020304" pitchFamily="18" charset="0"/>
              </a:rPr>
              <a:t># cd ~/downloads </a:t>
            </a:r>
          </a:p>
          <a:p>
            <a:r>
              <a:rPr lang="en-AU" sz="1800" b="0" i="0" u="none" strike="noStrike" baseline="0" dirty="0">
                <a:solidFill>
                  <a:srgbClr val="000000"/>
                </a:solidFill>
                <a:latin typeface="Times New Roman" panose="02020603050405020304" pitchFamily="18" charset="0"/>
              </a:rPr>
              <a:t>Download the source code </a:t>
            </a:r>
            <a:r>
              <a:rPr lang="en-AU" sz="1800" b="0" i="0" u="none" strike="noStrike" baseline="0" dirty="0" err="1">
                <a:solidFill>
                  <a:srgbClr val="000000"/>
                </a:solidFill>
                <a:latin typeface="Times New Roman" panose="02020603050405020304" pitchFamily="18" charset="0"/>
              </a:rPr>
              <a:t>tarballs</a:t>
            </a:r>
            <a:r>
              <a:rPr lang="en-AU" sz="1800" b="0" i="0" u="none" strike="noStrike" baseline="0" dirty="0">
                <a:solidFill>
                  <a:srgbClr val="000000"/>
                </a:solidFill>
                <a:latin typeface="Times New Roman" panose="02020603050405020304" pitchFamily="18" charset="0"/>
              </a:rPr>
              <a:t> of both Nagios and the Nagios plugins. </a:t>
            </a:r>
          </a:p>
          <a:p>
            <a:r>
              <a:rPr lang="da-DK" sz="1800" b="0" i="0" u="none" strike="noStrike" baseline="0" dirty="0">
                <a:solidFill>
                  <a:srgbClr val="000000"/>
                </a:solidFill>
                <a:latin typeface="Times New Roman" panose="02020603050405020304" pitchFamily="18" charset="0"/>
              </a:rPr>
              <a:t># wget http://prdownloads.sourceforge.net/sourceforge/Nagios/Nagios-4.0.8.tar.gz </a:t>
            </a:r>
          </a:p>
          <a:p>
            <a:r>
              <a:rPr lang="da-DK" sz="1800" b="0" i="0" u="none" strike="noStrike" baseline="0" dirty="0">
                <a:solidFill>
                  <a:srgbClr val="000000"/>
                </a:solidFill>
                <a:latin typeface="Times New Roman" panose="02020603050405020304" pitchFamily="18" charset="0"/>
              </a:rPr>
              <a:t>#wget http://Nagios-plugins.org/download/Nagios-plugins-2.0.3.tar.gz </a:t>
            </a:r>
          </a:p>
          <a:p>
            <a:r>
              <a:rPr lang="en-AU" sz="1800" b="1" i="0" u="none" strike="noStrike" baseline="0" dirty="0">
                <a:solidFill>
                  <a:srgbClr val="FF0000"/>
                </a:solidFill>
                <a:highlight>
                  <a:srgbClr val="FFFF00"/>
                </a:highlight>
                <a:latin typeface="Times New Roman" panose="02020603050405020304" pitchFamily="18" charset="0"/>
              </a:rPr>
              <a:t>Step-4</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complete and install Nagios extract the Nagios source code </a:t>
            </a:r>
            <a:r>
              <a:rPr lang="en-AU" sz="1800" b="0" i="0" u="none" strike="noStrike" baseline="0" dirty="0" err="1">
                <a:solidFill>
                  <a:srgbClr val="000000"/>
                </a:solidFill>
                <a:latin typeface="Times New Roman" panose="02020603050405020304" pitchFamily="18" charset="0"/>
              </a:rPr>
              <a:t>tarball</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 tar </a:t>
            </a:r>
            <a:r>
              <a:rPr lang="en-AU" sz="1800" b="0" i="0" u="none" strike="noStrike" baseline="0" dirty="0" err="1">
                <a:solidFill>
                  <a:srgbClr val="000000"/>
                </a:solidFill>
                <a:latin typeface="Times New Roman" panose="02020603050405020304" pitchFamily="18" charset="0"/>
              </a:rPr>
              <a:t>zxvf</a:t>
            </a:r>
            <a:r>
              <a:rPr lang="en-AU" sz="1800" b="0" i="0" u="none" strike="noStrike" baseline="0" dirty="0">
                <a:solidFill>
                  <a:srgbClr val="000000"/>
                </a:solidFill>
                <a:latin typeface="Times New Roman" panose="02020603050405020304" pitchFamily="18" charset="0"/>
              </a:rPr>
              <a:t> Nagios-4.0.8.tar.gz </a:t>
            </a:r>
          </a:p>
          <a:p>
            <a:r>
              <a:rPr lang="en-AU" sz="1800" b="0" i="0" u="none" strike="noStrike" baseline="0" dirty="0">
                <a:solidFill>
                  <a:srgbClr val="000000"/>
                </a:solidFill>
                <a:latin typeface="Times New Roman" panose="02020603050405020304" pitchFamily="18" charset="0"/>
              </a:rPr>
              <a:t># cd Nagios-4.0.8 </a:t>
            </a:r>
          </a:p>
          <a:p>
            <a:r>
              <a:rPr lang="en-AU" sz="1800" b="0" i="0" u="none" strike="noStrike" baseline="0" dirty="0">
                <a:solidFill>
                  <a:srgbClr val="000000"/>
                </a:solidFill>
                <a:latin typeface="Times New Roman" panose="02020603050405020304" pitchFamily="18" charset="0"/>
              </a:rPr>
              <a:t>Run the configuration script with the name of the group which you have create in above step. </a:t>
            </a:r>
          </a:p>
          <a:p>
            <a:r>
              <a:rPr lang="en-AU" sz="1800" b="0" i="0" u="none" strike="noStrike" baseline="0" dirty="0">
                <a:solidFill>
                  <a:srgbClr val="000000"/>
                </a:solidFill>
                <a:latin typeface="Times New Roman" panose="02020603050405020304" pitchFamily="18" charset="0"/>
              </a:rPr>
              <a:t># ./configure –with-command-</a:t>
            </a:r>
            <a:r>
              <a:rPr lang="en-AU" sz="1800" b="0" i="0" u="none" strike="noStrike" baseline="0" dirty="0" err="1">
                <a:solidFill>
                  <a:srgbClr val="000000"/>
                </a:solidFill>
                <a:latin typeface="Times New Roman" panose="02020603050405020304" pitchFamily="18" charset="0"/>
              </a:rPr>
              <a:t>grouo</a:t>
            </a:r>
            <a:r>
              <a:rPr lang="en-AU" sz="1800" b="0" i="0" u="none" strike="noStrike" baseline="0" dirty="0">
                <a:solidFill>
                  <a:srgbClr val="000000"/>
                </a:solidFill>
                <a:latin typeface="Times New Roman" panose="02020603050405020304" pitchFamily="18" charset="0"/>
              </a:rPr>
              <a:t>=</a:t>
            </a:r>
            <a:r>
              <a:rPr lang="en-AU" sz="1800" b="0" i="0" u="none" strike="noStrike" baseline="0" dirty="0" err="1">
                <a:solidFill>
                  <a:srgbClr val="000000"/>
                </a:solidFill>
                <a:latin typeface="Times New Roman" panose="02020603050405020304" pitchFamily="18" charset="0"/>
              </a:rPr>
              <a:t>Nagioscmd</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Compile the Nagios source code </a:t>
            </a:r>
          </a:p>
          <a:p>
            <a:r>
              <a:rPr lang="en-AU" sz="1800" b="0" i="0" u="none" strike="noStrike" baseline="0" dirty="0">
                <a:solidFill>
                  <a:srgbClr val="000000"/>
                </a:solidFill>
                <a:latin typeface="Times New Roman" panose="02020603050405020304" pitchFamily="18" charset="0"/>
              </a:rPr>
              <a:t># make all </a:t>
            </a:r>
          </a:p>
          <a:p>
            <a:r>
              <a:rPr lang="en-AU" sz="1800" b="0" i="0" u="none" strike="noStrike" baseline="0" dirty="0">
                <a:solidFill>
                  <a:srgbClr val="000000"/>
                </a:solidFill>
                <a:latin typeface="Times New Roman" panose="02020603050405020304" pitchFamily="18" charset="0"/>
              </a:rPr>
              <a:t>Install binaries, </a:t>
            </a:r>
            <a:r>
              <a:rPr lang="en-AU" sz="1800" b="0" i="0" u="none" strike="noStrike" baseline="0" dirty="0" err="1">
                <a:solidFill>
                  <a:srgbClr val="000000"/>
                </a:solidFill>
                <a:latin typeface="Times New Roman" panose="02020603050405020304" pitchFamily="18" charset="0"/>
              </a:rPr>
              <a:t>init</a:t>
            </a:r>
            <a:r>
              <a:rPr lang="en-AU" sz="1800" b="0" i="0" u="none" strike="noStrike" baseline="0" dirty="0">
                <a:solidFill>
                  <a:srgbClr val="000000"/>
                </a:solidFill>
                <a:latin typeface="Times New Roman" panose="02020603050405020304" pitchFamily="18" charset="0"/>
              </a:rPr>
              <a:t> script, sample config files and set permissions on the external command directly. </a:t>
            </a:r>
          </a:p>
          <a:p>
            <a:r>
              <a:rPr lang="en-AU" sz="1800" b="0" i="0" u="none" strike="noStrike" baseline="0" dirty="0">
                <a:solidFill>
                  <a:srgbClr val="000000"/>
                </a:solidFill>
                <a:latin typeface="Times New Roman" panose="02020603050405020304" pitchFamily="18" charset="0"/>
              </a:rPr>
              <a:t># make install </a:t>
            </a:r>
          </a:p>
          <a:p>
            <a:r>
              <a:rPr lang="en-AU" sz="1800" b="0" i="0" u="none" strike="noStrike" baseline="0" dirty="0">
                <a:solidFill>
                  <a:srgbClr val="000000"/>
                </a:solidFill>
                <a:latin typeface="Times New Roman" panose="02020603050405020304" pitchFamily="18" charset="0"/>
              </a:rPr>
              <a:t># make install-</a:t>
            </a:r>
            <a:r>
              <a:rPr lang="en-AU" sz="1800" b="0" i="0" u="none" strike="noStrike" baseline="0" dirty="0" err="1">
                <a:solidFill>
                  <a:srgbClr val="000000"/>
                </a:solidFill>
                <a:latin typeface="Times New Roman" panose="02020603050405020304" pitchFamily="18" charset="0"/>
              </a:rPr>
              <a:t>init</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 make install-config </a:t>
            </a:r>
          </a:p>
          <a:p>
            <a:r>
              <a:rPr lang="en-AU" sz="1800" b="0" i="0" u="none" strike="noStrike" baseline="0" dirty="0">
                <a:solidFill>
                  <a:srgbClr val="000000"/>
                </a:solidFill>
                <a:latin typeface="Times New Roman" panose="02020603050405020304" pitchFamily="18" charset="0"/>
              </a:rPr>
              <a:t># make install-</a:t>
            </a:r>
            <a:r>
              <a:rPr lang="en-AU" sz="1800" b="0" i="0" u="none" strike="noStrike" baseline="0" dirty="0" err="1">
                <a:solidFill>
                  <a:srgbClr val="000000"/>
                </a:solidFill>
                <a:latin typeface="Times New Roman" panose="02020603050405020304" pitchFamily="18" charset="0"/>
              </a:rPr>
              <a:t>commandmode</a:t>
            </a:r>
            <a:endParaRPr lang="en-AU" dirty="0"/>
          </a:p>
        </p:txBody>
      </p:sp>
    </p:spTree>
    <p:extLst>
      <p:ext uri="{BB962C8B-B14F-4D97-AF65-F5344CB8AC3E}">
        <p14:creationId xmlns:p14="http://schemas.microsoft.com/office/powerpoint/2010/main" val="149112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71AF-8A10-2C48-42BD-54BFBB23C932}"/>
              </a:ext>
            </a:extLst>
          </p:cNvPr>
          <p:cNvSpPr>
            <a:spLocks noGrp="1"/>
          </p:cNvSpPr>
          <p:nvPr>
            <p:ph type="title"/>
          </p:nvPr>
        </p:nvSpPr>
        <p:spPr>
          <a:xfrm>
            <a:off x="2592925" y="624111"/>
            <a:ext cx="8911687" cy="491626"/>
          </a:xfrm>
        </p:spPr>
        <p:txBody>
          <a:bodyPr>
            <a:normAutofit fontScale="90000"/>
          </a:bodyPr>
          <a:lstStyle/>
          <a:p>
            <a:r>
              <a:rPr lang="en-AU" b="1" i="1" dirty="0"/>
              <a:t>GIT-In-Action</a:t>
            </a:r>
            <a:endParaRPr lang="en-AU" dirty="0"/>
          </a:p>
        </p:txBody>
      </p:sp>
      <p:sp>
        <p:nvSpPr>
          <p:cNvPr id="3" name="Content Placeholder 2">
            <a:extLst>
              <a:ext uri="{FF2B5EF4-FFF2-40B4-BE49-F238E27FC236}">
                <a16:creationId xmlns:a16="http://schemas.microsoft.com/office/drawing/2014/main" id="{90001937-7CDF-235C-593F-2191F12FFBEF}"/>
              </a:ext>
            </a:extLst>
          </p:cNvPr>
          <p:cNvSpPr>
            <a:spLocks noGrp="1"/>
          </p:cNvSpPr>
          <p:nvPr>
            <p:ph idx="1"/>
          </p:nvPr>
        </p:nvSpPr>
        <p:spPr>
          <a:xfrm>
            <a:off x="2589212" y="1442906"/>
            <a:ext cx="8915400" cy="5142452"/>
          </a:xfrm>
        </p:spPr>
        <p:txBody>
          <a:bodyPr>
            <a:normAutofit fontScale="70000" lnSpcReduction="20000"/>
          </a:bodyPr>
          <a:lstStyle/>
          <a:p>
            <a:r>
              <a:rPr lang="en-AU" b="1" dirty="0"/>
              <a:t>[</a:t>
            </a:r>
            <a:r>
              <a:rPr lang="en-AU" b="1" dirty="0" err="1"/>
              <a:t>singaporgit</a:t>
            </a:r>
            <a:r>
              <a:rPr lang="en-AU" b="1" dirty="0"/>
              <a:t>]# cat &gt;mumbai1 (&gt; used to write and overwrite code inside mumbai1) I love Bengaluru too </a:t>
            </a:r>
            <a:r>
              <a:rPr lang="en-AU" b="1" dirty="0" err="1"/>
              <a:t>Ctrl+D</a:t>
            </a:r>
            <a:r>
              <a:rPr lang="en-AU" b="1" dirty="0"/>
              <a:t> </a:t>
            </a:r>
          </a:p>
          <a:p>
            <a:r>
              <a:rPr lang="en-AU" b="1" dirty="0"/>
              <a:t>If you want to add lines or something on this code inside the file use command </a:t>
            </a:r>
          </a:p>
          <a:p>
            <a:r>
              <a:rPr lang="en-AU" b="1" dirty="0">
                <a:solidFill>
                  <a:srgbClr val="FF0000"/>
                </a:solidFill>
              </a:rPr>
              <a:t># cat &gt;&gt;file </a:t>
            </a:r>
          </a:p>
          <a:p>
            <a:r>
              <a:rPr lang="en-AU" b="1" dirty="0">
                <a:solidFill>
                  <a:srgbClr val="FF0000"/>
                </a:solidFill>
              </a:rPr>
              <a:t># git status</a:t>
            </a:r>
          </a:p>
          <a:p>
            <a:r>
              <a:rPr lang="en-AU" b="1" dirty="0"/>
              <a:t> Modified: </a:t>
            </a:r>
            <a:r>
              <a:rPr lang="en-AU" b="1" dirty="0">
                <a:solidFill>
                  <a:srgbClr val="FF0000"/>
                </a:solidFill>
              </a:rPr>
              <a:t>mumbai1</a:t>
            </a:r>
            <a:r>
              <a:rPr lang="en-AU" b="1" dirty="0"/>
              <a:t> </a:t>
            </a:r>
          </a:p>
          <a:p>
            <a:r>
              <a:rPr lang="en-AU" b="1" dirty="0">
                <a:solidFill>
                  <a:srgbClr val="FF0000"/>
                </a:solidFill>
              </a:rPr>
              <a:t># git add .</a:t>
            </a:r>
          </a:p>
          <a:p>
            <a:r>
              <a:rPr lang="en-AU" b="1" dirty="0">
                <a:solidFill>
                  <a:srgbClr val="FF0000"/>
                </a:solidFill>
              </a:rPr>
              <a:t> # git status </a:t>
            </a:r>
          </a:p>
          <a:p>
            <a:r>
              <a:rPr lang="en-AU" b="1" dirty="0"/>
              <a:t>Modified: mumbai1</a:t>
            </a:r>
          </a:p>
          <a:p>
            <a:r>
              <a:rPr lang="en-AU" b="1" dirty="0"/>
              <a:t> </a:t>
            </a:r>
            <a:r>
              <a:rPr lang="en-AU" b="1" dirty="0">
                <a:solidFill>
                  <a:srgbClr val="FF0000"/>
                </a:solidFill>
              </a:rPr>
              <a:t># git commit -m “first commit from </a:t>
            </a:r>
            <a:r>
              <a:rPr lang="en-AU" b="1" dirty="0" err="1">
                <a:solidFill>
                  <a:srgbClr val="FF0000"/>
                </a:solidFill>
              </a:rPr>
              <a:t>singapore</a:t>
            </a:r>
            <a:r>
              <a:rPr lang="en-AU" b="1" dirty="0">
                <a:solidFill>
                  <a:srgbClr val="FF0000"/>
                </a:solidFill>
              </a:rPr>
              <a:t>”</a:t>
            </a:r>
          </a:p>
          <a:p>
            <a:r>
              <a:rPr lang="en-AU" b="1" dirty="0"/>
              <a:t> </a:t>
            </a:r>
            <a:r>
              <a:rPr lang="en-AU" b="1" dirty="0">
                <a:solidFill>
                  <a:srgbClr val="FF0000"/>
                </a:solidFill>
              </a:rPr>
              <a:t># git log</a:t>
            </a:r>
          </a:p>
          <a:p>
            <a:r>
              <a:rPr lang="en-AU" b="1" dirty="0"/>
              <a:t> Now it will show all messages commits ids and steps done by both Mumbai and Singapore machines</a:t>
            </a:r>
          </a:p>
          <a:p>
            <a:r>
              <a:rPr lang="en-AU" b="1" dirty="0"/>
              <a:t> # </a:t>
            </a:r>
            <a:r>
              <a:rPr lang="en-AU" b="1" dirty="0">
                <a:solidFill>
                  <a:srgbClr val="FF0000"/>
                </a:solidFill>
              </a:rPr>
              <a:t>git show </a:t>
            </a:r>
            <a:r>
              <a:rPr lang="en-AU" b="1" dirty="0"/>
              <a:t>12345678KD458F4lW3E4</a:t>
            </a:r>
          </a:p>
          <a:p>
            <a:r>
              <a:rPr lang="en-AU" b="1" dirty="0"/>
              <a:t> I Love India Old commit</a:t>
            </a:r>
          </a:p>
          <a:p>
            <a:r>
              <a:rPr lang="en-AU" b="1" dirty="0"/>
              <a:t> I Love Bengaluru new commit </a:t>
            </a:r>
          </a:p>
          <a:p>
            <a:r>
              <a:rPr lang="en-AU" b="1" dirty="0">
                <a:solidFill>
                  <a:srgbClr val="FF0000"/>
                </a:solidFill>
              </a:rPr>
              <a:t>Push data/code into central git from local repo </a:t>
            </a:r>
          </a:p>
          <a:p>
            <a:r>
              <a:rPr lang="en-AU" b="1" dirty="0"/>
              <a:t># </a:t>
            </a:r>
            <a:r>
              <a:rPr lang="en-AU" b="1" dirty="0">
                <a:solidFill>
                  <a:srgbClr val="FF0000"/>
                </a:solidFill>
              </a:rPr>
              <a:t>git push -u origin master</a:t>
            </a:r>
            <a:r>
              <a:rPr lang="en-AU" b="1" dirty="0"/>
              <a:t> (you can use -f instead of -u for force push)</a:t>
            </a:r>
          </a:p>
          <a:p>
            <a:r>
              <a:rPr lang="en-AU" b="1" dirty="0"/>
              <a:t> Now Enter username and password of git hub account, after that you will see all new and old commits updates in central git, click mumbai1 file you will get code “I Love Bengaluru</a:t>
            </a:r>
          </a:p>
        </p:txBody>
      </p:sp>
    </p:spTree>
    <p:extLst>
      <p:ext uri="{BB962C8B-B14F-4D97-AF65-F5344CB8AC3E}">
        <p14:creationId xmlns:p14="http://schemas.microsoft.com/office/powerpoint/2010/main" val="42308005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8D53-1B18-B50F-9829-3510ADCD1BBB}"/>
              </a:ext>
            </a:extLst>
          </p:cNvPr>
          <p:cNvSpPr>
            <a:spLocks noGrp="1"/>
          </p:cNvSpPr>
          <p:nvPr>
            <p:ph type="title"/>
          </p:nvPr>
        </p:nvSpPr>
        <p:spPr>
          <a:xfrm>
            <a:off x="2592925" y="624110"/>
            <a:ext cx="8911687" cy="651017"/>
          </a:xfrm>
        </p:spPr>
        <p:txBody>
          <a:bodyPr/>
          <a:lstStyle/>
          <a:p>
            <a:r>
              <a:rPr lang="en-AU" sz="3600" b="1" i="0" u="none" strike="noStrike" baseline="0" dirty="0">
                <a:solidFill>
                  <a:srgbClr val="000000"/>
                </a:solidFill>
                <a:latin typeface="Times New Roman" panose="02020603050405020304" pitchFamily="18" charset="0"/>
              </a:rPr>
              <a:t>Installation of Nagios on Linux: </a:t>
            </a:r>
            <a:endParaRPr lang="en-AU" dirty="0"/>
          </a:p>
        </p:txBody>
      </p:sp>
      <p:sp>
        <p:nvSpPr>
          <p:cNvPr id="3" name="Content Placeholder 2">
            <a:extLst>
              <a:ext uri="{FF2B5EF4-FFF2-40B4-BE49-F238E27FC236}">
                <a16:creationId xmlns:a16="http://schemas.microsoft.com/office/drawing/2014/main" id="{3FD47E94-91E1-75D5-CA80-3958BCCFAD59}"/>
              </a:ext>
            </a:extLst>
          </p:cNvPr>
          <p:cNvSpPr>
            <a:spLocks noGrp="1"/>
          </p:cNvSpPr>
          <p:nvPr>
            <p:ph idx="1"/>
          </p:nvPr>
        </p:nvSpPr>
        <p:spPr>
          <a:xfrm>
            <a:off x="2589212" y="1350628"/>
            <a:ext cx="8915400" cy="5335398"/>
          </a:xfrm>
        </p:spPr>
        <p:txBody>
          <a:bodyPr>
            <a:normAutofit fontScale="92500" lnSpcReduction="10000"/>
          </a:bodyPr>
          <a:lstStyle/>
          <a:p>
            <a:r>
              <a:rPr lang="en-AU" sz="1800" b="1" i="0" u="none" strike="noStrike" baseline="0" dirty="0">
                <a:solidFill>
                  <a:srgbClr val="FF0000"/>
                </a:solidFill>
                <a:highlight>
                  <a:srgbClr val="FFFF00"/>
                </a:highlight>
                <a:latin typeface="Times New Roman" panose="02020603050405020304" pitchFamily="18" charset="0"/>
              </a:rPr>
              <a:t>Setp-5</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configure the web interface </a:t>
            </a:r>
          </a:p>
          <a:p>
            <a:r>
              <a:rPr lang="en-AU" sz="1800" b="0" i="0" u="none" strike="noStrike" baseline="0" dirty="0">
                <a:solidFill>
                  <a:srgbClr val="000000"/>
                </a:solidFill>
                <a:latin typeface="Times New Roman" panose="02020603050405020304" pitchFamily="18" charset="0"/>
              </a:rPr>
              <a:t># make install-</a:t>
            </a:r>
            <a:r>
              <a:rPr lang="en-AU" sz="1800" b="0" i="0" u="none" strike="noStrike" baseline="0" dirty="0" err="1">
                <a:solidFill>
                  <a:srgbClr val="000000"/>
                </a:solidFill>
                <a:latin typeface="Times New Roman" panose="02020603050405020304" pitchFamily="18" charset="0"/>
              </a:rPr>
              <a:t>webconf</a:t>
            </a:r>
            <a:r>
              <a:rPr lang="en-AU" sz="1800" b="0" i="0" u="none" strike="noStrike" baseline="0" dirty="0">
                <a:solidFill>
                  <a:srgbClr val="000000"/>
                </a:solidFill>
                <a:latin typeface="Times New Roman" panose="02020603050405020304" pitchFamily="18" charset="0"/>
              </a:rPr>
              <a:t> </a:t>
            </a:r>
          </a:p>
          <a:p>
            <a:r>
              <a:rPr lang="en-AU" sz="1800" b="1" i="0" u="none" strike="noStrike" baseline="0" dirty="0">
                <a:solidFill>
                  <a:srgbClr val="FF0000"/>
                </a:solidFill>
                <a:highlight>
                  <a:srgbClr val="FFFF00"/>
                </a:highlight>
                <a:latin typeface="Times New Roman" panose="02020603050405020304" pitchFamily="18" charset="0"/>
              </a:rPr>
              <a:t>Step-6</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create a ‘</a:t>
            </a:r>
            <a:r>
              <a:rPr lang="en-AU" sz="1800" b="0" i="0" u="none" strike="noStrike" baseline="0" dirty="0" err="1">
                <a:solidFill>
                  <a:srgbClr val="000000"/>
                </a:solidFill>
                <a:latin typeface="Times New Roman" panose="02020603050405020304" pitchFamily="18" charset="0"/>
              </a:rPr>
              <a:t>Nagiosadmin</a:t>
            </a:r>
            <a:r>
              <a:rPr lang="en-AU" sz="1800" b="0" i="0" u="none" strike="noStrike" baseline="0" dirty="0">
                <a:solidFill>
                  <a:srgbClr val="000000"/>
                </a:solidFill>
                <a:latin typeface="Times New Roman" panose="02020603050405020304" pitchFamily="18" charset="0"/>
              </a:rPr>
              <a:t>’ account for login into Nagios web interface, set password as well.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htpasswd</a:t>
            </a:r>
            <a:r>
              <a:rPr lang="en-AU" sz="1800" b="0" i="0" u="none" strike="noStrike" baseline="0" dirty="0">
                <a:solidFill>
                  <a:srgbClr val="000000"/>
                </a:solidFill>
                <a:latin typeface="Times New Roman" panose="02020603050405020304" pitchFamily="18" charset="0"/>
              </a:rPr>
              <a:t> -c /</a:t>
            </a:r>
            <a:r>
              <a:rPr lang="en-AU" sz="1800" b="0" i="0" u="none" strike="noStrike" baseline="0" dirty="0" err="1">
                <a:solidFill>
                  <a:srgbClr val="000000"/>
                </a:solidFill>
                <a:latin typeface="Times New Roman" panose="02020603050405020304" pitchFamily="18" charset="0"/>
              </a:rPr>
              <a:t>usr</a:t>
            </a:r>
            <a:r>
              <a:rPr lang="en-AU" sz="1800" b="0" i="0" u="none" strike="noStrike" baseline="0" dirty="0">
                <a:solidFill>
                  <a:srgbClr val="000000"/>
                </a:solidFill>
                <a:latin typeface="Times New Roman" panose="02020603050405020304" pitchFamily="18" charset="0"/>
              </a:rPr>
              <a:t>/local/Nagios/etc/</a:t>
            </a:r>
            <a:r>
              <a:rPr lang="en-AU" sz="1800" b="0" i="0" u="none" strike="noStrike" baseline="0" dirty="0" err="1">
                <a:solidFill>
                  <a:srgbClr val="000000"/>
                </a:solidFill>
                <a:latin typeface="Times New Roman" panose="02020603050405020304" pitchFamily="18" charset="0"/>
              </a:rPr>
              <a:t>htpasswd.users</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Nagiosadmin</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Asking for a password, set a new </a:t>
            </a:r>
            <a:r>
              <a:rPr lang="en-AU" sz="1800" b="0" i="0" u="none" strike="noStrike" baseline="0" dirty="0" err="1">
                <a:solidFill>
                  <a:srgbClr val="000000"/>
                </a:solidFill>
                <a:latin typeface="Times New Roman" panose="02020603050405020304" pitchFamily="18" charset="0"/>
              </a:rPr>
              <a:t>pwd</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 service httpd restart </a:t>
            </a:r>
          </a:p>
          <a:p>
            <a:r>
              <a:rPr lang="en-AU" sz="1800" b="1" i="0" u="none" strike="noStrike" baseline="0" dirty="0">
                <a:solidFill>
                  <a:srgbClr val="FF0000"/>
                </a:solidFill>
                <a:highlight>
                  <a:srgbClr val="FFFF00"/>
                </a:highlight>
                <a:latin typeface="Times New Roman" panose="02020603050405020304" pitchFamily="18" charset="0"/>
              </a:rPr>
              <a:t>Step-7</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compile and install the Nagios plugins. Extract the Nagios plugins source code </a:t>
            </a:r>
            <a:r>
              <a:rPr lang="en-AU" sz="1800" b="0" i="0" u="none" strike="noStrike" baseline="0" dirty="0" err="1">
                <a:solidFill>
                  <a:srgbClr val="000000"/>
                </a:solidFill>
                <a:latin typeface="Times New Roman" panose="02020603050405020304" pitchFamily="18" charset="0"/>
              </a:rPr>
              <a:t>tarball</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 cd ~/downloads </a:t>
            </a:r>
          </a:p>
          <a:p>
            <a:r>
              <a:rPr lang="en-AU" sz="1800" b="0" i="0" u="none" strike="noStrike" baseline="0" dirty="0">
                <a:solidFill>
                  <a:srgbClr val="000000"/>
                </a:solidFill>
                <a:latin typeface="Times New Roman" panose="02020603050405020304" pitchFamily="18" charset="0"/>
              </a:rPr>
              <a:t># tar </a:t>
            </a:r>
            <a:r>
              <a:rPr lang="en-AU" sz="1800" b="0" i="0" u="none" strike="noStrike" baseline="0" dirty="0" err="1">
                <a:solidFill>
                  <a:srgbClr val="000000"/>
                </a:solidFill>
                <a:latin typeface="Times New Roman" panose="02020603050405020304" pitchFamily="18" charset="0"/>
              </a:rPr>
              <a:t>zxvf</a:t>
            </a:r>
            <a:r>
              <a:rPr lang="en-AU" sz="1800" b="0" i="0" u="none" strike="noStrike" baseline="0" dirty="0">
                <a:solidFill>
                  <a:srgbClr val="000000"/>
                </a:solidFill>
                <a:latin typeface="Times New Roman" panose="02020603050405020304" pitchFamily="18" charset="0"/>
              </a:rPr>
              <a:t> Nagios-plugins-2.0.3.tar.gz </a:t>
            </a:r>
          </a:p>
          <a:p>
            <a:r>
              <a:rPr lang="en-AU" sz="1800" b="0" i="0" u="none" strike="noStrike" baseline="0" dirty="0">
                <a:solidFill>
                  <a:srgbClr val="000000"/>
                </a:solidFill>
                <a:latin typeface="Times New Roman" panose="02020603050405020304" pitchFamily="18" charset="0"/>
              </a:rPr>
              <a:t># cd Nagios-plugins-2.0.3 </a:t>
            </a:r>
          </a:p>
          <a:p>
            <a:r>
              <a:rPr lang="en-AU" sz="1800" b="0" i="0" u="none" strike="noStrike" baseline="0" dirty="0">
                <a:solidFill>
                  <a:srgbClr val="000000"/>
                </a:solidFill>
                <a:latin typeface="Times New Roman" panose="02020603050405020304" pitchFamily="18" charset="0"/>
              </a:rPr>
              <a:t>Compile and install the plugins </a:t>
            </a:r>
          </a:p>
          <a:p>
            <a:r>
              <a:rPr lang="en-AU" sz="1800" b="0" i="0" u="none" strike="noStrike" baseline="0" dirty="0">
                <a:solidFill>
                  <a:srgbClr val="000000"/>
                </a:solidFill>
                <a:latin typeface="Times New Roman" panose="02020603050405020304" pitchFamily="18" charset="0"/>
              </a:rPr>
              <a:t># ../configure --with-Nagios-user=Nagios --with-Nagios-group=Nagios </a:t>
            </a:r>
          </a:p>
          <a:p>
            <a:r>
              <a:rPr lang="en-AU" sz="1800" b="0" i="0" u="none" strike="noStrike" baseline="0" dirty="0">
                <a:solidFill>
                  <a:srgbClr val="000000"/>
                </a:solidFill>
                <a:latin typeface="Times New Roman" panose="02020603050405020304" pitchFamily="18" charset="0"/>
              </a:rPr>
              <a:t># make </a:t>
            </a:r>
          </a:p>
          <a:p>
            <a:r>
              <a:rPr lang="en-AU" sz="1800" b="0" i="0" u="none" strike="noStrike" baseline="0" dirty="0">
                <a:solidFill>
                  <a:srgbClr val="000000"/>
                </a:solidFill>
                <a:latin typeface="Times New Roman" panose="02020603050405020304" pitchFamily="18" charset="0"/>
              </a:rPr>
              <a:t># make install </a:t>
            </a:r>
            <a:endParaRPr lang="en-AU" dirty="0"/>
          </a:p>
        </p:txBody>
      </p:sp>
    </p:spTree>
    <p:extLst>
      <p:ext uri="{BB962C8B-B14F-4D97-AF65-F5344CB8AC3E}">
        <p14:creationId xmlns:p14="http://schemas.microsoft.com/office/powerpoint/2010/main" val="160596041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C1F0-90CE-B436-444C-8D47C6815EF9}"/>
              </a:ext>
            </a:extLst>
          </p:cNvPr>
          <p:cNvSpPr>
            <a:spLocks noGrp="1"/>
          </p:cNvSpPr>
          <p:nvPr>
            <p:ph type="title"/>
          </p:nvPr>
        </p:nvSpPr>
        <p:spPr>
          <a:xfrm>
            <a:off x="2592925" y="624110"/>
            <a:ext cx="8911687" cy="592294"/>
          </a:xfrm>
        </p:spPr>
        <p:txBody>
          <a:bodyPr>
            <a:normAutofit fontScale="90000"/>
          </a:bodyPr>
          <a:lstStyle/>
          <a:p>
            <a:r>
              <a:rPr lang="en-AU" sz="3600" b="1" i="0" u="none" strike="noStrike" baseline="0" dirty="0">
                <a:solidFill>
                  <a:srgbClr val="000000"/>
                </a:solidFill>
                <a:latin typeface="Times New Roman" panose="02020603050405020304" pitchFamily="18" charset="0"/>
              </a:rPr>
              <a:t>Installation of Nagios on Linux: </a:t>
            </a:r>
            <a:endParaRPr lang="en-AU" dirty="0"/>
          </a:p>
        </p:txBody>
      </p:sp>
      <p:sp>
        <p:nvSpPr>
          <p:cNvPr id="3" name="Content Placeholder 2">
            <a:extLst>
              <a:ext uri="{FF2B5EF4-FFF2-40B4-BE49-F238E27FC236}">
                <a16:creationId xmlns:a16="http://schemas.microsoft.com/office/drawing/2014/main" id="{A7AE5631-C74B-97DA-386C-A4A17D7090D4}"/>
              </a:ext>
            </a:extLst>
          </p:cNvPr>
          <p:cNvSpPr>
            <a:spLocks noGrp="1"/>
          </p:cNvSpPr>
          <p:nvPr>
            <p:ph idx="1"/>
          </p:nvPr>
        </p:nvSpPr>
        <p:spPr>
          <a:xfrm>
            <a:off x="2589212" y="1216404"/>
            <a:ext cx="8915400" cy="5641596"/>
          </a:xfrm>
        </p:spPr>
        <p:txBody>
          <a:bodyPr>
            <a:normAutofit/>
          </a:bodyPr>
          <a:lstStyle/>
          <a:p>
            <a:r>
              <a:rPr lang="en-AU" sz="1800" b="1" i="0" u="none" strike="noStrike" baseline="0" dirty="0">
                <a:solidFill>
                  <a:srgbClr val="FF0000"/>
                </a:solidFill>
                <a:highlight>
                  <a:srgbClr val="FFFF00"/>
                </a:highlight>
                <a:latin typeface="Times New Roman" panose="02020603050405020304" pitchFamily="18" charset="0"/>
              </a:rPr>
              <a:t>Step-8</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start Nagios. Add Nagios to the list of system services and have it automatically start when the system boots.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chkconfig</a:t>
            </a:r>
            <a:r>
              <a:rPr lang="en-AU" sz="1800" b="0" i="0" u="none" strike="noStrike" baseline="0" dirty="0">
                <a:solidFill>
                  <a:srgbClr val="000000"/>
                </a:solidFill>
                <a:latin typeface="Times New Roman" panose="02020603050405020304" pitchFamily="18" charset="0"/>
              </a:rPr>
              <a:t> --add Nagios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chkconfig</a:t>
            </a:r>
            <a:r>
              <a:rPr lang="en-AU" sz="1800" b="0" i="0" u="none" strike="noStrike" baseline="0" dirty="0">
                <a:solidFill>
                  <a:srgbClr val="000000"/>
                </a:solidFill>
                <a:latin typeface="Times New Roman" panose="02020603050405020304" pitchFamily="18" charset="0"/>
              </a:rPr>
              <a:t> Nagios on </a:t>
            </a:r>
          </a:p>
          <a:p>
            <a:r>
              <a:rPr lang="en-AU" sz="1800" b="0" i="0" u="none" strike="noStrike" baseline="0" dirty="0">
                <a:solidFill>
                  <a:srgbClr val="000000"/>
                </a:solidFill>
                <a:latin typeface="Times New Roman" panose="02020603050405020304" pitchFamily="18" charset="0"/>
              </a:rPr>
              <a:t>Verify the sample Nagios configuration files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usr</a:t>
            </a:r>
            <a:r>
              <a:rPr lang="en-AU" sz="1800" b="0" i="0" u="none" strike="noStrike" baseline="0" dirty="0">
                <a:solidFill>
                  <a:srgbClr val="000000"/>
                </a:solidFill>
                <a:latin typeface="Times New Roman" panose="02020603050405020304" pitchFamily="18" charset="0"/>
              </a:rPr>
              <a:t>/local/Nagios/bin/Nagios -v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usr</a:t>
            </a:r>
            <a:r>
              <a:rPr lang="en-AU" sz="1800" b="0" i="0" u="none" strike="noStrike" baseline="0" dirty="0">
                <a:solidFill>
                  <a:srgbClr val="000000"/>
                </a:solidFill>
                <a:latin typeface="Times New Roman" panose="02020603050405020304" pitchFamily="18" charset="0"/>
              </a:rPr>
              <a:t>/local/Nagios/etc/</a:t>
            </a:r>
            <a:r>
              <a:rPr lang="en-AU" sz="1800" b="0" i="0" u="none" strike="noStrike" baseline="0" dirty="0" err="1">
                <a:solidFill>
                  <a:srgbClr val="000000"/>
                </a:solidFill>
                <a:latin typeface="Times New Roman" panose="02020603050405020304" pitchFamily="18" charset="0"/>
              </a:rPr>
              <a:t>Nagios.cfg</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If there are no errors, start Nagios </a:t>
            </a:r>
          </a:p>
          <a:p>
            <a:r>
              <a:rPr lang="en-AU" sz="1800" b="0" i="0" u="none" strike="noStrike" baseline="0" dirty="0">
                <a:solidFill>
                  <a:srgbClr val="000000"/>
                </a:solidFill>
                <a:latin typeface="Times New Roman" panose="02020603050405020304" pitchFamily="18" charset="0"/>
              </a:rPr>
              <a:t># service Nagios start </a:t>
            </a:r>
          </a:p>
          <a:p>
            <a:r>
              <a:rPr lang="en-AU" sz="1800" b="0" i="0" u="none" strike="noStrike" baseline="0" dirty="0">
                <a:solidFill>
                  <a:srgbClr val="000000"/>
                </a:solidFill>
                <a:latin typeface="Times New Roman" panose="02020603050405020304" pitchFamily="18" charset="0"/>
              </a:rPr>
              <a:t># service httpd restart</a:t>
            </a:r>
          </a:p>
          <a:p>
            <a:r>
              <a:rPr lang="en-AU" sz="1800" b="1" i="0" u="none" strike="noStrike" baseline="0" dirty="0">
                <a:solidFill>
                  <a:srgbClr val="FF0000"/>
                </a:solidFill>
                <a:highlight>
                  <a:srgbClr val="FFFF00"/>
                </a:highlight>
                <a:latin typeface="Times New Roman" panose="02020603050405020304" pitchFamily="18" charset="0"/>
              </a:rPr>
              <a:t>Step-9</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copy public </a:t>
            </a:r>
            <a:r>
              <a:rPr lang="en-AU" sz="1800" b="0" i="0" u="none" strike="noStrike" baseline="0" dirty="0" err="1">
                <a:solidFill>
                  <a:srgbClr val="000000"/>
                </a:solidFill>
                <a:latin typeface="Times New Roman" panose="02020603050405020304" pitchFamily="18" charset="0"/>
              </a:rPr>
              <a:t>ip</a:t>
            </a:r>
            <a:r>
              <a:rPr lang="en-AU" sz="1800" b="0" i="0" u="none" strike="noStrike" baseline="0" dirty="0">
                <a:solidFill>
                  <a:srgbClr val="000000"/>
                </a:solidFill>
                <a:latin typeface="Times New Roman" panose="02020603050405020304" pitchFamily="18" charset="0"/>
              </a:rPr>
              <a:t> of EC2 instance and paste in google chrome, in given way </a:t>
            </a:r>
          </a:p>
          <a:p>
            <a:r>
              <a:rPr lang="pt-BR" sz="1800" b="0" i="0" u="none" strike="noStrike" baseline="0" dirty="0">
                <a:solidFill>
                  <a:srgbClr val="000000"/>
                </a:solidFill>
                <a:latin typeface="Times New Roman" panose="02020603050405020304" pitchFamily="18" charset="0"/>
              </a:rPr>
              <a:t>For e.g 20.1.1.1/Nagios/Nagios </a:t>
            </a:r>
          </a:p>
          <a:p>
            <a:r>
              <a:rPr lang="en-AU" sz="1800" b="0" i="0" u="none" strike="noStrike" baseline="0" dirty="0">
                <a:solidFill>
                  <a:srgbClr val="000000"/>
                </a:solidFill>
                <a:latin typeface="Times New Roman" panose="02020603050405020304" pitchFamily="18" charset="0"/>
              </a:rPr>
              <a:t>Ask for username- </a:t>
            </a:r>
            <a:r>
              <a:rPr lang="en-AU" sz="1800" b="0" i="0" u="none" strike="noStrike" baseline="0" dirty="0" err="1">
                <a:solidFill>
                  <a:srgbClr val="000000"/>
                </a:solidFill>
                <a:latin typeface="Times New Roman" panose="02020603050405020304" pitchFamily="18" charset="0"/>
              </a:rPr>
              <a:t>Nagiosadmin</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Password-</a:t>
            </a:r>
            <a:endParaRPr lang="en-AU" dirty="0"/>
          </a:p>
        </p:txBody>
      </p:sp>
    </p:spTree>
    <p:extLst>
      <p:ext uri="{BB962C8B-B14F-4D97-AF65-F5344CB8AC3E}">
        <p14:creationId xmlns:p14="http://schemas.microsoft.com/office/powerpoint/2010/main" val="40973184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A930-7FEE-5404-9800-A38359983070}"/>
              </a:ext>
            </a:extLst>
          </p:cNvPr>
          <p:cNvSpPr>
            <a:spLocks noGrp="1"/>
          </p:cNvSpPr>
          <p:nvPr>
            <p:ph type="title"/>
          </p:nvPr>
        </p:nvSpPr>
        <p:spPr/>
        <p:txBody>
          <a:bodyPr/>
          <a:lstStyle/>
          <a:p>
            <a:r>
              <a:rPr lang="en-AU" b="1" i="1" dirty="0">
                <a:solidFill>
                  <a:srgbClr val="FF0000"/>
                </a:solidFill>
                <a:highlight>
                  <a:srgbClr val="FFFF00"/>
                </a:highlight>
              </a:rPr>
              <a:t>KUBERNETES- K8s</a:t>
            </a:r>
          </a:p>
        </p:txBody>
      </p:sp>
      <p:sp>
        <p:nvSpPr>
          <p:cNvPr id="4" name="Text Placeholder 3">
            <a:extLst>
              <a:ext uri="{FF2B5EF4-FFF2-40B4-BE49-F238E27FC236}">
                <a16:creationId xmlns:a16="http://schemas.microsoft.com/office/drawing/2014/main" id="{A879A3C2-4842-8902-42B5-3173464AE061}"/>
              </a:ext>
            </a:extLst>
          </p:cNvPr>
          <p:cNvSpPr>
            <a:spLocks noGrp="1"/>
          </p:cNvSpPr>
          <p:nvPr>
            <p:ph type="body" sz="half" idx="2"/>
          </p:nvPr>
        </p:nvSpPr>
        <p:spPr/>
        <p:txBody>
          <a:bodyPr>
            <a:noAutofit/>
          </a:bodyPr>
          <a:lstStyle/>
          <a:p>
            <a:pPr algn="l"/>
            <a:r>
              <a:rPr lang="en-AU" sz="1600" b="1" i="1" dirty="0">
                <a:solidFill>
                  <a:srgbClr val="00B050"/>
                </a:solidFill>
              </a:rPr>
              <a:t>A  </a:t>
            </a:r>
            <a:r>
              <a:rPr lang="en-AU" sz="1600" b="1" i="1" u="none" strike="noStrike" baseline="0" dirty="0">
                <a:solidFill>
                  <a:srgbClr val="00B050"/>
                </a:solidFill>
              </a:rPr>
              <a:t>container management tool </a:t>
            </a:r>
          </a:p>
          <a:p>
            <a:endParaRPr lang="en-AU" sz="1600" dirty="0"/>
          </a:p>
        </p:txBody>
      </p:sp>
      <p:pic>
        <p:nvPicPr>
          <p:cNvPr id="12" name="Picture Placeholder 11" descr="A blue and white logo&#10;&#10;Description automatically generated">
            <a:extLst>
              <a:ext uri="{FF2B5EF4-FFF2-40B4-BE49-F238E27FC236}">
                <a16:creationId xmlns:a16="http://schemas.microsoft.com/office/drawing/2014/main" id="{54A4DA2A-11FE-9168-50C7-5838E5C66C99}"/>
              </a:ext>
            </a:extLst>
          </p:cNvPr>
          <p:cNvPicPr>
            <a:picLocks noGrp="1" noChangeAspect="1"/>
          </p:cNvPicPr>
          <p:nvPr>
            <p:ph type="pic" idx="1"/>
          </p:nvPr>
        </p:nvPicPr>
        <p:blipFill>
          <a:blip r:embed="rId2"/>
          <a:srcRect l="5500" r="5500"/>
          <a:stretch>
            <a:fillRect/>
          </a:stretch>
        </p:blipFill>
        <p:spPr>
          <a:xfrm>
            <a:off x="2589213" y="261938"/>
            <a:ext cx="8915400" cy="4637087"/>
          </a:xfrm>
        </p:spPr>
      </p:pic>
    </p:spTree>
    <p:extLst>
      <p:ext uri="{BB962C8B-B14F-4D97-AF65-F5344CB8AC3E}">
        <p14:creationId xmlns:p14="http://schemas.microsoft.com/office/powerpoint/2010/main" val="32907458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B2E5-513E-43C2-A659-72BCD96A6DA4}"/>
              </a:ext>
            </a:extLst>
          </p:cNvPr>
          <p:cNvSpPr>
            <a:spLocks noGrp="1"/>
          </p:cNvSpPr>
          <p:nvPr>
            <p:ph type="title"/>
          </p:nvPr>
        </p:nvSpPr>
        <p:spPr>
          <a:xfrm>
            <a:off x="2592925" y="184558"/>
            <a:ext cx="8911687" cy="645952"/>
          </a:xfrm>
        </p:spPr>
        <p:txBody>
          <a:bodyPr>
            <a:normAutofit/>
          </a:bodyPr>
          <a:lstStyle/>
          <a:p>
            <a:r>
              <a:rPr lang="en-AU" b="1" i="1" dirty="0">
                <a:solidFill>
                  <a:srgbClr val="FF0000"/>
                </a:solidFill>
              </a:rPr>
              <a:t>KUBERNETES-Introduction</a:t>
            </a:r>
            <a:endParaRPr lang="en-AU" dirty="0"/>
          </a:p>
        </p:txBody>
      </p:sp>
      <p:sp>
        <p:nvSpPr>
          <p:cNvPr id="3" name="Content Placeholder 2">
            <a:extLst>
              <a:ext uri="{FF2B5EF4-FFF2-40B4-BE49-F238E27FC236}">
                <a16:creationId xmlns:a16="http://schemas.microsoft.com/office/drawing/2014/main" id="{6BD566FE-CBC6-2E06-36DE-CD099E3678D1}"/>
              </a:ext>
            </a:extLst>
          </p:cNvPr>
          <p:cNvSpPr>
            <a:spLocks noGrp="1"/>
          </p:cNvSpPr>
          <p:nvPr>
            <p:ph idx="1"/>
          </p:nvPr>
        </p:nvSpPr>
        <p:spPr>
          <a:xfrm>
            <a:off x="2589212" y="830510"/>
            <a:ext cx="8915400" cy="5670958"/>
          </a:xfrm>
        </p:spPr>
        <p:txBody>
          <a:bodyPr>
            <a:normAutofit/>
          </a:bodyPr>
          <a:lstStyle/>
          <a:p>
            <a:r>
              <a:rPr lang="en-AU" dirty="0">
                <a:highlight>
                  <a:srgbClr val="FFFF00"/>
                </a:highlight>
              </a:rPr>
              <a:t>➢ Kubernetes is an open-source container management tool which automates container deployment, container scaling and load balancing</a:t>
            </a:r>
            <a:r>
              <a:rPr lang="en-AU" dirty="0"/>
              <a:t>.</a:t>
            </a:r>
          </a:p>
          <a:p>
            <a:r>
              <a:rPr lang="en-AU" dirty="0"/>
              <a:t>➢ It schedules, runs and manages isolated containers which are running on virtual/ physical/ cloud machines.</a:t>
            </a:r>
          </a:p>
          <a:p>
            <a:r>
              <a:rPr lang="en-AU" dirty="0"/>
              <a:t>➢ All top cloud providers support Kubernetes.</a:t>
            </a:r>
          </a:p>
          <a:p>
            <a:r>
              <a:rPr lang="en-AU" dirty="0"/>
              <a:t>History:</a:t>
            </a:r>
          </a:p>
          <a:p>
            <a:r>
              <a:rPr lang="en-AU" dirty="0"/>
              <a:t>➢ Google developed an internal system called ‘</a:t>
            </a:r>
            <a:r>
              <a:rPr lang="en-AU" dirty="0" err="1"/>
              <a:t>borg</a:t>
            </a:r>
            <a:r>
              <a:rPr lang="en-AU" dirty="0"/>
              <a:t>’ (later named as omega) to deploy and manage thousands google application and services on their cluster.</a:t>
            </a:r>
          </a:p>
          <a:p>
            <a:r>
              <a:rPr lang="en-AU" dirty="0"/>
              <a:t>➢ In 2014, google introduced Kubernetes as an open-source platform written in Golang, and later donated to CNCF (cloud Native Computing Foundation).</a:t>
            </a:r>
          </a:p>
          <a:p>
            <a:r>
              <a:rPr lang="en-AU" dirty="0">
                <a:highlight>
                  <a:srgbClr val="FFFF00"/>
                </a:highlight>
              </a:rPr>
              <a:t>Online platform for K8s:</a:t>
            </a:r>
          </a:p>
          <a:p>
            <a:r>
              <a:rPr lang="en-AU" dirty="0" err="1">
                <a:highlight>
                  <a:srgbClr val="FFFF00"/>
                </a:highlight>
              </a:rPr>
              <a:t>i</a:t>
            </a:r>
            <a:r>
              <a:rPr lang="en-AU" dirty="0">
                <a:highlight>
                  <a:srgbClr val="FFFF00"/>
                </a:highlight>
              </a:rPr>
              <a:t>. Kubernetes playground</a:t>
            </a:r>
          </a:p>
          <a:p>
            <a:r>
              <a:rPr lang="en-AU" dirty="0">
                <a:highlight>
                  <a:srgbClr val="FFFF00"/>
                </a:highlight>
              </a:rPr>
              <a:t>ii. Play with K8s</a:t>
            </a:r>
          </a:p>
          <a:p>
            <a:r>
              <a:rPr lang="en-AU" dirty="0">
                <a:highlight>
                  <a:srgbClr val="FFFF00"/>
                </a:highlight>
              </a:rPr>
              <a:t>iii. Play with Kubernetes classroom</a:t>
            </a:r>
          </a:p>
          <a:p>
            <a:endParaRPr lang="en-AU" dirty="0"/>
          </a:p>
        </p:txBody>
      </p:sp>
    </p:spTree>
    <p:extLst>
      <p:ext uri="{BB962C8B-B14F-4D97-AF65-F5344CB8AC3E}">
        <p14:creationId xmlns:p14="http://schemas.microsoft.com/office/powerpoint/2010/main" val="312868523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8F0E-DE21-9D7C-FD90-835B3EB65561}"/>
              </a:ext>
            </a:extLst>
          </p:cNvPr>
          <p:cNvSpPr>
            <a:spLocks noGrp="1"/>
          </p:cNvSpPr>
          <p:nvPr>
            <p:ph type="title"/>
          </p:nvPr>
        </p:nvSpPr>
        <p:spPr>
          <a:xfrm>
            <a:off x="2592926" y="201336"/>
            <a:ext cx="8304374" cy="897622"/>
          </a:xfrm>
        </p:spPr>
        <p:txBody>
          <a:bodyPr/>
          <a:lstStyle/>
          <a:p>
            <a:r>
              <a:rPr lang="en-AU" b="1" i="1" dirty="0">
                <a:solidFill>
                  <a:srgbClr val="FF0000"/>
                </a:solidFill>
              </a:rPr>
              <a:t>                 KUBERNETES-Intro</a:t>
            </a:r>
            <a:endParaRPr lang="en-AU" dirty="0"/>
          </a:p>
        </p:txBody>
      </p:sp>
      <p:sp>
        <p:nvSpPr>
          <p:cNvPr id="3" name="Content Placeholder 2">
            <a:extLst>
              <a:ext uri="{FF2B5EF4-FFF2-40B4-BE49-F238E27FC236}">
                <a16:creationId xmlns:a16="http://schemas.microsoft.com/office/drawing/2014/main" id="{00224E22-083A-1429-A087-891C4AA3809A}"/>
              </a:ext>
            </a:extLst>
          </p:cNvPr>
          <p:cNvSpPr>
            <a:spLocks noGrp="1"/>
          </p:cNvSpPr>
          <p:nvPr>
            <p:ph idx="1"/>
          </p:nvPr>
        </p:nvSpPr>
        <p:spPr>
          <a:xfrm>
            <a:off x="2589212" y="1468073"/>
            <a:ext cx="8915400" cy="5041784"/>
          </a:xfrm>
        </p:spPr>
        <p:txBody>
          <a:bodyPr>
            <a:normAutofit/>
          </a:bodyPr>
          <a:lstStyle/>
          <a:p>
            <a:r>
              <a:rPr lang="en-AU" dirty="0">
                <a:highlight>
                  <a:srgbClr val="FFFF00"/>
                </a:highlight>
              </a:rPr>
              <a:t>Cloud based K8s services</a:t>
            </a:r>
            <a:r>
              <a:rPr lang="en-AU" dirty="0"/>
              <a:t>:</a:t>
            </a:r>
          </a:p>
          <a:p>
            <a:r>
              <a:rPr lang="en-AU" dirty="0" err="1"/>
              <a:t>i</a:t>
            </a:r>
            <a:r>
              <a:rPr lang="en-AU" dirty="0">
                <a:solidFill>
                  <a:srgbClr val="C00000"/>
                </a:solidFill>
              </a:rPr>
              <a:t>. GKE: Google Kubernetes Services</a:t>
            </a:r>
          </a:p>
          <a:p>
            <a:r>
              <a:rPr lang="en-AU" dirty="0">
                <a:solidFill>
                  <a:srgbClr val="C00000"/>
                </a:solidFill>
              </a:rPr>
              <a:t>ii. AKS: Azure Kubernetes services</a:t>
            </a:r>
          </a:p>
          <a:p>
            <a:r>
              <a:rPr lang="en-AU" dirty="0">
                <a:solidFill>
                  <a:srgbClr val="C00000"/>
                </a:solidFill>
              </a:rPr>
              <a:t>iii. Amazon EKS: Amazon Elastic Kubernetes Services</a:t>
            </a:r>
          </a:p>
          <a:p>
            <a:r>
              <a:rPr lang="en-AU" dirty="0"/>
              <a:t>Kubernetes installation tool:</a:t>
            </a:r>
          </a:p>
          <a:p>
            <a:r>
              <a:rPr lang="en-AU" dirty="0" err="1"/>
              <a:t>i</a:t>
            </a:r>
            <a:r>
              <a:rPr lang="en-AU" dirty="0"/>
              <a:t>. </a:t>
            </a:r>
            <a:r>
              <a:rPr lang="en-AU" dirty="0" err="1"/>
              <a:t>Minicube</a:t>
            </a:r>
            <a:endParaRPr lang="en-AU" dirty="0"/>
          </a:p>
          <a:p>
            <a:r>
              <a:rPr lang="en-AU" dirty="0"/>
              <a:t>ii. </a:t>
            </a:r>
            <a:r>
              <a:rPr lang="en-AU" dirty="0" err="1"/>
              <a:t>Kubeadm</a:t>
            </a:r>
            <a:endParaRPr lang="en-AU" dirty="0"/>
          </a:p>
          <a:p>
            <a:r>
              <a:rPr lang="en-AU" dirty="0">
                <a:highlight>
                  <a:srgbClr val="FFFF00"/>
                </a:highlight>
              </a:rPr>
              <a:t>Problems with scaling up the containers</a:t>
            </a:r>
            <a:r>
              <a:rPr lang="en-AU" dirty="0"/>
              <a:t>:</a:t>
            </a:r>
          </a:p>
          <a:p>
            <a:r>
              <a:rPr lang="en-AU" dirty="0"/>
              <a:t>➢ </a:t>
            </a:r>
            <a:r>
              <a:rPr lang="en-AU" dirty="0">
                <a:solidFill>
                  <a:srgbClr val="C00000"/>
                </a:solidFill>
              </a:rPr>
              <a:t>Containers cannot communicate with each other.</a:t>
            </a:r>
          </a:p>
          <a:p>
            <a:r>
              <a:rPr lang="en-AU" dirty="0">
                <a:solidFill>
                  <a:srgbClr val="C00000"/>
                </a:solidFill>
              </a:rPr>
              <a:t>➢ Autoscaling and load balancing was not possible.</a:t>
            </a:r>
          </a:p>
          <a:p>
            <a:r>
              <a:rPr lang="en-AU" dirty="0">
                <a:solidFill>
                  <a:srgbClr val="C00000"/>
                </a:solidFill>
              </a:rPr>
              <a:t>➢ Containers had to be managed carefully</a:t>
            </a:r>
          </a:p>
        </p:txBody>
      </p:sp>
    </p:spTree>
    <p:extLst>
      <p:ext uri="{BB962C8B-B14F-4D97-AF65-F5344CB8AC3E}">
        <p14:creationId xmlns:p14="http://schemas.microsoft.com/office/powerpoint/2010/main" val="37429024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E840-80FE-7BFD-8B34-CD8640047F85}"/>
              </a:ext>
            </a:extLst>
          </p:cNvPr>
          <p:cNvSpPr>
            <a:spLocks noGrp="1"/>
          </p:cNvSpPr>
          <p:nvPr>
            <p:ph type="title"/>
          </p:nvPr>
        </p:nvSpPr>
        <p:spPr>
          <a:xfrm>
            <a:off x="2592925" y="624109"/>
            <a:ext cx="8911687" cy="1397637"/>
          </a:xfrm>
        </p:spPr>
        <p:txBody>
          <a:bodyPr>
            <a:normAutofit/>
          </a:bodyPr>
          <a:lstStyle/>
          <a:p>
            <a:br>
              <a:rPr lang="en-AU" sz="2800" b="1" i="0" u="none" strike="noStrike" baseline="0" dirty="0">
                <a:solidFill>
                  <a:srgbClr val="C00000"/>
                </a:solidFill>
                <a:latin typeface="Times New Roman" panose="02020603050405020304" pitchFamily="18" charset="0"/>
              </a:rPr>
            </a:br>
            <a:r>
              <a:rPr lang="en-AU" sz="2800" b="1" i="0" u="none" strike="noStrike" baseline="0" dirty="0">
                <a:solidFill>
                  <a:srgbClr val="C00000"/>
                </a:solidFill>
                <a:latin typeface="Times New Roman" panose="02020603050405020304" pitchFamily="18" charset="0"/>
              </a:rPr>
              <a:t>                            Features of Kubernetes:</a:t>
            </a:r>
            <a:endParaRPr lang="en-AU" sz="2800" b="1" dirty="0">
              <a:solidFill>
                <a:srgbClr val="C00000"/>
              </a:solidFill>
            </a:endParaRPr>
          </a:p>
        </p:txBody>
      </p:sp>
      <p:sp>
        <p:nvSpPr>
          <p:cNvPr id="3" name="Content Placeholder 2">
            <a:extLst>
              <a:ext uri="{FF2B5EF4-FFF2-40B4-BE49-F238E27FC236}">
                <a16:creationId xmlns:a16="http://schemas.microsoft.com/office/drawing/2014/main" id="{8F505339-BDD3-157C-7384-CB2344D6C1F6}"/>
              </a:ext>
            </a:extLst>
          </p:cNvPr>
          <p:cNvSpPr>
            <a:spLocks noGrp="1"/>
          </p:cNvSpPr>
          <p:nvPr>
            <p:ph idx="1"/>
          </p:nvPr>
        </p:nvSpPr>
        <p:spPr>
          <a:xfrm>
            <a:off x="2589212" y="2231472"/>
            <a:ext cx="8915400" cy="4295162"/>
          </a:xfrm>
        </p:spPr>
        <p:txBody>
          <a:bodyPr>
            <a:normAutofit/>
          </a:bodyPr>
          <a:lstStyle/>
          <a:p>
            <a:r>
              <a:rPr lang="en-AU" dirty="0">
                <a:highlight>
                  <a:srgbClr val="FFFF00"/>
                </a:highlight>
              </a:rPr>
              <a:t>➢ Orchestration (clustering of any number of containers running on different networks)</a:t>
            </a:r>
          </a:p>
          <a:p>
            <a:r>
              <a:rPr lang="en-AU" dirty="0">
                <a:highlight>
                  <a:srgbClr val="FFFF00"/>
                </a:highlight>
              </a:rPr>
              <a:t>➢ Autoscaling (supports both horizontal and vertical scaling)</a:t>
            </a:r>
          </a:p>
          <a:p>
            <a:r>
              <a:rPr lang="en-AU" dirty="0">
                <a:highlight>
                  <a:srgbClr val="FFFF00"/>
                </a:highlight>
              </a:rPr>
              <a:t>➢ Auto-healing</a:t>
            </a:r>
          </a:p>
          <a:p>
            <a:r>
              <a:rPr lang="en-AU" dirty="0">
                <a:highlight>
                  <a:srgbClr val="FFFF00"/>
                </a:highlight>
              </a:rPr>
              <a:t>➢ Load balancing</a:t>
            </a:r>
          </a:p>
          <a:p>
            <a:r>
              <a:rPr lang="en-AU" dirty="0">
                <a:highlight>
                  <a:srgbClr val="FFFF00"/>
                </a:highlight>
              </a:rPr>
              <a:t>➢ Platform independent (cloud/ virtual/ physical)</a:t>
            </a:r>
          </a:p>
          <a:p>
            <a:r>
              <a:rPr lang="en-AU" dirty="0">
                <a:highlight>
                  <a:srgbClr val="FFFF00"/>
                </a:highlight>
              </a:rPr>
              <a:t>➢ Fault tolerance (node/ POD failure)</a:t>
            </a:r>
          </a:p>
          <a:p>
            <a:r>
              <a:rPr lang="en-AU" dirty="0">
                <a:highlight>
                  <a:srgbClr val="FFFF00"/>
                </a:highlight>
              </a:rPr>
              <a:t>➢ Rollback (going back to previous version)</a:t>
            </a:r>
          </a:p>
          <a:p>
            <a:r>
              <a:rPr lang="en-AU" dirty="0">
                <a:highlight>
                  <a:srgbClr val="FFFF00"/>
                </a:highlight>
              </a:rPr>
              <a:t>➢ Health monitoring of containers</a:t>
            </a:r>
          </a:p>
          <a:p>
            <a:r>
              <a:rPr lang="en-AU" dirty="0">
                <a:highlight>
                  <a:srgbClr val="FFFF00"/>
                </a:highlight>
              </a:rPr>
              <a:t>➢ Batch execution (one time, sequential, </a:t>
            </a:r>
            <a:r>
              <a:rPr lang="en-AU" dirty="0" err="1">
                <a:highlight>
                  <a:srgbClr val="FFFF00"/>
                </a:highlight>
              </a:rPr>
              <a:t>parellel</a:t>
            </a:r>
            <a:r>
              <a:rPr lang="en-AU" dirty="0">
                <a:highlight>
                  <a:srgbClr val="FFFF00"/>
                </a:highlight>
              </a:rPr>
              <a:t>)</a:t>
            </a:r>
          </a:p>
        </p:txBody>
      </p:sp>
    </p:spTree>
    <p:extLst>
      <p:ext uri="{BB962C8B-B14F-4D97-AF65-F5344CB8AC3E}">
        <p14:creationId xmlns:p14="http://schemas.microsoft.com/office/powerpoint/2010/main" val="140668332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3512-278F-177B-A2E0-452BF0CCF213}"/>
              </a:ext>
            </a:extLst>
          </p:cNvPr>
          <p:cNvSpPr>
            <a:spLocks noGrp="1"/>
          </p:cNvSpPr>
          <p:nvPr>
            <p:ph type="title"/>
          </p:nvPr>
        </p:nvSpPr>
        <p:spPr/>
        <p:txBody>
          <a:bodyPr/>
          <a:lstStyle/>
          <a:p>
            <a:r>
              <a:rPr lang="en-AU" i="1" dirty="0">
                <a:solidFill>
                  <a:srgbClr val="C00000"/>
                </a:solidFill>
              </a:rPr>
              <a:t>Kubernetes and Docker-Swarm Comparison</a:t>
            </a:r>
          </a:p>
        </p:txBody>
      </p:sp>
      <p:sp>
        <p:nvSpPr>
          <p:cNvPr id="4" name="Text Placeholder 3">
            <a:extLst>
              <a:ext uri="{FF2B5EF4-FFF2-40B4-BE49-F238E27FC236}">
                <a16:creationId xmlns:a16="http://schemas.microsoft.com/office/drawing/2014/main" id="{C7EFE6E0-5CBA-4A29-92EF-054ED154804B}"/>
              </a:ext>
            </a:extLst>
          </p:cNvPr>
          <p:cNvSpPr>
            <a:spLocks noGrp="1"/>
          </p:cNvSpPr>
          <p:nvPr>
            <p:ph type="body" sz="half" idx="2"/>
          </p:nvPr>
        </p:nvSpPr>
        <p:spPr/>
        <p:txBody>
          <a:bodyPr>
            <a:normAutofit/>
          </a:bodyPr>
          <a:lstStyle/>
          <a:p>
            <a:r>
              <a:rPr lang="en-AU" sz="1600" b="1" i="1" dirty="0">
                <a:solidFill>
                  <a:srgbClr val="00B050"/>
                </a:solidFill>
              </a:rPr>
              <a:t>Kubernetes-Better option</a:t>
            </a:r>
            <a:endParaRPr lang="en-AU" sz="1600" b="1" dirty="0">
              <a:solidFill>
                <a:srgbClr val="00B050"/>
              </a:solidFill>
            </a:endParaRPr>
          </a:p>
        </p:txBody>
      </p:sp>
      <p:pic>
        <p:nvPicPr>
          <p:cNvPr id="10" name="Picture Placeholder 9" descr="A white sheet with black text&#10;&#10;Description automatically generated">
            <a:extLst>
              <a:ext uri="{FF2B5EF4-FFF2-40B4-BE49-F238E27FC236}">
                <a16:creationId xmlns:a16="http://schemas.microsoft.com/office/drawing/2014/main" id="{F6EA7F6C-23AE-3D9F-A3E2-10569F65C799}"/>
              </a:ext>
            </a:extLst>
          </p:cNvPr>
          <p:cNvPicPr>
            <a:picLocks noGrp="1" noChangeAspect="1"/>
          </p:cNvPicPr>
          <p:nvPr>
            <p:ph type="pic" idx="1"/>
          </p:nvPr>
        </p:nvPicPr>
        <p:blipFill>
          <a:blip r:embed="rId2"/>
          <a:srcRect t="10247" b="10247"/>
          <a:stretch>
            <a:fillRect/>
          </a:stretch>
        </p:blipFill>
        <p:spPr/>
      </p:pic>
    </p:spTree>
    <p:extLst>
      <p:ext uri="{BB962C8B-B14F-4D97-AF65-F5344CB8AC3E}">
        <p14:creationId xmlns:p14="http://schemas.microsoft.com/office/powerpoint/2010/main" val="417775274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5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5" name="Group 15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9" name="Rectangle 16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1"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a:extLst>
              <a:ext uri="{FF2B5EF4-FFF2-40B4-BE49-F238E27FC236}">
                <a16:creationId xmlns:a16="http://schemas.microsoft.com/office/drawing/2014/main" id="{0D5FB210-D566-0926-C31E-0913002E38DC}"/>
              </a:ext>
            </a:extLst>
          </p:cNvPr>
          <p:cNvSpPr>
            <a:spLocks noGrp="1"/>
          </p:cNvSpPr>
          <p:nvPr>
            <p:ph type="title"/>
          </p:nvPr>
        </p:nvSpPr>
        <p:spPr>
          <a:xfrm rot="10800000" flipH="1" flipV="1">
            <a:off x="3008376" y="5911222"/>
            <a:ext cx="8831199" cy="618666"/>
          </a:xfrm>
        </p:spPr>
        <p:txBody>
          <a:bodyPr vert="horz" lIns="91440" tIns="45720" rIns="91440" bIns="45720" rtlCol="0" anchor="t">
            <a:noAutofit/>
          </a:bodyPr>
          <a:lstStyle/>
          <a:p>
            <a:r>
              <a:rPr lang="en-US" sz="4800" b="1">
                <a:solidFill>
                  <a:srgbClr val="FF0000"/>
                </a:solidFill>
                <a:highlight>
                  <a:srgbClr val="FFFF00"/>
                </a:highlight>
              </a:rPr>
              <a:t>KUBERNETES- ARCHITECTURE</a:t>
            </a:r>
            <a:br>
              <a:rPr lang="en-US" sz="4800" b="1">
                <a:solidFill>
                  <a:srgbClr val="FF0000"/>
                </a:solidFill>
                <a:highlight>
                  <a:srgbClr val="FFFF00"/>
                </a:highlight>
              </a:rPr>
            </a:br>
            <a:endParaRPr lang="en-US" sz="4800" dirty="0"/>
          </a:p>
        </p:txBody>
      </p:sp>
      <p:sp>
        <p:nvSpPr>
          <p:cNvPr id="4" name="Text Placeholder 3">
            <a:extLst>
              <a:ext uri="{FF2B5EF4-FFF2-40B4-BE49-F238E27FC236}">
                <a16:creationId xmlns:a16="http://schemas.microsoft.com/office/drawing/2014/main" id="{67999684-249A-801F-EC06-BF01864C55C2}"/>
              </a:ext>
            </a:extLst>
          </p:cNvPr>
          <p:cNvSpPr>
            <a:spLocks noGrp="1"/>
          </p:cNvSpPr>
          <p:nvPr>
            <p:ph type="body" sz="half" idx="2"/>
          </p:nvPr>
        </p:nvSpPr>
        <p:spPr>
          <a:xfrm rot="10800000" flipV="1">
            <a:off x="1683954" y="5911222"/>
            <a:ext cx="906845" cy="776636"/>
          </a:xfrm>
        </p:spPr>
        <p:txBody>
          <a:bodyPr vert="horz" lIns="91440" tIns="45720" rIns="91440" bIns="45720" rtlCol="0">
            <a:noAutofit/>
          </a:bodyPr>
          <a:lstStyle/>
          <a:p>
            <a:r>
              <a:rPr lang="en-US" sz="2800" b="1">
                <a:solidFill>
                  <a:srgbClr val="FF0000"/>
                </a:solidFill>
                <a:highlight>
                  <a:srgbClr val="FFFF00"/>
                </a:highlight>
              </a:rPr>
              <a:t>K8’S</a:t>
            </a:r>
            <a:endParaRPr lang="en-US" sz="2800" b="1" dirty="0">
              <a:solidFill>
                <a:srgbClr val="FF0000"/>
              </a:solidFill>
              <a:highlight>
                <a:srgbClr val="FFFF00"/>
              </a:highlight>
            </a:endParaRPr>
          </a:p>
        </p:txBody>
      </p:sp>
      <p:pic>
        <p:nvPicPr>
          <p:cNvPr id="140" name="Picture Placeholder 139" descr="A diagram of a server&#10;&#10;Description automatically generated">
            <a:extLst>
              <a:ext uri="{FF2B5EF4-FFF2-40B4-BE49-F238E27FC236}">
                <a16:creationId xmlns:a16="http://schemas.microsoft.com/office/drawing/2014/main" id="{F7F0DED6-6FEE-FFD4-94B5-606731871CC8}"/>
              </a:ext>
            </a:extLst>
          </p:cNvPr>
          <p:cNvPicPr>
            <a:picLocks noGrp="1" noChangeAspect="1"/>
          </p:cNvPicPr>
          <p:nvPr>
            <p:ph type="pic" idx="1"/>
          </p:nvPr>
        </p:nvPicPr>
        <p:blipFill>
          <a:blip r:embed="rId2"/>
          <a:srcRect t="1015" b="1015"/>
          <a:stretch>
            <a:fillRect/>
          </a:stretch>
        </p:blipFill>
        <p:spPr>
          <a:xfrm>
            <a:off x="2589213" y="635000"/>
            <a:ext cx="9602787" cy="5137150"/>
          </a:xfrm>
        </p:spPr>
      </p:pic>
    </p:spTree>
    <p:extLst>
      <p:ext uri="{BB962C8B-B14F-4D97-AF65-F5344CB8AC3E}">
        <p14:creationId xmlns:p14="http://schemas.microsoft.com/office/powerpoint/2010/main" val="35672314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C3BD-7DBA-12CF-5F34-0C6DBFE26590}"/>
              </a:ext>
            </a:extLst>
          </p:cNvPr>
          <p:cNvSpPr>
            <a:spLocks noGrp="1"/>
          </p:cNvSpPr>
          <p:nvPr>
            <p:ph type="title"/>
          </p:nvPr>
        </p:nvSpPr>
        <p:spPr>
          <a:xfrm>
            <a:off x="2592925" y="192024"/>
            <a:ext cx="8911687" cy="466344"/>
          </a:xfrm>
        </p:spPr>
        <p:txBody>
          <a:bodyPr>
            <a:noAutofit/>
          </a:bodyPr>
          <a:lstStyle/>
          <a:p>
            <a:r>
              <a:rPr lang="en-AU" sz="2800" b="1" i="0" u="none" strike="noStrike" baseline="0" dirty="0">
                <a:solidFill>
                  <a:srgbClr val="FF0000"/>
                </a:solidFill>
                <a:latin typeface="Times New Roman" panose="02020603050405020304" pitchFamily="18" charset="0"/>
              </a:rPr>
              <a:t>                           Working with Kubernetes</a:t>
            </a:r>
            <a:endParaRPr lang="en-AU" sz="2800" b="1" dirty="0">
              <a:solidFill>
                <a:srgbClr val="FF0000"/>
              </a:solidFill>
            </a:endParaRPr>
          </a:p>
        </p:txBody>
      </p:sp>
      <p:sp>
        <p:nvSpPr>
          <p:cNvPr id="3" name="Content Placeholder 2">
            <a:extLst>
              <a:ext uri="{FF2B5EF4-FFF2-40B4-BE49-F238E27FC236}">
                <a16:creationId xmlns:a16="http://schemas.microsoft.com/office/drawing/2014/main" id="{225B676A-F014-92B5-C9C2-CAFA2C01C3B8}"/>
              </a:ext>
            </a:extLst>
          </p:cNvPr>
          <p:cNvSpPr>
            <a:spLocks noGrp="1"/>
          </p:cNvSpPr>
          <p:nvPr>
            <p:ph idx="1"/>
          </p:nvPr>
        </p:nvSpPr>
        <p:spPr>
          <a:xfrm>
            <a:off x="2589212" y="758952"/>
            <a:ext cx="8915400" cy="5907024"/>
          </a:xfrm>
        </p:spPr>
        <p:txBody>
          <a:bodyPr>
            <a:normAutofit fontScale="92500" lnSpcReduction="20000"/>
          </a:bodyPr>
          <a:lstStyle/>
          <a:p>
            <a:endParaRPr lang="en-AU" dirty="0"/>
          </a:p>
          <a:p>
            <a:r>
              <a:rPr lang="en-AU" dirty="0"/>
              <a:t>➢ </a:t>
            </a:r>
            <a:r>
              <a:rPr lang="en-AU" dirty="0">
                <a:highlight>
                  <a:srgbClr val="FFFF00"/>
                </a:highlight>
              </a:rPr>
              <a:t>We create manifest (.</a:t>
            </a:r>
            <a:r>
              <a:rPr lang="en-AU" dirty="0" err="1">
                <a:highlight>
                  <a:srgbClr val="FFFF00"/>
                </a:highlight>
              </a:rPr>
              <a:t>yml</a:t>
            </a:r>
            <a:r>
              <a:rPr lang="en-AU" dirty="0">
                <a:highlight>
                  <a:srgbClr val="FFFF00"/>
                </a:highlight>
              </a:rPr>
              <a:t>/</a:t>
            </a:r>
            <a:r>
              <a:rPr lang="en-AU" dirty="0" err="1">
                <a:highlight>
                  <a:srgbClr val="FFFF00"/>
                </a:highlight>
              </a:rPr>
              <a:t>json</a:t>
            </a:r>
            <a:r>
              <a:rPr lang="en-AU" dirty="0">
                <a:highlight>
                  <a:srgbClr val="FFFF00"/>
                </a:highlight>
              </a:rPr>
              <a:t>).</a:t>
            </a:r>
          </a:p>
          <a:p>
            <a:r>
              <a:rPr lang="en-AU" dirty="0"/>
              <a:t>➢ </a:t>
            </a:r>
            <a:r>
              <a:rPr lang="en-AU" dirty="0">
                <a:highlight>
                  <a:srgbClr val="FFFF00"/>
                </a:highlight>
              </a:rPr>
              <a:t>Apply this to cluster (to master) to bring desired state.</a:t>
            </a:r>
          </a:p>
          <a:p>
            <a:r>
              <a:rPr lang="en-AU" dirty="0">
                <a:highlight>
                  <a:srgbClr val="FFFF00"/>
                </a:highlight>
              </a:rPr>
              <a:t>➢ POD runs on node which is controlled by master</a:t>
            </a:r>
            <a:r>
              <a:rPr lang="en-AU" dirty="0"/>
              <a:t>.</a:t>
            </a:r>
          </a:p>
          <a:p>
            <a:r>
              <a:rPr lang="en-AU" dirty="0">
                <a:solidFill>
                  <a:srgbClr val="FF0000"/>
                </a:solidFill>
              </a:rPr>
              <a:t>Role of Master Node:</a:t>
            </a:r>
          </a:p>
          <a:p>
            <a:r>
              <a:rPr lang="en-AU" dirty="0">
                <a:solidFill>
                  <a:srgbClr val="FF0000"/>
                </a:solidFill>
              </a:rPr>
              <a:t>➢ Kubernetes cluster contains containers running or bare metal/ </a:t>
            </a:r>
            <a:r>
              <a:rPr lang="en-AU" dirty="0" err="1">
                <a:solidFill>
                  <a:srgbClr val="FF0000"/>
                </a:solidFill>
              </a:rPr>
              <a:t>vm</a:t>
            </a:r>
            <a:r>
              <a:rPr lang="en-AU" dirty="0">
                <a:solidFill>
                  <a:srgbClr val="FF0000"/>
                </a:solidFill>
              </a:rPr>
              <a:t> instances. Cloud instances/ all mix.</a:t>
            </a:r>
          </a:p>
          <a:p>
            <a:r>
              <a:rPr lang="en-AU" dirty="0">
                <a:solidFill>
                  <a:srgbClr val="FF0000"/>
                </a:solidFill>
              </a:rPr>
              <a:t>➢ Kubernetes designates one or more of these as master and all others as workers.</a:t>
            </a:r>
          </a:p>
          <a:p>
            <a:r>
              <a:rPr lang="en-AU" dirty="0">
                <a:solidFill>
                  <a:srgbClr val="FF0000"/>
                </a:solidFill>
              </a:rPr>
              <a:t>➢ The master is now going to run set of k8s processes. These processes will resume smooth functioning of cluster. These processes are called “control plane”.</a:t>
            </a:r>
          </a:p>
          <a:p>
            <a:r>
              <a:rPr lang="en-AU" dirty="0"/>
              <a:t>➢ Can be multi-master for high availability.</a:t>
            </a:r>
          </a:p>
          <a:p>
            <a:r>
              <a:rPr lang="en-AU" dirty="0"/>
              <a:t>➢ Master runs control plane to run cluster smoothly.</a:t>
            </a:r>
          </a:p>
          <a:p>
            <a:r>
              <a:rPr lang="en-AU" b="1" dirty="0">
                <a:solidFill>
                  <a:srgbClr val="FF0000"/>
                </a:solidFill>
                <a:highlight>
                  <a:srgbClr val="FFFF00"/>
                </a:highlight>
              </a:rPr>
              <a:t>Components of Control Plane (master):</a:t>
            </a:r>
          </a:p>
          <a:p>
            <a:r>
              <a:rPr lang="en-AU" dirty="0">
                <a:highlight>
                  <a:srgbClr val="FFFF00"/>
                </a:highlight>
              </a:rPr>
              <a:t>1. </a:t>
            </a:r>
            <a:r>
              <a:rPr lang="en-AU" dirty="0" err="1">
                <a:highlight>
                  <a:srgbClr val="FFFF00"/>
                </a:highlight>
              </a:rPr>
              <a:t>Kube</a:t>
            </a:r>
            <a:r>
              <a:rPr lang="en-AU" dirty="0">
                <a:highlight>
                  <a:srgbClr val="FFFF00"/>
                </a:highlight>
              </a:rPr>
              <a:t>-API server</a:t>
            </a:r>
          </a:p>
          <a:p>
            <a:r>
              <a:rPr lang="en-AU" dirty="0">
                <a:highlight>
                  <a:srgbClr val="FFFF00"/>
                </a:highlight>
              </a:rPr>
              <a:t>2. </a:t>
            </a:r>
            <a:r>
              <a:rPr lang="en-AU" dirty="0" err="1">
                <a:highlight>
                  <a:srgbClr val="FFFF00"/>
                </a:highlight>
              </a:rPr>
              <a:t>Etcd</a:t>
            </a:r>
            <a:endParaRPr lang="en-AU" dirty="0">
              <a:highlight>
                <a:srgbClr val="FFFF00"/>
              </a:highlight>
            </a:endParaRPr>
          </a:p>
          <a:p>
            <a:r>
              <a:rPr lang="en-AU" dirty="0">
                <a:highlight>
                  <a:srgbClr val="FFFF00"/>
                </a:highlight>
              </a:rPr>
              <a:t>3. </a:t>
            </a:r>
            <a:r>
              <a:rPr lang="en-AU" dirty="0" err="1">
                <a:highlight>
                  <a:srgbClr val="FFFF00"/>
                </a:highlight>
              </a:rPr>
              <a:t>Kube</a:t>
            </a:r>
            <a:r>
              <a:rPr lang="en-AU" dirty="0">
                <a:highlight>
                  <a:srgbClr val="FFFF00"/>
                </a:highlight>
              </a:rPr>
              <a:t>-scheduler</a:t>
            </a:r>
          </a:p>
          <a:p>
            <a:r>
              <a:rPr lang="en-AU" dirty="0">
                <a:highlight>
                  <a:srgbClr val="FFFF00"/>
                </a:highlight>
              </a:rPr>
              <a:t>4. Controller manager</a:t>
            </a:r>
          </a:p>
        </p:txBody>
      </p:sp>
    </p:spTree>
    <p:extLst>
      <p:ext uri="{BB962C8B-B14F-4D97-AF65-F5344CB8AC3E}">
        <p14:creationId xmlns:p14="http://schemas.microsoft.com/office/powerpoint/2010/main" val="56313231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9EA-7272-B235-9DE6-7186498E040D}"/>
              </a:ext>
            </a:extLst>
          </p:cNvPr>
          <p:cNvSpPr>
            <a:spLocks noGrp="1"/>
          </p:cNvSpPr>
          <p:nvPr>
            <p:ph type="title"/>
          </p:nvPr>
        </p:nvSpPr>
        <p:spPr>
          <a:xfrm>
            <a:off x="2592925" y="164592"/>
            <a:ext cx="8911687" cy="782186"/>
          </a:xfrm>
        </p:spPr>
        <p:txBody>
          <a:bodyPr/>
          <a:lstStyle/>
          <a:p>
            <a:r>
              <a:rPr lang="en-AU" b="1" dirty="0">
                <a:solidFill>
                  <a:srgbClr val="FF0000"/>
                </a:solidFill>
              </a:rPr>
              <a:t>Components of Control Plane (master):</a:t>
            </a:r>
          </a:p>
        </p:txBody>
      </p:sp>
      <p:sp>
        <p:nvSpPr>
          <p:cNvPr id="3" name="Content Placeholder 2">
            <a:extLst>
              <a:ext uri="{FF2B5EF4-FFF2-40B4-BE49-F238E27FC236}">
                <a16:creationId xmlns:a16="http://schemas.microsoft.com/office/drawing/2014/main" id="{6CA25EAA-B1E2-5D7E-BF09-D12F8D81F100}"/>
              </a:ext>
            </a:extLst>
          </p:cNvPr>
          <p:cNvSpPr>
            <a:spLocks noGrp="1"/>
          </p:cNvSpPr>
          <p:nvPr>
            <p:ph idx="1"/>
          </p:nvPr>
        </p:nvSpPr>
        <p:spPr>
          <a:xfrm>
            <a:off x="2589212" y="877824"/>
            <a:ext cx="8915400" cy="5815584"/>
          </a:xfrm>
        </p:spPr>
        <p:txBody>
          <a:bodyPr>
            <a:normAutofit/>
          </a:bodyPr>
          <a:lstStyle/>
          <a:p>
            <a:r>
              <a:rPr lang="en-AU" dirty="0">
                <a:solidFill>
                  <a:srgbClr val="FF0000"/>
                </a:solidFill>
                <a:highlight>
                  <a:srgbClr val="FFFF00"/>
                </a:highlight>
              </a:rPr>
              <a:t>1. </a:t>
            </a:r>
            <a:r>
              <a:rPr lang="en-AU" dirty="0" err="1">
                <a:solidFill>
                  <a:srgbClr val="FF0000"/>
                </a:solidFill>
                <a:highlight>
                  <a:srgbClr val="FFFF00"/>
                </a:highlight>
              </a:rPr>
              <a:t>Kube</a:t>
            </a:r>
            <a:r>
              <a:rPr lang="en-AU" dirty="0">
                <a:solidFill>
                  <a:srgbClr val="FF0000"/>
                </a:solidFill>
                <a:highlight>
                  <a:srgbClr val="FFFF00"/>
                </a:highlight>
              </a:rPr>
              <a:t>-API server (for all communications):</a:t>
            </a:r>
          </a:p>
          <a:p>
            <a:r>
              <a:rPr lang="en-AU" dirty="0"/>
              <a:t>➢ </a:t>
            </a:r>
            <a:r>
              <a:rPr lang="en-AU" dirty="0">
                <a:highlight>
                  <a:srgbClr val="FFFF00"/>
                </a:highlight>
              </a:rPr>
              <a:t>This </a:t>
            </a:r>
            <a:r>
              <a:rPr lang="en-AU" dirty="0" err="1">
                <a:highlight>
                  <a:srgbClr val="FFFF00"/>
                </a:highlight>
              </a:rPr>
              <a:t>api</a:t>
            </a:r>
            <a:r>
              <a:rPr lang="en-AU" dirty="0">
                <a:highlight>
                  <a:srgbClr val="FFFF00"/>
                </a:highlight>
              </a:rPr>
              <a:t>-server interacts directly with user </a:t>
            </a:r>
            <a:r>
              <a:rPr lang="en-AU" dirty="0"/>
              <a:t>(</a:t>
            </a:r>
            <a:r>
              <a:rPr lang="en-AU" dirty="0" err="1"/>
              <a:t>i.e</a:t>
            </a:r>
            <a:r>
              <a:rPr lang="en-AU" dirty="0"/>
              <a:t> we apply .</a:t>
            </a:r>
            <a:r>
              <a:rPr lang="en-AU" dirty="0" err="1"/>
              <a:t>yml</a:t>
            </a:r>
            <a:r>
              <a:rPr lang="en-AU" dirty="0"/>
              <a:t> or </a:t>
            </a:r>
            <a:r>
              <a:rPr lang="en-AU" dirty="0" err="1"/>
              <a:t>json</a:t>
            </a:r>
            <a:r>
              <a:rPr lang="en-AU" dirty="0"/>
              <a:t> manifest to </a:t>
            </a:r>
            <a:r>
              <a:rPr lang="en-AU" dirty="0" err="1"/>
              <a:t>kube-apiserver</a:t>
            </a:r>
            <a:r>
              <a:rPr lang="en-AU" dirty="0"/>
              <a:t>).</a:t>
            </a:r>
          </a:p>
          <a:p>
            <a:r>
              <a:rPr lang="en-AU" dirty="0"/>
              <a:t>➢ This </a:t>
            </a:r>
            <a:r>
              <a:rPr lang="en-AU" dirty="0" err="1"/>
              <a:t>kube-apiserver</a:t>
            </a:r>
            <a:r>
              <a:rPr lang="en-AU" dirty="0"/>
              <a:t> is meant to scale automatically as per load.</a:t>
            </a:r>
          </a:p>
          <a:p>
            <a:r>
              <a:rPr lang="en-AU" dirty="0"/>
              <a:t>➢ </a:t>
            </a:r>
            <a:r>
              <a:rPr lang="en-AU" dirty="0" err="1">
                <a:highlight>
                  <a:srgbClr val="FFFF00"/>
                </a:highlight>
              </a:rPr>
              <a:t>Kube</a:t>
            </a:r>
            <a:r>
              <a:rPr lang="en-AU" dirty="0">
                <a:highlight>
                  <a:srgbClr val="FFFF00"/>
                </a:highlight>
              </a:rPr>
              <a:t> </a:t>
            </a:r>
            <a:r>
              <a:rPr lang="en-AU" dirty="0" err="1">
                <a:highlight>
                  <a:srgbClr val="FFFF00"/>
                </a:highlight>
              </a:rPr>
              <a:t>api</a:t>
            </a:r>
            <a:r>
              <a:rPr lang="en-AU" dirty="0">
                <a:highlight>
                  <a:srgbClr val="FFFF00"/>
                </a:highlight>
              </a:rPr>
              <a:t>-server is front-end of control-plane</a:t>
            </a:r>
            <a:r>
              <a:rPr lang="en-AU" dirty="0"/>
              <a:t>.</a:t>
            </a:r>
          </a:p>
          <a:p>
            <a:r>
              <a:rPr lang="en-AU" dirty="0">
                <a:solidFill>
                  <a:srgbClr val="FF0000"/>
                </a:solidFill>
                <a:highlight>
                  <a:srgbClr val="FFFF00"/>
                </a:highlight>
              </a:rPr>
              <a:t>2. </a:t>
            </a:r>
            <a:r>
              <a:rPr lang="en-AU" dirty="0" err="1">
                <a:solidFill>
                  <a:srgbClr val="FF0000"/>
                </a:solidFill>
                <a:highlight>
                  <a:srgbClr val="FFFF00"/>
                </a:highlight>
              </a:rPr>
              <a:t>Etcd</a:t>
            </a:r>
            <a:r>
              <a:rPr lang="en-AU" dirty="0">
                <a:solidFill>
                  <a:srgbClr val="FF0000"/>
                </a:solidFill>
                <a:highlight>
                  <a:srgbClr val="FFFF00"/>
                </a:highlight>
              </a:rPr>
              <a:t>:</a:t>
            </a:r>
          </a:p>
          <a:p>
            <a:r>
              <a:rPr lang="en-AU" dirty="0"/>
              <a:t>➢ </a:t>
            </a:r>
            <a:r>
              <a:rPr lang="en-AU" dirty="0">
                <a:highlight>
                  <a:srgbClr val="FFFF00"/>
                </a:highlight>
              </a:rPr>
              <a:t>It stores metadata and status of cluster.</a:t>
            </a:r>
          </a:p>
          <a:p>
            <a:r>
              <a:rPr lang="en-AU" dirty="0">
                <a:highlight>
                  <a:srgbClr val="FFFF00"/>
                </a:highlight>
              </a:rPr>
              <a:t>➢ </a:t>
            </a:r>
            <a:r>
              <a:rPr lang="en-AU" dirty="0" err="1">
                <a:highlight>
                  <a:srgbClr val="FFFF00"/>
                </a:highlight>
              </a:rPr>
              <a:t>Etcd</a:t>
            </a:r>
            <a:r>
              <a:rPr lang="en-AU" dirty="0">
                <a:highlight>
                  <a:srgbClr val="FFFF00"/>
                </a:highlight>
              </a:rPr>
              <a:t> is consistent and high available store (key-value store</a:t>
            </a:r>
            <a:r>
              <a:rPr lang="en-AU" dirty="0"/>
              <a:t>).</a:t>
            </a:r>
          </a:p>
          <a:p>
            <a:r>
              <a:rPr lang="en-AU" dirty="0"/>
              <a:t>➢ Source of touch for cluster state (info about state of cluster).</a:t>
            </a:r>
          </a:p>
          <a:p>
            <a:r>
              <a:rPr lang="en-AU" dirty="0" err="1"/>
              <a:t>Etcd</a:t>
            </a:r>
            <a:r>
              <a:rPr lang="en-AU" dirty="0"/>
              <a:t> has following features: -</a:t>
            </a:r>
          </a:p>
          <a:p>
            <a:r>
              <a:rPr lang="en-AU" dirty="0"/>
              <a:t>a. Fully replicated: the entire state is available on every node in the cluster.</a:t>
            </a:r>
          </a:p>
          <a:p>
            <a:r>
              <a:rPr lang="en-AU" dirty="0"/>
              <a:t>b. Secure: implements automatic TLS with optional client-certificate authentication.</a:t>
            </a:r>
          </a:p>
          <a:p>
            <a:r>
              <a:rPr lang="en-AU" dirty="0"/>
              <a:t>c. Fast: benchmarked at 10,000 writes per second.</a:t>
            </a:r>
          </a:p>
        </p:txBody>
      </p:sp>
    </p:spTree>
    <p:extLst>
      <p:ext uri="{BB962C8B-B14F-4D97-AF65-F5344CB8AC3E}">
        <p14:creationId xmlns:p14="http://schemas.microsoft.com/office/powerpoint/2010/main" val="87364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FF9F-C9FA-56AA-B510-C25437724D95}"/>
              </a:ext>
            </a:extLst>
          </p:cNvPr>
          <p:cNvSpPr>
            <a:spLocks noGrp="1"/>
          </p:cNvSpPr>
          <p:nvPr>
            <p:ph type="title"/>
          </p:nvPr>
        </p:nvSpPr>
        <p:spPr>
          <a:xfrm>
            <a:off x="2592925" y="624110"/>
            <a:ext cx="8911687" cy="491626"/>
          </a:xfrm>
        </p:spPr>
        <p:txBody>
          <a:bodyPr>
            <a:normAutofit fontScale="90000"/>
          </a:bodyPr>
          <a:lstStyle/>
          <a:p>
            <a:r>
              <a:rPr lang="en-AU" b="1" i="1" dirty="0"/>
              <a:t>GIT-IGNORE</a:t>
            </a:r>
            <a:endParaRPr lang="en-AU" i="1" dirty="0"/>
          </a:p>
        </p:txBody>
      </p:sp>
      <p:sp>
        <p:nvSpPr>
          <p:cNvPr id="3" name="Content Placeholder 2">
            <a:extLst>
              <a:ext uri="{FF2B5EF4-FFF2-40B4-BE49-F238E27FC236}">
                <a16:creationId xmlns:a16="http://schemas.microsoft.com/office/drawing/2014/main" id="{7C853CDA-0DE5-1523-2224-FD1846E7C462}"/>
              </a:ext>
            </a:extLst>
          </p:cNvPr>
          <p:cNvSpPr>
            <a:spLocks noGrp="1"/>
          </p:cNvSpPr>
          <p:nvPr>
            <p:ph idx="1"/>
          </p:nvPr>
        </p:nvSpPr>
        <p:spPr>
          <a:xfrm>
            <a:off x="2589212" y="1275127"/>
            <a:ext cx="8915400" cy="5582873"/>
          </a:xfrm>
        </p:spPr>
        <p:txBody>
          <a:bodyPr>
            <a:normAutofit fontScale="85000" lnSpcReduction="20000"/>
          </a:bodyPr>
          <a:lstStyle/>
          <a:p>
            <a:r>
              <a:rPr lang="en-AU" b="1" dirty="0"/>
              <a:t>-This command is used to ignore some specific file which we don’t want to add &amp; commit. </a:t>
            </a:r>
          </a:p>
          <a:p>
            <a:r>
              <a:rPr lang="en-AU" b="1" dirty="0"/>
              <a:t>[mumbaigi1]# </a:t>
            </a:r>
            <a:r>
              <a:rPr lang="en-AU" b="1" dirty="0">
                <a:solidFill>
                  <a:srgbClr val="FF0000"/>
                </a:solidFill>
              </a:rPr>
              <a:t>vi .</a:t>
            </a:r>
            <a:r>
              <a:rPr lang="en-AU" b="1" dirty="0" err="1">
                <a:solidFill>
                  <a:srgbClr val="FF0000"/>
                </a:solidFill>
              </a:rPr>
              <a:t>gitignore</a:t>
            </a:r>
            <a:endParaRPr lang="en-AU" b="1" dirty="0">
              <a:solidFill>
                <a:srgbClr val="FF0000"/>
              </a:solidFill>
            </a:endParaRPr>
          </a:p>
          <a:p>
            <a:r>
              <a:rPr lang="en-AU" b="1" dirty="0"/>
              <a:t> * CSS * used to ignore particular file </a:t>
            </a:r>
          </a:p>
          <a:p>
            <a:r>
              <a:rPr lang="en-AU" b="1" dirty="0"/>
              <a:t>* java Esc+:</a:t>
            </a:r>
            <a:r>
              <a:rPr lang="en-AU" b="1" dirty="0" err="1"/>
              <a:t>wq</a:t>
            </a:r>
            <a:endParaRPr lang="en-AU" b="1" dirty="0"/>
          </a:p>
          <a:p>
            <a:r>
              <a:rPr lang="en-AU" b="1" dirty="0"/>
              <a:t> # </a:t>
            </a:r>
            <a:r>
              <a:rPr lang="en-AU" b="1" dirty="0">
                <a:solidFill>
                  <a:srgbClr val="FF0000"/>
                </a:solidFill>
              </a:rPr>
              <a:t>git add .</a:t>
            </a:r>
            <a:r>
              <a:rPr lang="en-AU" b="1" dirty="0" err="1">
                <a:solidFill>
                  <a:srgbClr val="FF0000"/>
                </a:solidFill>
              </a:rPr>
              <a:t>gitignore</a:t>
            </a:r>
            <a:endParaRPr lang="en-AU" b="1" dirty="0">
              <a:solidFill>
                <a:srgbClr val="FF0000"/>
              </a:solidFill>
            </a:endParaRPr>
          </a:p>
          <a:p>
            <a:r>
              <a:rPr lang="en-AU" b="1" dirty="0"/>
              <a:t> # </a:t>
            </a:r>
            <a:r>
              <a:rPr lang="en-AU" b="1" dirty="0">
                <a:solidFill>
                  <a:srgbClr val="FF0000"/>
                </a:solidFill>
              </a:rPr>
              <a:t>git commit -m “ignore file format” </a:t>
            </a:r>
            <a:r>
              <a:rPr lang="en-AU" b="1" dirty="0"/>
              <a:t>can use single comma as well </a:t>
            </a:r>
          </a:p>
          <a:p>
            <a:r>
              <a:rPr lang="en-AU" b="1" dirty="0"/>
              <a:t># </a:t>
            </a:r>
            <a:r>
              <a:rPr lang="en-AU" b="1" dirty="0">
                <a:solidFill>
                  <a:srgbClr val="FF0000"/>
                </a:solidFill>
              </a:rPr>
              <a:t>git status </a:t>
            </a:r>
          </a:p>
          <a:p>
            <a:r>
              <a:rPr lang="en-AU" b="1" dirty="0"/>
              <a:t>Nothing to commit, working tree is clean, now create some files in different formats by using touch command</a:t>
            </a:r>
          </a:p>
          <a:p>
            <a:r>
              <a:rPr lang="en-AU" b="1" dirty="0"/>
              <a:t> # </a:t>
            </a:r>
            <a:r>
              <a:rPr lang="en-AU" b="1" dirty="0">
                <a:solidFill>
                  <a:srgbClr val="FF0000"/>
                </a:solidFill>
              </a:rPr>
              <a:t>touch file1.txt file4.java file3.css file5.java file2.txt </a:t>
            </a:r>
          </a:p>
          <a:p>
            <a:r>
              <a:rPr lang="en-AU" b="1" dirty="0"/>
              <a:t># </a:t>
            </a:r>
            <a:r>
              <a:rPr lang="en-AU" b="1" dirty="0">
                <a:solidFill>
                  <a:srgbClr val="FF0000"/>
                </a:solidFill>
              </a:rPr>
              <a:t>ls</a:t>
            </a:r>
            <a:r>
              <a:rPr lang="en-AU" b="1" dirty="0"/>
              <a:t> </a:t>
            </a:r>
          </a:p>
          <a:p>
            <a:r>
              <a:rPr lang="en-AU" b="1" dirty="0"/>
              <a:t># </a:t>
            </a:r>
            <a:r>
              <a:rPr lang="en-AU" b="1" dirty="0">
                <a:solidFill>
                  <a:srgbClr val="FF0000"/>
                </a:solidFill>
              </a:rPr>
              <a:t>git status </a:t>
            </a:r>
            <a:r>
              <a:rPr lang="en-AU" b="1" dirty="0"/>
              <a:t>File1.txt only showing 2 untracked files </a:t>
            </a:r>
            <a:r>
              <a:rPr lang="en-AU" b="1" dirty="0">
                <a:solidFill>
                  <a:srgbClr val="00B0F0"/>
                </a:solidFill>
              </a:rPr>
              <a:t>rest three have been ignored </a:t>
            </a:r>
            <a:r>
              <a:rPr lang="en-AU" b="1" dirty="0"/>
              <a:t>File2.txt</a:t>
            </a:r>
          </a:p>
          <a:p>
            <a:r>
              <a:rPr lang="en-AU" b="1" dirty="0"/>
              <a:t> # </a:t>
            </a:r>
            <a:r>
              <a:rPr lang="en-AU" b="1" dirty="0">
                <a:solidFill>
                  <a:srgbClr val="FF0000"/>
                </a:solidFill>
              </a:rPr>
              <a:t>git add . </a:t>
            </a:r>
          </a:p>
          <a:p>
            <a:r>
              <a:rPr lang="en-AU" b="1" dirty="0"/>
              <a:t># </a:t>
            </a:r>
            <a:r>
              <a:rPr lang="en-AU" b="1" dirty="0">
                <a:solidFill>
                  <a:srgbClr val="FF0000"/>
                </a:solidFill>
              </a:rPr>
              <a:t>git status </a:t>
            </a:r>
            <a:r>
              <a:rPr lang="en-AU" b="1" dirty="0"/>
              <a:t>Now both files have been added and showing us in green </a:t>
            </a:r>
            <a:r>
              <a:rPr lang="en-AU" b="1" dirty="0" err="1"/>
              <a:t>color</a:t>
            </a:r>
            <a:r>
              <a:rPr lang="en-AU" b="1" dirty="0"/>
              <a:t> after status command File1.txt File2.txt </a:t>
            </a:r>
          </a:p>
          <a:p>
            <a:r>
              <a:rPr lang="en-AU" b="1" dirty="0"/>
              <a:t># </a:t>
            </a:r>
            <a:r>
              <a:rPr lang="en-AU" b="1" dirty="0">
                <a:solidFill>
                  <a:srgbClr val="FF0000"/>
                </a:solidFill>
              </a:rPr>
              <a:t>git commit -m “IGNORE JAVA CSS FILES”</a:t>
            </a:r>
          </a:p>
          <a:p>
            <a:r>
              <a:rPr lang="en-AU" b="1" dirty="0"/>
              <a:t> </a:t>
            </a:r>
            <a:r>
              <a:rPr lang="en-AU" b="1" dirty="0">
                <a:solidFill>
                  <a:srgbClr val="FF0000"/>
                </a:solidFill>
              </a:rPr>
              <a:t># git log 12345678KD458F4lW3E4 </a:t>
            </a:r>
            <a:r>
              <a:rPr lang="en-AU" b="1" dirty="0"/>
              <a:t>(HEAD -&gt; master) So many commit Ids are showing 12345678KD458F4lW3E4 (HEAD -&gt; master) 12345678KD458F4lW3E4 (HEAD -&gt; master) </a:t>
            </a:r>
          </a:p>
          <a:p>
            <a:r>
              <a:rPr lang="en-AU" b="1" dirty="0"/>
              <a:t># </a:t>
            </a:r>
            <a:r>
              <a:rPr lang="en-AU" b="1" dirty="0">
                <a:solidFill>
                  <a:srgbClr val="FF0000"/>
                </a:solidFill>
              </a:rPr>
              <a:t>git show 12345678KD458F4lW3E4 </a:t>
            </a:r>
            <a:r>
              <a:rPr lang="en-AU" b="1" dirty="0"/>
              <a:t>IGNORE JAVA CSS FILES</a:t>
            </a:r>
          </a:p>
          <a:p>
            <a:pPr marL="0" indent="0">
              <a:buNone/>
            </a:pPr>
            <a:endParaRPr lang="en-AU" dirty="0"/>
          </a:p>
        </p:txBody>
      </p:sp>
    </p:spTree>
    <p:extLst>
      <p:ext uri="{BB962C8B-B14F-4D97-AF65-F5344CB8AC3E}">
        <p14:creationId xmlns:p14="http://schemas.microsoft.com/office/powerpoint/2010/main" val="366805899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5C17A-3276-E610-931C-F554EF17DF5A}"/>
              </a:ext>
            </a:extLst>
          </p:cNvPr>
          <p:cNvSpPr>
            <a:spLocks noGrp="1"/>
          </p:cNvSpPr>
          <p:nvPr>
            <p:ph type="title"/>
          </p:nvPr>
        </p:nvSpPr>
        <p:spPr>
          <a:xfrm>
            <a:off x="2592925" y="91440"/>
            <a:ext cx="8911687" cy="630936"/>
          </a:xfrm>
        </p:spPr>
        <p:txBody>
          <a:bodyPr>
            <a:normAutofit fontScale="90000"/>
          </a:bodyPr>
          <a:lstStyle/>
          <a:p>
            <a:r>
              <a:rPr lang="en-AU" b="1" dirty="0">
                <a:solidFill>
                  <a:srgbClr val="FF0000"/>
                </a:solidFill>
              </a:rPr>
              <a:t>Components of Control Plane (master):</a:t>
            </a:r>
            <a:br>
              <a:rPr lang="en-AU" b="1" dirty="0">
                <a:solidFill>
                  <a:srgbClr val="FF0000"/>
                </a:solidFill>
              </a:rPr>
            </a:br>
            <a:endParaRPr lang="en-AU" dirty="0"/>
          </a:p>
        </p:txBody>
      </p:sp>
      <p:sp>
        <p:nvSpPr>
          <p:cNvPr id="3" name="Content Placeholder 2">
            <a:extLst>
              <a:ext uri="{FF2B5EF4-FFF2-40B4-BE49-F238E27FC236}">
                <a16:creationId xmlns:a16="http://schemas.microsoft.com/office/drawing/2014/main" id="{F0CED796-E8DD-FF3B-AA55-F36051BFDF24}"/>
              </a:ext>
            </a:extLst>
          </p:cNvPr>
          <p:cNvSpPr>
            <a:spLocks noGrp="1"/>
          </p:cNvSpPr>
          <p:nvPr>
            <p:ph idx="1"/>
          </p:nvPr>
        </p:nvSpPr>
        <p:spPr>
          <a:xfrm>
            <a:off x="2589212" y="1335024"/>
            <a:ext cx="8915400" cy="5321808"/>
          </a:xfrm>
        </p:spPr>
        <p:txBody>
          <a:bodyPr>
            <a:normAutofit lnSpcReduction="10000"/>
          </a:bodyPr>
          <a:lstStyle/>
          <a:p>
            <a:r>
              <a:rPr lang="en-AU" dirty="0">
                <a:solidFill>
                  <a:srgbClr val="FF0000"/>
                </a:solidFill>
                <a:highlight>
                  <a:srgbClr val="FFFF00"/>
                </a:highlight>
              </a:rPr>
              <a:t>3. </a:t>
            </a:r>
            <a:r>
              <a:rPr lang="en-AU" dirty="0" err="1">
                <a:solidFill>
                  <a:srgbClr val="FF0000"/>
                </a:solidFill>
                <a:highlight>
                  <a:srgbClr val="FFFF00"/>
                </a:highlight>
              </a:rPr>
              <a:t>Kube</a:t>
            </a:r>
            <a:r>
              <a:rPr lang="en-AU" dirty="0">
                <a:solidFill>
                  <a:srgbClr val="FF0000"/>
                </a:solidFill>
                <a:highlight>
                  <a:srgbClr val="FFFF00"/>
                </a:highlight>
              </a:rPr>
              <a:t> scheduler:</a:t>
            </a:r>
          </a:p>
          <a:p>
            <a:r>
              <a:rPr lang="en-AU" dirty="0"/>
              <a:t>➢ </a:t>
            </a:r>
            <a:r>
              <a:rPr lang="en-AU" dirty="0">
                <a:highlight>
                  <a:srgbClr val="FFFF00"/>
                </a:highlight>
              </a:rPr>
              <a:t>When users make request for the creation and management of PODs, </a:t>
            </a:r>
            <a:r>
              <a:rPr lang="en-AU" dirty="0" err="1">
                <a:highlight>
                  <a:srgbClr val="FFFF00"/>
                </a:highlight>
              </a:rPr>
              <a:t>kube</a:t>
            </a:r>
            <a:r>
              <a:rPr lang="en-AU" dirty="0">
                <a:highlight>
                  <a:srgbClr val="FFFF00"/>
                </a:highlight>
              </a:rPr>
              <a:t> scheduler is going to take action on these requests</a:t>
            </a:r>
            <a:r>
              <a:rPr lang="en-AU" dirty="0"/>
              <a:t>.</a:t>
            </a:r>
          </a:p>
          <a:p>
            <a:r>
              <a:rPr lang="en-AU" dirty="0"/>
              <a:t>➢ </a:t>
            </a:r>
            <a:r>
              <a:rPr lang="en-AU" dirty="0">
                <a:highlight>
                  <a:srgbClr val="FFFF00"/>
                </a:highlight>
              </a:rPr>
              <a:t>Handles POD creation and management.</a:t>
            </a:r>
          </a:p>
          <a:p>
            <a:r>
              <a:rPr lang="en-AU" dirty="0"/>
              <a:t>➢ </a:t>
            </a:r>
            <a:r>
              <a:rPr lang="en-AU" dirty="0" err="1"/>
              <a:t>Kube</a:t>
            </a:r>
            <a:r>
              <a:rPr lang="en-AU" dirty="0"/>
              <a:t> scheduler match/ assign any node to create and run PODs.</a:t>
            </a:r>
          </a:p>
          <a:p>
            <a:r>
              <a:rPr lang="en-AU" dirty="0"/>
              <a:t>➢ A scheduler watches for newly created PODs that have no node assigned</a:t>
            </a:r>
            <a:r>
              <a:rPr lang="en-AU" dirty="0">
                <a:highlight>
                  <a:srgbClr val="FFFF00"/>
                </a:highlight>
              </a:rPr>
              <a:t>. For every POD that the scheduler discovers the scheduler becomes responsible for finding best node for that POD to run on</a:t>
            </a:r>
            <a:r>
              <a:rPr lang="en-AU" dirty="0"/>
              <a:t>.</a:t>
            </a:r>
          </a:p>
          <a:p>
            <a:r>
              <a:rPr lang="en-AU" dirty="0"/>
              <a:t>➢ Scheduler gets the information for hardware configuration from configuration file and schedules the PODs on nodes accordingly</a:t>
            </a:r>
          </a:p>
          <a:p>
            <a:r>
              <a:rPr lang="en-AU" dirty="0">
                <a:solidFill>
                  <a:srgbClr val="FF0000"/>
                </a:solidFill>
                <a:highlight>
                  <a:srgbClr val="FFFF00"/>
                </a:highlight>
              </a:rPr>
              <a:t>4. Controller Manager</a:t>
            </a:r>
            <a:r>
              <a:rPr lang="en-AU" dirty="0">
                <a:solidFill>
                  <a:srgbClr val="FF0000"/>
                </a:solidFill>
              </a:rPr>
              <a:t>:</a:t>
            </a:r>
          </a:p>
          <a:p>
            <a:r>
              <a:rPr lang="en-AU" dirty="0"/>
              <a:t>➢ </a:t>
            </a:r>
            <a:r>
              <a:rPr lang="en-AU" dirty="0">
                <a:highlight>
                  <a:srgbClr val="FFFF00"/>
                </a:highlight>
              </a:rPr>
              <a:t>Make sure that actual state of cluster matches the desired state.</a:t>
            </a:r>
          </a:p>
          <a:p>
            <a:r>
              <a:rPr lang="en-AU" dirty="0"/>
              <a:t>➢ Two possible choices for controller manager:</a:t>
            </a:r>
          </a:p>
          <a:p>
            <a:r>
              <a:rPr lang="en-AU" dirty="0"/>
              <a:t>a. If k8s on cloud, then it will be cloud-controller-manager.</a:t>
            </a:r>
          </a:p>
          <a:p>
            <a:r>
              <a:rPr lang="en-AU" dirty="0"/>
              <a:t>b. If k8s on non-cloud then it will be </a:t>
            </a:r>
            <a:r>
              <a:rPr lang="en-AU" dirty="0" err="1"/>
              <a:t>kube</a:t>
            </a:r>
            <a:r>
              <a:rPr lang="en-AU" dirty="0"/>
              <a:t>-controller-manager</a:t>
            </a:r>
          </a:p>
          <a:p>
            <a:endParaRPr lang="en-AU" dirty="0"/>
          </a:p>
        </p:txBody>
      </p:sp>
    </p:spTree>
    <p:extLst>
      <p:ext uri="{BB962C8B-B14F-4D97-AF65-F5344CB8AC3E}">
        <p14:creationId xmlns:p14="http://schemas.microsoft.com/office/powerpoint/2010/main" val="14729385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C439-AD8B-4422-4DFE-613C2617F142}"/>
              </a:ext>
            </a:extLst>
          </p:cNvPr>
          <p:cNvSpPr>
            <a:spLocks noGrp="1"/>
          </p:cNvSpPr>
          <p:nvPr>
            <p:ph type="title"/>
          </p:nvPr>
        </p:nvSpPr>
        <p:spPr>
          <a:xfrm>
            <a:off x="2592925" y="624110"/>
            <a:ext cx="8911687" cy="1509490"/>
          </a:xfrm>
        </p:spPr>
        <p:txBody>
          <a:bodyPr/>
          <a:lstStyle/>
          <a:p>
            <a:br>
              <a:rPr lang="en-AU" sz="1800" b="1" i="0" u="none" strike="noStrike" baseline="0" dirty="0">
                <a:solidFill>
                  <a:srgbClr val="FF0000"/>
                </a:solidFill>
                <a:latin typeface="Times New Roman" panose="02020603050405020304" pitchFamily="18" charset="0"/>
              </a:rPr>
            </a:br>
            <a:br>
              <a:rPr lang="en-AU" sz="1800" b="1" i="0" u="none" strike="noStrike" baseline="0" dirty="0">
                <a:solidFill>
                  <a:srgbClr val="FF0000"/>
                </a:solidFill>
                <a:latin typeface="Times New Roman" panose="02020603050405020304" pitchFamily="18" charset="0"/>
              </a:rPr>
            </a:br>
            <a:r>
              <a:rPr lang="en-AU" sz="1800" b="1" i="0" u="none" strike="noStrike" baseline="0" dirty="0">
                <a:solidFill>
                  <a:srgbClr val="FF0000"/>
                </a:solidFill>
                <a:latin typeface="Times New Roman" panose="02020603050405020304" pitchFamily="18" charset="0"/>
              </a:rPr>
              <a:t>                               Components on master that runs controller: </a:t>
            </a:r>
            <a:endParaRPr lang="en-AU" dirty="0">
              <a:solidFill>
                <a:srgbClr val="FF0000"/>
              </a:solidFill>
            </a:endParaRPr>
          </a:p>
        </p:txBody>
      </p:sp>
      <p:sp>
        <p:nvSpPr>
          <p:cNvPr id="3" name="Content Placeholder 2">
            <a:extLst>
              <a:ext uri="{FF2B5EF4-FFF2-40B4-BE49-F238E27FC236}">
                <a16:creationId xmlns:a16="http://schemas.microsoft.com/office/drawing/2014/main" id="{71F9456C-2B99-65D2-38BA-71E9006DE766}"/>
              </a:ext>
            </a:extLst>
          </p:cNvPr>
          <p:cNvSpPr>
            <a:spLocks noGrp="1"/>
          </p:cNvSpPr>
          <p:nvPr>
            <p:ph idx="1"/>
          </p:nvPr>
        </p:nvSpPr>
        <p:spPr/>
        <p:txBody>
          <a:bodyPr/>
          <a:lstStyle/>
          <a:p>
            <a:pPr algn="l"/>
            <a:endParaRPr lang="en-AU" sz="1800" b="0" i="0" u="none" strike="noStrike" baseline="0" dirty="0">
              <a:solidFill>
                <a:srgbClr val="000000"/>
              </a:solidFill>
              <a:latin typeface="Times New Roman" panose="02020603050405020304" pitchFamily="18" charset="0"/>
            </a:endParaRPr>
          </a:p>
          <a:p>
            <a:r>
              <a:rPr lang="en-AU" sz="1800" b="0" i="0" u="none" strike="noStrike" baseline="0" dirty="0">
                <a:solidFill>
                  <a:srgbClr val="000000"/>
                </a:solidFill>
                <a:latin typeface="Times New Roman" panose="02020603050405020304" pitchFamily="18" charset="0"/>
              </a:rPr>
              <a:t>a. </a:t>
            </a:r>
            <a:r>
              <a:rPr lang="en-AU" sz="1800" b="1" i="0" u="none" strike="noStrike" baseline="0" dirty="0">
                <a:solidFill>
                  <a:srgbClr val="000000"/>
                </a:solidFill>
                <a:latin typeface="Times New Roman" panose="02020603050405020304" pitchFamily="18" charset="0"/>
              </a:rPr>
              <a:t>Node controller: </a:t>
            </a:r>
            <a:r>
              <a:rPr lang="en-AU" sz="1800" b="0" i="0" u="none" strike="noStrike" baseline="0" dirty="0">
                <a:solidFill>
                  <a:srgbClr val="000000"/>
                </a:solidFill>
                <a:latin typeface="Times New Roman" panose="02020603050405020304" pitchFamily="18" charset="0"/>
              </a:rPr>
              <a:t>for checking the cloud providers to determine of a node has been detected in the cloud after id stops responding. </a:t>
            </a:r>
          </a:p>
          <a:p>
            <a:r>
              <a:rPr lang="en-AU" sz="1800" b="0" i="0" u="none" strike="noStrike" baseline="0" dirty="0">
                <a:solidFill>
                  <a:srgbClr val="000000"/>
                </a:solidFill>
                <a:latin typeface="Times New Roman" panose="02020603050405020304" pitchFamily="18" charset="0"/>
              </a:rPr>
              <a:t>b. </a:t>
            </a:r>
            <a:r>
              <a:rPr lang="en-AU" sz="1800" b="1" i="0" u="none" strike="noStrike" baseline="0" dirty="0">
                <a:solidFill>
                  <a:srgbClr val="000000"/>
                </a:solidFill>
                <a:latin typeface="Times New Roman" panose="02020603050405020304" pitchFamily="18" charset="0"/>
              </a:rPr>
              <a:t>Route controller: </a:t>
            </a:r>
            <a:r>
              <a:rPr lang="en-AU" sz="1800" b="0" i="0" u="none" strike="noStrike" baseline="0" dirty="0">
                <a:solidFill>
                  <a:srgbClr val="000000"/>
                </a:solidFill>
                <a:latin typeface="Times New Roman" panose="02020603050405020304" pitchFamily="18" charset="0"/>
              </a:rPr>
              <a:t>responsible for setting up network, routes on your cloud. </a:t>
            </a:r>
          </a:p>
          <a:p>
            <a:r>
              <a:rPr lang="en-AU" sz="1800" b="0" i="0" u="none" strike="noStrike" baseline="0" dirty="0">
                <a:solidFill>
                  <a:srgbClr val="000000"/>
                </a:solidFill>
                <a:latin typeface="Times New Roman" panose="02020603050405020304" pitchFamily="18" charset="0"/>
              </a:rPr>
              <a:t>c. </a:t>
            </a:r>
            <a:r>
              <a:rPr lang="en-AU" sz="1800" b="1" i="0" u="none" strike="noStrike" baseline="0" dirty="0">
                <a:solidFill>
                  <a:srgbClr val="000000"/>
                </a:solidFill>
                <a:latin typeface="Times New Roman" panose="02020603050405020304" pitchFamily="18" charset="0"/>
              </a:rPr>
              <a:t>Service controller: </a:t>
            </a:r>
            <a:r>
              <a:rPr lang="en-AU" sz="1800" b="0" i="0" u="none" strike="noStrike" baseline="0" dirty="0">
                <a:solidFill>
                  <a:srgbClr val="000000"/>
                </a:solidFill>
                <a:latin typeface="Times New Roman" panose="02020603050405020304" pitchFamily="18" charset="0"/>
              </a:rPr>
              <a:t>responsible for load balancers on your cloud against services of type load balancers. </a:t>
            </a:r>
          </a:p>
          <a:p>
            <a:r>
              <a:rPr lang="en-AU" sz="1800" b="0" i="0" u="none" strike="noStrike" baseline="0" dirty="0">
                <a:solidFill>
                  <a:srgbClr val="000000"/>
                </a:solidFill>
                <a:latin typeface="Times New Roman" panose="02020603050405020304" pitchFamily="18" charset="0"/>
              </a:rPr>
              <a:t>d. </a:t>
            </a:r>
            <a:r>
              <a:rPr lang="en-AU" sz="1800" b="1" i="0" u="none" strike="noStrike" baseline="0" dirty="0">
                <a:solidFill>
                  <a:srgbClr val="000000"/>
                </a:solidFill>
                <a:latin typeface="Times New Roman" panose="02020603050405020304" pitchFamily="18" charset="0"/>
              </a:rPr>
              <a:t>Volume controller</a:t>
            </a:r>
            <a:r>
              <a:rPr lang="en-AU" sz="1800" b="0" i="0" u="none" strike="noStrike" baseline="0" dirty="0">
                <a:solidFill>
                  <a:srgbClr val="000000"/>
                </a:solidFill>
                <a:latin typeface="Times New Roman" panose="02020603050405020304" pitchFamily="18" charset="0"/>
              </a:rPr>
              <a:t>: for creating, attaching and mounting volumes and interacting with the cloud provider to orchestrate volume.</a:t>
            </a:r>
          </a:p>
          <a:p>
            <a:endParaRPr lang="en-AU" dirty="0"/>
          </a:p>
        </p:txBody>
      </p:sp>
    </p:spTree>
    <p:extLst>
      <p:ext uri="{BB962C8B-B14F-4D97-AF65-F5344CB8AC3E}">
        <p14:creationId xmlns:p14="http://schemas.microsoft.com/office/powerpoint/2010/main" val="405935131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6830-FF10-88CE-70F1-ABCDD155A801}"/>
              </a:ext>
            </a:extLst>
          </p:cNvPr>
          <p:cNvSpPr>
            <a:spLocks noGrp="1"/>
          </p:cNvSpPr>
          <p:nvPr>
            <p:ph type="title"/>
          </p:nvPr>
        </p:nvSpPr>
        <p:spPr>
          <a:xfrm>
            <a:off x="2519773" y="182880"/>
            <a:ext cx="8911687" cy="676656"/>
          </a:xfrm>
        </p:spPr>
        <p:txBody>
          <a:bodyPr/>
          <a:lstStyle/>
          <a:p>
            <a:r>
              <a:rPr lang="en-AU" dirty="0">
                <a:solidFill>
                  <a:srgbClr val="C00000"/>
                </a:solidFill>
              </a:rPr>
              <a:t>Nodes (</a:t>
            </a:r>
            <a:r>
              <a:rPr lang="en-AU" dirty="0" err="1">
                <a:solidFill>
                  <a:srgbClr val="C00000"/>
                </a:solidFill>
              </a:rPr>
              <a:t>kublet</a:t>
            </a:r>
            <a:r>
              <a:rPr lang="en-AU" dirty="0">
                <a:solidFill>
                  <a:srgbClr val="C00000"/>
                </a:solidFill>
              </a:rPr>
              <a:t> and container engine.)</a:t>
            </a:r>
          </a:p>
        </p:txBody>
      </p:sp>
      <p:sp>
        <p:nvSpPr>
          <p:cNvPr id="3" name="Content Placeholder 2">
            <a:extLst>
              <a:ext uri="{FF2B5EF4-FFF2-40B4-BE49-F238E27FC236}">
                <a16:creationId xmlns:a16="http://schemas.microsoft.com/office/drawing/2014/main" id="{619D569A-7349-B77B-35C5-C6EF941AF840}"/>
              </a:ext>
            </a:extLst>
          </p:cNvPr>
          <p:cNvSpPr>
            <a:spLocks noGrp="1"/>
          </p:cNvSpPr>
          <p:nvPr>
            <p:ph idx="1"/>
          </p:nvPr>
        </p:nvSpPr>
        <p:spPr>
          <a:xfrm>
            <a:off x="2589212" y="859536"/>
            <a:ext cx="8915400" cy="5897880"/>
          </a:xfrm>
        </p:spPr>
        <p:txBody>
          <a:bodyPr>
            <a:normAutofit fontScale="85000" lnSpcReduction="20000"/>
          </a:bodyPr>
          <a:lstStyle/>
          <a:p>
            <a:r>
              <a:rPr lang="en-AU" dirty="0">
                <a:highlight>
                  <a:srgbClr val="FFFF00"/>
                </a:highlight>
              </a:rPr>
              <a:t>Node is going to run 3 important pieces of software/ process.</a:t>
            </a:r>
          </a:p>
          <a:p>
            <a:r>
              <a:rPr lang="en-AU" b="1" dirty="0">
                <a:solidFill>
                  <a:srgbClr val="FF0000"/>
                </a:solidFill>
                <a:highlight>
                  <a:srgbClr val="FFFF00"/>
                </a:highlight>
              </a:rPr>
              <a:t>1. </a:t>
            </a:r>
            <a:r>
              <a:rPr lang="en-AU" b="1" dirty="0" err="1">
                <a:solidFill>
                  <a:srgbClr val="FF0000"/>
                </a:solidFill>
                <a:highlight>
                  <a:srgbClr val="FFFF00"/>
                </a:highlight>
              </a:rPr>
              <a:t>Kublet</a:t>
            </a:r>
            <a:endParaRPr lang="en-AU" b="1" dirty="0">
              <a:solidFill>
                <a:srgbClr val="FF0000"/>
              </a:solidFill>
              <a:highlight>
                <a:srgbClr val="FFFF00"/>
              </a:highlight>
            </a:endParaRPr>
          </a:p>
          <a:p>
            <a:r>
              <a:rPr lang="en-AU" b="1" dirty="0">
                <a:solidFill>
                  <a:srgbClr val="FF0000"/>
                </a:solidFill>
                <a:highlight>
                  <a:srgbClr val="FFFF00"/>
                </a:highlight>
              </a:rPr>
              <a:t>2. Container engine</a:t>
            </a:r>
          </a:p>
          <a:p>
            <a:r>
              <a:rPr lang="en-AU" b="1" dirty="0">
                <a:solidFill>
                  <a:srgbClr val="FF0000"/>
                </a:solidFill>
                <a:highlight>
                  <a:srgbClr val="FFFF00"/>
                </a:highlight>
              </a:rPr>
              <a:t>3. </a:t>
            </a:r>
            <a:r>
              <a:rPr lang="en-AU" b="1" dirty="0" err="1">
                <a:solidFill>
                  <a:srgbClr val="FF0000"/>
                </a:solidFill>
                <a:highlight>
                  <a:srgbClr val="FFFF00"/>
                </a:highlight>
              </a:rPr>
              <a:t>Kubeproxy</a:t>
            </a:r>
            <a:endParaRPr lang="en-AU" b="1" dirty="0">
              <a:solidFill>
                <a:srgbClr val="FF0000"/>
              </a:solidFill>
              <a:highlight>
                <a:srgbClr val="FFFF00"/>
              </a:highlight>
            </a:endParaRPr>
          </a:p>
          <a:p>
            <a:r>
              <a:rPr lang="en-AU" dirty="0">
                <a:highlight>
                  <a:srgbClr val="FFFF00"/>
                </a:highlight>
              </a:rPr>
              <a:t>1. </a:t>
            </a:r>
            <a:r>
              <a:rPr lang="en-AU" dirty="0" err="1">
                <a:highlight>
                  <a:srgbClr val="FFFF00"/>
                </a:highlight>
              </a:rPr>
              <a:t>Kublet</a:t>
            </a:r>
            <a:r>
              <a:rPr lang="en-AU" dirty="0">
                <a:highlight>
                  <a:srgbClr val="FFFF00"/>
                </a:highlight>
              </a:rPr>
              <a:t>:</a:t>
            </a:r>
          </a:p>
          <a:p>
            <a:r>
              <a:rPr lang="en-AU" dirty="0"/>
              <a:t>➢ </a:t>
            </a:r>
            <a:r>
              <a:rPr lang="en-AU" dirty="0">
                <a:highlight>
                  <a:srgbClr val="FFFF00"/>
                </a:highlight>
              </a:rPr>
              <a:t>Agent</a:t>
            </a:r>
            <a:r>
              <a:rPr lang="en-AU" dirty="0"/>
              <a:t> running on the node.</a:t>
            </a:r>
          </a:p>
          <a:p>
            <a:r>
              <a:rPr lang="en-AU" dirty="0"/>
              <a:t>➢ </a:t>
            </a:r>
            <a:r>
              <a:rPr lang="en-AU" dirty="0">
                <a:highlight>
                  <a:srgbClr val="FFFF00"/>
                </a:highlight>
              </a:rPr>
              <a:t>Listens to Kubernetes master. (</a:t>
            </a:r>
            <a:r>
              <a:rPr lang="en-AU" dirty="0" err="1">
                <a:highlight>
                  <a:srgbClr val="FFFF00"/>
                </a:highlight>
              </a:rPr>
              <a:t>e.g</a:t>
            </a:r>
            <a:r>
              <a:rPr lang="en-AU" dirty="0">
                <a:highlight>
                  <a:srgbClr val="FFFF00"/>
                </a:highlight>
              </a:rPr>
              <a:t>-POD creation request)</a:t>
            </a:r>
          </a:p>
          <a:p>
            <a:r>
              <a:rPr lang="en-AU" dirty="0"/>
              <a:t>➢ Use port 10255.</a:t>
            </a:r>
          </a:p>
          <a:p>
            <a:r>
              <a:rPr lang="en-AU" dirty="0"/>
              <a:t>➢ Send success/fail reports to master.</a:t>
            </a:r>
          </a:p>
          <a:p>
            <a:r>
              <a:rPr lang="en-AU" dirty="0">
                <a:highlight>
                  <a:srgbClr val="FFFF00"/>
                </a:highlight>
              </a:rPr>
              <a:t>2. Container Engine</a:t>
            </a:r>
            <a:r>
              <a:rPr lang="en-AU" dirty="0"/>
              <a:t>:</a:t>
            </a:r>
          </a:p>
          <a:p>
            <a:r>
              <a:rPr lang="en-AU" dirty="0"/>
              <a:t>➢ </a:t>
            </a:r>
            <a:r>
              <a:rPr lang="en-AU" dirty="0">
                <a:highlight>
                  <a:srgbClr val="FFFF00"/>
                </a:highlight>
              </a:rPr>
              <a:t>Works with </a:t>
            </a:r>
            <a:r>
              <a:rPr lang="en-AU" dirty="0" err="1">
                <a:highlight>
                  <a:srgbClr val="FFFF00"/>
                </a:highlight>
              </a:rPr>
              <a:t>kublet</a:t>
            </a:r>
            <a:r>
              <a:rPr lang="en-AU" dirty="0">
                <a:highlight>
                  <a:srgbClr val="FFFF00"/>
                </a:highlight>
              </a:rPr>
              <a:t>.</a:t>
            </a:r>
          </a:p>
          <a:p>
            <a:r>
              <a:rPr lang="en-AU" dirty="0">
                <a:highlight>
                  <a:srgbClr val="FFFF00"/>
                </a:highlight>
              </a:rPr>
              <a:t>➢ Pilling images.</a:t>
            </a:r>
          </a:p>
          <a:p>
            <a:r>
              <a:rPr lang="en-AU" dirty="0">
                <a:highlight>
                  <a:srgbClr val="FFFF00"/>
                </a:highlight>
              </a:rPr>
              <a:t>➢ Start/ stop containers</a:t>
            </a:r>
            <a:r>
              <a:rPr lang="en-AU" dirty="0"/>
              <a:t>.</a:t>
            </a:r>
          </a:p>
          <a:p>
            <a:r>
              <a:rPr lang="en-AU" dirty="0"/>
              <a:t>➢ Exposing containers on ports specified in manifest.</a:t>
            </a:r>
          </a:p>
          <a:p>
            <a:r>
              <a:rPr lang="en-AU" dirty="0">
                <a:highlight>
                  <a:srgbClr val="FFFF00"/>
                </a:highlight>
              </a:rPr>
              <a:t>3. </a:t>
            </a:r>
            <a:r>
              <a:rPr lang="en-AU" dirty="0" err="1">
                <a:highlight>
                  <a:srgbClr val="FFFF00"/>
                </a:highlight>
              </a:rPr>
              <a:t>Kubeproxy</a:t>
            </a:r>
            <a:r>
              <a:rPr lang="en-AU" dirty="0">
                <a:highlight>
                  <a:srgbClr val="FFFF00"/>
                </a:highlight>
              </a:rPr>
              <a:t>:</a:t>
            </a:r>
          </a:p>
          <a:p>
            <a:r>
              <a:rPr lang="en-AU" dirty="0">
                <a:highlight>
                  <a:srgbClr val="FFFF00"/>
                </a:highlight>
              </a:rPr>
              <a:t>➢ Assign IP to each POD.</a:t>
            </a:r>
          </a:p>
          <a:p>
            <a:r>
              <a:rPr lang="en-AU" dirty="0">
                <a:highlight>
                  <a:srgbClr val="FFFF00"/>
                </a:highlight>
              </a:rPr>
              <a:t>➢ It is required to assign IP address to PODs (</a:t>
            </a:r>
            <a:r>
              <a:rPr lang="en-AU" dirty="0" err="1">
                <a:highlight>
                  <a:srgbClr val="FFFF00"/>
                </a:highlight>
              </a:rPr>
              <a:t>dymanic</a:t>
            </a:r>
            <a:r>
              <a:rPr lang="en-AU" dirty="0">
                <a:highlight>
                  <a:srgbClr val="FFFF00"/>
                </a:highlight>
              </a:rPr>
              <a:t>).</a:t>
            </a:r>
          </a:p>
          <a:p>
            <a:r>
              <a:rPr lang="en-AU" dirty="0">
                <a:highlight>
                  <a:srgbClr val="FFFF00"/>
                </a:highlight>
              </a:rPr>
              <a:t>➢ </a:t>
            </a:r>
            <a:r>
              <a:rPr lang="en-AU" dirty="0" err="1">
                <a:highlight>
                  <a:srgbClr val="FFFF00"/>
                </a:highlight>
              </a:rPr>
              <a:t>Kube</a:t>
            </a:r>
            <a:r>
              <a:rPr lang="en-AU" dirty="0">
                <a:highlight>
                  <a:srgbClr val="FFFF00"/>
                </a:highlight>
              </a:rPr>
              <a:t>-proxy runs on each node and this make sure that each POD will get its own unique IP address. These 3 components collectively called NODE.</a:t>
            </a:r>
          </a:p>
        </p:txBody>
      </p:sp>
    </p:spTree>
    <p:extLst>
      <p:ext uri="{BB962C8B-B14F-4D97-AF65-F5344CB8AC3E}">
        <p14:creationId xmlns:p14="http://schemas.microsoft.com/office/powerpoint/2010/main" val="19613280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D6FC-B87E-8E0A-06FA-82D266934CAE}"/>
              </a:ext>
            </a:extLst>
          </p:cNvPr>
          <p:cNvSpPr>
            <a:spLocks noGrp="1"/>
          </p:cNvSpPr>
          <p:nvPr>
            <p:ph type="title"/>
          </p:nvPr>
        </p:nvSpPr>
        <p:spPr/>
        <p:txBody>
          <a:bodyPr/>
          <a:lstStyle/>
          <a:p>
            <a:r>
              <a:rPr lang="en-AU" sz="1800" b="1" i="0" u="none" strike="noStrike" baseline="0" dirty="0">
                <a:solidFill>
                  <a:srgbClr val="FF0000"/>
                </a:solidFill>
                <a:highlight>
                  <a:srgbClr val="FFFF00"/>
                </a:highlight>
                <a:latin typeface="Times New Roman" panose="02020603050405020304" pitchFamily="18" charset="0"/>
              </a:rPr>
              <a:t>POD</a:t>
            </a:r>
            <a:r>
              <a:rPr lang="en-AU" sz="1800" b="1" i="0" u="none" strike="noStrike" baseline="0" dirty="0">
                <a:solidFill>
                  <a:srgbClr val="000000"/>
                </a:solidFill>
                <a:latin typeface="Times New Roman" panose="02020603050405020304" pitchFamily="18" charset="0"/>
              </a:rPr>
              <a:t>: </a:t>
            </a:r>
            <a:endParaRPr lang="en-AU" dirty="0"/>
          </a:p>
        </p:txBody>
      </p:sp>
      <p:sp>
        <p:nvSpPr>
          <p:cNvPr id="3" name="Content Placeholder 2">
            <a:extLst>
              <a:ext uri="{FF2B5EF4-FFF2-40B4-BE49-F238E27FC236}">
                <a16:creationId xmlns:a16="http://schemas.microsoft.com/office/drawing/2014/main" id="{FD278002-BC7F-C3F6-12D8-80888C8BC234}"/>
              </a:ext>
            </a:extLst>
          </p:cNvPr>
          <p:cNvSpPr>
            <a:spLocks noGrp="1"/>
          </p:cNvSpPr>
          <p:nvPr>
            <p:ph idx="1"/>
          </p:nvPr>
        </p:nvSpPr>
        <p:spPr>
          <a:xfrm>
            <a:off x="2589212" y="987552"/>
            <a:ext cx="8915400" cy="5760720"/>
          </a:xfrm>
        </p:spPr>
        <p:txBody>
          <a:bodyPr>
            <a:normAutofit fontScale="85000" lnSpcReduction="10000"/>
          </a:bodyPr>
          <a:lstStyle/>
          <a:p>
            <a:r>
              <a:rPr lang="en-AU" dirty="0"/>
              <a:t>➢ Smallest unit in Kubernetes.</a:t>
            </a:r>
          </a:p>
          <a:p>
            <a:r>
              <a:rPr lang="en-AU" dirty="0"/>
              <a:t>➢ </a:t>
            </a:r>
            <a:r>
              <a:rPr lang="en-AU" dirty="0">
                <a:highlight>
                  <a:srgbClr val="FFFF00"/>
                </a:highlight>
              </a:rPr>
              <a:t>POD is a group of one or more containers that are deployed together on the same host</a:t>
            </a:r>
            <a:r>
              <a:rPr lang="en-AU" dirty="0"/>
              <a:t>.</a:t>
            </a:r>
          </a:p>
          <a:p>
            <a:r>
              <a:rPr lang="en-AU" dirty="0"/>
              <a:t>➢ A cluster is a group of nodes.</a:t>
            </a:r>
          </a:p>
          <a:p>
            <a:r>
              <a:rPr lang="en-AU" dirty="0"/>
              <a:t>➢ </a:t>
            </a:r>
            <a:r>
              <a:rPr lang="en-AU" dirty="0">
                <a:highlight>
                  <a:srgbClr val="FFFF00"/>
                </a:highlight>
              </a:rPr>
              <a:t>A cluster has at least one worker node and master node</a:t>
            </a:r>
            <a:r>
              <a:rPr lang="en-AU" dirty="0"/>
              <a:t>.</a:t>
            </a:r>
          </a:p>
          <a:p>
            <a:r>
              <a:rPr lang="en-AU" dirty="0">
                <a:highlight>
                  <a:srgbClr val="FFFF00"/>
                </a:highlight>
              </a:rPr>
              <a:t>➢ In Kubernetes the control unit is the POD, not containers</a:t>
            </a:r>
            <a:r>
              <a:rPr lang="en-AU" dirty="0"/>
              <a:t>.</a:t>
            </a:r>
          </a:p>
          <a:p>
            <a:r>
              <a:rPr lang="en-AU" dirty="0"/>
              <a:t>➢ It consists of one or more tightly coupled containers.</a:t>
            </a:r>
          </a:p>
          <a:p>
            <a:r>
              <a:rPr lang="en-AU" dirty="0"/>
              <a:t>➢ POD runs on node which is control by master.</a:t>
            </a:r>
          </a:p>
          <a:p>
            <a:r>
              <a:rPr lang="en-AU" dirty="0"/>
              <a:t>➢ </a:t>
            </a:r>
            <a:r>
              <a:rPr lang="en-AU" dirty="0">
                <a:highlight>
                  <a:srgbClr val="FFFF00"/>
                </a:highlight>
              </a:rPr>
              <a:t>Kubernetes only knows about PODs (does not know about individual container).</a:t>
            </a:r>
          </a:p>
          <a:p>
            <a:r>
              <a:rPr lang="en-AU" dirty="0"/>
              <a:t>➢ Cannot start containers without a POD.</a:t>
            </a:r>
          </a:p>
          <a:p>
            <a:r>
              <a:rPr lang="en-AU" dirty="0"/>
              <a:t>➢ </a:t>
            </a:r>
            <a:r>
              <a:rPr lang="en-AU" dirty="0">
                <a:highlight>
                  <a:srgbClr val="FFFF00"/>
                </a:highlight>
              </a:rPr>
              <a:t>One POD usually contains one container</a:t>
            </a:r>
            <a:r>
              <a:rPr lang="en-AU" dirty="0"/>
              <a:t>.</a:t>
            </a:r>
          </a:p>
          <a:p>
            <a:r>
              <a:rPr lang="en-AU" dirty="0">
                <a:solidFill>
                  <a:srgbClr val="FF0000"/>
                </a:solidFill>
                <a:highlight>
                  <a:srgbClr val="FFFF00"/>
                </a:highlight>
              </a:rPr>
              <a:t>Multi container PODs</a:t>
            </a:r>
            <a:r>
              <a:rPr lang="en-AU" dirty="0"/>
              <a:t>:</a:t>
            </a:r>
          </a:p>
          <a:p>
            <a:r>
              <a:rPr lang="en-AU" dirty="0"/>
              <a:t>➢ Share access to memory space.</a:t>
            </a:r>
          </a:p>
          <a:p>
            <a:r>
              <a:rPr lang="en-AU" dirty="0"/>
              <a:t>➢ </a:t>
            </a:r>
            <a:r>
              <a:rPr lang="en-AU" dirty="0">
                <a:highlight>
                  <a:srgbClr val="FFFF00"/>
                </a:highlight>
              </a:rPr>
              <a:t>Connect to each other using local host &lt;container port&gt;.</a:t>
            </a:r>
          </a:p>
          <a:p>
            <a:r>
              <a:rPr lang="en-AU" dirty="0"/>
              <a:t>➢ </a:t>
            </a:r>
            <a:r>
              <a:rPr lang="en-AU" dirty="0">
                <a:highlight>
                  <a:srgbClr val="FFFF00"/>
                </a:highlight>
              </a:rPr>
              <a:t>Share access to the same volume</a:t>
            </a:r>
            <a:r>
              <a:rPr lang="en-AU" dirty="0"/>
              <a:t>.</a:t>
            </a:r>
          </a:p>
          <a:p>
            <a:r>
              <a:rPr lang="en-AU" dirty="0"/>
              <a:t>➢ Containers within POD are deployed in an all-or-nothing manner.</a:t>
            </a:r>
          </a:p>
          <a:p>
            <a:r>
              <a:rPr lang="en-AU" dirty="0"/>
              <a:t>➢ Entire POD is hosted on the same node (scheduler will decide about which node).</a:t>
            </a:r>
          </a:p>
        </p:txBody>
      </p:sp>
    </p:spTree>
    <p:extLst>
      <p:ext uri="{BB962C8B-B14F-4D97-AF65-F5344CB8AC3E}">
        <p14:creationId xmlns:p14="http://schemas.microsoft.com/office/powerpoint/2010/main" val="41894278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0FF8-315C-7FDD-6687-1623625D0D34}"/>
              </a:ext>
            </a:extLst>
          </p:cNvPr>
          <p:cNvSpPr>
            <a:spLocks noGrp="1"/>
          </p:cNvSpPr>
          <p:nvPr>
            <p:ph type="title"/>
          </p:nvPr>
        </p:nvSpPr>
        <p:spPr>
          <a:xfrm>
            <a:off x="2592925" y="624110"/>
            <a:ext cx="8911687" cy="558738"/>
          </a:xfrm>
        </p:spPr>
        <p:txBody>
          <a:bodyPr>
            <a:normAutofit fontScale="90000"/>
          </a:bodyPr>
          <a:lstStyle/>
          <a:p>
            <a:r>
              <a:rPr lang="en-AU" sz="3600" b="1" i="0" u="none" strike="noStrike" baseline="0" dirty="0">
                <a:solidFill>
                  <a:srgbClr val="FF0000"/>
                </a:solidFill>
                <a:highlight>
                  <a:srgbClr val="FFFF00"/>
                </a:highlight>
                <a:latin typeface="Times New Roman" panose="02020603050405020304" pitchFamily="18" charset="0"/>
              </a:rPr>
              <a:t>POD</a:t>
            </a:r>
            <a:endParaRPr lang="en-AU" dirty="0"/>
          </a:p>
        </p:txBody>
      </p:sp>
      <p:sp>
        <p:nvSpPr>
          <p:cNvPr id="3" name="Content Placeholder 2">
            <a:extLst>
              <a:ext uri="{FF2B5EF4-FFF2-40B4-BE49-F238E27FC236}">
                <a16:creationId xmlns:a16="http://schemas.microsoft.com/office/drawing/2014/main" id="{37B5B1CD-3A4C-3CAB-38A1-6FF94980BAAE}"/>
              </a:ext>
            </a:extLst>
          </p:cNvPr>
          <p:cNvSpPr>
            <a:spLocks noGrp="1"/>
          </p:cNvSpPr>
          <p:nvPr>
            <p:ph idx="1"/>
          </p:nvPr>
        </p:nvSpPr>
        <p:spPr>
          <a:xfrm>
            <a:off x="2589212" y="1375793"/>
            <a:ext cx="8915400" cy="5184397"/>
          </a:xfrm>
        </p:spPr>
        <p:txBody>
          <a:bodyPr>
            <a:normAutofit/>
          </a:bodyPr>
          <a:lstStyle/>
          <a:p>
            <a:r>
              <a:rPr lang="en-AU" dirty="0">
                <a:highlight>
                  <a:srgbClr val="FFFF00"/>
                </a:highlight>
              </a:rPr>
              <a:t>POD limitations:</a:t>
            </a:r>
          </a:p>
          <a:p>
            <a:r>
              <a:rPr lang="en-AU" dirty="0"/>
              <a:t>➢ No auto healing or auto scaling.</a:t>
            </a:r>
          </a:p>
          <a:p>
            <a:r>
              <a:rPr lang="en-AU" dirty="0"/>
              <a:t>➢ POD crashes.</a:t>
            </a:r>
          </a:p>
          <a:p>
            <a:r>
              <a:rPr lang="en-AU" b="1" dirty="0">
                <a:solidFill>
                  <a:srgbClr val="FF0000"/>
                </a:solidFill>
                <a:highlight>
                  <a:srgbClr val="FFFF00"/>
                </a:highlight>
              </a:rPr>
              <a:t>Higher level Kubernetes objects</a:t>
            </a:r>
            <a:r>
              <a:rPr lang="en-AU" b="1" dirty="0">
                <a:solidFill>
                  <a:srgbClr val="FF0000"/>
                </a:solidFill>
              </a:rPr>
              <a:t>:</a:t>
            </a:r>
          </a:p>
          <a:p>
            <a:r>
              <a:rPr lang="en-AU" dirty="0">
                <a:solidFill>
                  <a:srgbClr val="FF0000"/>
                </a:solidFill>
                <a:highlight>
                  <a:srgbClr val="FFFF00"/>
                </a:highlight>
              </a:rPr>
              <a:t>a. Replication set: auto scaling and auto healing</a:t>
            </a:r>
          </a:p>
          <a:p>
            <a:r>
              <a:rPr lang="en-AU" dirty="0">
                <a:solidFill>
                  <a:srgbClr val="FF0000"/>
                </a:solidFill>
                <a:highlight>
                  <a:srgbClr val="FFFF00"/>
                </a:highlight>
              </a:rPr>
              <a:t>b. Deployment: versioning and rollback</a:t>
            </a:r>
          </a:p>
          <a:p>
            <a:r>
              <a:rPr lang="en-AU" dirty="0">
                <a:solidFill>
                  <a:srgbClr val="FF0000"/>
                </a:solidFill>
                <a:highlight>
                  <a:srgbClr val="FFFF00"/>
                </a:highlight>
              </a:rPr>
              <a:t>c. Service:</a:t>
            </a:r>
          </a:p>
          <a:p>
            <a:r>
              <a:rPr lang="en-AU" dirty="0">
                <a:solidFill>
                  <a:srgbClr val="FF0000"/>
                </a:solidFill>
                <a:highlight>
                  <a:srgbClr val="FFFF00"/>
                </a:highlight>
              </a:rPr>
              <a:t>d. Static (non-ephemeral) IP and networking.</a:t>
            </a:r>
          </a:p>
          <a:p>
            <a:r>
              <a:rPr lang="en-AU" dirty="0">
                <a:solidFill>
                  <a:srgbClr val="FF0000"/>
                </a:solidFill>
                <a:highlight>
                  <a:srgbClr val="FFFF00"/>
                </a:highlight>
              </a:rPr>
              <a:t>e. Volume: non-ephemeral storage.</a:t>
            </a:r>
          </a:p>
          <a:p>
            <a:r>
              <a:rPr lang="en-AU" dirty="0"/>
              <a:t>Important:</a:t>
            </a:r>
          </a:p>
          <a:p>
            <a:r>
              <a:rPr lang="en-AU" dirty="0" err="1">
                <a:solidFill>
                  <a:srgbClr val="C00000"/>
                </a:solidFill>
              </a:rPr>
              <a:t>Kubectl</a:t>
            </a:r>
            <a:r>
              <a:rPr lang="en-AU" dirty="0">
                <a:solidFill>
                  <a:srgbClr val="C00000"/>
                </a:solidFill>
              </a:rPr>
              <a:t>- single cloud</a:t>
            </a:r>
          </a:p>
          <a:p>
            <a:r>
              <a:rPr lang="en-AU" dirty="0" err="1">
                <a:solidFill>
                  <a:srgbClr val="C00000"/>
                </a:solidFill>
              </a:rPr>
              <a:t>Kubeadm</a:t>
            </a:r>
            <a:r>
              <a:rPr lang="en-AU" dirty="0">
                <a:solidFill>
                  <a:srgbClr val="C00000"/>
                </a:solidFill>
              </a:rPr>
              <a:t>- on premise</a:t>
            </a:r>
          </a:p>
          <a:p>
            <a:r>
              <a:rPr lang="en-AU" dirty="0" err="1">
                <a:solidFill>
                  <a:srgbClr val="C00000"/>
                </a:solidFill>
              </a:rPr>
              <a:t>Kubefed</a:t>
            </a:r>
            <a:r>
              <a:rPr lang="en-AU" dirty="0">
                <a:solidFill>
                  <a:srgbClr val="C00000"/>
                </a:solidFill>
              </a:rPr>
              <a:t>- federated</a:t>
            </a:r>
          </a:p>
        </p:txBody>
      </p:sp>
    </p:spTree>
    <p:extLst>
      <p:ext uri="{BB962C8B-B14F-4D97-AF65-F5344CB8AC3E}">
        <p14:creationId xmlns:p14="http://schemas.microsoft.com/office/powerpoint/2010/main" val="428785771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3007-499C-381A-7DD3-C0C29FF0D9D1}"/>
              </a:ext>
            </a:extLst>
          </p:cNvPr>
          <p:cNvSpPr>
            <a:spLocks noGrp="1"/>
          </p:cNvSpPr>
          <p:nvPr>
            <p:ph type="title"/>
          </p:nvPr>
        </p:nvSpPr>
        <p:spPr>
          <a:xfrm>
            <a:off x="2592925" y="624110"/>
            <a:ext cx="8911687" cy="483237"/>
          </a:xfrm>
        </p:spPr>
        <p:txBody>
          <a:bodyPr/>
          <a:lstStyle/>
          <a:p>
            <a:r>
              <a:rPr lang="en-AU" sz="1800" b="1" i="1" u="none" strike="noStrike" baseline="0" dirty="0">
                <a:solidFill>
                  <a:srgbClr val="FF0000"/>
                </a:solidFill>
                <a:latin typeface="Times New Roman" panose="02020603050405020304" pitchFamily="18" charset="0"/>
              </a:rPr>
              <a:t>                              DEMO: Setup Kubernetes master and node on AWS:</a:t>
            </a:r>
            <a:endParaRPr lang="en-AU" i="1" dirty="0">
              <a:solidFill>
                <a:srgbClr val="FF0000"/>
              </a:solidFill>
            </a:endParaRPr>
          </a:p>
        </p:txBody>
      </p:sp>
      <p:sp>
        <p:nvSpPr>
          <p:cNvPr id="3" name="Content Placeholder 2">
            <a:extLst>
              <a:ext uri="{FF2B5EF4-FFF2-40B4-BE49-F238E27FC236}">
                <a16:creationId xmlns:a16="http://schemas.microsoft.com/office/drawing/2014/main" id="{18AC97B9-E6A3-8CDC-98A2-52F66C8CF17D}"/>
              </a:ext>
            </a:extLst>
          </p:cNvPr>
          <p:cNvSpPr>
            <a:spLocks noGrp="1"/>
          </p:cNvSpPr>
          <p:nvPr>
            <p:ph idx="1"/>
          </p:nvPr>
        </p:nvSpPr>
        <p:spPr>
          <a:xfrm>
            <a:off x="2589212" y="1107347"/>
            <a:ext cx="8915400" cy="5528345"/>
          </a:xfrm>
        </p:spPr>
        <p:txBody>
          <a:bodyPr>
            <a:normAutofit fontScale="92500" lnSpcReduction="20000"/>
          </a:bodyPr>
          <a:lstStyle/>
          <a:p>
            <a:r>
              <a:rPr lang="en-AU" sz="1800" b="0" i="0" u="none" strike="noStrike" baseline="0">
                <a:solidFill>
                  <a:srgbClr val="000000"/>
                </a:solidFill>
                <a:latin typeface="Times New Roman" panose="02020603050405020304" pitchFamily="18" charset="0"/>
              </a:rPr>
              <a:t>Login into AWS account – launch 3 instances – ubuntu (t2.medium) </a:t>
            </a:r>
          </a:p>
          <a:p>
            <a:r>
              <a:rPr lang="en-AU" sz="1800" b="0" i="0" u="none" strike="noStrike" baseline="0">
                <a:solidFill>
                  <a:srgbClr val="000000"/>
                </a:solidFill>
                <a:latin typeface="Times New Roman" panose="02020603050405020304" pitchFamily="18" charset="0"/>
              </a:rPr>
              <a:t>Master must have 2vcpu and 4gb RAM </a:t>
            </a:r>
          </a:p>
          <a:p>
            <a:r>
              <a:rPr lang="en-AU" sz="1800" b="0" i="0" u="none" strike="noStrike" baseline="0">
                <a:solidFill>
                  <a:srgbClr val="000000"/>
                </a:solidFill>
                <a:latin typeface="Times New Roman" panose="02020603050405020304" pitchFamily="18" charset="0"/>
              </a:rPr>
              <a:t>Now using puttygen, create private key </a:t>
            </a:r>
          </a:p>
          <a:p>
            <a:r>
              <a:rPr lang="en-AU" sz="1800" b="0" i="0" u="none" strike="noStrike" baseline="0">
                <a:solidFill>
                  <a:srgbClr val="000000"/>
                </a:solidFill>
                <a:latin typeface="Times New Roman" panose="02020603050405020304" pitchFamily="18" charset="0"/>
              </a:rPr>
              <a:t>Access all the 3 instances (1 master, 2 node) using putty. </a:t>
            </a:r>
          </a:p>
          <a:p>
            <a:r>
              <a:rPr lang="en-AU" sz="1800" b="1" i="0" u="none" strike="noStrike" baseline="0">
                <a:solidFill>
                  <a:srgbClr val="000000"/>
                </a:solidFill>
                <a:latin typeface="Times New Roman" panose="02020603050405020304" pitchFamily="18" charset="0"/>
              </a:rPr>
              <a:t>Commands common for master and node: </a:t>
            </a:r>
            <a:endParaRPr lang="en-AU" sz="1800" b="0" i="0" u="none" strike="noStrike" baseline="0">
              <a:solidFill>
                <a:srgbClr val="000000"/>
              </a:solidFill>
              <a:latin typeface="Times New Roman" panose="02020603050405020304" pitchFamily="18" charset="0"/>
            </a:endParaRPr>
          </a:p>
          <a:p>
            <a:r>
              <a:rPr lang="en-AU" sz="1800" b="0" i="0" u="none" strike="noStrike" baseline="0">
                <a:solidFill>
                  <a:srgbClr val="000000"/>
                </a:solidFill>
                <a:latin typeface="Times New Roman" panose="02020603050405020304" pitchFamily="18" charset="0"/>
              </a:rPr>
              <a:t># sudo su </a:t>
            </a:r>
          </a:p>
          <a:p>
            <a:r>
              <a:rPr lang="en-AU" sz="1800" b="0" i="0" u="none" strike="noStrike" baseline="0">
                <a:solidFill>
                  <a:srgbClr val="000000"/>
                </a:solidFill>
                <a:latin typeface="Times New Roman" panose="02020603050405020304" pitchFamily="18" charset="0"/>
              </a:rPr>
              <a:t># apt-get update </a:t>
            </a:r>
          </a:p>
          <a:p>
            <a:r>
              <a:rPr lang="en-AU" sz="1800" b="0" i="0" u="none" strike="noStrike" baseline="0">
                <a:solidFill>
                  <a:srgbClr val="000000"/>
                </a:solidFill>
                <a:latin typeface="Times New Roman" panose="02020603050405020304" pitchFamily="18" charset="0"/>
              </a:rPr>
              <a:t>Now install https package </a:t>
            </a:r>
          </a:p>
          <a:p>
            <a:r>
              <a:rPr lang="en-AU" sz="1800" b="0" i="0" u="none" strike="noStrike" baseline="0">
                <a:solidFill>
                  <a:srgbClr val="000000"/>
                </a:solidFill>
                <a:latin typeface="Times New Roman" panose="02020603050405020304" pitchFamily="18" charset="0"/>
              </a:rPr>
              <a:t># apt-get install apt-transport-https </a:t>
            </a:r>
          </a:p>
          <a:p>
            <a:r>
              <a:rPr lang="en-AU" sz="1800" b="0" i="0" u="none" strike="noStrike" baseline="0">
                <a:solidFill>
                  <a:srgbClr val="000000"/>
                </a:solidFill>
                <a:latin typeface="Times New Roman" panose="02020603050405020304" pitchFamily="18" charset="0"/>
              </a:rPr>
              <a:t>This https is needed for intra cluster communication (particularly from control plane to individual pods) </a:t>
            </a:r>
          </a:p>
          <a:p>
            <a:r>
              <a:rPr lang="en-AU" sz="1800" b="0" i="0" u="none" strike="noStrike" baseline="0">
                <a:solidFill>
                  <a:srgbClr val="000000"/>
                </a:solidFill>
                <a:latin typeface="Times New Roman" panose="02020603050405020304" pitchFamily="18" charset="0"/>
              </a:rPr>
              <a:t>Now install docker on all 3 instances </a:t>
            </a:r>
          </a:p>
          <a:p>
            <a:r>
              <a:rPr lang="en-AU" sz="1800" b="0" i="0" u="none" strike="noStrike" baseline="0">
                <a:solidFill>
                  <a:srgbClr val="000000"/>
                </a:solidFill>
                <a:latin typeface="Times New Roman" panose="02020603050405020304" pitchFamily="18" charset="0"/>
              </a:rPr>
              <a:t># sudo apt install docker.io -y </a:t>
            </a:r>
          </a:p>
          <a:p>
            <a:r>
              <a:rPr lang="en-AU" sz="1800" b="0" i="0" u="none" strike="noStrike" baseline="0">
                <a:solidFill>
                  <a:srgbClr val="000000"/>
                </a:solidFill>
                <a:latin typeface="Times New Roman" panose="02020603050405020304" pitchFamily="18" charset="0"/>
              </a:rPr>
              <a:t>To check whatever docker is installed or not </a:t>
            </a:r>
          </a:p>
          <a:p>
            <a:r>
              <a:rPr lang="en-AU" sz="1800" b="0" i="0" u="none" strike="noStrike" baseline="0">
                <a:solidFill>
                  <a:srgbClr val="000000"/>
                </a:solidFill>
                <a:latin typeface="Times New Roman" panose="02020603050405020304" pitchFamily="18" charset="0"/>
              </a:rPr>
              <a:t># docker --version </a:t>
            </a:r>
          </a:p>
          <a:p>
            <a:r>
              <a:rPr lang="en-AU" sz="1800" b="0" i="0" u="none" strike="noStrike" baseline="0">
                <a:solidFill>
                  <a:srgbClr val="000000"/>
                </a:solidFill>
                <a:latin typeface="Times New Roman" panose="02020603050405020304" pitchFamily="18" charset="0"/>
              </a:rPr>
              <a:t># systemctl start docker </a:t>
            </a:r>
          </a:p>
          <a:p>
            <a:r>
              <a:rPr lang="en-AU" sz="1800" b="0" i="0" u="none" strike="noStrike" baseline="0">
                <a:solidFill>
                  <a:srgbClr val="000000"/>
                </a:solidFill>
                <a:latin typeface="Times New Roman" panose="02020603050405020304" pitchFamily="18" charset="0"/>
              </a:rPr>
              <a:t># systemctl enable docker</a:t>
            </a:r>
            <a:endParaRPr lang="en-AU" dirty="0"/>
          </a:p>
        </p:txBody>
      </p:sp>
    </p:spTree>
    <p:extLst>
      <p:ext uri="{BB962C8B-B14F-4D97-AF65-F5344CB8AC3E}">
        <p14:creationId xmlns:p14="http://schemas.microsoft.com/office/powerpoint/2010/main" val="162222047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B776-828D-B304-7DDC-D649711368D0}"/>
              </a:ext>
            </a:extLst>
          </p:cNvPr>
          <p:cNvSpPr>
            <a:spLocks noGrp="1"/>
          </p:cNvSpPr>
          <p:nvPr>
            <p:ph type="title"/>
          </p:nvPr>
        </p:nvSpPr>
        <p:spPr>
          <a:xfrm>
            <a:off x="2592925" y="142614"/>
            <a:ext cx="8911687" cy="654340"/>
          </a:xfrm>
        </p:spPr>
        <p:txBody>
          <a:bodyPr>
            <a:normAutofit/>
          </a:bodyPr>
          <a:lstStyle/>
          <a:p>
            <a:r>
              <a:rPr lang="en-AU" sz="2800" b="1" i="1" u="none" strike="noStrike" baseline="0" dirty="0">
                <a:solidFill>
                  <a:srgbClr val="FF0000"/>
                </a:solidFill>
                <a:latin typeface="Times New Roman" panose="02020603050405020304" pitchFamily="18" charset="0"/>
              </a:rPr>
              <a:t>DEMO: Setup Kubernetes master and node on AWS:</a:t>
            </a:r>
            <a:endParaRPr lang="en-AU" sz="2800" dirty="0"/>
          </a:p>
        </p:txBody>
      </p:sp>
      <p:sp>
        <p:nvSpPr>
          <p:cNvPr id="3" name="Content Placeholder 2">
            <a:extLst>
              <a:ext uri="{FF2B5EF4-FFF2-40B4-BE49-F238E27FC236}">
                <a16:creationId xmlns:a16="http://schemas.microsoft.com/office/drawing/2014/main" id="{22593667-0A93-C964-C744-4779C7ED6342}"/>
              </a:ext>
            </a:extLst>
          </p:cNvPr>
          <p:cNvSpPr>
            <a:spLocks noGrp="1"/>
          </p:cNvSpPr>
          <p:nvPr>
            <p:ph idx="1"/>
          </p:nvPr>
        </p:nvSpPr>
        <p:spPr>
          <a:xfrm>
            <a:off x="2589212" y="1484851"/>
            <a:ext cx="8915400" cy="4345498"/>
          </a:xfrm>
        </p:spPr>
        <p:txBody>
          <a:bodyPr>
            <a:normAutofit/>
          </a:bodyPr>
          <a:lstStyle/>
          <a:p>
            <a:r>
              <a:rPr lang="en-AU" sz="1800" b="0" i="0" u="none" strike="noStrike" baseline="0" dirty="0">
                <a:solidFill>
                  <a:srgbClr val="000000"/>
                </a:solidFill>
                <a:latin typeface="Times New Roman" panose="02020603050405020304" pitchFamily="18" charset="0"/>
              </a:rPr>
              <a:t>Setup open GPG key. This is required for intra cluster communication. It will be added to source key on this node </a:t>
            </a:r>
            <a:r>
              <a:rPr lang="en-AU" sz="1800" b="0" i="0" u="none" strike="noStrike" baseline="0" dirty="0" err="1">
                <a:solidFill>
                  <a:srgbClr val="000000"/>
                </a:solidFill>
                <a:latin typeface="Times New Roman" panose="02020603050405020304" pitchFamily="18" charset="0"/>
              </a:rPr>
              <a:t>i.e</a:t>
            </a:r>
            <a:r>
              <a:rPr lang="en-AU" sz="1800" b="0" i="0" u="none" strike="noStrike" baseline="0" dirty="0">
                <a:solidFill>
                  <a:srgbClr val="000000"/>
                </a:solidFill>
                <a:latin typeface="Times New Roman" panose="02020603050405020304" pitchFamily="18" charset="0"/>
              </a:rPr>
              <a:t> when k8s sends signed information to our host, it is going to accept those information because this open GPG key is present in the source key. </a:t>
            </a:r>
          </a:p>
          <a:p>
            <a:r>
              <a:rPr lang="en-AU" sz="1800" b="0" i="0" u="none" strike="noStrike" baseline="0" dirty="0">
                <a:solidFill>
                  <a:srgbClr val="000000"/>
                </a:solidFill>
                <a:latin typeface="Times New Roman" panose="02020603050405020304" pitchFamily="18" charset="0"/>
              </a:rPr>
              <a:t># curl -s https://packages.cloud.google.com/apt/doc/apt-key.gpg | # </a:t>
            </a:r>
            <a:r>
              <a:rPr lang="en-AU" sz="1800" b="0" i="0" u="none" strike="noStrike" baseline="0" dirty="0" err="1">
                <a:solidFill>
                  <a:srgbClr val="000000"/>
                </a:solidFill>
                <a:latin typeface="Times New Roman" panose="02020603050405020304" pitchFamily="18" charset="0"/>
              </a:rPr>
              <a:t>sudo</a:t>
            </a:r>
            <a:r>
              <a:rPr lang="en-AU" sz="1800" b="0" i="0" u="none" strike="noStrike" baseline="0" dirty="0">
                <a:solidFill>
                  <a:srgbClr val="000000"/>
                </a:solidFill>
                <a:latin typeface="Times New Roman" panose="02020603050405020304" pitchFamily="18" charset="0"/>
              </a:rPr>
              <a:t> apt-key add </a:t>
            </a:r>
          </a:p>
          <a:p>
            <a:r>
              <a:rPr lang="en-AU" sz="1800" b="0" i="0" u="none" strike="noStrike" baseline="0" dirty="0">
                <a:solidFill>
                  <a:srgbClr val="000000"/>
                </a:solidFill>
                <a:latin typeface="Times New Roman" panose="02020603050405020304" pitchFamily="18" charset="0"/>
              </a:rPr>
              <a:t>Edit source list file (apt-get install nano) </a:t>
            </a:r>
          </a:p>
          <a:p>
            <a:r>
              <a:rPr lang="en-AU" sz="1800" b="0" i="0" u="none" strike="noStrike" baseline="0" dirty="0">
                <a:solidFill>
                  <a:srgbClr val="000000"/>
                </a:solidFill>
                <a:latin typeface="Times New Roman" panose="02020603050405020304" pitchFamily="18" charset="0"/>
              </a:rPr>
              <a:t># nano /etc/apt/</a:t>
            </a:r>
            <a:r>
              <a:rPr lang="en-AU" sz="1800" b="0" i="0" u="none" strike="noStrike" baseline="0" dirty="0" err="1">
                <a:solidFill>
                  <a:srgbClr val="000000"/>
                </a:solidFill>
                <a:latin typeface="Times New Roman" panose="02020603050405020304" pitchFamily="18" charset="0"/>
              </a:rPr>
              <a:t>source.list.d</a:t>
            </a:r>
            <a:r>
              <a:rPr lang="en-AU" sz="1800" b="0" i="0" u="none" strike="noStrike" baseline="0" dirty="0">
                <a:solidFill>
                  <a:srgbClr val="000000"/>
                </a:solidFill>
                <a:latin typeface="Times New Roman" panose="02020603050405020304" pitchFamily="18" charset="0"/>
              </a:rPr>
              <a:t>/</a:t>
            </a:r>
            <a:r>
              <a:rPr lang="en-AU" sz="1800" b="0" i="0" u="none" strike="noStrike" baseline="0" dirty="0" err="1">
                <a:solidFill>
                  <a:srgbClr val="000000"/>
                </a:solidFill>
                <a:latin typeface="Times New Roman" panose="02020603050405020304" pitchFamily="18" charset="0"/>
              </a:rPr>
              <a:t>Kubernetes.list</a:t>
            </a:r>
            <a:r>
              <a:rPr lang="en-AU" sz="1800" b="0" i="0" u="none" strike="noStrike" baseline="0" dirty="0">
                <a:solidFill>
                  <a:srgbClr val="000000"/>
                </a:solidFill>
                <a:latin typeface="Times New Roman" panose="02020603050405020304" pitchFamily="18" charset="0"/>
              </a:rPr>
              <a:t> </a:t>
            </a:r>
          </a:p>
          <a:p>
            <a:r>
              <a:rPr lang="da-DK" sz="1800" b="0" i="0" u="none" strike="noStrike" baseline="0" dirty="0">
                <a:solidFill>
                  <a:srgbClr val="000000"/>
                </a:solidFill>
                <a:latin typeface="Times New Roman" panose="02020603050405020304" pitchFamily="18" charset="0"/>
              </a:rPr>
              <a:t># deb http://apt.kubernetes.io/kubernetes-xenial.main </a:t>
            </a:r>
          </a:p>
          <a:p>
            <a:r>
              <a:rPr lang="en-AU" sz="1800" b="0" i="0" u="none" strike="noStrike" baseline="0" dirty="0">
                <a:solidFill>
                  <a:srgbClr val="000000"/>
                </a:solidFill>
                <a:latin typeface="Times New Roman" panose="02020603050405020304" pitchFamily="18" charset="0"/>
              </a:rPr>
              <a:t>Exit from nano: </a:t>
            </a:r>
            <a:r>
              <a:rPr lang="en-AU" sz="1800" b="0" i="0" u="none" strike="noStrike" baseline="0" dirty="0" err="1">
                <a:solidFill>
                  <a:srgbClr val="000000"/>
                </a:solidFill>
                <a:latin typeface="Times New Roman" panose="02020603050405020304" pitchFamily="18" charset="0"/>
              </a:rPr>
              <a:t>ctrl+x</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caps+y</a:t>
            </a:r>
            <a:r>
              <a:rPr lang="en-AU" sz="1800" b="0" i="0" u="none" strike="noStrike" baseline="0" dirty="0">
                <a:solidFill>
                  <a:srgbClr val="000000"/>
                </a:solidFill>
                <a:latin typeface="Times New Roman" panose="02020603050405020304" pitchFamily="18" charset="0"/>
              </a:rPr>
              <a:t> – enter </a:t>
            </a:r>
          </a:p>
          <a:p>
            <a:r>
              <a:rPr lang="en-AU" sz="1800" b="0" i="0" u="none" strike="noStrike" baseline="0" dirty="0">
                <a:solidFill>
                  <a:srgbClr val="000000"/>
                </a:solidFill>
                <a:latin typeface="Times New Roman" panose="02020603050405020304" pitchFamily="18" charset="0"/>
              </a:rPr>
              <a:t># apt-get update – install all packages </a:t>
            </a:r>
          </a:p>
          <a:p>
            <a:r>
              <a:rPr lang="en-AU" sz="1800" b="0" i="0" u="none" strike="noStrike" baseline="0" dirty="0">
                <a:solidFill>
                  <a:srgbClr val="000000"/>
                </a:solidFill>
                <a:latin typeface="Times New Roman" panose="02020603050405020304" pitchFamily="18" charset="0"/>
              </a:rPr>
              <a:t># apt-get install -y </a:t>
            </a:r>
            <a:r>
              <a:rPr lang="en-AU" sz="1800" b="0" i="0" u="none" strike="noStrike" baseline="0" dirty="0" err="1">
                <a:solidFill>
                  <a:srgbClr val="000000"/>
                </a:solidFill>
                <a:latin typeface="Times New Roman" panose="02020603050405020304" pitchFamily="18" charset="0"/>
              </a:rPr>
              <a:t>kublet</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kubeadm</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kubectl</a:t>
            </a:r>
            <a:r>
              <a:rPr lang="en-AU" sz="1800" b="0" i="0" u="none" strike="noStrike" baseline="0" dirty="0">
                <a:solidFill>
                  <a:srgbClr val="000000"/>
                </a:solidFill>
                <a:latin typeface="Times New Roman" panose="02020603050405020304" pitchFamily="18" charset="0"/>
              </a:rPr>
              <a:t> Kubernetes-</a:t>
            </a:r>
            <a:r>
              <a:rPr lang="en-AU" sz="1800" b="0" i="0" u="none" strike="noStrike" baseline="0" dirty="0" err="1">
                <a:solidFill>
                  <a:srgbClr val="000000"/>
                </a:solidFill>
                <a:latin typeface="Times New Roman" panose="02020603050405020304" pitchFamily="18" charset="0"/>
              </a:rPr>
              <a:t>cni</a:t>
            </a:r>
            <a:r>
              <a:rPr lang="en-AU" sz="1800" b="0" i="0" u="none" strike="noStrike" baseline="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8517917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53E8-C57F-80DD-F51D-3FE79498DA9C}"/>
              </a:ext>
            </a:extLst>
          </p:cNvPr>
          <p:cNvSpPr>
            <a:spLocks noGrp="1"/>
          </p:cNvSpPr>
          <p:nvPr>
            <p:ph type="title"/>
          </p:nvPr>
        </p:nvSpPr>
        <p:spPr>
          <a:xfrm>
            <a:off x="2592925" y="192948"/>
            <a:ext cx="8911687" cy="1115736"/>
          </a:xfrm>
        </p:spPr>
        <p:txBody>
          <a:bodyPr>
            <a:normAutofit fontScale="90000"/>
          </a:bodyPr>
          <a:lstStyle/>
          <a:p>
            <a:r>
              <a:rPr lang="en-AU" sz="3600" b="1" i="1" u="none" strike="noStrike" baseline="0" dirty="0">
                <a:solidFill>
                  <a:srgbClr val="FF0000"/>
                </a:solidFill>
                <a:latin typeface="Times New Roman" panose="02020603050405020304" pitchFamily="18" charset="0"/>
              </a:rPr>
              <a:t>DEMO: Setup Kubernetes master and node on AWS:</a:t>
            </a:r>
            <a:endParaRPr lang="en-AU" dirty="0"/>
          </a:p>
        </p:txBody>
      </p:sp>
      <p:sp>
        <p:nvSpPr>
          <p:cNvPr id="3" name="Content Placeholder 2">
            <a:extLst>
              <a:ext uri="{FF2B5EF4-FFF2-40B4-BE49-F238E27FC236}">
                <a16:creationId xmlns:a16="http://schemas.microsoft.com/office/drawing/2014/main" id="{547D514C-2D29-7917-D54A-86ABF1113C76}"/>
              </a:ext>
            </a:extLst>
          </p:cNvPr>
          <p:cNvSpPr>
            <a:spLocks noGrp="1"/>
          </p:cNvSpPr>
          <p:nvPr>
            <p:ph idx="1"/>
          </p:nvPr>
        </p:nvSpPr>
        <p:spPr>
          <a:xfrm>
            <a:off x="2589212" y="1308683"/>
            <a:ext cx="8915400" cy="5251507"/>
          </a:xfrm>
        </p:spPr>
        <p:txBody>
          <a:bodyPr>
            <a:normAutofit fontScale="77500" lnSpcReduction="20000"/>
          </a:bodyPr>
          <a:lstStyle/>
          <a:p>
            <a:r>
              <a:rPr lang="en-AU" sz="1800" b="1" i="0" u="none" strike="noStrike" baseline="0" dirty="0">
                <a:solidFill>
                  <a:srgbClr val="000000"/>
                </a:solidFill>
                <a:latin typeface="Times New Roman" panose="02020603050405020304" pitchFamily="18" charset="0"/>
              </a:rPr>
              <a:t>Bootstrapping the master node (in master) </a:t>
            </a:r>
            <a:endParaRPr lang="en-AU" sz="1800" b="0" i="0" u="none" strike="noStrike" baseline="0" dirty="0">
              <a:solidFill>
                <a:srgbClr val="000000"/>
              </a:solidFill>
              <a:latin typeface="Times New Roman" panose="02020603050405020304" pitchFamily="18" charset="0"/>
            </a:endParaRPr>
          </a:p>
          <a:p>
            <a:r>
              <a:rPr lang="en-AU" sz="1800" b="0" i="0" u="none" strike="noStrike" baseline="0" dirty="0">
                <a:solidFill>
                  <a:srgbClr val="000000"/>
                </a:solidFill>
                <a:latin typeface="Times New Roman" panose="02020603050405020304" pitchFamily="18" charset="0"/>
              </a:rPr>
              <a:t>To initialize k8s cluster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kubeadm</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init</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You will get one long command started from “</a:t>
            </a:r>
            <a:r>
              <a:rPr lang="en-AU" sz="1800" b="0" i="0" u="none" strike="noStrike" baseline="0" dirty="0" err="1">
                <a:solidFill>
                  <a:srgbClr val="000000"/>
                </a:solidFill>
                <a:latin typeface="Times New Roman" panose="02020603050405020304" pitchFamily="18" charset="0"/>
              </a:rPr>
              <a:t>kubeadm</a:t>
            </a:r>
            <a:r>
              <a:rPr lang="en-AU" sz="1800" b="0" i="0" u="none" strike="noStrike" baseline="0" dirty="0">
                <a:solidFill>
                  <a:srgbClr val="000000"/>
                </a:solidFill>
                <a:latin typeface="Times New Roman" panose="02020603050405020304" pitchFamily="18" charset="0"/>
              </a:rPr>
              <a:t> join 172.31.6.165:6443” </a:t>
            </a:r>
          </a:p>
          <a:p>
            <a:r>
              <a:rPr lang="en-AU" sz="1800" b="0" i="0" u="none" strike="noStrike" baseline="0" dirty="0">
                <a:solidFill>
                  <a:srgbClr val="000000"/>
                </a:solidFill>
                <a:latin typeface="Times New Roman" panose="02020603050405020304" pitchFamily="18" charset="0"/>
              </a:rPr>
              <a:t>Copy this command and save on notepad </a:t>
            </a:r>
          </a:p>
          <a:p>
            <a:r>
              <a:rPr lang="en-AU" sz="1800" b="0" i="0" u="none" strike="noStrike" baseline="0" dirty="0">
                <a:solidFill>
                  <a:srgbClr val="000000"/>
                </a:solidFill>
                <a:latin typeface="Times New Roman" panose="02020603050405020304" pitchFamily="18" charset="0"/>
              </a:rPr>
              <a:t>Create both .</a:t>
            </a:r>
            <a:r>
              <a:rPr lang="en-AU" sz="1800" b="0" i="0" u="none" strike="noStrike" baseline="0" dirty="0" err="1">
                <a:solidFill>
                  <a:srgbClr val="000000"/>
                </a:solidFill>
                <a:latin typeface="Times New Roman" panose="02020603050405020304" pitchFamily="18" charset="0"/>
              </a:rPr>
              <a:t>kube</a:t>
            </a:r>
            <a:r>
              <a:rPr lang="en-AU" sz="1800" b="0" i="0" u="none" strike="noStrike" baseline="0" dirty="0">
                <a:solidFill>
                  <a:srgbClr val="000000"/>
                </a:solidFill>
                <a:latin typeface="Times New Roman" panose="02020603050405020304" pitchFamily="18" charset="0"/>
              </a:rPr>
              <a:t> and its parent directories (-p)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mkdir</a:t>
            </a:r>
            <a:r>
              <a:rPr lang="en-AU" sz="1800" b="0" i="0" u="none" strike="noStrike" baseline="0" dirty="0">
                <a:solidFill>
                  <a:srgbClr val="000000"/>
                </a:solidFill>
                <a:latin typeface="Times New Roman" panose="02020603050405020304" pitchFamily="18" charset="0"/>
              </a:rPr>
              <a:t> -p $HOME/.</a:t>
            </a:r>
            <a:r>
              <a:rPr lang="en-AU" sz="1800" b="0" i="0" u="none" strike="noStrike" baseline="0" dirty="0" err="1">
                <a:solidFill>
                  <a:srgbClr val="000000"/>
                </a:solidFill>
                <a:latin typeface="Times New Roman" panose="02020603050405020304" pitchFamily="18" charset="0"/>
              </a:rPr>
              <a:t>kube</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Copy configuration to </a:t>
            </a:r>
            <a:r>
              <a:rPr lang="en-AU" sz="1800" b="0" i="0" u="none" strike="noStrike" baseline="0" dirty="0" err="1">
                <a:solidFill>
                  <a:srgbClr val="000000"/>
                </a:solidFill>
                <a:latin typeface="Times New Roman" panose="02020603050405020304" pitchFamily="18" charset="0"/>
              </a:rPr>
              <a:t>kube</a:t>
            </a:r>
            <a:r>
              <a:rPr lang="en-AU" sz="1800" b="0" i="0" u="none" strike="noStrike" baseline="0" dirty="0">
                <a:solidFill>
                  <a:srgbClr val="000000"/>
                </a:solidFill>
                <a:latin typeface="Times New Roman" panose="02020603050405020304" pitchFamily="18" charset="0"/>
              </a:rPr>
              <a:t> directory (in configuration file) </a:t>
            </a:r>
          </a:p>
          <a:p>
            <a:r>
              <a:rPr lang="pt-BR" sz="1800" b="0" i="0" u="none" strike="noStrike" baseline="0" dirty="0">
                <a:solidFill>
                  <a:srgbClr val="000000"/>
                </a:solidFill>
                <a:latin typeface="Times New Roman" panose="02020603050405020304" pitchFamily="18" charset="0"/>
              </a:rPr>
              <a:t># sudo cp -i /etc/Kubernetes/admin.config $HOME /.kube/config </a:t>
            </a:r>
          </a:p>
          <a:p>
            <a:r>
              <a:rPr lang="en-AU" sz="1800" b="0" i="0" u="none" strike="noStrike" baseline="0" dirty="0">
                <a:solidFill>
                  <a:srgbClr val="000000"/>
                </a:solidFill>
                <a:latin typeface="Times New Roman" panose="02020603050405020304" pitchFamily="18" charset="0"/>
              </a:rPr>
              <a:t>Provide user permissions to config file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chown</a:t>
            </a:r>
            <a:r>
              <a:rPr lang="en-AU" sz="1800" b="0" i="0" u="none" strike="noStrike" baseline="0" dirty="0">
                <a:solidFill>
                  <a:srgbClr val="000000"/>
                </a:solidFill>
                <a:latin typeface="Times New Roman" panose="02020603050405020304" pitchFamily="18" charset="0"/>
              </a:rPr>
              <a:t> $(id-u): $(id-g) $ HOME/.</a:t>
            </a:r>
            <a:r>
              <a:rPr lang="en-AU" sz="1800" b="0" i="0" u="none" strike="noStrike" baseline="0" dirty="0" err="1">
                <a:solidFill>
                  <a:srgbClr val="000000"/>
                </a:solidFill>
                <a:latin typeface="Times New Roman" panose="02020603050405020304" pitchFamily="18" charset="0"/>
              </a:rPr>
              <a:t>kube</a:t>
            </a:r>
            <a:r>
              <a:rPr lang="en-AU" sz="1800" b="0" i="0" u="none" strike="noStrike" baseline="0" dirty="0">
                <a:solidFill>
                  <a:srgbClr val="000000"/>
                </a:solidFill>
                <a:latin typeface="Times New Roman" panose="02020603050405020304" pitchFamily="18" charset="0"/>
              </a:rPr>
              <a:t>/config </a:t>
            </a:r>
          </a:p>
          <a:p>
            <a:r>
              <a:rPr lang="en-AU" sz="1800" b="0" i="0" u="none" strike="noStrike" baseline="0" dirty="0">
                <a:solidFill>
                  <a:srgbClr val="000000"/>
                </a:solidFill>
                <a:latin typeface="Times New Roman" panose="02020603050405020304" pitchFamily="18" charset="0"/>
              </a:rPr>
              <a:t>Deploy flannel node network for its repository path. Flannel is going to place a binary in each node.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sudo</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kubectl</a:t>
            </a:r>
            <a:r>
              <a:rPr lang="en-AU" sz="1800" b="0" i="0" u="none" strike="noStrike" baseline="0" dirty="0">
                <a:solidFill>
                  <a:srgbClr val="000000"/>
                </a:solidFill>
                <a:latin typeface="Times New Roman" panose="02020603050405020304" pitchFamily="18" charset="0"/>
              </a:rPr>
              <a:t> apply -f https://raw.githubusercontent.com/coreos/flannel/master/documentation/kube-flannel.yml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sudo</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kubectl</a:t>
            </a:r>
            <a:r>
              <a:rPr lang="en-AU" sz="1800" b="0" i="0" u="none" strike="noStrike" baseline="0" dirty="0">
                <a:solidFill>
                  <a:srgbClr val="000000"/>
                </a:solidFill>
                <a:latin typeface="Times New Roman" panose="02020603050405020304" pitchFamily="18" charset="0"/>
              </a:rPr>
              <a:t> apply -f https://raw.githubusercontent.com/coreos/flannel/master/Documentation/k8s-manifest/kube-flannel-rbac.yml </a:t>
            </a:r>
          </a:p>
          <a:p>
            <a:r>
              <a:rPr lang="en-AU" sz="1800" b="0" i="0" u="none" strike="noStrike" baseline="0" dirty="0">
                <a:solidFill>
                  <a:srgbClr val="000000"/>
                </a:solidFill>
                <a:latin typeface="Times New Roman" panose="02020603050405020304" pitchFamily="18" charset="0"/>
              </a:rPr>
              <a:t>Configure worker node: paste the long commands above on both the nodes </a:t>
            </a:r>
          </a:p>
          <a:p>
            <a:r>
              <a:rPr lang="en-AU" sz="1800" b="0" i="0" u="none" strike="noStrike" baseline="0" dirty="0">
                <a:solidFill>
                  <a:srgbClr val="000000"/>
                </a:solidFill>
                <a:latin typeface="Times New Roman" panose="02020603050405020304" pitchFamily="18" charset="0"/>
              </a:rPr>
              <a:t>Go to master: # </a:t>
            </a:r>
            <a:r>
              <a:rPr lang="en-AU" sz="1800" b="0" i="0" u="none" strike="noStrike" baseline="0" dirty="0" err="1">
                <a:solidFill>
                  <a:srgbClr val="000000"/>
                </a:solidFill>
                <a:latin typeface="Times New Roman" panose="02020603050405020304" pitchFamily="18" charset="0"/>
              </a:rPr>
              <a:t>kubectl</a:t>
            </a:r>
            <a:r>
              <a:rPr lang="en-AU" sz="1800" b="0" i="0" u="none" strike="noStrike" baseline="0" dirty="0">
                <a:solidFill>
                  <a:srgbClr val="000000"/>
                </a:solidFill>
                <a:latin typeface="Times New Roman" panose="02020603050405020304" pitchFamily="18" charset="0"/>
              </a:rPr>
              <a:t> get nodes</a:t>
            </a:r>
            <a:endParaRPr lang="en-AU" dirty="0"/>
          </a:p>
          <a:p>
            <a:endParaRPr lang="en-AU" dirty="0"/>
          </a:p>
        </p:txBody>
      </p:sp>
    </p:spTree>
    <p:extLst>
      <p:ext uri="{BB962C8B-B14F-4D97-AF65-F5344CB8AC3E}">
        <p14:creationId xmlns:p14="http://schemas.microsoft.com/office/powerpoint/2010/main" val="27084428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0D8DB5-22C6-F09B-51DF-311BE370B1E5}"/>
              </a:ext>
            </a:extLst>
          </p:cNvPr>
          <p:cNvSpPr txBox="1"/>
          <p:nvPr/>
        </p:nvSpPr>
        <p:spPr>
          <a:xfrm>
            <a:off x="3047301" y="203637"/>
            <a:ext cx="6094602" cy="6740307"/>
          </a:xfrm>
          <a:prstGeom prst="rect">
            <a:avLst/>
          </a:prstGeom>
          <a:noFill/>
        </p:spPr>
        <p:txBody>
          <a:bodyPr wrap="square">
            <a:spAutoFit/>
          </a:bodyPr>
          <a:lstStyle/>
          <a:p>
            <a:r>
              <a:rPr lang="en-AU" dirty="0"/>
              <a:t>file '/</a:t>
            </a:r>
            <a:r>
              <a:rPr lang="en-AU" dirty="0" err="1"/>
              <a:t>myfile</a:t>
            </a:r>
            <a:r>
              <a:rPr lang="en-AU" dirty="0"/>
              <a:t>' do</a:t>
            </a:r>
          </a:p>
          <a:p>
            <a:r>
              <a:rPr lang="en-AU" dirty="0"/>
              <a:t>content 'Welcome Ashok Anupam'</a:t>
            </a:r>
          </a:p>
          <a:p>
            <a:r>
              <a:rPr lang="en-AU" dirty="0"/>
              <a:t>action :create </a:t>
            </a:r>
          </a:p>
          <a:p>
            <a:r>
              <a:rPr lang="en-AU" dirty="0"/>
              <a:t>end</a:t>
            </a:r>
          </a:p>
          <a:p>
            <a:r>
              <a:rPr lang="en-AU" dirty="0"/>
              <a:t>~        </a:t>
            </a:r>
          </a:p>
          <a:p>
            <a:endParaRPr lang="en-AU" dirty="0"/>
          </a:p>
          <a:p>
            <a:r>
              <a:rPr lang="en-AU" dirty="0"/>
              <a:t>......................................................................................................................</a:t>
            </a:r>
          </a:p>
          <a:p>
            <a:endParaRPr lang="en-AU" dirty="0"/>
          </a:p>
          <a:p>
            <a:endParaRPr lang="en-AU" dirty="0"/>
          </a:p>
          <a:p>
            <a:r>
              <a:rPr lang="en-AU" dirty="0"/>
              <a:t>package 'httpd' do</a:t>
            </a:r>
          </a:p>
          <a:p>
            <a:r>
              <a:rPr lang="en-AU" dirty="0"/>
              <a:t>action :install</a:t>
            </a:r>
          </a:p>
          <a:p>
            <a:r>
              <a:rPr lang="en-AU" dirty="0"/>
              <a:t>end</a:t>
            </a:r>
          </a:p>
          <a:p>
            <a:endParaRPr lang="en-AU" dirty="0"/>
          </a:p>
          <a:p>
            <a:r>
              <a:rPr lang="en-AU" dirty="0"/>
              <a:t>file '/var/www/html/index.html' do</a:t>
            </a:r>
          </a:p>
          <a:p>
            <a:r>
              <a:rPr lang="en-AU" dirty="0"/>
              <a:t>content 'Welcome Ashok Anupam'</a:t>
            </a:r>
          </a:p>
          <a:p>
            <a:r>
              <a:rPr lang="en-AU" dirty="0"/>
              <a:t>action :create</a:t>
            </a:r>
          </a:p>
          <a:p>
            <a:r>
              <a:rPr lang="en-AU" dirty="0"/>
              <a:t>end</a:t>
            </a:r>
          </a:p>
          <a:p>
            <a:endParaRPr lang="en-AU" dirty="0"/>
          </a:p>
          <a:p>
            <a:endParaRPr lang="en-AU" dirty="0"/>
          </a:p>
          <a:p>
            <a:r>
              <a:rPr lang="en-AU" dirty="0"/>
              <a:t>service 'httpd' do</a:t>
            </a:r>
          </a:p>
          <a:p>
            <a:r>
              <a:rPr lang="en-AU" dirty="0"/>
              <a:t>action [:enable, :start]</a:t>
            </a:r>
          </a:p>
          <a:p>
            <a:r>
              <a:rPr lang="en-AU" dirty="0"/>
              <a:t>end</a:t>
            </a:r>
          </a:p>
          <a:p>
            <a:r>
              <a:rPr lang="en-AU" dirty="0"/>
              <a:t>~ </a:t>
            </a:r>
          </a:p>
        </p:txBody>
      </p:sp>
    </p:spTree>
    <p:extLst>
      <p:ext uri="{BB962C8B-B14F-4D97-AF65-F5344CB8AC3E}">
        <p14:creationId xmlns:p14="http://schemas.microsoft.com/office/powerpoint/2010/main" val="9827220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8D8002-68A8-8CA0-1771-AA809A32F56A}"/>
              </a:ext>
            </a:extLst>
          </p:cNvPr>
          <p:cNvSpPr txBox="1"/>
          <p:nvPr/>
        </p:nvSpPr>
        <p:spPr>
          <a:xfrm>
            <a:off x="3047301" y="1865631"/>
            <a:ext cx="6094602" cy="3139321"/>
          </a:xfrm>
          <a:prstGeom prst="rect">
            <a:avLst/>
          </a:prstGeom>
          <a:noFill/>
        </p:spPr>
        <p:txBody>
          <a:bodyPr wrap="square">
            <a:spAutoFit/>
          </a:bodyPr>
          <a:lstStyle/>
          <a:p>
            <a:r>
              <a:rPr lang="en-AU" dirty="0"/>
              <a:t>file '/</a:t>
            </a:r>
            <a:r>
              <a:rPr lang="en-AU" dirty="0" err="1"/>
              <a:t>basicinfo</a:t>
            </a:r>
            <a:r>
              <a:rPr lang="en-AU" dirty="0"/>
              <a:t>' do</a:t>
            </a:r>
          </a:p>
          <a:p>
            <a:r>
              <a:rPr lang="en-AU" dirty="0"/>
              <a:t> content "This is to get Attributes</a:t>
            </a:r>
          </a:p>
          <a:p>
            <a:r>
              <a:rPr lang="en-AU" dirty="0"/>
              <a:t> HOSTNAME: #{node['hostname']}</a:t>
            </a:r>
          </a:p>
          <a:p>
            <a:r>
              <a:rPr lang="en-AU" dirty="0"/>
              <a:t> IPADDRESS: #{node['ipaddress']}</a:t>
            </a:r>
          </a:p>
          <a:p>
            <a:r>
              <a:rPr lang="en-AU" dirty="0"/>
              <a:t> CPU: #{node['cpu']['0']['mhz']}</a:t>
            </a:r>
          </a:p>
          <a:p>
            <a:r>
              <a:rPr lang="en-AU" dirty="0"/>
              <a:t> MEMORY: #{node['memory']['total']}"</a:t>
            </a:r>
          </a:p>
          <a:p>
            <a:r>
              <a:rPr lang="en-AU" dirty="0"/>
              <a:t> owner 'root'</a:t>
            </a:r>
          </a:p>
          <a:p>
            <a:r>
              <a:rPr lang="en-AU" dirty="0"/>
              <a:t> group 'root'</a:t>
            </a:r>
          </a:p>
          <a:p>
            <a:r>
              <a:rPr lang="en-AU" dirty="0"/>
              <a:t>action :create</a:t>
            </a:r>
          </a:p>
          <a:p>
            <a:r>
              <a:rPr lang="en-AU" dirty="0"/>
              <a:t>end</a:t>
            </a:r>
          </a:p>
          <a:p>
            <a:endParaRPr lang="en-AU" dirty="0"/>
          </a:p>
        </p:txBody>
      </p:sp>
    </p:spTree>
    <p:extLst>
      <p:ext uri="{BB962C8B-B14F-4D97-AF65-F5344CB8AC3E}">
        <p14:creationId xmlns:p14="http://schemas.microsoft.com/office/powerpoint/2010/main" val="2729415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08C7-8D5F-B76B-8CAD-19369D29CFB2}"/>
              </a:ext>
            </a:extLst>
          </p:cNvPr>
          <p:cNvSpPr>
            <a:spLocks noGrp="1"/>
          </p:cNvSpPr>
          <p:nvPr>
            <p:ph type="title"/>
          </p:nvPr>
        </p:nvSpPr>
        <p:spPr>
          <a:xfrm>
            <a:off x="2592925" y="624111"/>
            <a:ext cx="8911687" cy="441292"/>
          </a:xfrm>
        </p:spPr>
        <p:txBody>
          <a:bodyPr>
            <a:normAutofit fontScale="90000"/>
          </a:bodyPr>
          <a:lstStyle/>
          <a:p>
            <a:r>
              <a:rPr lang="en-AU" b="1" i="1" dirty="0"/>
              <a:t>GIT-IGNORE</a:t>
            </a:r>
            <a:endParaRPr lang="en-AU" i="1" dirty="0"/>
          </a:p>
        </p:txBody>
      </p:sp>
      <p:sp>
        <p:nvSpPr>
          <p:cNvPr id="3" name="Content Placeholder 2">
            <a:extLst>
              <a:ext uri="{FF2B5EF4-FFF2-40B4-BE49-F238E27FC236}">
                <a16:creationId xmlns:a16="http://schemas.microsoft.com/office/drawing/2014/main" id="{8C8F2171-2746-354C-811D-984C1883D562}"/>
              </a:ext>
            </a:extLst>
          </p:cNvPr>
          <p:cNvSpPr>
            <a:spLocks noGrp="1"/>
          </p:cNvSpPr>
          <p:nvPr>
            <p:ph idx="1"/>
          </p:nvPr>
        </p:nvSpPr>
        <p:spPr>
          <a:xfrm>
            <a:off x="2589212" y="1350628"/>
            <a:ext cx="8915400" cy="5251508"/>
          </a:xfrm>
        </p:spPr>
        <p:txBody>
          <a:bodyPr>
            <a:normAutofit fontScale="77500" lnSpcReduction="20000"/>
          </a:bodyPr>
          <a:lstStyle/>
          <a:p>
            <a:r>
              <a:rPr lang="en-AU" b="1" dirty="0">
                <a:solidFill>
                  <a:srgbClr val="FF0000"/>
                </a:solidFill>
              </a:rPr>
              <a:t># touch ashok.java </a:t>
            </a:r>
          </a:p>
          <a:p>
            <a:r>
              <a:rPr lang="en-AU" b="1" dirty="0">
                <a:solidFill>
                  <a:srgbClr val="FF0000"/>
                </a:solidFill>
              </a:rPr>
              <a:t># git status</a:t>
            </a:r>
          </a:p>
          <a:p>
            <a:r>
              <a:rPr lang="en-AU" b="1" dirty="0"/>
              <a:t> Nothing to commit, working tree is clean, now create some files in different formats by using touch command </a:t>
            </a:r>
          </a:p>
          <a:p>
            <a:r>
              <a:rPr lang="en-AU" b="1" dirty="0">
                <a:solidFill>
                  <a:srgbClr val="FF0000"/>
                </a:solidFill>
              </a:rPr>
              <a:t># touch Alok.txt </a:t>
            </a:r>
          </a:p>
          <a:p>
            <a:r>
              <a:rPr lang="en-AU" b="1" dirty="0">
                <a:solidFill>
                  <a:srgbClr val="FF0000"/>
                </a:solidFill>
              </a:rPr>
              <a:t># git status</a:t>
            </a:r>
          </a:p>
          <a:p>
            <a:r>
              <a:rPr lang="en-AU" b="1" dirty="0"/>
              <a:t> Alok.txt (Again it showed text file, not java file means ignored)</a:t>
            </a:r>
          </a:p>
          <a:p>
            <a:r>
              <a:rPr lang="en-AU" b="1" dirty="0"/>
              <a:t> If I want to see latest commit, last 2 commits, last-n commits and all commits in one line. </a:t>
            </a:r>
          </a:p>
          <a:p>
            <a:r>
              <a:rPr lang="en-AU" b="1" dirty="0"/>
              <a:t> </a:t>
            </a:r>
            <a:r>
              <a:rPr lang="en-AU" b="1" dirty="0">
                <a:solidFill>
                  <a:srgbClr val="FF0000"/>
                </a:solidFill>
              </a:rPr>
              <a:t># git log -1</a:t>
            </a:r>
          </a:p>
          <a:p>
            <a:r>
              <a:rPr lang="en-AU" b="1" dirty="0">
                <a:solidFill>
                  <a:srgbClr val="FF0000"/>
                </a:solidFill>
              </a:rPr>
              <a:t> # git log -2 </a:t>
            </a:r>
          </a:p>
          <a:p>
            <a:r>
              <a:rPr lang="en-AU" b="1" dirty="0">
                <a:solidFill>
                  <a:srgbClr val="FF0000"/>
                </a:solidFill>
              </a:rPr>
              <a:t> # git log –</a:t>
            </a:r>
            <a:r>
              <a:rPr lang="en-AU" b="1" dirty="0" err="1">
                <a:solidFill>
                  <a:srgbClr val="FF0000"/>
                </a:solidFill>
              </a:rPr>
              <a:t>oneline</a:t>
            </a:r>
            <a:r>
              <a:rPr lang="en-AU" b="1" dirty="0">
                <a:solidFill>
                  <a:srgbClr val="FF0000"/>
                </a:solidFill>
              </a:rPr>
              <a:t> </a:t>
            </a:r>
          </a:p>
          <a:p>
            <a:r>
              <a:rPr lang="en-AU" b="1" dirty="0"/>
              <a:t>12345678KD458F4lW3E4 (HEAD -&gt; master) message “1” So many commits are showing in one column</a:t>
            </a:r>
          </a:p>
          <a:p>
            <a:r>
              <a:rPr lang="en-AU" b="1" dirty="0"/>
              <a:t> 12345678KD458F4lW3E4 message “2” </a:t>
            </a:r>
          </a:p>
          <a:p>
            <a:r>
              <a:rPr lang="en-AU" b="1" dirty="0"/>
              <a:t>12345678KD458F4lW3E4 message “3”</a:t>
            </a:r>
          </a:p>
          <a:p>
            <a:r>
              <a:rPr lang="en-AU" b="1" dirty="0"/>
              <a:t> If I want to find specific commit, Acton and file use grep command with specific name rest will be ignored. [mumbaigi1] </a:t>
            </a:r>
          </a:p>
          <a:p>
            <a:r>
              <a:rPr lang="en-AU" b="1" dirty="0">
                <a:solidFill>
                  <a:srgbClr val="FF0000"/>
                </a:solidFill>
              </a:rPr>
              <a:t># git log -–grep “ignore”</a:t>
            </a:r>
          </a:p>
          <a:p>
            <a:r>
              <a:rPr lang="en-AU" b="1" dirty="0"/>
              <a:t> ignore=ignore </a:t>
            </a:r>
            <a:r>
              <a:rPr lang="en-AU" b="1" dirty="0" err="1"/>
              <a:t>css</a:t>
            </a:r>
            <a:r>
              <a:rPr lang="en-AU" b="1" dirty="0"/>
              <a:t> and java files</a:t>
            </a:r>
          </a:p>
        </p:txBody>
      </p:sp>
    </p:spTree>
    <p:extLst>
      <p:ext uri="{BB962C8B-B14F-4D97-AF65-F5344CB8AC3E}">
        <p14:creationId xmlns:p14="http://schemas.microsoft.com/office/powerpoint/2010/main" val="26356870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E74492-4311-514B-357A-77D527FF2EB2}"/>
              </a:ext>
            </a:extLst>
          </p:cNvPr>
          <p:cNvSpPr txBox="1"/>
          <p:nvPr/>
        </p:nvSpPr>
        <p:spPr>
          <a:xfrm>
            <a:off x="3047301" y="65138"/>
            <a:ext cx="6094602" cy="6740307"/>
          </a:xfrm>
          <a:prstGeom prst="rect">
            <a:avLst/>
          </a:prstGeom>
          <a:noFill/>
        </p:spPr>
        <p:txBody>
          <a:bodyPr wrap="square">
            <a:spAutoFit/>
          </a:bodyPr>
          <a:lstStyle/>
          <a:p>
            <a:r>
              <a:rPr lang="en-AU" dirty="0"/>
              <a:t>#</a:t>
            </a:r>
          </a:p>
          <a:p>
            <a:r>
              <a:rPr lang="en-AU" dirty="0"/>
              <a:t># Cookbook:: ABC-cookbook</a:t>
            </a:r>
          </a:p>
          <a:p>
            <a:r>
              <a:rPr lang="en-AU" dirty="0"/>
              <a:t># Recipe:: ABC-recipe</a:t>
            </a:r>
          </a:p>
          <a:p>
            <a:r>
              <a:rPr lang="en-AU" dirty="0"/>
              <a:t>#</a:t>
            </a:r>
          </a:p>
          <a:p>
            <a:r>
              <a:rPr lang="en-AU" dirty="0"/>
              <a:t># Copyright:: 2024, The Authors, All Rights Reserved</a:t>
            </a:r>
          </a:p>
          <a:p>
            <a:endParaRPr lang="en-AU" dirty="0"/>
          </a:p>
          <a:p>
            <a:r>
              <a:rPr lang="en-AU" dirty="0"/>
              <a:t>execute "run a script" do</a:t>
            </a:r>
          </a:p>
          <a:p>
            <a:r>
              <a:rPr lang="en-AU" dirty="0"/>
              <a:t>command &lt;&lt;-EOH</a:t>
            </a:r>
          </a:p>
          <a:p>
            <a:r>
              <a:rPr lang="en-AU" dirty="0" err="1"/>
              <a:t>mkdir</a:t>
            </a:r>
            <a:r>
              <a:rPr lang="en-AU" dirty="0"/>
              <a:t> /</a:t>
            </a:r>
            <a:r>
              <a:rPr lang="en-AU" dirty="0" err="1"/>
              <a:t>ashokdir</a:t>
            </a:r>
            <a:endParaRPr lang="en-AU" dirty="0"/>
          </a:p>
          <a:p>
            <a:r>
              <a:rPr lang="en-AU" dirty="0"/>
              <a:t>touch /</a:t>
            </a:r>
            <a:r>
              <a:rPr lang="en-AU" dirty="0" err="1"/>
              <a:t>ashokdir</a:t>
            </a:r>
            <a:r>
              <a:rPr lang="en-AU" dirty="0"/>
              <a:t>/</a:t>
            </a:r>
            <a:r>
              <a:rPr lang="en-AU" dirty="0" err="1"/>
              <a:t>anupamfile</a:t>
            </a:r>
            <a:r>
              <a:rPr lang="en-AU" dirty="0"/>
              <a:t> </a:t>
            </a:r>
          </a:p>
          <a:p>
            <a:r>
              <a:rPr lang="en-AU" dirty="0"/>
              <a:t>EOH</a:t>
            </a:r>
          </a:p>
          <a:p>
            <a:r>
              <a:rPr lang="en-AU" dirty="0"/>
              <a:t>end</a:t>
            </a:r>
          </a:p>
          <a:p>
            <a:endParaRPr lang="en-AU" dirty="0"/>
          </a:p>
          <a:p>
            <a:r>
              <a:rPr lang="en-AU" dirty="0"/>
              <a:t>user "</a:t>
            </a:r>
            <a:r>
              <a:rPr lang="en-AU" dirty="0" err="1"/>
              <a:t>ashok</a:t>
            </a:r>
            <a:r>
              <a:rPr lang="en-AU" dirty="0"/>
              <a:t>" do</a:t>
            </a:r>
          </a:p>
          <a:p>
            <a:r>
              <a:rPr lang="en-AU" dirty="0"/>
              <a:t>action :create</a:t>
            </a:r>
          </a:p>
          <a:p>
            <a:r>
              <a:rPr lang="en-AU" dirty="0"/>
              <a:t>end</a:t>
            </a:r>
          </a:p>
          <a:p>
            <a:endParaRPr lang="en-AU" dirty="0"/>
          </a:p>
          <a:p>
            <a:r>
              <a:rPr lang="en-AU" dirty="0"/>
              <a:t>group "</a:t>
            </a:r>
            <a:r>
              <a:rPr lang="en-AU" dirty="0" err="1"/>
              <a:t>devopsgroup</a:t>
            </a:r>
            <a:r>
              <a:rPr lang="en-AU" dirty="0"/>
              <a:t>" do</a:t>
            </a:r>
          </a:p>
          <a:p>
            <a:r>
              <a:rPr lang="en-AU" dirty="0"/>
              <a:t>action :create</a:t>
            </a:r>
          </a:p>
          <a:p>
            <a:r>
              <a:rPr lang="en-AU" dirty="0"/>
              <a:t>members '</a:t>
            </a:r>
            <a:r>
              <a:rPr lang="en-AU" dirty="0" err="1"/>
              <a:t>ashok</a:t>
            </a:r>
            <a:r>
              <a:rPr lang="en-AU" dirty="0"/>
              <a:t>'</a:t>
            </a:r>
          </a:p>
          <a:p>
            <a:r>
              <a:rPr lang="en-AU" dirty="0"/>
              <a:t>append true</a:t>
            </a:r>
          </a:p>
          <a:p>
            <a:r>
              <a:rPr lang="en-AU" dirty="0"/>
              <a:t>end</a:t>
            </a:r>
          </a:p>
          <a:p>
            <a:r>
              <a:rPr lang="en-AU" dirty="0"/>
              <a:t>~                                                                                                                                                                                                             </a:t>
            </a:r>
          </a:p>
          <a:p>
            <a:r>
              <a:rPr lang="en-AU" dirty="0"/>
              <a:t>~ </a:t>
            </a:r>
          </a:p>
        </p:txBody>
      </p:sp>
    </p:spTree>
    <p:extLst>
      <p:ext uri="{BB962C8B-B14F-4D97-AF65-F5344CB8AC3E}">
        <p14:creationId xmlns:p14="http://schemas.microsoft.com/office/powerpoint/2010/main" val="180919443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5B30E9-EB03-7508-9F2A-7F1A84095274}"/>
              </a:ext>
            </a:extLst>
          </p:cNvPr>
          <p:cNvSpPr txBox="1"/>
          <p:nvPr/>
        </p:nvSpPr>
        <p:spPr>
          <a:xfrm>
            <a:off x="3047301" y="1588632"/>
            <a:ext cx="6094602" cy="3693319"/>
          </a:xfrm>
          <a:prstGeom prst="rect">
            <a:avLst/>
          </a:prstGeom>
          <a:noFill/>
        </p:spPr>
        <p:txBody>
          <a:bodyPr wrap="square">
            <a:spAutoFit/>
          </a:bodyPr>
          <a:lstStyle/>
          <a:p>
            <a:r>
              <a:rPr lang="en-AU" dirty="0"/>
              <a:t>#</a:t>
            </a:r>
          </a:p>
          <a:p>
            <a:r>
              <a:rPr lang="en-AU" dirty="0"/>
              <a:t># Cookbook:: Apache-Cookbook</a:t>
            </a:r>
          </a:p>
          <a:p>
            <a:r>
              <a:rPr lang="en-AU" dirty="0"/>
              <a:t># Recipe:: default</a:t>
            </a:r>
          </a:p>
          <a:p>
            <a:r>
              <a:rPr lang="en-AU" dirty="0"/>
              <a:t>#</a:t>
            </a:r>
          </a:p>
          <a:p>
            <a:r>
              <a:rPr lang="en-AU" dirty="0"/>
              <a:t># Copyright:: 2024, The Authors, All Rights Reserved.</a:t>
            </a:r>
          </a:p>
          <a:p>
            <a:r>
              <a:rPr lang="en-AU" dirty="0"/>
              <a:t>#</a:t>
            </a:r>
          </a:p>
          <a:p>
            <a:r>
              <a:rPr lang="en-AU" dirty="0"/>
              <a:t>#</a:t>
            </a:r>
          </a:p>
          <a:p>
            <a:r>
              <a:rPr lang="en-AU" dirty="0" err="1"/>
              <a:t>include_recipe</a:t>
            </a:r>
            <a:r>
              <a:rPr lang="en-AU" dirty="0"/>
              <a:t> "Apache-Cookbook::Apache-recipe"</a:t>
            </a:r>
          </a:p>
          <a:p>
            <a:r>
              <a:rPr lang="en-AU" dirty="0" err="1"/>
              <a:t>include_recipe</a:t>
            </a:r>
            <a:r>
              <a:rPr lang="en-AU" dirty="0"/>
              <a:t> "Apache-Cookbook::ABC-recipe"</a:t>
            </a:r>
          </a:p>
          <a:p>
            <a:r>
              <a:rPr lang="en-AU" dirty="0" err="1"/>
              <a:t>include_recipe</a:t>
            </a:r>
            <a:r>
              <a:rPr lang="en-AU" dirty="0"/>
              <a:t> "Apache-Cookbook::recipe10"</a:t>
            </a:r>
          </a:p>
          <a:p>
            <a:r>
              <a:rPr lang="en-AU" dirty="0"/>
              <a:t>~   </a:t>
            </a:r>
          </a:p>
          <a:p>
            <a:endParaRPr lang="en-AU" dirty="0"/>
          </a:p>
          <a:p>
            <a:r>
              <a:rPr lang="en-AU" dirty="0"/>
              <a:t>chef-client -</a:t>
            </a:r>
            <a:r>
              <a:rPr lang="en-AU" dirty="0" err="1"/>
              <a:t>zr</a:t>
            </a:r>
            <a:r>
              <a:rPr lang="en-AU" dirty="0"/>
              <a:t> "recipe[Apache-Cookbook::default]"</a:t>
            </a:r>
          </a:p>
        </p:txBody>
      </p:sp>
    </p:spTree>
    <p:extLst>
      <p:ext uri="{BB962C8B-B14F-4D97-AF65-F5344CB8AC3E}">
        <p14:creationId xmlns:p14="http://schemas.microsoft.com/office/powerpoint/2010/main" val="147990124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FDBDF-7166-F7C8-C25F-D7643EA6706D}"/>
              </a:ext>
            </a:extLst>
          </p:cNvPr>
          <p:cNvSpPr txBox="1"/>
          <p:nvPr/>
        </p:nvSpPr>
        <p:spPr>
          <a:xfrm>
            <a:off x="2382473" y="757635"/>
            <a:ext cx="9664118" cy="4801314"/>
          </a:xfrm>
          <a:prstGeom prst="rect">
            <a:avLst/>
          </a:prstGeom>
          <a:noFill/>
        </p:spPr>
        <p:txBody>
          <a:bodyPr wrap="square">
            <a:spAutoFit/>
          </a:bodyPr>
          <a:lstStyle/>
          <a:p>
            <a:endParaRPr lang="en-AU" dirty="0"/>
          </a:p>
          <a:p>
            <a:r>
              <a:rPr lang="en-AU" dirty="0"/>
              <a:t># Cookbook:: Ashok-Cookbook</a:t>
            </a:r>
          </a:p>
          <a:p>
            <a:r>
              <a:rPr lang="en-AU" dirty="0"/>
              <a:t># Recipe:: default</a:t>
            </a:r>
          </a:p>
          <a:p>
            <a:r>
              <a:rPr lang="en-AU" dirty="0"/>
              <a:t>#</a:t>
            </a:r>
          </a:p>
          <a:p>
            <a:r>
              <a:rPr lang="en-AU" dirty="0"/>
              <a:t># Copyright:: 2024, The Authors, All Rights Reserved.</a:t>
            </a:r>
          </a:p>
          <a:p>
            <a:r>
              <a:rPr lang="en-AU" dirty="0"/>
              <a:t>#</a:t>
            </a:r>
          </a:p>
          <a:p>
            <a:r>
              <a:rPr lang="en-AU" dirty="0"/>
              <a:t>#                                            </a:t>
            </a:r>
          </a:p>
          <a:p>
            <a:endParaRPr lang="en-AU" dirty="0"/>
          </a:p>
          <a:p>
            <a:r>
              <a:rPr lang="en-AU" dirty="0" err="1"/>
              <a:t>include_recipe</a:t>
            </a:r>
            <a:r>
              <a:rPr lang="en-AU" dirty="0"/>
              <a:t> "Ashok-cookbook::Ashok-recipe"</a:t>
            </a:r>
          </a:p>
          <a:p>
            <a:r>
              <a:rPr lang="en-AU" dirty="0" err="1"/>
              <a:t>include_recipe</a:t>
            </a:r>
            <a:r>
              <a:rPr lang="en-AU" dirty="0"/>
              <a:t> "Ashok-cookbook::ABC-recipe"</a:t>
            </a:r>
          </a:p>
          <a:p>
            <a:r>
              <a:rPr lang="en-AU" dirty="0"/>
              <a:t>~                                                                                                                                                                                                             </a:t>
            </a:r>
          </a:p>
          <a:p>
            <a:r>
              <a:rPr lang="en-AU" dirty="0"/>
              <a:t>~                </a:t>
            </a:r>
          </a:p>
          <a:p>
            <a:endParaRPr lang="en-AU" dirty="0"/>
          </a:p>
          <a:p>
            <a:endParaRPr lang="en-AU" dirty="0"/>
          </a:p>
          <a:p>
            <a:r>
              <a:rPr lang="en-AU" dirty="0"/>
              <a:t>chef-client -</a:t>
            </a:r>
            <a:r>
              <a:rPr lang="en-AU" dirty="0" err="1"/>
              <a:t>zr</a:t>
            </a:r>
            <a:r>
              <a:rPr lang="en-AU" dirty="0"/>
              <a:t> "recipe[Ashok-cookbook::default]"</a:t>
            </a:r>
          </a:p>
          <a:p>
            <a:endParaRPr lang="en-AU" dirty="0"/>
          </a:p>
          <a:p>
            <a:r>
              <a:rPr lang="en-AU" dirty="0"/>
              <a:t>chef-client -</a:t>
            </a:r>
            <a:r>
              <a:rPr lang="en-AU" dirty="0" err="1"/>
              <a:t>zr</a:t>
            </a:r>
            <a:r>
              <a:rPr lang="en-AU" dirty="0"/>
              <a:t> "recipe[Apache-Cookbook::default],recipe[Ashok-cookbook::default]" </a:t>
            </a:r>
          </a:p>
        </p:txBody>
      </p:sp>
    </p:spTree>
    <p:extLst>
      <p:ext uri="{BB962C8B-B14F-4D97-AF65-F5344CB8AC3E}">
        <p14:creationId xmlns:p14="http://schemas.microsoft.com/office/powerpoint/2010/main" val="334719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745F-9CEF-43A4-DB4F-175D19402FAD}"/>
              </a:ext>
            </a:extLst>
          </p:cNvPr>
          <p:cNvSpPr>
            <a:spLocks noGrp="1"/>
          </p:cNvSpPr>
          <p:nvPr>
            <p:ph type="title"/>
          </p:nvPr>
        </p:nvSpPr>
        <p:spPr>
          <a:xfrm>
            <a:off x="2592925" y="163586"/>
            <a:ext cx="8911687" cy="666924"/>
          </a:xfrm>
        </p:spPr>
        <p:txBody>
          <a:bodyPr>
            <a:normAutofit fontScale="90000"/>
          </a:bodyPr>
          <a:lstStyle/>
          <a:p>
            <a:r>
              <a:rPr lang="en-AU" b="1" i="1" dirty="0"/>
              <a:t>GIT BRANCHES: </a:t>
            </a:r>
            <a:br>
              <a:rPr lang="en-AU" b="1" dirty="0"/>
            </a:br>
            <a:endParaRPr lang="en-AU" dirty="0"/>
          </a:p>
        </p:txBody>
      </p:sp>
      <p:sp>
        <p:nvSpPr>
          <p:cNvPr id="3" name="Content Placeholder 2">
            <a:extLst>
              <a:ext uri="{FF2B5EF4-FFF2-40B4-BE49-F238E27FC236}">
                <a16:creationId xmlns:a16="http://schemas.microsoft.com/office/drawing/2014/main" id="{382ADB54-0592-2425-783D-C75ACD769D37}"/>
              </a:ext>
            </a:extLst>
          </p:cNvPr>
          <p:cNvSpPr>
            <a:spLocks noGrp="1"/>
          </p:cNvSpPr>
          <p:nvPr>
            <p:ph idx="1"/>
          </p:nvPr>
        </p:nvSpPr>
        <p:spPr>
          <a:xfrm>
            <a:off x="2589212" y="922789"/>
            <a:ext cx="8915400" cy="5771626"/>
          </a:xfrm>
        </p:spPr>
        <p:txBody>
          <a:bodyPr>
            <a:normAutofit fontScale="77500" lnSpcReduction="20000"/>
          </a:bodyPr>
          <a:lstStyle/>
          <a:p>
            <a:r>
              <a:rPr lang="en-AU" b="1" dirty="0"/>
              <a:t>Each task has one separate branches, after done with code other branches merge with master. </a:t>
            </a:r>
          </a:p>
          <a:p>
            <a:r>
              <a:rPr lang="en-AU" b="1" dirty="0"/>
              <a:t>This concept is useful for parallel development. Master branch is default branch </a:t>
            </a:r>
          </a:p>
          <a:p>
            <a:r>
              <a:rPr lang="en-AU" b="1" dirty="0"/>
              <a:t> We make branches, one for little features and other one for longer running features. </a:t>
            </a:r>
          </a:p>
          <a:p>
            <a:r>
              <a:rPr lang="en-AU" b="1" dirty="0"/>
              <a:t> It keeps the main master branch free from error. </a:t>
            </a:r>
          </a:p>
          <a:p>
            <a:r>
              <a:rPr lang="en-AU" b="1" dirty="0"/>
              <a:t> Files created in workspace will be visible in any of the branch workspace, until you commit,</a:t>
            </a:r>
          </a:p>
          <a:p>
            <a:r>
              <a:rPr lang="en-AU" b="1" dirty="0"/>
              <a:t> once  you commit then those files belong to that particular branch </a:t>
            </a:r>
          </a:p>
          <a:p>
            <a:r>
              <a:rPr lang="en-AU" b="1" dirty="0"/>
              <a:t> How to create Branches: </a:t>
            </a:r>
          </a:p>
          <a:p>
            <a:r>
              <a:rPr lang="en-AU" b="1" dirty="0"/>
              <a:t>[ec2-user] # </a:t>
            </a:r>
            <a:r>
              <a:rPr lang="en-AU" b="1" dirty="0">
                <a:solidFill>
                  <a:srgbClr val="FF0000"/>
                </a:solidFill>
              </a:rPr>
              <a:t>cd </a:t>
            </a:r>
            <a:r>
              <a:rPr lang="en-AU" b="1" dirty="0" err="1">
                <a:solidFill>
                  <a:srgbClr val="FF0000"/>
                </a:solidFill>
              </a:rPr>
              <a:t>mumbaigit</a:t>
            </a:r>
            <a:endParaRPr lang="en-AU" b="1" dirty="0">
              <a:solidFill>
                <a:srgbClr val="FF0000"/>
              </a:solidFill>
            </a:endParaRPr>
          </a:p>
          <a:p>
            <a:r>
              <a:rPr lang="en-AU" b="1" dirty="0">
                <a:solidFill>
                  <a:srgbClr val="FF0000"/>
                </a:solidFill>
              </a:rPr>
              <a:t> [</a:t>
            </a:r>
            <a:r>
              <a:rPr lang="en-AU" b="1" dirty="0" err="1">
                <a:solidFill>
                  <a:srgbClr val="FF0000"/>
                </a:solidFill>
              </a:rPr>
              <a:t>mumbaigit</a:t>
            </a:r>
            <a:r>
              <a:rPr lang="en-AU" b="1" dirty="0">
                <a:solidFill>
                  <a:srgbClr val="FF0000"/>
                </a:solidFill>
              </a:rPr>
              <a:t>] # git log –-</a:t>
            </a:r>
            <a:r>
              <a:rPr lang="en-AU" b="1" dirty="0" err="1">
                <a:solidFill>
                  <a:srgbClr val="FF0000"/>
                </a:solidFill>
              </a:rPr>
              <a:t>oneline</a:t>
            </a:r>
            <a:endParaRPr lang="en-AU" b="1" dirty="0">
              <a:solidFill>
                <a:srgbClr val="FF0000"/>
              </a:solidFill>
            </a:endParaRPr>
          </a:p>
          <a:p>
            <a:r>
              <a:rPr lang="en-AU" b="1" dirty="0">
                <a:solidFill>
                  <a:srgbClr val="FF0000"/>
                </a:solidFill>
              </a:rPr>
              <a:t> # git branch </a:t>
            </a:r>
          </a:p>
          <a:p>
            <a:r>
              <a:rPr lang="en-AU" b="1" dirty="0">
                <a:solidFill>
                  <a:srgbClr val="00B050"/>
                </a:solidFill>
              </a:rPr>
              <a:t>*master</a:t>
            </a:r>
          </a:p>
          <a:p>
            <a:r>
              <a:rPr lang="en-AU" b="1" dirty="0"/>
              <a:t> </a:t>
            </a:r>
            <a:r>
              <a:rPr lang="en-AU" b="1" dirty="0">
                <a:solidFill>
                  <a:srgbClr val="FF0000"/>
                </a:solidFill>
              </a:rPr>
              <a:t># git branch branch1</a:t>
            </a:r>
          </a:p>
          <a:p>
            <a:r>
              <a:rPr lang="en-AU" b="1" dirty="0">
                <a:solidFill>
                  <a:srgbClr val="FF0000"/>
                </a:solidFill>
              </a:rPr>
              <a:t> # git branch </a:t>
            </a:r>
          </a:p>
          <a:p>
            <a:r>
              <a:rPr lang="en-AU" b="1" dirty="0">
                <a:solidFill>
                  <a:srgbClr val="00B050"/>
                </a:solidFill>
              </a:rPr>
              <a:t>*master </a:t>
            </a:r>
          </a:p>
          <a:p>
            <a:r>
              <a:rPr lang="en-AU" b="1" dirty="0"/>
              <a:t>Branch1</a:t>
            </a:r>
          </a:p>
          <a:p>
            <a:r>
              <a:rPr lang="en-AU" b="1" dirty="0"/>
              <a:t> </a:t>
            </a:r>
            <a:r>
              <a:rPr lang="en-AU" b="1" dirty="0">
                <a:solidFill>
                  <a:srgbClr val="FF0000"/>
                </a:solidFill>
              </a:rPr>
              <a:t># git checkout branch1 </a:t>
            </a:r>
            <a:r>
              <a:rPr lang="en-AU" b="1" dirty="0"/>
              <a:t>(switch to branch branch1) </a:t>
            </a:r>
          </a:p>
          <a:p>
            <a:r>
              <a:rPr lang="en-AU" b="1" dirty="0"/>
              <a:t>Master</a:t>
            </a:r>
          </a:p>
          <a:p>
            <a:r>
              <a:rPr lang="en-AU" b="1" dirty="0">
                <a:solidFill>
                  <a:srgbClr val="00B050"/>
                </a:solidFill>
              </a:rPr>
              <a:t>*Branch1 </a:t>
            </a:r>
          </a:p>
          <a:p>
            <a:r>
              <a:rPr lang="en-AU" b="1" dirty="0">
                <a:solidFill>
                  <a:srgbClr val="FF0000"/>
                </a:solidFill>
              </a:rPr>
              <a:t># git branch -d (to delete any branch) </a:t>
            </a:r>
          </a:p>
        </p:txBody>
      </p:sp>
    </p:spTree>
    <p:extLst>
      <p:ext uri="{BB962C8B-B14F-4D97-AF65-F5344CB8AC3E}">
        <p14:creationId xmlns:p14="http://schemas.microsoft.com/office/powerpoint/2010/main" val="35012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1C13-D431-65A1-24F9-B5C0156B1704}"/>
              </a:ext>
            </a:extLst>
          </p:cNvPr>
          <p:cNvSpPr>
            <a:spLocks noGrp="1"/>
          </p:cNvSpPr>
          <p:nvPr>
            <p:ph type="title"/>
          </p:nvPr>
        </p:nvSpPr>
        <p:spPr>
          <a:xfrm>
            <a:off x="2592925" y="310393"/>
            <a:ext cx="8911687" cy="738231"/>
          </a:xfrm>
        </p:spPr>
        <p:txBody>
          <a:bodyPr>
            <a:normAutofit fontScale="90000"/>
          </a:bodyPr>
          <a:lstStyle/>
          <a:p>
            <a:r>
              <a:rPr lang="en-AU" b="1" i="1" dirty="0"/>
              <a:t>GIT BRANCHES</a:t>
            </a:r>
            <a:r>
              <a:rPr lang="en-AU" b="1" dirty="0"/>
              <a:t>: </a:t>
            </a:r>
            <a:br>
              <a:rPr lang="en-AU" b="1" dirty="0"/>
            </a:br>
            <a:endParaRPr lang="en-AU" dirty="0"/>
          </a:p>
        </p:txBody>
      </p:sp>
      <p:sp>
        <p:nvSpPr>
          <p:cNvPr id="3" name="Content Placeholder 2">
            <a:extLst>
              <a:ext uri="{FF2B5EF4-FFF2-40B4-BE49-F238E27FC236}">
                <a16:creationId xmlns:a16="http://schemas.microsoft.com/office/drawing/2014/main" id="{A9C85250-7285-A66E-1384-232151F74D9D}"/>
              </a:ext>
            </a:extLst>
          </p:cNvPr>
          <p:cNvSpPr>
            <a:spLocks noGrp="1"/>
          </p:cNvSpPr>
          <p:nvPr>
            <p:ph idx="1"/>
          </p:nvPr>
        </p:nvSpPr>
        <p:spPr>
          <a:xfrm>
            <a:off x="2589212" y="1048625"/>
            <a:ext cx="8915400" cy="5809376"/>
          </a:xfrm>
        </p:spPr>
        <p:txBody>
          <a:bodyPr>
            <a:normAutofit fontScale="62500" lnSpcReduction="20000"/>
          </a:bodyPr>
          <a:lstStyle/>
          <a:p>
            <a:r>
              <a:rPr lang="en-AU" b="1" dirty="0"/>
              <a:t>Branches Working process:</a:t>
            </a:r>
          </a:p>
          <a:p>
            <a:r>
              <a:rPr lang="en-AU" b="1" dirty="0"/>
              <a:t> # </a:t>
            </a:r>
            <a:r>
              <a:rPr lang="en-AU" b="1" dirty="0">
                <a:solidFill>
                  <a:srgbClr val="FF0000"/>
                </a:solidFill>
              </a:rPr>
              <a:t>git checkout branch1 </a:t>
            </a:r>
          </a:p>
          <a:p>
            <a:r>
              <a:rPr lang="en-AU" b="1" dirty="0"/>
              <a:t># </a:t>
            </a:r>
            <a:r>
              <a:rPr lang="en-AU" b="1" dirty="0">
                <a:solidFill>
                  <a:srgbClr val="FF0000"/>
                </a:solidFill>
              </a:rPr>
              <a:t>cat &gt;branch1file </a:t>
            </a:r>
            <a:r>
              <a:rPr lang="en-AU" b="1" dirty="0"/>
              <a:t>(create branch1file and write anything inside by &gt;)</a:t>
            </a:r>
          </a:p>
          <a:p>
            <a:r>
              <a:rPr lang="en-AU" b="1" dirty="0"/>
              <a:t>Something is better that Nothing</a:t>
            </a:r>
          </a:p>
          <a:p>
            <a:r>
              <a:rPr lang="en-AU" b="1" dirty="0"/>
              <a:t> # </a:t>
            </a:r>
            <a:r>
              <a:rPr lang="en-AU" b="1" dirty="0">
                <a:solidFill>
                  <a:srgbClr val="FF0000"/>
                </a:solidFill>
              </a:rPr>
              <a:t>ls</a:t>
            </a:r>
          </a:p>
          <a:p>
            <a:r>
              <a:rPr lang="en-AU" b="1" dirty="0"/>
              <a:t> mumbai1</a:t>
            </a:r>
          </a:p>
          <a:p>
            <a:r>
              <a:rPr lang="en-AU" b="1" dirty="0"/>
              <a:t> # </a:t>
            </a:r>
            <a:r>
              <a:rPr lang="en-AU" b="1" dirty="0">
                <a:solidFill>
                  <a:srgbClr val="FF0000"/>
                </a:solidFill>
              </a:rPr>
              <a:t>git checkout master</a:t>
            </a:r>
          </a:p>
          <a:p>
            <a:r>
              <a:rPr lang="en-AU" b="1" dirty="0"/>
              <a:t> # </a:t>
            </a:r>
            <a:r>
              <a:rPr lang="en-AU" b="1" dirty="0">
                <a:solidFill>
                  <a:srgbClr val="FF0000"/>
                </a:solidFill>
              </a:rPr>
              <a:t>ls</a:t>
            </a:r>
          </a:p>
          <a:p>
            <a:r>
              <a:rPr lang="en-AU" b="1" dirty="0"/>
              <a:t> mumbai1 branch1</a:t>
            </a:r>
          </a:p>
          <a:p>
            <a:r>
              <a:rPr lang="en-AU" b="1" dirty="0"/>
              <a:t> branch1file and code is showing inside master branch because it hasn’t committed with any branch yet.</a:t>
            </a:r>
          </a:p>
          <a:p>
            <a:r>
              <a:rPr lang="en-AU" b="1" dirty="0"/>
              <a:t> # </a:t>
            </a:r>
            <a:r>
              <a:rPr lang="en-AU" b="1" dirty="0">
                <a:solidFill>
                  <a:srgbClr val="FF0000"/>
                </a:solidFill>
              </a:rPr>
              <a:t>git commit -m “branch1 first commit”</a:t>
            </a:r>
          </a:p>
          <a:p>
            <a:r>
              <a:rPr lang="en-AU" b="1" dirty="0"/>
              <a:t> # </a:t>
            </a:r>
            <a:r>
              <a:rPr lang="en-AU" b="1" dirty="0">
                <a:solidFill>
                  <a:srgbClr val="FF0000"/>
                </a:solidFill>
              </a:rPr>
              <a:t>git log –</a:t>
            </a:r>
            <a:r>
              <a:rPr lang="en-AU" b="1" dirty="0" err="1">
                <a:solidFill>
                  <a:srgbClr val="FF0000"/>
                </a:solidFill>
              </a:rPr>
              <a:t>oneline</a:t>
            </a:r>
            <a:endParaRPr lang="en-AU" b="1" dirty="0">
              <a:solidFill>
                <a:srgbClr val="FF0000"/>
              </a:solidFill>
            </a:endParaRPr>
          </a:p>
          <a:p>
            <a:r>
              <a:rPr lang="en-AU" b="1" dirty="0"/>
              <a:t> Branch1 first commit </a:t>
            </a:r>
          </a:p>
          <a:p>
            <a:r>
              <a:rPr lang="en-AU" b="1" dirty="0"/>
              <a:t># </a:t>
            </a:r>
            <a:r>
              <a:rPr lang="en-AU" b="1" dirty="0">
                <a:solidFill>
                  <a:srgbClr val="FF0000"/>
                </a:solidFill>
              </a:rPr>
              <a:t>git checkout master</a:t>
            </a:r>
          </a:p>
          <a:p>
            <a:r>
              <a:rPr lang="en-AU" b="1" dirty="0"/>
              <a:t> # </a:t>
            </a:r>
            <a:r>
              <a:rPr lang="en-AU" b="1" dirty="0">
                <a:solidFill>
                  <a:srgbClr val="FF0000"/>
                </a:solidFill>
              </a:rPr>
              <a:t>git log –</a:t>
            </a:r>
            <a:r>
              <a:rPr lang="en-AU" b="1" dirty="0" err="1">
                <a:solidFill>
                  <a:srgbClr val="FF0000"/>
                </a:solidFill>
              </a:rPr>
              <a:t>oneline</a:t>
            </a:r>
            <a:endParaRPr lang="en-AU" b="1" dirty="0">
              <a:solidFill>
                <a:srgbClr val="FF0000"/>
              </a:solidFill>
            </a:endParaRPr>
          </a:p>
          <a:p>
            <a:r>
              <a:rPr lang="en-AU" b="1" dirty="0"/>
              <a:t> branch1file &amp; code will not show inside master branch because that file has been committed with Branch1. </a:t>
            </a:r>
          </a:p>
          <a:p>
            <a:r>
              <a:rPr lang="en-AU" b="1" dirty="0"/>
              <a:t>How to Merge Branches: we use pulling mechanism, we can’t merge branches of different repositories </a:t>
            </a:r>
          </a:p>
          <a:p>
            <a:r>
              <a:rPr lang="en-AU" b="1" dirty="0"/>
              <a:t># </a:t>
            </a:r>
            <a:r>
              <a:rPr lang="en-AU" b="1" dirty="0">
                <a:solidFill>
                  <a:srgbClr val="FF0000"/>
                </a:solidFill>
              </a:rPr>
              <a:t>git checkout master</a:t>
            </a:r>
          </a:p>
          <a:p>
            <a:r>
              <a:rPr lang="en-AU" b="1" dirty="0"/>
              <a:t> # </a:t>
            </a:r>
            <a:r>
              <a:rPr lang="en-AU" b="1" dirty="0">
                <a:solidFill>
                  <a:srgbClr val="FF0000"/>
                </a:solidFill>
              </a:rPr>
              <a:t>git merge </a:t>
            </a:r>
            <a:r>
              <a:rPr lang="en-AU" b="1" dirty="0" err="1">
                <a:solidFill>
                  <a:srgbClr val="FF0000"/>
                </a:solidFill>
              </a:rPr>
              <a:t>branchA</a:t>
            </a:r>
            <a:r>
              <a:rPr lang="en-AU" b="1" dirty="0">
                <a:solidFill>
                  <a:srgbClr val="FF0000"/>
                </a:solidFill>
              </a:rPr>
              <a:t> </a:t>
            </a:r>
            <a:r>
              <a:rPr lang="en-AU" b="1" dirty="0"/>
              <a:t>(to verify the merge) </a:t>
            </a:r>
          </a:p>
          <a:p>
            <a:r>
              <a:rPr lang="en-AU" b="1" dirty="0"/>
              <a:t>Executed checkout command before merge command means, you wanted to merge any branch with master branch</a:t>
            </a:r>
          </a:p>
          <a:p>
            <a:r>
              <a:rPr lang="en-AU" b="1" dirty="0"/>
              <a:t> # </a:t>
            </a:r>
            <a:r>
              <a:rPr lang="en-AU" b="1" dirty="0">
                <a:solidFill>
                  <a:srgbClr val="FF0000"/>
                </a:solidFill>
              </a:rPr>
              <a:t>git log –</a:t>
            </a:r>
            <a:r>
              <a:rPr lang="en-AU" b="1" dirty="0" err="1">
                <a:solidFill>
                  <a:srgbClr val="FF0000"/>
                </a:solidFill>
              </a:rPr>
              <a:t>oneleine</a:t>
            </a:r>
            <a:endParaRPr lang="en-AU" b="1" dirty="0">
              <a:solidFill>
                <a:srgbClr val="FF0000"/>
              </a:solidFill>
            </a:endParaRPr>
          </a:p>
        </p:txBody>
      </p:sp>
    </p:spTree>
    <p:extLst>
      <p:ext uri="{BB962C8B-B14F-4D97-AF65-F5344CB8AC3E}">
        <p14:creationId xmlns:p14="http://schemas.microsoft.com/office/powerpoint/2010/main" val="2665486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72B0-5551-C6A2-C4C2-66DB2ECA8A89}"/>
              </a:ext>
            </a:extLst>
          </p:cNvPr>
          <p:cNvSpPr>
            <a:spLocks noGrp="1"/>
          </p:cNvSpPr>
          <p:nvPr>
            <p:ph type="title"/>
          </p:nvPr>
        </p:nvSpPr>
        <p:spPr/>
        <p:txBody>
          <a:bodyPr/>
          <a:lstStyle/>
          <a:p>
            <a:r>
              <a:rPr lang="en-AU" b="1" i="1" dirty="0"/>
              <a:t>GIT BRANCHES: </a:t>
            </a:r>
          </a:p>
        </p:txBody>
      </p:sp>
      <p:sp>
        <p:nvSpPr>
          <p:cNvPr id="3" name="Content Placeholder 2">
            <a:extLst>
              <a:ext uri="{FF2B5EF4-FFF2-40B4-BE49-F238E27FC236}">
                <a16:creationId xmlns:a16="http://schemas.microsoft.com/office/drawing/2014/main" id="{DD087AD8-1447-0142-3E9F-5C78FA1F3295}"/>
              </a:ext>
            </a:extLst>
          </p:cNvPr>
          <p:cNvSpPr>
            <a:spLocks noGrp="1"/>
          </p:cNvSpPr>
          <p:nvPr>
            <p:ph idx="1"/>
          </p:nvPr>
        </p:nvSpPr>
        <p:spPr/>
        <p:txBody>
          <a:bodyPr/>
          <a:lstStyle/>
          <a:p>
            <a:r>
              <a:rPr lang="en-AU" b="1" dirty="0"/>
              <a:t>Now you can see All commits of both branches which have been merged together</a:t>
            </a:r>
          </a:p>
          <a:p>
            <a:r>
              <a:rPr lang="en-AU" b="1" dirty="0"/>
              <a:t> </a:t>
            </a:r>
            <a:r>
              <a:rPr lang="en-AU" b="1" dirty="0">
                <a:solidFill>
                  <a:srgbClr val="FF0000"/>
                </a:solidFill>
              </a:rPr>
              <a:t># ls </a:t>
            </a:r>
          </a:p>
          <a:p>
            <a:r>
              <a:rPr lang="en-AU" b="1" dirty="0"/>
              <a:t>Now you can see All files of both branches which have been merged together. </a:t>
            </a:r>
          </a:p>
          <a:p>
            <a:r>
              <a:rPr lang="en-AU" b="1" dirty="0"/>
              <a:t># </a:t>
            </a:r>
            <a:r>
              <a:rPr lang="en-AU" b="1" dirty="0">
                <a:solidFill>
                  <a:srgbClr val="FF0000"/>
                </a:solidFill>
              </a:rPr>
              <a:t>git push origin master </a:t>
            </a:r>
            <a:r>
              <a:rPr lang="en-AU" b="1" dirty="0"/>
              <a:t>(to push central repo lit git hub) </a:t>
            </a:r>
          </a:p>
          <a:p>
            <a:r>
              <a:rPr lang="en-AU" b="1" dirty="0"/>
              <a:t>Enter username &amp; password you can see merged data in central repository on git hub.</a:t>
            </a:r>
          </a:p>
        </p:txBody>
      </p:sp>
    </p:spTree>
    <p:extLst>
      <p:ext uri="{BB962C8B-B14F-4D97-AF65-F5344CB8AC3E}">
        <p14:creationId xmlns:p14="http://schemas.microsoft.com/office/powerpoint/2010/main" val="2374968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5C69-6C94-535F-CD8A-039D3D5CEFF5}"/>
              </a:ext>
            </a:extLst>
          </p:cNvPr>
          <p:cNvSpPr>
            <a:spLocks noGrp="1"/>
          </p:cNvSpPr>
          <p:nvPr>
            <p:ph type="title"/>
          </p:nvPr>
        </p:nvSpPr>
        <p:spPr>
          <a:xfrm>
            <a:off x="2592925" y="624110"/>
            <a:ext cx="8911687" cy="541959"/>
          </a:xfrm>
        </p:spPr>
        <p:txBody>
          <a:bodyPr>
            <a:normAutofit fontScale="90000"/>
          </a:bodyPr>
          <a:lstStyle/>
          <a:p>
            <a:r>
              <a:rPr lang="en-AU" b="1" i="1" dirty="0"/>
              <a:t>GIT CONFLICT: </a:t>
            </a:r>
            <a:br>
              <a:rPr lang="en-AU" b="1" dirty="0"/>
            </a:br>
            <a:endParaRPr lang="en-AU" dirty="0"/>
          </a:p>
        </p:txBody>
      </p:sp>
      <p:sp>
        <p:nvSpPr>
          <p:cNvPr id="3" name="Content Placeholder 2">
            <a:extLst>
              <a:ext uri="{FF2B5EF4-FFF2-40B4-BE49-F238E27FC236}">
                <a16:creationId xmlns:a16="http://schemas.microsoft.com/office/drawing/2014/main" id="{4C7E3DAA-2F20-74DD-1525-F546ED969F1D}"/>
              </a:ext>
            </a:extLst>
          </p:cNvPr>
          <p:cNvSpPr>
            <a:spLocks noGrp="1"/>
          </p:cNvSpPr>
          <p:nvPr>
            <p:ph idx="1"/>
          </p:nvPr>
        </p:nvSpPr>
        <p:spPr>
          <a:xfrm>
            <a:off x="2589212" y="1249961"/>
            <a:ext cx="8915400" cy="5444454"/>
          </a:xfrm>
        </p:spPr>
        <p:txBody>
          <a:bodyPr>
            <a:normAutofit lnSpcReduction="10000"/>
          </a:bodyPr>
          <a:lstStyle/>
          <a:p>
            <a:r>
              <a:rPr lang="en-AU" b="1" dirty="0"/>
              <a:t>When same files having different content in different branches, if you do merge ,conflict can occur. (Resolve conflict then add and commit) </a:t>
            </a:r>
          </a:p>
          <a:p>
            <a:r>
              <a:rPr lang="en-AU" b="1" dirty="0"/>
              <a:t># </a:t>
            </a:r>
            <a:r>
              <a:rPr lang="en-AU" b="1" dirty="0">
                <a:solidFill>
                  <a:srgbClr val="FF0000"/>
                </a:solidFill>
              </a:rPr>
              <a:t>Cat &gt;</a:t>
            </a:r>
            <a:r>
              <a:rPr lang="en-AU" b="1" dirty="0" err="1">
                <a:solidFill>
                  <a:srgbClr val="FF0000"/>
                </a:solidFill>
              </a:rPr>
              <a:t>anupfile</a:t>
            </a:r>
            <a:r>
              <a:rPr lang="en-AU" b="1" dirty="0">
                <a:solidFill>
                  <a:srgbClr val="FF0000"/>
                </a:solidFill>
              </a:rPr>
              <a:t> </a:t>
            </a:r>
          </a:p>
          <a:p>
            <a:r>
              <a:rPr lang="en-AU" b="1" dirty="0"/>
              <a:t>hello </a:t>
            </a:r>
            <a:r>
              <a:rPr lang="en-AU" b="1" dirty="0" err="1"/>
              <a:t>anup</a:t>
            </a:r>
            <a:r>
              <a:rPr lang="en-AU" b="1" dirty="0"/>
              <a:t> &lt;</a:t>
            </a:r>
            <a:r>
              <a:rPr lang="en-AU" b="1" dirty="0" err="1"/>
              <a:t>ctrl+d</a:t>
            </a:r>
            <a:r>
              <a:rPr lang="en-AU" b="1" dirty="0"/>
              <a:t> &gt;</a:t>
            </a:r>
          </a:p>
          <a:p>
            <a:r>
              <a:rPr lang="en-AU" b="1" dirty="0"/>
              <a:t># </a:t>
            </a:r>
            <a:r>
              <a:rPr lang="en-AU" b="1" dirty="0">
                <a:solidFill>
                  <a:srgbClr val="FF0000"/>
                </a:solidFill>
              </a:rPr>
              <a:t>git add .</a:t>
            </a:r>
          </a:p>
          <a:p>
            <a:r>
              <a:rPr lang="en-AU" b="1" dirty="0"/>
              <a:t> # </a:t>
            </a:r>
            <a:r>
              <a:rPr lang="en-AU" b="1" dirty="0">
                <a:solidFill>
                  <a:srgbClr val="FF0000"/>
                </a:solidFill>
              </a:rPr>
              <a:t>git commit -m “commit before conflict</a:t>
            </a:r>
            <a:r>
              <a:rPr lang="en-AU" b="1" dirty="0"/>
              <a:t>” </a:t>
            </a:r>
          </a:p>
          <a:p>
            <a:r>
              <a:rPr lang="en-AU" b="1" dirty="0"/>
              <a:t># </a:t>
            </a:r>
            <a:r>
              <a:rPr lang="en-AU" b="1" dirty="0">
                <a:solidFill>
                  <a:srgbClr val="FF0000"/>
                </a:solidFill>
              </a:rPr>
              <a:t>git checkout branch1 (</a:t>
            </a:r>
            <a:r>
              <a:rPr lang="en-AU" b="1" dirty="0">
                <a:solidFill>
                  <a:srgbClr val="FF0000"/>
                </a:solidFill>
                <a:highlight>
                  <a:srgbClr val="FFFF00"/>
                </a:highlight>
              </a:rPr>
              <a:t>switch to branch1 )</a:t>
            </a:r>
          </a:p>
          <a:p>
            <a:r>
              <a:rPr lang="en-AU" b="1" dirty="0"/>
              <a:t># </a:t>
            </a:r>
            <a:r>
              <a:rPr lang="en-AU" b="1" dirty="0">
                <a:solidFill>
                  <a:srgbClr val="FF0000"/>
                </a:solidFill>
              </a:rPr>
              <a:t>Cat &gt;</a:t>
            </a:r>
            <a:r>
              <a:rPr lang="en-AU" b="1" dirty="0" err="1">
                <a:solidFill>
                  <a:srgbClr val="FF0000"/>
                </a:solidFill>
              </a:rPr>
              <a:t>anupfile</a:t>
            </a:r>
            <a:r>
              <a:rPr lang="en-AU" b="1" dirty="0">
                <a:solidFill>
                  <a:srgbClr val="FF0000"/>
                </a:solidFill>
              </a:rPr>
              <a:t> </a:t>
            </a:r>
          </a:p>
          <a:p>
            <a:r>
              <a:rPr lang="en-AU" b="1" dirty="0"/>
              <a:t>create same file but write different code inside </a:t>
            </a:r>
          </a:p>
          <a:p>
            <a:r>
              <a:rPr lang="en-AU" b="1" dirty="0"/>
              <a:t>hello Ashok &lt;</a:t>
            </a:r>
            <a:r>
              <a:rPr lang="en-AU" b="1" dirty="0" err="1"/>
              <a:t>ctrl+d</a:t>
            </a:r>
            <a:r>
              <a:rPr lang="en-AU" b="1" dirty="0"/>
              <a:t>&gt; </a:t>
            </a:r>
          </a:p>
          <a:p>
            <a:r>
              <a:rPr lang="en-AU" b="1" dirty="0"/>
              <a:t># </a:t>
            </a:r>
            <a:r>
              <a:rPr lang="en-AU" b="1" dirty="0">
                <a:solidFill>
                  <a:srgbClr val="FF0000"/>
                </a:solidFill>
              </a:rPr>
              <a:t>git commit -m “commit from branch1</a:t>
            </a:r>
            <a:r>
              <a:rPr lang="en-AU" b="1" dirty="0"/>
              <a:t>”</a:t>
            </a:r>
          </a:p>
          <a:p>
            <a:r>
              <a:rPr lang="en-AU" b="1" dirty="0"/>
              <a:t> # </a:t>
            </a:r>
            <a:r>
              <a:rPr lang="en-AU" b="1" dirty="0">
                <a:solidFill>
                  <a:srgbClr val="FF0000"/>
                </a:solidFill>
              </a:rPr>
              <a:t>git checkout master (</a:t>
            </a:r>
            <a:r>
              <a:rPr lang="en-AU" b="1" dirty="0">
                <a:solidFill>
                  <a:srgbClr val="FF0000"/>
                </a:solidFill>
                <a:highlight>
                  <a:srgbClr val="FFFF00"/>
                </a:highlight>
              </a:rPr>
              <a:t>switch to Master)</a:t>
            </a:r>
          </a:p>
          <a:p>
            <a:r>
              <a:rPr lang="en-AU" b="1" dirty="0"/>
              <a:t># </a:t>
            </a:r>
            <a:r>
              <a:rPr lang="en-AU" b="1" dirty="0">
                <a:solidFill>
                  <a:srgbClr val="FF0000"/>
                </a:solidFill>
              </a:rPr>
              <a:t>git merge branch1 </a:t>
            </a:r>
            <a:r>
              <a:rPr lang="en-AU" b="1" dirty="0">
                <a:highlight>
                  <a:srgbClr val="00FF00"/>
                </a:highlight>
              </a:rPr>
              <a:t>Merge failed: fix conflict, then commit result </a:t>
            </a:r>
          </a:p>
          <a:p>
            <a:r>
              <a:rPr lang="en-AU" b="1" dirty="0"/>
              <a:t># vi </a:t>
            </a:r>
            <a:r>
              <a:rPr lang="en-AU" b="1" dirty="0" err="1"/>
              <a:t>anupfile</a:t>
            </a:r>
            <a:r>
              <a:rPr lang="en-AU" b="1" dirty="0"/>
              <a:t> (update inside </a:t>
            </a:r>
            <a:r>
              <a:rPr lang="en-AU" b="1" dirty="0" err="1"/>
              <a:t>anupfile</a:t>
            </a:r>
            <a:r>
              <a:rPr lang="en-AU" b="1" dirty="0"/>
              <a:t>)</a:t>
            </a:r>
          </a:p>
          <a:p>
            <a:endParaRPr lang="en-AU" dirty="0"/>
          </a:p>
          <a:p>
            <a:endParaRPr lang="en-AU" dirty="0"/>
          </a:p>
        </p:txBody>
      </p:sp>
      <p:sp>
        <p:nvSpPr>
          <p:cNvPr id="6" name="Rectangle 3">
            <a:extLst>
              <a:ext uri="{FF2B5EF4-FFF2-40B4-BE49-F238E27FC236}">
                <a16:creationId xmlns:a16="http://schemas.microsoft.com/office/drawing/2014/main" id="{CD228B12-EE01-E0A5-86A1-477BC51903F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&lt;&lt;&lt;&lt;&lt; </a:t>
            </a:r>
          </a:p>
        </p:txBody>
      </p:sp>
    </p:spTree>
    <p:extLst>
      <p:ext uri="{BB962C8B-B14F-4D97-AF65-F5344CB8AC3E}">
        <p14:creationId xmlns:p14="http://schemas.microsoft.com/office/powerpoint/2010/main" val="141206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DD99B-0C05-22B5-B33D-2D5205C0C037}"/>
              </a:ext>
            </a:extLst>
          </p:cNvPr>
          <p:cNvSpPr>
            <a:spLocks noGrp="1"/>
          </p:cNvSpPr>
          <p:nvPr>
            <p:ph type="title"/>
          </p:nvPr>
        </p:nvSpPr>
        <p:spPr>
          <a:xfrm>
            <a:off x="3373062" y="624110"/>
            <a:ext cx="8131550" cy="1280890"/>
          </a:xfrm>
        </p:spPr>
        <p:txBody>
          <a:bodyPr>
            <a:normAutofit/>
          </a:bodyPr>
          <a:lstStyle/>
          <a:p>
            <a:r>
              <a:rPr lang="en-AU" b="1" i="1" dirty="0"/>
              <a:t>DevOps-Introduction</a:t>
            </a:r>
            <a:endParaRPr lang="en-AU" dirty="0"/>
          </a:p>
        </p:txBody>
      </p:sp>
      <p:sp>
        <p:nvSpPr>
          <p:cNvPr id="39"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A60D8319-B17A-1CCD-94F2-D541747B6F36}"/>
              </a:ext>
            </a:extLst>
          </p:cNvPr>
          <p:cNvSpPr>
            <a:spLocks noGrp="1"/>
          </p:cNvSpPr>
          <p:nvPr>
            <p:ph idx="1"/>
          </p:nvPr>
        </p:nvSpPr>
        <p:spPr>
          <a:xfrm>
            <a:off x="3373062" y="2133600"/>
            <a:ext cx="8131550" cy="3777622"/>
          </a:xfrm>
        </p:spPr>
        <p:txBody>
          <a:bodyPr>
            <a:normAutofit/>
          </a:bodyPr>
          <a:lstStyle/>
          <a:p>
            <a:r>
              <a:rPr lang="en-AU" b="1" i="1" dirty="0"/>
              <a:t>DevOps is a methodology where a </a:t>
            </a:r>
            <a:r>
              <a:rPr lang="en-AU" b="1" i="1" dirty="0">
                <a:highlight>
                  <a:srgbClr val="FFFF00"/>
                </a:highlight>
              </a:rPr>
              <a:t>single team performs the task of entire Software Development Lifecycle(SDLC).</a:t>
            </a:r>
          </a:p>
          <a:p>
            <a:r>
              <a:rPr lang="en-AU" b="1" i="1" dirty="0"/>
              <a:t>Main objective of DevOps is </a:t>
            </a:r>
            <a:r>
              <a:rPr lang="en-AU" b="1" i="1" dirty="0">
                <a:highlight>
                  <a:srgbClr val="FFFF00"/>
                </a:highlight>
              </a:rPr>
              <a:t>Implementing automation at every stage.</a:t>
            </a:r>
          </a:p>
          <a:p>
            <a:r>
              <a:rPr lang="en-AU" b="1" i="1" dirty="0"/>
              <a:t>Stages include:-</a:t>
            </a:r>
          </a:p>
          <a:p>
            <a:r>
              <a:rPr lang="en-AU" b="1" i="1" dirty="0">
                <a:highlight>
                  <a:srgbClr val="FFFF00"/>
                </a:highlight>
              </a:rPr>
              <a:t> Version control</a:t>
            </a:r>
            <a:r>
              <a:rPr lang="en-AU" b="1" i="1" dirty="0"/>
              <a:t>(performed by </a:t>
            </a:r>
            <a:r>
              <a:rPr lang="en-AU" b="1" i="1" dirty="0">
                <a:highlight>
                  <a:srgbClr val="FFFF00"/>
                </a:highlight>
              </a:rPr>
              <a:t>GIT</a:t>
            </a:r>
            <a:r>
              <a:rPr lang="en-AU" b="1" i="1" dirty="0"/>
              <a:t>).</a:t>
            </a:r>
          </a:p>
          <a:p>
            <a:r>
              <a:rPr lang="en-AU" b="1" i="1" dirty="0">
                <a:highlight>
                  <a:srgbClr val="FFFF00"/>
                </a:highlight>
              </a:rPr>
              <a:t>Continuous Integration</a:t>
            </a:r>
            <a:r>
              <a:rPr lang="en-AU" b="1" i="1" dirty="0"/>
              <a:t>(performed by </a:t>
            </a:r>
            <a:r>
              <a:rPr lang="en-AU" b="1" i="1" dirty="0">
                <a:highlight>
                  <a:srgbClr val="FFFF00"/>
                </a:highlight>
              </a:rPr>
              <a:t>Jenkins</a:t>
            </a:r>
            <a:r>
              <a:rPr lang="en-AU" b="1" i="1" dirty="0"/>
              <a:t>).</a:t>
            </a:r>
          </a:p>
          <a:p>
            <a:r>
              <a:rPr lang="en-AU" b="1" i="1" dirty="0">
                <a:highlight>
                  <a:srgbClr val="FFFF00"/>
                </a:highlight>
              </a:rPr>
              <a:t>Continuous Deployment</a:t>
            </a:r>
            <a:r>
              <a:rPr lang="en-AU" b="1" i="1" dirty="0"/>
              <a:t>(performed by </a:t>
            </a:r>
            <a:r>
              <a:rPr lang="en-AU" b="1" i="1" dirty="0">
                <a:highlight>
                  <a:srgbClr val="FFFF00"/>
                </a:highlight>
              </a:rPr>
              <a:t>Maven</a:t>
            </a:r>
            <a:r>
              <a:rPr lang="en-AU" b="1" i="1" dirty="0"/>
              <a:t>).</a:t>
            </a:r>
          </a:p>
          <a:p>
            <a:r>
              <a:rPr lang="en-AU" b="1" i="1" dirty="0">
                <a:highlight>
                  <a:srgbClr val="FFFF00"/>
                </a:highlight>
              </a:rPr>
              <a:t>Continuous Delivery</a:t>
            </a:r>
            <a:r>
              <a:rPr lang="en-AU" b="1" i="1" dirty="0"/>
              <a:t>(performed by </a:t>
            </a:r>
            <a:r>
              <a:rPr lang="en-AU" b="1" i="1" dirty="0" err="1">
                <a:highlight>
                  <a:srgbClr val="FFFF00"/>
                </a:highlight>
              </a:rPr>
              <a:t>Docker,Ansible,Chef</a:t>
            </a:r>
            <a:r>
              <a:rPr lang="en-AU" b="1" i="1" dirty="0"/>
              <a:t>) </a:t>
            </a:r>
          </a:p>
          <a:p>
            <a:r>
              <a:rPr lang="en-AU" b="1" i="1" dirty="0">
                <a:highlight>
                  <a:srgbClr val="FFFF00"/>
                </a:highlight>
              </a:rPr>
              <a:t>Continuous Monitoring</a:t>
            </a:r>
            <a:r>
              <a:rPr lang="en-AU" b="1" i="1" dirty="0"/>
              <a:t>(performed by </a:t>
            </a:r>
            <a:r>
              <a:rPr lang="en-AU" b="1" i="1" dirty="0">
                <a:highlight>
                  <a:srgbClr val="FFFF00"/>
                </a:highlight>
              </a:rPr>
              <a:t>Nagios</a:t>
            </a:r>
            <a:r>
              <a:rPr lang="en-AU" b="1" i="1" dirty="0"/>
              <a:t>)</a:t>
            </a:r>
          </a:p>
          <a:p>
            <a:endParaRPr lang="en-AU" dirty="0"/>
          </a:p>
        </p:txBody>
      </p:sp>
    </p:spTree>
    <p:extLst>
      <p:ext uri="{BB962C8B-B14F-4D97-AF65-F5344CB8AC3E}">
        <p14:creationId xmlns:p14="http://schemas.microsoft.com/office/powerpoint/2010/main" val="1034290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5941-AAB7-C495-5611-64DFE2A0A4E7}"/>
              </a:ext>
            </a:extLst>
          </p:cNvPr>
          <p:cNvSpPr>
            <a:spLocks noGrp="1"/>
          </p:cNvSpPr>
          <p:nvPr>
            <p:ph type="title"/>
          </p:nvPr>
        </p:nvSpPr>
        <p:spPr>
          <a:xfrm>
            <a:off x="2592925" y="624110"/>
            <a:ext cx="8911687" cy="743296"/>
          </a:xfrm>
        </p:spPr>
        <p:txBody>
          <a:bodyPr>
            <a:normAutofit fontScale="90000"/>
          </a:bodyPr>
          <a:lstStyle/>
          <a:p>
            <a:r>
              <a:rPr lang="en-AU" b="1" i="1" dirty="0"/>
              <a:t>GIT CONFLICT: </a:t>
            </a:r>
            <a:br>
              <a:rPr lang="en-AU" b="1" dirty="0"/>
            </a:br>
            <a:endParaRPr lang="en-AU" dirty="0"/>
          </a:p>
        </p:txBody>
      </p:sp>
      <p:sp>
        <p:nvSpPr>
          <p:cNvPr id="3" name="Content Placeholder 2">
            <a:extLst>
              <a:ext uri="{FF2B5EF4-FFF2-40B4-BE49-F238E27FC236}">
                <a16:creationId xmlns:a16="http://schemas.microsoft.com/office/drawing/2014/main" id="{8A5BF686-5FA3-0FDE-1530-49D324667290}"/>
              </a:ext>
            </a:extLst>
          </p:cNvPr>
          <p:cNvSpPr>
            <a:spLocks noGrp="1"/>
          </p:cNvSpPr>
          <p:nvPr>
            <p:ph idx="1"/>
          </p:nvPr>
        </p:nvSpPr>
        <p:spPr>
          <a:xfrm>
            <a:off x="2589212" y="1459684"/>
            <a:ext cx="8915400" cy="4605556"/>
          </a:xfrm>
        </p:spPr>
        <p:txBody>
          <a:bodyPr>
            <a:normAutofit fontScale="92500" lnSpcReduction="20000"/>
          </a:bodyPr>
          <a:lstStyle/>
          <a:p>
            <a:pPr marL="0" indent="0">
              <a:buNone/>
            </a:pPr>
            <a:r>
              <a:rPr lang="en-AU" dirty="0">
                <a:highlight>
                  <a:srgbClr val="00FFFF"/>
                </a:highlight>
              </a:rPr>
              <a:t>&lt;&lt;&lt;&lt;&lt;&lt;HEAD delete HEAD </a:t>
            </a:r>
          </a:p>
          <a:p>
            <a:pPr marL="0" indent="0">
              <a:buNone/>
            </a:pPr>
            <a:r>
              <a:rPr lang="en-AU" dirty="0">
                <a:highlight>
                  <a:srgbClr val="00FFFF"/>
                </a:highlight>
              </a:rPr>
              <a:t>Hello </a:t>
            </a:r>
            <a:r>
              <a:rPr lang="en-AU" dirty="0" err="1">
                <a:highlight>
                  <a:srgbClr val="00FFFF"/>
                </a:highlight>
              </a:rPr>
              <a:t>anup</a:t>
            </a:r>
            <a:endParaRPr lang="en-AU" dirty="0">
              <a:highlight>
                <a:srgbClr val="00FFFF"/>
              </a:highlight>
            </a:endParaRPr>
          </a:p>
          <a:p>
            <a:pPr marL="0" indent="0">
              <a:buNone/>
            </a:pPr>
            <a:r>
              <a:rPr lang="en-AU" dirty="0">
                <a:highlight>
                  <a:srgbClr val="00FFFF"/>
                </a:highlight>
              </a:rPr>
              <a:t>============ delete ===== </a:t>
            </a:r>
          </a:p>
          <a:p>
            <a:pPr marL="0" indent="0">
              <a:buNone/>
            </a:pPr>
            <a:r>
              <a:rPr lang="en-AU" dirty="0">
                <a:highlight>
                  <a:srgbClr val="00FFFF"/>
                </a:highlight>
              </a:rPr>
              <a:t>Hello Ashok</a:t>
            </a:r>
          </a:p>
          <a:p>
            <a:pPr marL="0" indent="0">
              <a:buNone/>
            </a:pPr>
            <a:endParaRPr lang="en-AU" dirty="0">
              <a:highlight>
                <a:srgbClr val="00FFFF"/>
              </a:highlight>
            </a:endParaRPr>
          </a:p>
          <a:p>
            <a:pPr marL="0" indent="0">
              <a:buNone/>
            </a:pPr>
            <a:r>
              <a:rPr lang="en-AU" dirty="0">
                <a:highlight>
                  <a:srgbClr val="00FFFF"/>
                </a:highlight>
              </a:rPr>
              <a:t>&gt;&gt;&gt;&gt;&gt;&gt; branch1 Esc+:</a:t>
            </a:r>
            <a:r>
              <a:rPr lang="en-AU" dirty="0" err="1">
                <a:highlight>
                  <a:srgbClr val="00FFFF"/>
                </a:highlight>
              </a:rPr>
              <a:t>wq</a:t>
            </a:r>
            <a:r>
              <a:rPr lang="en-AU" dirty="0">
                <a:highlight>
                  <a:srgbClr val="00FFFF"/>
                </a:highlight>
              </a:rPr>
              <a:t> </a:t>
            </a:r>
          </a:p>
          <a:p>
            <a:pPr marL="0" indent="0">
              <a:buNone/>
            </a:pPr>
            <a:endParaRPr lang="en-AU" dirty="0"/>
          </a:p>
          <a:p>
            <a:r>
              <a:rPr lang="en-AU" b="1" dirty="0"/>
              <a:t>You can change data according to yourself which you exactly needed before conflict do changes in file git will understand the change and execute data accordingly. </a:t>
            </a:r>
          </a:p>
          <a:p>
            <a:r>
              <a:rPr lang="en-AU" b="1" dirty="0"/>
              <a:t># </a:t>
            </a:r>
            <a:r>
              <a:rPr lang="en-AU" b="1" dirty="0">
                <a:solidFill>
                  <a:srgbClr val="FF0000"/>
                </a:solidFill>
              </a:rPr>
              <a:t>git status</a:t>
            </a:r>
          </a:p>
          <a:p>
            <a:r>
              <a:rPr lang="en-AU" b="1" dirty="0"/>
              <a:t> # </a:t>
            </a:r>
            <a:r>
              <a:rPr lang="en-AU" b="1" dirty="0">
                <a:solidFill>
                  <a:srgbClr val="FF0000"/>
                </a:solidFill>
              </a:rPr>
              <a:t>git add . </a:t>
            </a:r>
          </a:p>
          <a:p>
            <a:r>
              <a:rPr lang="en-AU" b="1" dirty="0"/>
              <a:t># </a:t>
            </a:r>
            <a:r>
              <a:rPr lang="en-AU" b="1" dirty="0">
                <a:solidFill>
                  <a:srgbClr val="FF0000"/>
                </a:solidFill>
              </a:rPr>
              <a:t>git commit -m “Resolve conflict</a:t>
            </a:r>
            <a:r>
              <a:rPr lang="en-AU" b="1" dirty="0"/>
              <a:t>”</a:t>
            </a:r>
          </a:p>
          <a:p>
            <a:r>
              <a:rPr lang="en-AU" b="1" dirty="0"/>
              <a:t> # </a:t>
            </a:r>
            <a:r>
              <a:rPr lang="en-AU" b="1" dirty="0">
                <a:solidFill>
                  <a:srgbClr val="FF0000"/>
                </a:solidFill>
              </a:rPr>
              <a:t>git log --</a:t>
            </a:r>
            <a:r>
              <a:rPr lang="en-AU" b="1" dirty="0" err="1">
                <a:solidFill>
                  <a:srgbClr val="FF0000"/>
                </a:solidFill>
              </a:rPr>
              <a:t>oneline</a:t>
            </a:r>
            <a:r>
              <a:rPr lang="en-AU" b="1" dirty="0">
                <a:solidFill>
                  <a:srgbClr val="FF0000"/>
                </a:solidFill>
              </a:rPr>
              <a:t> 12h3a8g90 (HEAD  master) Resolve conflict</a:t>
            </a:r>
          </a:p>
        </p:txBody>
      </p:sp>
    </p:spTree>
    <p:extLst>
      <p:ext uri="{BB962C8B-B14F-4D97-AF65-F5344CB8AC3E}">
        <p14:creationId xmlns:p14="http://schemas.microsoft.com/office/powerpoint/2010/main" val="2872462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E366-C1E2-7F5F-3F07-A9D3F1C16CE0}"/>
              </a:ext>
            </a:extLst>
          </p:cNvPr>
          <p:cNvSpPr>
            <a:spLocks noGrp="1"/>
          </p:cNvSpPr>
          <p:nvPr>
            <p:ph type="title"/>
          </p:nvPr>
        </p:nvSpPr>
        <p:spPr>
          <a:xfrm>
            <a:off x="2592925" y="624110"/>
            <a:ext cx="8911687" cy="760073"/>
          </a:xfrm>
        </p:spPr>
        <p:txBody>
          <a:bodyPr/>
          <a:lstStyle/>
          <a:p>
            <a:r>
              <a:rPr lang="en-AU" b="1" i="1" dirty="0"/>
              <a:t>GIT BRANCH STASH</a:t>
            </a:r>
          </a:p>
        </p:txBody>
      </p:sp>
      <p:sp>
        <p:nvSpPr>
          <p:cNvPr id="3" name="Content Placeholder 2">
            <a:extLst>
              <a:ext uri="{FF2B5EF4-FFF2-40B4-BE49-F238E27FC236}">
                <a16:creationId xmlns:a16="http://schemas.microsoft.com/office/drawing/2014/main" id="{7D943466-6D05-2ADC-65C9-403EE9B1C94A}"/>
              </a:ext>
            </a:extLst>
          </p:cNvPr>
          <p:cNvSpPr>
            <a:spLocks noGrp="1"/>
          </p:cNvSpPr>
          <p:nvPr>
            <p:ph idx="1"/>
          </p:nvPr>
        </p:nvSpPr>
        <p:spPr>
          <a:xfrm>
            <a:off x="2589212" y="1384183"/>
            <a:ext cx="8915400" cy="5473817"/>
          </a:xfrm>
        </p:spPr>
        <p:txBody>
          <a:bodyPr>
            <a:normAutofit fontScale="92500" lnSpcReduction="20000"/>
          </a:bodyPr>
          <a:lstStyle/>
          <a:p>
            <a:r>
              <a:rPr lang="en-AU" b="1" dirty="0"/>
              <a:t> If your code is in progress and suddenly need changes through client escalation, you have to keep aside current code and have to work on new features for some hours. </a:t>
            </a:r>
          </a:p>
          <a:p>
            <a:r>
              <a:rPr lang="en-AU" b="1" dirty="0"/>
              <a:t>You can’t commit your parallel code, so you need some temporary storage to store partial changes and later on commit it.</a:t>
            </a:r>
          </a:p>
          <a:p>
            <a:r>
              <a:rPr lang="en-AU" b="1" dirty="0"/>
              <a:t> To stash an item only applied for modifies files not new files. </a:t>
            </a:r>
          </a:p>
          <a:p>
            <a:r>
              <a:rPr lang="en-AU" b="1" dirty="0"/>
              <a:t># </a:t>
            </a:r>
            <a:r>
              <a:rPr lang="en-AU" b="1" dirty="0">
                <a:solidFill>
                  <a:srgbClr val="FF0000"/>
                </a:solidFill>
              </a:rPr>
              <a:t>git checkout master</a:t>
            </a:r>
          </a:p>
          <a:p>
            <a:r>
              <a:rPr lang="en-AU" b="1" dirty="0"/>
              <a:t> # </a:t>
            </a:r>
            <a:r>
              <a:rPr lang="en-AU" b="1" dirty="0">
                <a:solidFill>
                  <a:srgbClr val="FF0000"/>
                </a:solidFill>
              </a:rPr>
              <a:t>cat &gt;anupamfile1</a:t>
            </a:r>
          </a:p>
          <a:p>
            <a:r>
              <a:rPr lang="en-AU" b="1" dirty="0"/>
              <a:t> # </a:t>
            </a:r>
            <a:r>
              <a:rPr lang="en-AU" b="1" dirty="0">
                <a:solidFill>
                  <a:srgbClr val="FF0000"/>
                </a:solidFill>
              </a:rPr>
              <a:t>git commit -m “anupamfile1 commit</a:t>
            </a:r>
            <a:r>
              <a:rPr lang="en-AU" b="1" dirty="0"/>
              <a:t>”</a:t>
            </a:r>
          </a:p>
          <a:p>
            <a:r>
              <a:rPr lang="en-AU" b="1" dirty="0"/>
              <a:t> # </a:t>
            </a:r>
            <a:r>
              <a:rPr lang="en-AU" b="1" dirty="0">
                <a:solidFill>
                  <a:srgbClr val="FF0000"/>
                </a:solidFill>
              </a:rPr>
              <a:t>vi anupamfile1</a:t>
            </a:r>
          </a:p>
          <a:p>
            <a:r>
              <a:rPr lang="en-AU" b="1" dirty="0"/>
              <a:t> Boss asks to do some other work </a:t>
            </a:r>
          </a:p>
          <a:p>
            <a:r>
              <a:rPr lang="en-AU" b="1" dirty="0"/>
              <a:t># </a:t>
            </a:r>
            <a:r>
              <a:rPr lang="en-AU" b="1" dirty="0">
                <a:solidFill>
                  <a:srgbClr val="FF0000"/>
                </a:solidFill>
              </a:rPr>
              <a:t>git stash </a:t>
            </a:r>
          </a:p>
          <a:p>
            <a:r>
              <a:rPr lang="en-AU" b="1" dirty="0"/>
              <a:t># </a:t>
            </a:r>
            <a:r>
              <a:rPr lang="en-AU" b="1" dirty="0">
                <a:solidFill>
                  <a:srgbClr val="FF0000"/>
                </a:solidFill>
              </a:rPr>
              <a:t>Cat anupamfile1 </a:t>
            </a:r>
            <a:r>
              <a:rPr lang="en-AU" b="1" dirty="0"/>
              <a:t>(anupamfile1 empty, data stashed ,now you can do new work) </a:t>
            </a:r>
          </a:p>
          <a:p>
            <a:r>
              <a:rPr lang="en-AU" b="1" dirty="0"/>
              <a:t># </a:t>
            </a:r>
            <a:r>
              <a:rPr lang="en-AU" b="1" dirty="0">
                <a:solidFill>
                  <a:srgbClr val="FF0000"/>
                </a:solidFill>
              </a:rPr>
              <a:t>Git stash list </a:t>
            </a:r>
          </a:p>
          <a:p>
            <a:r>
              <a:rPr lang="en-AU" b="1" dirty="0"/>
              <a:t>Stash (0) : WIP on master 1372ee7 .anupamfile1 </a:t>
            </a:r>
          </a:p>
          <a:p>
            <a:r>
              <a:rPr lang="en-AU" b="1" dirty="0"/>
              <a:t># </a:t>
            </a:r>
            <a:r>
              <a:rPr lang="en-AU" b="1" dirty="0">
                <a:solidFill>
                  <a:srgbClr val="FF0000"/>
                </a:solidFill>
              </a:rPr>
              <a:t>vi anupamfile1 </a:t>
            </a:r>
            <a:r>
              <a:rPr lang="en-AU" b="1" dirty="0"/>
              <a:t>My super </a:t>
            </a:r>
            <a:r>
              <a:rPr lang="en-AU" b="1" dirty="0" err="1"/>
              <a:t>anupam</a:t>
            </a:r>
            <a:r>
              <a:rPr lang="en-AU" b="1" dirty="0"/>
              <a:t> code-2 Esc+:</a:t>
            </a:r>
            <a:r>
              <a:rPr lang="en-AU" b="1" dirty="0" err="1"/>
              <a:t>wq</a:t>
            </a:r>
            <a:endParaRPr lang="en-AU" b="1" dirty="0"/>
          </a:p>
          <a:p>
            <a:r>
              <a:rPr lang="en-AU" b="1" dirty="0"/>
              <a:t> # </a:t>
            </a:r>
            <a:r>
              <a:rPr lang="en-AU" b="1" dirty="0">
                <a:solidFill>
                  <a:srgbClr val="FF0000"/>
                </a:solidFill>
              </a:rPr>
              <a:t>cat anupamfile1 </a:t>
            </a:r>
            <a:r>
              <a:rPr lang="en-AU" b="1" dirty="0"/>
              <a:t>My super anupamfil2 code-2</a:t>
            </a:r>
          </a:p>
        </p:txBody>
      </p:sp>
    </p:spTree>
    <p:extLst>
      <p:ext uri="{BB962C8B-B14F-4D97-AF65-F5344CB8AC3E}">
        <p14:creationId xmlns:p14="http://schemas.microsoft.com/office/powerpoint/2010/main" val="3115511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0C4B-F68E-4B72-B77A-5292BFFBF3C5}"/>
              </a:ext>
            </a:extLst>
          </p:cNvPr>
          <p:cNvSpPr>
            <a:spLocks noGrp="1"/>
          </p:cNvSpPr>
          <p:nvPr>
            <p:ph type="title"/>
          </p:nvPr>
        </p:nvSpPr>
        <p:spPr>
          <a:xfrm>
            <a:off x="2592925" y="624110"/>
            <a:ext cx="8911687" cy="667795"/>
          </a:xfrm>
        </p:spPr>
        <p:txBody>
          <a:bodyPr/>
          <a:lstStyle/>
          <a:p>
            <a:r>
              <a:rPr lang="en-AU" b="1" i="1" dirty="0"/>
              <a:t>GIT BRANCH STASH</a:t>
            </a:r>
            <a:endParaRPr lang="en-AU" dirty="0"/>
          </a:p>
        </p:txBody>
      </p:sp>
      <p:sp>
        <p:nvSpPr>
          <p:cNvPr id="3" name="Content Placeholder 2">
            <a:extLst>
              <a:ext uri="{FF2B5EF4-FFF2-40B4-BE49-F238E27FC236}">
                <a16:creationId xmlns:a16="http://schemas.microsoft.com/office/drawing/2014/main" id="{7458E5B3-4A29-9B3A-8365-1C5CD255D070}"/>
              </a:ext>
            </a:extLst>
          </p:cNvPr>
          <p:cNvSpPr>
            <a:spLocks noGrp="1"/>
          </p:cNvSpPr>
          <p:nvPr>
            <p:ph idx="1"/>
          </p:nvPr>
        </p:nvSpPr>
        <p:spPr>
          <a:xfrm>
            <a:off x="2589212" y="1359017"/>
            <a:ext cx="8915400" cy="5184396"/>
          </a:xfrm>
        </p:spPr>
        <p:txBody>
          <a:bodyPr>
            <a:normAutofit lnSpcReduction="10000"/>
          </a:bodyPr>
          <a:lstStyle/>
          <a:p>
            <a:r>
              <a:rPr lang="en-AU" b="1" dirty="0">
                <a:solidFill>
                  <a:schemeClr val="tx1"/>
                </a:solidFill>
              </a:rPr>
              <a:t>#</a:t>
            </a:r>
            <a:r>
              <a:rPr lang="en-AU" b="1" dirty="0">
                <a:solidFill>
                  <a:srgbClr val="FF0000"/>
                </a:solidFill>
              </a:rPr>
              <a:t> git stash </a:t>
            </a:r>
          </a:p>
          <a:p>
            <a:r>
              <a:rPr lang="en-AU" b="1" dirty="0">
                <a:solidFill>
                  <a:schemeClr val="tx1"/>
                </a:solidFill>
              </a:rPr>
              <a:t>#</a:t>
            </a:r>
            <a:r>
              <a:rPr lang="en-AU" b="1" dirty="0">
                <a:solidFill>
                  <a:srgbClr val="FF0000"/>
                </a:solidFill>
              </a:rPr>
              <a:t> git stash list</a:t>
            </a:r>
          </a:p>
          <a:p>
            <a:r>
              <a:rPr lang="en-AU" b="1" dirty="0"/>
              <a:t> </a:t>
            </a:r>
            <a:r>
              <a:rPr lang="en-AU" b="1" dirty="0">
                <a:solidFill>
                  <a:srgbClr val="00B0F0"/>
                </a:solidFill>
              </a:rPr>
              <a:t>Stash (0) </a:t>
            </a:r>
          </a:p>
          <a:p>
            <a:r>
              <a:rPr lang="en-AU" b="1" dirty="0">
                <a:solidFill>
                  <a:srgbClr val="00B0F0"/>
                </a:solidFill>
              </a:rPr>
              <a:t>Stash (1) </a:t>
            </a:r>
          </a:p>
          <a:p>
            <a:r>
              <a:rPr lang="en-AU" b="1" dirty="0">
                <a:solidFill>
                  <a:schemeClr val="tx1"/>
                </a:solidFill>
              </a:rPr>
              <a:t>#</a:t>
            </a:r>
            <a:r>
              <a:rPr lang="en-AU" b="1" dirty="0">
                <a:solidFill>
                  <a:srgbClr val="FF0000"/>
                </a:solidFill>
              </a:rPr>
              <a:t> cat anupamfile1 </a:t>
            </a:r>
          </a:p>
          <a:p>
            <a:r>
              <a:rPr lang="en-AU" b="1" dirty="0"/>
              <a:t>(anupamfile1 empty, data/code has been stashed) </a:t>
            </a:r>
            <a:r>
              <a:rPr lang="en-AU" b="1" dirty="0">
                <a:highlight>
                  <a:srgbClr val="FFFF00"/>
                </a:highlight>
              </a:rPr>
              <a:t>Now going to do old pending work </a:t>
            </a:r>
          </a:p>
          <a:p>
            <a:r>
              <a:rPr lang="en-AU" b="1" dirty="0"/>
              <a:t># </a:t>
            </a:r>
            <a:r>
              <a:rPr lang="en-AU" b="1" dirty="0">
                <a:solidFill>
                  <a:srgbClr val="FF0000"/>
                </a:solidFill>
                <a:highlight>
                  <a:srgbClr val="FFFF00"/>
                </a:highlight>
              </a:rPr>
              <a:t>git stash apply stash@{1}</a:t>
            </a:r>
          </a:p>
          <a:p>
            <a:r>
              <a:rPr lang="en-AU" b="1" dirty="0"/>
              <a:t> # </a:t>
            </a:r>
            <a:r>
              <a:rPr lang="en-AU" b="1" dirty="0">
                <a:solidFill>
                  <a:srgbClr val="FF0000"/>
                </a:solidFill>
              </a:rPr>
              <a:t>cat anupamfile1</a:t>
            </a:r>
          </a:p>
          <a:p>
            <a:r>
              <a:rPr lang="en-AU" b="1" dirty="0"/>
              <a:t> My super </a:t>
            </a:r>
            <a:r>
              <a:rPr lang="en-AU" b="1" dirty="0" err="1"/>
              <a:t>anupam</a:t>
            </a:r>
            <a:r>
              <a:rPr lang="en-AU" b="1" dirty="0"/>
              <a:t> code-2 </a:t>
            </a:r>
          </a:p>
          <a:p>
            <a:r>
              <a:rPr lang="en-AU" b="1" dirty="0"/>
              <a:t># </a:t>
            </a:r>
            <a:r>
              <a:rPr lang="en-AU" b="1" dirty="0">
                <a:solidFill>
                  <a:srgbClr val="FF0000"/>
                </a:solidFill>
              </a:rPr>
              <a:t>git add</a:t>
            </a:r>
            <a:r>
              <a:rPr lang="en-AU" b="1" dirty="0"/>
              <a:t>. </a:t>
            </a:r>
          </a:p>
          <a:p>
            <a:r>
              <a:rPr lang="en-AU" b="1" dirty="0"/>
              <a:t># </a:t>
            </a:r>
            <a:r>
              <a:rPr lang="en-AU" b="1" dirty="0">
                <a:solidFill>
                  <a:srgbClr val="FF0000"/>
                </a:solidFill>
              </a:rPr>
              <a:t>git commit -m “anupamfile1 commit done”</a:t>
            </a:r>
          </a:p>
          <a:p>
            <a:r>
              <a:rPr lang="en-AU" b="1" dirty="0">
                <a:solidFill>
                  <a:srgbClr val="FF0000"/>
                </a:solidFill>
              </a:rPr>
              <a:t> </a:t>
            </a:r>
            <a:r>
              <a:rPr lang="en-AU" b="1" dirty="0">
                <a:solidFill>
                  <a:schemeClr val="tx1"/>
                </a:solidFill>
              </a:rPr>
              <a:t>#</a:t>
            </a:r>
            <a:r>
              <a:rPr lang="en-AU" b="1" dirty="0">
                <a:solidFill>
                  <a:srgbClr val="FF0000"/>
                </a:solidFill>
              </a:rPr>
              <a:t> git stash apply stash@{0}</a:t>
            </a:r>
          </a:p>
          <a:p>
            <a:r>
              <a:rPr lang="en-AU" b="1" dirty="0"/>
              <a:t> Auto merging anupamfile1; </a:t>
            </a:r>
            <a:r>
              <a:rPr lang="en-AU" b="1" dirty="0" err="1"/>
              <a:t>CONFLICT:Merge</a:t>
            </a:r>
            <a:r>
              <a:rPr lang="en-AU" b="1" dirty="0"/>
              <a:t> conflict in</a:t>
            </a:r>
          </a:p>
        </p:txBody>
      </p:sp>
    </p:spTree>
    <p:extLst>
      <p:ext uri="{BB962C8B-B14F-4D97-AF65-F5344CB8AC3E}">
        <p14:creationId xmlns:p14="http://schemas.microsoft.com/office/powerpoint/2010/main" val="343304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4EE3-CB4E-F8D7-407C-E051610A9D43}"/>
              </a:ext>
            </a:extLst>
          </p:cNvPr>
          <p:cNvSpPr>
            <a:spLocks noGrp="1"/>
          </p:cNvSpPr>
          <p:nvPr>
            <p:ph type="title"/>
          </p:nvPr>
        </p:nvSpPr>
        <p:spPr>
          <a:xfrm>
            <a:off x="2592925" y="624110"/>
            <a:ext cx="8911687" cy="692962"/>
          </a:xfrm>
        </p:spPr>
        <p:txBody>
          <a:bodyPr/>
          <a:lstStyle/>
          <a:p>
            <a:r>
              <a:rPr lang="en-AU" b="1" i="1" dirty="0"/>
              <a:t>GIT BRANCH STASH</a:t>
            </a:r>
            <a:endParaRPr lang="en-AU" dirty="0"/>
          </a:p>
        </p:txBody>
      </p:sp>
      <p:sp>
        <p:nvSpPr>
          <p:cNvPr id="3" name="Content Placeholder 2">
            <a:extLst>
              <a:ext uri="{FF2B5EF4-FFF2-40B4-BE49-F238E27FC236}">
                <a16:creationId xmlns:a16="http://schemas.microsoft.com/office/drawing/2014/main" id="{BABD797D-33C0-91E8-8498-A3AF743EEC6B}"/>
              </a:ext>
            </a:extLst>
          </p:cNvPr>
          <p:cNvSpPr>
            <a:spLocks noGrp="1"/>
          </p:cNvSpPr>
          <p:nvPr>
            <p:ph idx="1"/>
          </p:nvPr>
        </p:nvSpPr>
        <p:spPr>
          <a:xfrm>
            <a:off x="2480155" y="1400961"/>
            <a:ext cx="8915400" cy="5276676"/>
          </a:xfrm>
        </p:spPr>
        <p:txBody>
          <a:bodyPr>
            <a:normAutofit fontScale="92500" lnSpcReduction="20000"/>
          </a:bodyPr>
          <a:lstStyle/>
          <a:p>
            <a:r>
              <a:rPr lang="en-AU" dirty="0"/>
              <a:t># </a:t>
            </a:r>
            <a:r>
              <a:rPr lang="en-AU" b="1" dirty="0">
                <a:solidFill>
                  <a:srgbClr val="FF0000"/>
                </a:solidFill>
              </a:rPr>
              <a:t>Vi anupamfile1 </a:t>
            </a:r>
          </a:p>
          <a:p>
            <a:r>
              <a:rPr lang="en-AU" b="1" dirty="0"/>
              <a:t>(update inside anupamfile1) </a:t>
            </a:r>
          </a:p>
          <a:p>
            <a:r>
              <a:rPr lang="en-AU" b="1" dirty="0">
                <a:highlight>
                  <a:srgbClr val="00FFFF"/>
                </a:highlight>
              </a:rPr>
              <a:t>&lt;&lt;&lt;&lt;&lt; update stream My super anupam-1 final code would be my super anupam-2</a:t>
            </a:r>
          </a:p>
          <a:p>
            <a:r>
              <a:rPr lang="en-AU" b="1" dirty="0">
                <a:highlight>
                  <a:srgbClr val="00FFFF"/>
                </a:highlight>
              </a:rPr>
              <a:t> =================== delete ======== </a:t>
            </a:r>
          </a:p>
          <a:p>
            <a:r>
              <a:rPr lang="en-AU" b="1" dirty="0">
                <a:highlight>
                  <a:srgbClr val="00FFFF"/>
                </a:highlight>
              </a:rPr>
              <a:t>My super anupamcode-2 </a:t>
            </a:r>
          </a:p>
          <a:p>
            <a:r>
              <a:rPr lang="en-AU" b="1" dirty="0"/>
              <a:t>&gt;&gt;&gt;&gt; stashed changes Esc+:</a:t>
            </a:r>
            <a:r>
              <a:rPr lang="en-AU" b="1" dirty="0" err="1"/>
              <a:t>wq</a:t>
            </a:r>
            <a:r>
              <a:rPr lang="en-AU" b="1" dirty="0"/>
              <a:t> </a:t>
            </a:r>
          </a:p>
          <a:p>
            <a:r>
              <a:rPr lang="en-AU" b="1" dirty="0"/>
              <a:t># </a:t>
            </a:r>
            <a:r>
              <a:rPr lang="en-AU" b="1" dirty="0">
                <a:solidFill>
                  <a:srgbClr val="FF0000"/>
                </a:solidFill>
              </a:rPr>
              <a:t>git add . </a:t>
            </a:r>
          </a:p>
          <a:p>
            <a:r>
              <a:rPr lang="en-AU" b="1" dirty="0"/>
              <a:t># </a:t>
            </a:r>
            <a:r>
              <a:rPr lang="en-AU" b="1" dirty="0">
                <a:solidFill>
                  <a:srgbClr val="FF0000"/>
                </a:solidFill>
              </a:rPr>
              <a:t>git</a:t>
            </a:r>
            <a:r>
              <a:rPr lang="en-AU" b="1" dirty="0"/>
              <a:t> </a:t>
            </a:r>
            <a:r>
              <a:rPr lang="en-AU" b="1" dirty="0">
                <a:solidFill>
                  <a:srgbClr val="FF0000"/>
                </a:solidFill>
              </a:rPr>
              <a:t>commit -m “anupamfile1 commit done2” </a:t>
            </a:r>
          </a:p>
          <a:p>
            <a:r>
              <a:rPr lang="en-AU" b="1" dirty="0">
                <a:solidFill>
                  <a:schemeClr val="tx1"/>
                </a:solidFill>
              </a:rPr>
              <a:t>#</a:t>
            </a:r>
            <a:r>
              <a:rPr lang="en-AU" b="1" dirty="0">
                <a:solidFill>
                  <a:srgbClr val="FF0000"/>
                </a:solidFill>
              </a:rPr>
              <a:t> git status (empty) </a:t>
            </a:r>
          </a:p>
          <a:p>
            <a:r>
              <a:rPr lang="en-AU" b="1" dirty="0">
                <a:solidFill>
                  <a:schemeClr val="tx1"/>
                </a:solidFill>
              </a:rPr>
              <a:t>#</a:t>
            </a:r>
            <a:r>
              <a:rPr lang="en-AU" b="1" dirty="0">
                <a:solidFill>
                  <a:srgbClr val="FF0000"/>
                </a:solidFill>
              </a:rPr>
              <a:t> git log --</a:t>
            </a:r>
            <a:r>
              <a:rPr lang="en-AU" b="1" dirty="0" err="1">
                <a:solidFill>
                  <a:srgbClr val="FF0000"/>
                </a:solidFill>
              </a:rPr>
              <a:t>oneline</a:t>
            </a:r>
            <a:r>
              <a:rPr lang="en-AU" b="1" dirty="0">
                <a:solidFill>
                  <a:srgbClr val="FF0000"/>
                </a:solidFill>
              </a:rPr>
              <a:t> </a:t>
            </a:r>
            <a:r>
              <a:rPr lang="en-AU" b="1" dirty="0" err="1">
                <a:solidFill>
                  <a:srgbClr val="FF0000"/>
                </a:solidFill>
              </a:rPr>
              <a:t>anupamfile</a:t>
            </a:r>
            <a:r>
              <a:rPr lang="en-AU" b="1" dirty="0">
                <a:solidFill>
                  <a:srgbClr val="FF0000"/>
                </a:solidFill>
              </a:rPr>
              <a:t> commit </a:t>
            </a:r>
            <a:r>
              <a:rPr lang="en-AU" b="1" dirty="0" err="1">
                <a:solidFill>
                  <a:srgbClr val="FF0000"/>
                </a:solidFill>
              </a:rPr>
              <a:t>anupamfile</a:t>
            </a:r>
            <a:r>
              <a:rPr lang="en-AU" b="1" dirty="0">
                <a:solidFill>
                  <a:srgbClr val="FF0000"/>
                </a:solidFill>
              </a:rPr>
              <a:t> </a:t>
            </a:r>
            <a:r>
              <a:rPr lang="en-AU" b="1" dirty="0" err="1">
                <a:solidFill>
                  <a:srgbClr val="FF0000"/>
                </a:solidFill>
              </a:rPr>
              <a:t>xommit</a:t>
            </a:r>
            <a:r>
              <a:rPr lang="en-AU" b="1" dirty="0">
                <a:solidFill>
                  <a:srgbClr val="FF0000"/>
                </a:solidFill>
              </a:rPr>
              <a:t> done </a:t>
            </a:r>
            <a:r>
              <a:rPr lang="en-AU" b="1" dirty="0" err="1">
                <a:solidFill>
                  <a:srgbClr val="FF0000"/>
                </a:solidFill>
              </a:rPr>
              <a:t>anupamfile</a:t>
            </a:r>
            <a:r>
              <a:rPr lang="en-AU" b="1" dirty="0">
                <a:solidFill>
                  <a:srgbClr val="FF0000"/>
                </a:solidFill>
              </a:rPr>
              <a:t> commit done2</a:t>
            </a:r>
          </a:p>
          <a:p>
            <a:r>
              <a:rPr lang="en-AU" b="1" dirty="0">
                <a:solidFill>
                  <a:srgbClr val="FF0000"/>
                </a:solidFill>
              </a:rPr>
              <a:t> </a:t>
            </a:r>
            <a:r>
              <a:rPr lang="en-AU" b="1" dirty="0">
                <a:solidFill>
                  <a:schemeClr val="tx1"/>
                </a:solidFill>
              </a:rPr>
              <a:t>#</a:t>
            </a:r>
            <a:r>
              <a:rPr lang="en-AU" b="1" dirty="0">
                <a:solidFill>
                  <a:srgbClr val="FF0000"/>
                </a:solidFill>
              </a:rPr>
              <a:t> git stash list </a:t>
            </a:r>
          </a:p>
          <a:p>
            <a:r>
              <a:rPr lang="en-AU" b="1" dirty="0"/>
              <a:t>Stash (0)</a:t>
            </a:r>
          </a:p>
          <a:p>
            <a:r>
              <a:rPr lang="en-AU" b="1" dirty="0"/>
              <a:t> Stash (1) (still available in stash list delete it by # git stash clear, recheck by stash list command)</a:t>
            </a:r>
          </a:p>
        </p:txBody>
      </p:sp>
    </p:spTree>
    <p:extLst>
      <p:ext uri="{BB962C8B-B14F-4D97-AF65-F5344CB8AC3E}">
        <p14:creationId xmlns:p14="http://schemas.microsoft.com/office/powerpoint/2010/main" val="3754032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8721-668C-9B00-4C65-26C919CD3225}"/>
              </a:ext>
            </a:extLst>
          </p:cNvPr>
          <p:cNvSpPr>
            <a:spLocks noGrp="1"/>
          </p:cNvSpPr>
          <p:nvPr>
            <p:ph type="title"/>
          </p:nvPr>
        </p:nvSpPr>
        <p:spPr>
          <a:xfrm>
            <a:off x="2592925" y="624110"/>
            <a:ext cx="8911687" cy="575516"/>
          </a:xfrm>
        </p:spPr>
        <p:txBody>
          <a:bodyPr>
            <a:normAutofit fontScale="90000"/>
          </a:bodyPr>
          <a:lstStyle/>
          <a:p>
            <a:r>
              <a:rPr lang="en-AU" b="1" i="1" dirty="0">
                <a:solidFill>
                  <a:schemeClr val="tx1"/>
                </a:solidFill>
              </a:rPr>
              <a:t>GIT RESET:</a:t>
            </a:r>
          </a:p>
        </p:txBody>
      </p:sp>
      <p:sp>
        <p:nvSpPr>
          <p:cNvPr id="3" name="Content Placeholder 2">
            <a:extLst>
              <a:ext uri="{FF2B5EF4-FFF2-40B4-BE49-F238E27FC236}">
                <a16:creationId xmlns:a16="http://schemas.microsoft.com/office/drawing/2014/main" id="{697F08B7-118A-EDD2-D28B-AEA2FF095223}"/>
              </a:ext>
            </a:extLst>
          </p:cNvPr>
          <p:cNvSpPr>
            <a:spLocks noGrp="1"/>
          </p:cNvSpPr>
          <p:nvPr>
            <p:ph idx="1"/>
          </p:nvPr>
        </p:nvSpPr>
        <p:spPr>
          <a:xfrm>
            <a:off x="2589212" y="1199626"/>
            <a:ext cx="8915400" cy="5486400"/>
          </a:xfrm>
        </p:spPr>
        <p:txBody>
          <a:bodyPr>
            <a:normAutofit fontScale="77500" lnSpcReduction="20000"/>
          </a:bodyPr>
          <a:lstStyle/>
          <a:p>
            <a:r>
              <a:rPr lang="en-AU" b="1" dirty="0"/>
              <a:t>It is a powerful command that is used to undo local changes to the state of a git repository. </a:t>
            </a:r>
          </a:p>
          <a:p>
            <a:r>
              <a:rPr lang="en-AU" b="1" dirty="0"/>
              <a:t>It used to undo the add . command.</a:t>
            </a:r>
          </a:p>
          <a:p>
            <a:r>
              <a:rPr lang="en-AU" b="1" dirty="0"/>
              <a:t> # </a:t>
            </a:r>
            <a:r>
              <a:rPr lang="en-AU" b="1" dirty="0">
                <a:solidFill>
                  <a:srgbClr val="FF0000"/>
                </a:solidFill>
              </a:rPr>
              <a:t>cat &gt;</a:t>
            </a:r>
            <a:r>
              <a:rPr lang="en-AU" b="1" dirty="0" err="1">
                <a:solidFill>
                  <a:srgbClr val="FF0000"/>
                </a:solidFill>
              </a:rPr>
              <a:t>testfile</a:t>
            </a:r>
            <a:r>
              <a:rPr lang="en-AU" b="1" dirty="0">
                <a:solidFill>
                  <a:srgbClr val="FF0000"/>
                </a:solidFill>
              </a:rPr>
              <a:t> </a:t>
            </a:r>
          </a:p>
          <a:p>
            <a:r>
              <a:rPr lang="en-AU" b="1" dirty="0"/>
              <a:t>Hello Ashok </a:t>
            </a:r>
          </a:p>
          <a:p>
            <a:r>
              <a:rPr lang="en-AU" b="1" dirty="0"/>
              <a:t># </a:t>
            </a:r>
            <a:r>
              <a:rPr lang="en-AU" b="1" dirty="0">
                <a:solidFill>
                  <a:srgbClr val="FF0000"/>
                </a:solidFill>
              </a:rPr>
              <a:t>git add .</a:t>
            </a:r>
          </a:p>
          <a:p>
            <a:r>
              <a:rPr lang="en-AU" b="1" dirty="0"/>
              <a:t> # </a:t>
            </a:r>
            <a:r>
              <a:rPr lang="en-AU" b="1" dirty="0">
                <a:solidFill>
                  <a:srgbClr val="FF0000"/>
                </a:solidFill>
              </a:rPr>
              <a:t>git status</a:t>
            </a:r>
          </a:p>
          <a:p>
            <a:r>
              <a:rPr lang="en-AU" b="1" dirty="0"/>
              <a:t> New file:testfile (now realized did mistake in data, wanted to change)</a:t>
            </a:r>
          </a:p>
          <a:p>
            <a:r>
              <a:rPr lang="en-AU" b="1" dirty="0"/>
              <a:t>• • To reset from staging aria </a:t>
            </a:r>
          </a:p>
          <a:p>
            <a:r>
              <a:rPr lang="en-AU" b="1" dirty="0"/>
              <a:t># </a:t>
            </a:r>
            <a:r>
              <a:rPr lang="en-AU" b="1" dirty="0">
                <a:solidFill>
                  <a:srgbClr val="FF0000"/>
                </a:solidFill>
                <a:highlight>
                  <a:srgbClr val="FFFF00"/>
                </a:highlight>
              </a:rPr>
              <a:t>git reset </a:t>
            </a:r>
            <a:r>
              <a:rPr lang="en-AU" b="1" dirty="0" err="1">
                <a:solidFill>
                  <a:srgbClr val="FF0000"/>
                </a:solidFill>
                <a:highlight>
                  <a:srgbClr val="FFFF00"/>
                </a:highlight>
              </a:rPr>
              <a:t>testfile</a:t>
            </a:r>
            <a:r>
              <a:rPr lang="en-AU" b="1" dirty="0">
                <a:solidFill>
                  <a:srgbClr val="FF0000"/>
                </a:solidFill>
                <a:highlight>
                  <a:srgbClr val="FFFF00"/>
                </a:highlight>
              </a:rPr>
              <a:t> </a:t>
            </a:r>
          </a:p>
          <a:p>
            <a:r>
              <a:rPr lang="en-AU" b="1" dirty="0">
                <a:highlight>
                  <a:srgbClr val="FFFF00"/>
                </a:highlight>
              </a:rPr>
              <a:t>#</a:t>
            </a:r>
            <a:r>
              <a:rPr lang="en-AU" b="1" dirty="0">
                <a:solidFill>
                  <a:srgbClr val="FF0000"/>
                </a:solidFill>
                <a:highlight>
                  <a:srgbClr val="FFFF00"/>
                </a:highlight>
              </a:rPr>
              <a:t> git reset . </a:t>
            </a:r>
            <a:r>
              <a:rPr lang="en-AU" b="1" dirty="0">
                <a:highlight>
                  <a:srgbClr val="FFFF00"/>
                </a:highlight>
              </a:rPr>
              <a:t>(removed data from staging aria)</a:t>
            </a:r>
          </a:p>
          <a:p>
            <a:r>
              <a:rPr lang="en-AU" b="1" dirty="0"/>
              <a:t> # git status </a:t>
            </a:r>
          </a:p>
          <a:p>
            <a:r>
              <a:rPr lang="en-AU" b="1" dirty="0" err="1">
                <a:solidFill>
                  <a:srgbClr val="FF0000"/>
                </a:solidFill>
              </a:rPr>
              <a:t>testfile</a:t>
            </a:r>
            <a:r>
              <a:rPr lang="en-AU" b="1" dirty="0">
                <a:solidFill>
                  <a:srgbClr val="FF0000"/>
                </a:solidFill>
              </a:rPr>
              <a:t> </a:t>
            </a:r>
          </a:p>
          <a:p>
            <a:r>
              <a:rPr lang="en-AU" b="1" dirty="0"/>
              <a:t># </a:t>
            </a:r>
            <a:r>
              <a:rPr lang="en-AU" b="1" dirty="0">
                <a:solidFill>
                  <a:srgbClr val="FF0000"/>
                </a:solidFill>
              </a:rPr>
              <a:t>git add . </a:t>
            </a:r>
          </a:p>
          <a:p>
            <a:r>
              <a:rPr lang="en-AU" b="1" dirty="0"/>
              <a:t># </a:t>
            </a:r>
            <a:r>
              <a:rPr lang="en-AU" b="1" dirty="0">
                <a:solidFill>
                  <a:srgbClr val="FF0000"/>
                </a:solidFill>
              </a:rPr>
              <a:t>git status </a:t>
            </a:r>
            <a:r>
              <a:rPr lang="en-AU" b="1" dirty="0" err="1">
                <a:solidFill>
                  <a:srgbClr val="00B050"/>
                </a:solidFill>
              </a:rPr>
              <a:t>testfile</a:t>
            </a:r>
            <a:r>
              <a:rPr lang="en-AU" b="1" dirty="0"/>
              <a:t> </a:t>
            </a:r>
          </a:p>
          <a:p>
            <a:r>
              <a:rPr lang="en-AU" b="1" dirty="0"/>
              <a:t>• • To reset from staging area</a:t>
            </a:r>
          </a:p>
          <a:p>
            <a:r>
              <a:rPr lang="en-AU" b="1" dirty="0"/>
              <a:t> # </a:t>
            </a:r>
            <a:r>
              <a:rPr lang="en-AU" b="1" dirty="0">
                <a:solidFill>
                  <a:srgbClr val="FF0000"/>
                </a:solidFill>
              </a:rPr>
              <a:t>git reset –hard </a:t>
            </a:r>
          </a:p>
          <a:p>
            <a:r>
              <a:rPr lang="en-AU" b="1" dirty="0">
                <a:solidFill>
                  <a:schemeClr val="tx1"/>
                </a:solidFill>
              </a:rPr>
              <a:t>#</a:t>
            </a:r>
            <a:r>
              <a:rPr lang="en-AU" b="1" dirty="0">
                <a:solidFill>
                  <a:srgbClr val="FF0000"/>
                </a:solidFill>
              </a:rPr>
              <a:t> git status </a:t>
            </a:r>
          </a:p>
          <a:p>
            <a:r>
              <a:rPr lang="en-AU" b="1" dirty="0"/>
              <a:t>One branch master nothing to commit: working tree clean</a:t>
            </a:r>
          </a:p>
        </p:txBody>
      </p:sp>
    </p:spTree>
    <p:extLst>
      <p:ext uri="{BB962C8B-B14F-4D97-AF65-F5344CB8AC3E}">
        <p14:creationId xmlns:p14="http://schemas.microsoft.com/office/powerpoint/2010/main" val="707980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5543-8051-898F-8249-59D7096230FD}"/>
              </a:ext>
            </a:extLst>
          </p:cNvPr>
          <p:cNvSpPr>
            <a:spLocks noGrp="1"/>
          </p:cNvSpPr>
          <p:nvPr>
            <p:ph type="title"/>
          </p:nvPr>
        </p:nvSpPr>
        <p:spPr>
          <a:xfrm>
            <a:off x="2592925" y="624110"/>
            <a:ext cx="8911687" cy="600683"/>
          </a:xfrm>
        </p:spPr>
        <p:txBody>
          <a:bodyPr>
            <a:normAutofit fontScale="90000"/>
          </a:bodyPr>
          <a:lstStyle/>
          <a:p>
            <a:r>
              <a:rPr lang="en-AU" b="1" i="1" dirty="0">
                <a:solidFill>
                  <a:schemeClr val="tx1"/>
                </a:solidFill>
              </a:rPr>
              <a:t>GIT REVERT: </a:t>
            </a:r>
          </a:p>
        </p:txBody>
      </p:sp>
      <p:sp>
        <p:nvSpPr>
          <p:cNvPr id="3" name="Content Placeholder 2">
            <a:extLst>
              <a:ext uri="{FF2B5EF4-FFF2-40B4-BE49-F238E27FC236}">
                <a16:creationId xmlns:a16="http://schemas.microsoft.com/office/drawing/2014/main" id="{639FB1F3-038B-A970-4B1C-449C9129DAD9}"/>
              </a:ext>
            </a:extLst>
          </p:cNvPr>
          <p:cNvSpPr>
            <a:spLocks noGrp="1"/>
          </p:cNvSpPr>
          <p:nvPr>
            <p:ph idx="1"/>
          </p:nvPr>
        </p:nvSpPr>
        <p:spPr>
          <a:xfrm>
            <a:off x="2589212" y="1283516"/>
            <a:ext cx="8915400" cy="5469622"/>
          </a:xfrm>
        </p:spPr>
        <p:txBody>
          <a:bodyPr>
            <a:normAutofit fontScale="92500" lnSpcReduction="20000"/>
          </a:bodyPr>
          <a:lstStyle/>
          <a:p>
            <a:r>
              <a:rPr lang="en-AU" b="1" dirty="0"/>
              <a:t>Revert command helps you to undo the existing commit, it doesn’t delete any data, instead git creates a new commit with the included previous files reverted to the previous state.</a:t>
            </a:r>
          </a:p>
          <a:p>
            <a:r>
              <a:rPr lang="en-AU" b="1" dirty="0"/>
              <a:t> So, history moves forward while the state of your file moves backward.</a:t>
            </a:r>
          </a:p>
          <a:p>
            <a:r>
              <a:rPr lang="en-AU" b="1" dirty="0"/>
              <a:t> # </a:t>
            </a:r>
            <a:r>
              <a:rPr lang="en-AU" b="1" dirty="0">
                <a:solidFill>
                  <a:srgbClr val="FF0000"/>
                </a:solidFill>
              </a:rPr>
              <a:t>cat &gt;</a:t>
            </a:r>
            <a:r>
              <a:rPr lang="en-AU" b="1" dirty="0" err="1">
                <a:solidFill>
                  <a:srgbClr val="FF0000"/>
                </a:solidFill>
              </a:rPr>
              <a:t>checkfile</a:t>
            </a:r>
            <a:endParaRPr lang="en-AU" b="1" dirty="0">
              <a:solidFill>
                <a:srgbClr val="FF0000"/>
              </a:solidFill>
            </a:endParaRPr>
          </a:p>
          <a:p>
            <a:r>
              <a:rPr lang="en-AU" b="1" dirty="0"/>
              <a:t> I LOVE MY INDIA </a:t>
            </a:r>
          </a:p>
          <a:p>
            <a:r>
              <a:rPr lang="en-AU" b="1" dirty="0"/>
              <a:t># </a:t>
            </a:r>
            <a:r>
              <a:rPr lang="en-AU" b="1" dirty="0">
                <a:solidFill>
                  <a:srgbClr val="FF0000"/>
                </a:solidFill>
              </a:rPr>
              <a:t>git add.</a:t>
            </a:r>
          </a:p>
          <a:p>
            <a:r>
              <a:rPr lang="en-AU" b="1" dirty="0">
                <a:solidFill>
                  <a:srgbClr val="FF0000"/>
                </a:solidFill>
              </a:rPr>
              <a:t> </a:t>
            </a:r>
            <a:r>
              <a:rPr lang="en-AU" b="1" dirty="0">
                <a:solidFill>
                  <a:schemeClr val="tx1"/>
                </a:solidFill>
              </a:rPr>
              <a:t>#</a:t>
            </a:r>
            <a:r>
              <a:rPr lang="en-AU" b="1" dirty="0">
                <a:solidFill>
                  <a:srgbClr val="FF0000"/>
                </a:solidFill>
              </a:rPr>
              <a:t> git commit -m “checkfile1 commit” after commit I realized did wrong commit</a:t>
            </a:r>
          </a:p>
          <a:p>
            <a:r>
              <a:rPr lang="en-AU" b="1" dirty="0">
                <a:solidFill>
                  <a:srgbClr val="FF0000"/>
                </a:solidFill>
              </a:rPr>
              <a:t> </a:t>
            </a:r>
            <a:r>
              <a:rPr lang="en-AU" b="1" dirty="0">
                <a:solidFill>
                  <a:schemeClr val="tx1"/>
                </a:solidFill>
              </a:rPr>
              <a:t>#</a:t>
            </a:r>
            <a:r>
              <a:rPr lang="en-AU" b="1" dirty="0">
                <a:solidFill>
                  <a:srgbClr val="FF0000"/>
                </a:solidFill>
              </a:rPr>
              <a:t> git log –</a:t>
            </a:r>
            <a:r>
              <a:rPr lang="en-AU" b="1" dirty="0" err="1">
                <a:solidFill>
                  <a:srgbClr val="FF0000"/>
                </a:solidFill>
              </a:rPr>
              <a:t>oneline</a:t>
            </a:r>
            <a:r>
              <a:rPr lang="en-AU" b="1" dirty="0">
                <a:solidFill>
                  <a:srgbClr val="FF0000"/>
                </a:solidFill>
              </a:rPr>
              <a:t> </a:t>
            </a:r>
          </a:p>
          <a:p>
            <a:r>
              <a:rPr lang="en-AU" b="1" dirty="0"/>
              <a:t>Now you can see so many commits copy previous commit id just before the mistake and paste on revert command </a:t>
            </a:r>
          </a:p>
          <a:p>
            <a:r>
              <a:rPr lang="en-AU" b="1" dirty="0"/>
              <a:t># </a:t>
            </a:r>
            <a:r>
              <a:rPr lang="en-AU" b="1" dirty="0">
                <a:solidFill>
                  <a:srgbClr val="FF0000"/>
                </a:solidFill>
              </a:rPr>
              <a:t>git revert 12h3a8g90 </a:t>
            </a:r>
          </a:p>
          <a:p>
            <a:r>
              <a:rPr lang="en-AU" b="1" dirty="0"/>
              <a:t>Wrong commit undo state moves to backward also write a message in this commit “please ignore previous commit” </a:t>
            </a:r>
          </a:p>
          <a:p>
            <a:r>
              <a:rPr lang="en-AU" b="1" dirty="0"/>
              <a:t>How to remove untracked files </a:t>
            </a:r>
          </a:p>
          <a:p>
            <a:r>
              <a:rPr lang="en-AU" b="1" dirty="0"/>
              <a:t># </a:t>
            </a:r>
            <a:r>
              <a:rPr lang="en-AU" b="1" dirty="0">
                <a:solidFill>
                  <a:srgbClr val="FF0000"/>
                </a:solidFill>
              </a:rPr>
              <a:t>git clean -n dry run </a:t>
            </a:r>
          </a:p>
          <a:p>
            <a:r>
              <a:rPr lang="en-AU" b="1" dirty="0">
                <a:solidFill>
                  <a:schemeClr val="tx1"/>
                </a:solidFill>
              </a:rPr>
              <a:t>#</a:t>
            </a:r>
            <a:r>
              <a:rPr lang="en-AU" b="1" dirty="0">
                <a:solidFill>
                  <a:srgbClr val="FF0000"/>
                </a:solidFill>
              </a:rPr>
              <a:t> git clean -f forcefully </a:t>
            </a:r>
          </a:p>
        </p:txBody>
      </p:sp>
    </p:spTree>
    <p:extLst>
      <p:ext uri="{BB962C8B-B14F-4D97-AF65-F5344CB8AC3E}">
        <p14:creationId xmlns:p14="http://schemas.microsoft.com/office/powerpoint/2010/main" val="3087527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7DC0-2E27-6648-155C-2E0C764CE8A3}"/>
              </a:ext>
            </a:extLst>
          </p:cNvPr>
          <p:cNvSpPr>
            <a:spLocks noGrp="1"/>
          </p:cNvSpPr>
          <p:nvPr>
            <p:ph type="title"/>
          </p:nvPr>
        </p:nvSpPr>
        <p:spPr>
          <a:xfrm>
            <a:off x="2592925" y="624110"/>
            <a:ext cx="8911687" cy="768462"/>
          </a:xfrm>
        </p:spPr>
        <p:txBody>
          <a:bodyPr/>
          <a:lstStyle/>
          <a:p>
            <a:r>
              <a:rPr lang="en-AU" b="1" i="1" dirty="0"/>
              <a:t>Git Tags</a:t>
            </a:r>
          </a:p>
        </p:txBody>
      </p:sp>
      <p:sp>
        <p:nvSpPr>
          <p:cNvPr id="3" name="Content Placeholder 2">
            <a:extLst>
              <a:ext uri="{FF2B5EF4-FFF2-40B4-BE49-F238E27FC236}">
                <a16:creationId xmlns:a16="http://schemas.microsoft.com/office/drawing/2014/main" id="{C7581A4A-2652-8B10-5DBF-294AA0A74C8F}"/>
              </a:ext>
            </a:extLst>
          </p:cNvPr>
          <p:cNvSpPr>
            <a:spLocks noGrp="1"/>
          </p:cNvSpPr>
          <p:nvPr>
            <p:ph idx="1"/>
          </p:nvPr>
        </p:nvSpPr>
        <p:spPr>
          <a:xfrm>
            <a:off x="2589212" y="1560352"/>
            <a:ext cx="8915400" cy="4350870"/>
          </a:xfrm>
        </p:spPr>
        <p:txBody>
          <a:bodyPr/>
          <a:lstStyle/>
          <a:p>
            <a:r>
              <a:rPr lang="en-AU" dirty="0"/>
              <a:t> </a:t>
            </a:r>
            <a:r>
              <a:rPr lang="en-AU" b="1" dirty="0"/>
              <a:t>Tag operation allows giving meaningful name to a specific version in the repository.</a:t>
            </a:r>
          </a:p>
          <a:p>
            <a:r>
              <a:rPr lang="en-AU" b="1" dirty="0"/>
              <a:t> To Apply Tag</a:t>
            </a:r>
          </a:p>
          <a:p>
            <a:r>
              <a:rPr lang="en-AU" b="1" dirty="0"/>
              <a:t> # </a:t>
            </a:r>
            <a:r>
              <a:rPr lang="en-AU" b="1" dirty="0">
                <a:solidFill>
                  <a:srgbClr val="FF0000"/>
                </a:solidFill>
              </a:rPr>
              <a:t>git tag -a -m “message” commit-id</a:t>
            </a:r>
          </a:p>
          <a:p>
            <a:r>
              <a:rPr lang="en-AU" b="1" dirty="0"/>
              <a:t> # </a:t>
            </a:r>
            <a:r>
              <a:rPr lang="en-AU" b="1" dirty="0">
                <a:solidFill>
                  <a:srgbClr val="FF0000"/>
                </a:solidFill>
              </a:rPr>
              <a:t>git tag -a Ashok -m “love you India” 12h3a8g90g6k</a:t>
            </a:r>
          </a:p>
          <a:p>
            <a:r>
              <a:rPr lang="en-AU" b="1" dirty="0"/>
              <a:t> To see tag </a:t>
            </a:r>
            <a:r>
              <a:rPr lang="en-AU" b="1" dirty="0">
                <a:solidFill>
                  <a:srgbClr val="FF0000"/>
                </a:solidFill>
              </a:rPr>
              <a:t># git tag </a:t>
            </a:r>
          </a:p>
          <a:p>
            <a:r>
              <a:rPr lang="en-AU" b="1" dirty="0"/>
              <a:t># git show tag-name to see particular commit content by using Tag </a:t>
            </a:r>
          </a:p>
          <a:p>
            <a:r>
              <a:rPr lang="en-AU" b="1" dirty="0"/>
              <a:t>To delete a tag </a:t>
            </a:r>
          </a:p>
          <a:p>
            <a:r>
              <a:rPr lang="en-AU" b="1" dirty="0"/>
              <a:t># </a:t>
            </a:r>
            <a:r>
              <a:rPr lang="en-AU" b="1" dirty="0">
                <a:solidFill>
                  <a:srgbClr val="FF0000"/>
                </a:solidFill>
              </a:rPr>
              <a:t>git tag -d tag-name</a:t>
            </a:r>
          </a:p>
        </p:txBody>
      </p:sp>
    </p:spTree>
    <p:extLst>
      <p:ext uri="{BB962C8B-B14F-4D97-AF65-F5344CB8AC3E}">
        <p14:creationId xmlns:p14="http://schemas.microsoft.com/office/powerpoint/2010/main" val="2823588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0688-03B4-5D3B-8538-9309CC421318}"/>
              </a:ext>
            </a:extLst>
          </p:cNvPr>
          <p:cNvSpPr>
            <a:spLocks noGrp="1"/>
          </p:cNvSpPr>
          <p:nvPr>
            <p:ph type="title"/>
          </p:nvPr>
        </p:nvSpPr>
        <p:spPr>
          <a:xfrm>
            <a:off x="2592925" y="624110"/>
            <a:ext cx="8911687" cy="751684"/>
          </a:xfrm>
        </p:spPr>
        <p:txBody>
          <a:bodyPr/>
          <a:lstStyle/>
          <a:p>
            <a:r>
              <a:rPr lang="en-AU" b="1" i="1" dirty="0"/>
              <a:t>Git Hub Clone:</a:t>
            </a:r>
          </a:p>
        </p:txBody>
      </p:sp>
      <p:sp>
        <p:nvSpPr>
          <p:cNvPr id="3" name="Content Placeholder 2">
            <a:extLst>
              <a:ext uri="{FF2B5EF4-FFF2-40B4-BE49-F238E27FC236}">
                <a16:creationId xmlns:a16="http://schemas.microsoft.com/office/drawing/2014/main" id="{524318E8-FA13-EC8C-9B3F-6ADAED40B591}"/>
              </a:ext>
            </a:extLst>
          </p:cNvPr>
          <p:cNvSpPr>
            <a:spLocks noGrp="1"/>
          </p:cNvSpPr>
          <p:nvPr>
            <p:ph idx="1"/>
          </p:nvPr>
        </p:nvSpPr>
        <p:spPr>
          <a:xfrm>
            <a:off x="2589212" y="1375794"/>
            <a:ext cx="8915400" cy="4535428"/>
          </a:xfrm>
        </p:spPr>
        <p:txBody>
          <a:bodyPr/>
          <a:lstStyle/>
          <a:p>
            <a:r>
              <a:rPr lang="en-AU" b="1" dirty="0"/>
              <a:t>go to existing repo in git Hub copy the URL of central repo and paste with run command of Linux machine.</a:t>
            </a:r>
          </a:p>
          <a:p>
            <a:r>
              <a:rPr lang="en-AU" b="1" dirty="0"/>
              <a:t> # </a:t>
            </a:r>
            <a:r>
              <a:rPr lang="en-AU" b="1" dirty="0">
                <a:solidFill>
                  <a:srgbClr val="FF0000"/>
                </a:solidFill>
              </a:rPr>
              <a:t>git clone </a:t>
            </a:r>
          </a:p>
          <a:p>
            <a:r>
              <a:rPr lang="en-AU" b="1" dirty="0"/>
              <a:t>[ec2-user] # </a:t>
            </a:r>
            <a:r>
              <a:rPr lang="en-AU" b="1" dirty="0">
                <a:highlight>
                  <a:srgbClr val="00FFFF"/>
                </a:highlight>
              </a:rPr>
              <a:t>git clone </a:t>
            </a:r>
            <a:r>
              <a:rPr lang="en-AU" b="1" dirty="0">
                <a:hlinkClick r:id="rId2"/>
              </a:rPr>
              <a:t>https://github.com/ashok1012/centralgit.git</a:t>
            </a:r>
            <a:endParaRPr lang="en-AU" b="1" dirty="0"/>
          </a:p>
          <a:p>
            <a:r>
              <a:rPr lang="en-AU" b="1" dirty="0"/>
              <a:t> It creates a local repo automatically inside Linux machine with the same name of git hub account.</a:t>
            </a:r>
          </a:p>
          <a:p>
            <a:r>
              <a:rPr lang="en-AU" b="1" dirty="0"/>
              <a:t> # </a:t>
            </a:r>
            <a:r>
              <a:rPr lang="en-AU" b="1" dirty="0">
                <a:solidFill>
                  <a:srgbClr val="FF0000"/>
                </a:solidFill>
              </a:rPr>
              <a:t>ls Mumbai1</a:t>
            </a:r>
          </a:p>
          <a:p>
            <a:r>
              <a:rPr lang="en-AU" b="1" dirty="0">
                <a:solidFill>
                  <a:srgbClr val="FF0000"/>
                </a:solidFill>
              </a:rPr>
              <a:t>git </a:t>
            </a:r>
            <a:r>
              <a:rPr lang="en-AU" b="1" dirty="0" err="1">
                <a:solidFill>
                  <a:srgbClr val="FF0000"/>
                </a:solidFill>
              </a:rPr>
              <a:t>Anupamfile</a:t>
            </a:r>
            <a:r>
              <a:rPr lang="en-AU" b="1" dirty="0">
                <a:solidFill>
                  <a:srgbClr val="FF0000"/>
                </a:solidFill>
              </a:rPr>
              <a:t> </a:t>
            </a:r>
            <a:r>
              <a:rPr lang="en-AU" b="1" dirty="0" err="1">
                <a:solidFill>
                  <a:srgbClr val="FF0000"/>
                </a:solidFill>
              </a:rPr>
              <a:t>centralgit</a:t>
            </a:r>
            <a:r>
              <a:rPr lang="en-AU" b="1" dirty="0">
                <a:solidFill>
                  <a:srgbClr val="FF0000"/>
                </a:solidFill>
              </a:rPr>
              <a:t> node1git</a:t>
            </a:r>
          </a:p>
          <a:p>
            <a:r>
              <a:rPr lang="en-AU" b="1" dirty="0"/>
              <a:t> Both repositories can be connected together easily by master branch</a:t>
            </a:r>
          </a:p>
        </p:txBody>
      </p:sp>
    </p:spTree>
    <p:extLst>
      <p:ext uri="{BB962C8B-B14F-4D97-AF65-F5344CB8AC3E}">
        <p14:creationId xmlns:p14="http://schemas.microsoft.com/office/powerpoint/2010/main" val="2335452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71" name="Group 94">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6"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7"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8"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9"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0"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1"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2"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3"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5"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6"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7"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72" name="Group 108">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0"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1"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2"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3"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4"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5"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6"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7"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8"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9"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0"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1"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73" name="Rectangle 122">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4"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75" name="Rectangle 126">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28">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FAFA7D0-F0DC-DDFB-EBB7-49B1AE6B596E}"/>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i="1">
                <a:solidFill>
                  <a:srgbClr val="FEFFFF"/>
                </a:solidFill>
              </a:rPr>
              <a:t>                                  </a:t>
            </a:r>
            <a:endParaRPr lang="en-US" sz="4000" b="1">
              <a:solidFill>
                <a:srgbClr val="FEFFFF"/>
              </a:solidFill>
            </a:endParaRPr>
          </a:p>
        </p:txBody>
      </p:sp>
      <p:sp>
        <p:nvSpPr>
          <p:cNvPr id="131"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F74D7ED3-4EB6-21D9-0794-BAC461F66F56}"/>
              </a:ext>
            </a:extLst>
          </p:cNvPr>
          <p:cNvSpPr>
            <a:spLocks noGrp="1"/>
          </p:cNvSpPr>
          <p:nvPr>
            <p:ph type="body" sz="half" idx="2"/>
          </p:nvPr>
        </p:nvSpPr>
        <p:spPr>
          <a:xfrm>
            <a:off x="540279" y="5189400"/>
            <a:ext cx="3778870" cy="544260"/>
          </a:xfrm>
        </p:spPr>
        <p:txBody>
          <a:bodyPr vert="horz" lIns="91440" tIns="45720" rIns="91440" bIns="45720" rtlCol="0" anchor="ctr">
            <a:normAutofit/>
          </a:bodyPr>
          <a:lstStyle/>
          <a:p>
            <a:r>
              <a:rPr lang="en-US" sz="1600" b="1" i="1">
                <a:solidFill>
                  <a:srgbClr val="FEFFFF"/>
                </a:solidFill>
              </a:rPr>
              <a:t>Maven- A project Management tool</a:t>
            </a:r>
          </a:p>
        </p:txBody>
      </p:sp>
      <p:pic>
        <p:nvPicPr>
          <p:cNvPr id="10" name="Picture Placeholder 9" descr="A logo with a feather&#10;&#10;Description automatically generated">
            <a:extLst>
              <a:ext uri="{FF2B5EF4-FFF2-40B4-BE49-F238E27FC236}">
                <a16:creationId xmlns:a16="http://schemas.microsoft.com/office/drawing/2014/main" id="{CDB8D51C-81FD-0DD3-B5D4-0ED689E81531}"/>
              </a:ext>
            </a:extLst>
          </p:cNvPr>
          <p:cNvPicPr>
            <a:picLocks noGrp="1" noChangeAspect="1"/>
          </p:cNvPicPr>
          <p:nvPr>
            <p:ph type="pic" idx="1"/>
          </p:nvPr>
        </p:nvPicPr>
        <p:blipFill>
          <a:blip r:embed="rId2"/>
          <a:srcRect t="23155" b="23155"/>
          <a:stretch>
            <a:fillRect/>
          </a:stretch>
        </p:blipFill>
        <p:spPr>
          <a:xfrm>
            <a:off x="5587994" y="2213726"/>
            <a:ext cx="5640502" cy="2437850"/>
          </a:xfrm>
          <a:prstGeom prst="rect">
            <a:avLst/>
          </a:prstGeom>
        </p:spPr>
      </p:pic>
    </p:spTree>
    <p:extLst>
      <p:ext uri="{BB962C8B-B14F-4D97-AF65-F5344CB8AC3E}">
        <p14:creationId xmlns:p14="http://schemas.microsoft.com/office/powerpoint/2010/main" val="4001418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D3BA-DC4D-E2EB-858A-9C694517AA7C}"/>
              </a:ext>
            </a:extLst>
          </p:cNvPr>
          <p:cNvSpPr>
            <a:spLocks noGrp="1"/>
          </p:cNvSpPr>
          <p:nvPr>
            <p:ph type="title"/>
          </p:nvPr>
        </p:nvSpPr>
        <p:spPr>
          <a:xfrm>
            <a:off x="2592925" y="167780"/>
            <a:ext cx="8911687" cy="604007"/>
          </a:xfrm>
        </p:spPr>
        <p:txBody>
          <a:bodyPr>
            <a:normAutofit fontScale="90000"/>
          </a:bodyPr>
          <a:lstStyle/>
          <a:p>
            <a:r>
              <a:rPr lang="en-AU" b="1" i="1" dirty="0"/>
              <a:t>Maven-Introduction</a:t>
            </a:r>
          </a:p>
        </p:txBody>
      </p:sp>
      <p:sp>
        <p:nvSpPr>
          <p:cNvPr id="3" name="Content Placeholder 2">
            <a:extLst>
              <a:ext uri="{FF2B5EF4-FFF2-40B4-BE49-F238E27FC236}">
                <a16:creationId xmlns:a16="http://schemas.microsoft.com/office/drawing/2014/main" id="{08D26548-1A4C-FD42-8BE2-A1C3B7446BDD}"/>
              </a:ext>
            </a:extLst>
          </p:cNvPr>
          <p:cNvSpPr>
            <a:spLocks noGrp="1"/>
          </p:cNvSpPr>
          <p:nvPr>
            <p:ph idx="1"/>
          </p:nvPr>
        </p:nvSpPr>
        <p:spPr>
          <a:xfrm>
            <a:off x="2589212" y="771787"/>
            <a:ext cx="8915400" cy="6086213"/>
          </a:xfrm>
        </p:spPr>
        <p:txBody>
          <a:bodyPr>
            <a:normAutofit lnSpcReduction="10000"/>
          </a:bodyPr>
          <a:lstStyle/>
          <a:p>
            <a:r>
              <a:rPr lang="en-AU" dirty="0">
                <a:highlight>
                  <a:srgbClr val="FFFF00"/>
                </a:highlight>
              </a:rPr>
              <a:t>Maven is an automation and project management tool developed by </a:t>
            </a:r>
            <a:r>
              <a:rPr lang="en-AU" dirty="0" err="1">
                <a:highlight>
                  <a:srgbClr val="FFFF00"/>
                </a:highlight>
              </a:rPr>
              <a:t>apache</a:t>
            </a:r>
            <a:r>
              <a:rPr lang="en-AU" dirty="0">
                <a:highlight>
                  <a:srgbClr val="FFFF00"/>
                </a:highlight>
              </a:rPr>
              <a:t> software foundation.</a:t>
            </a:r>
          </a:p>
          <a:p>
            <a:r>
              <a:rPr lang="en-AU" dirty="0"/>
              <a:t> It is based on POM (project object model).</a:t>
            </a:r>
          </a:p>
          <a:p>
            <a:r>
              <a:rPr lang="en-AU" dirty="0"/>
              <a:t>  </a:t>
            </a:r>
            <a:r>
              <a:rPr lang="en-AU" dirty="0">
                <a:highlight>
                  <a:srgbClr val="FFFF00"/>
                </a:highlight>
              </a:rPr>
              <a:t>Maven can build any number of projects into desired output such as .jar, .war, metadata</a:t>
            </a:r>
            <a:r>
              <a:rPr lang="en-AU" dirty="0"/>
              <a:t>.</a:t>
            </a:r>
          </a:p>
          <a:p>
            <a:r>
              <a:rPr lang="en-AU" dirty="0"/>
              <a:t> </a:t>
            </a:r>
            <a:r>
              <a:rPr lang="en-AU" dirty="0">
                <a:highlight>
                  <a:srgbClr val="FFFF00"/>
                </a:highlight>
              </a:rPr>
              <a:t>Mostly used for java-based project</a:t>
            </a:r>
            <a:r>
              <a:rPr lang="en-AU" dirty="0"/>
              <a:t>.</a:t>
            </a:r>
          </a:p>
          <a:p>
            <a:r>
              <a:rPr lang="en-AU" dirty="0"/>
              <a:t> It was initially released on 13th July 2004. </a:t>
            </a:r>
          </a:p>
          <a:p>
            <a:r>
              <a:rPr lang="en-AU" dirty="0"/>
              <a:t> Maven is written in java language.</a:t>
            </a:r>
          </a:p>
          <a:p>
            <a:r>
              <a:rPr lang="en-AU" dirty="0"/>
              <a:t>  Meaning of maven is ‘accumulator of knowledge’. </a:t>
            </a:r>
          </a:p>
          <a:p>
            <a:r>
              <a:rPr lang="en-AU" dirty="0"/>
              <a:t> </a:t>
            </a:r>
            <a:r>
              <a:rPr lang="en-AU" dirty="0">
                <a:highlight>
                  <a:srgbClr val="FFFF00"/>
                </a:highlight>
              </a:rPr>
              <a:t>Maven helps to get the right .jar file for each project as there may be different version of separate packages.</a:t>
            </a:r>
          </a:p>
          <a:p>
            <a:r>
              <a:rPr lang="en-AU" dirty="0"/>
              <a:t>  To download dependencies, it is no more needed to visit the official website of each software. It could now be easily done by visiting ‘mvnrepository.com’</a:t>
            </a:r>
          </a:p>
          <a:p>
            <a:r>
              <a:rPr lang="en-AU" dirty="0"/>
              <a:t>  </a:t>
            </a:r>
            <a:r>
              <a:rPr lang="en-AU" dirty="0">
                <a:solidFill>
                  <a:srgbClr val="FF0000"/>
                </a:solidFill>
                <a:highlight>
                  <a:srgbClr val="FFFF00"/>
                </a:highlight>
              </a:rPr>
              <a:t>Dependencies: it refers to the java libraries that are needed for the project.</a:t>
            </a:r>
          </a:p>
          <a:p>
            <a:r>
              <a:rPr lang="en-AU" dirty="0">
                <a:solidFill>
                  <a:srgbClr val="FF0000"/>
                </a:solidFill>
                <a:highlight>
                  <a:srgbClr val="FFFF00"/>
                </a:highlight>
              </a:rPr>
              <a:t>  Repositories: it refers to the directories of packaged .jar files. </a:t>
            </a:r>
          </a:p>
          <a:p>
            <a:r>
              <a:rPr lang="en-AU" dirty="0">
                <a:solidFill>
                  <a:srgbClr val="FF0000"/>
                </a:solidFill>
                <a:highlight>
                  <a:srgbClr val="FFFF00"/>
                </a:highlight>
              </a:rPr>
              <a:t> Build tools: C, C++: make file </a:t>
            </a:r>
            <a:r>
              <a:rPr lang="en-AU" dirty="0" err="1">
                <a:solidFill>
                  <a:srgbClr val="FF0000"/>
                </a:solidFill>
                <a:highlight>
                  <a:srgbClr val="FFFF00"/>
                </a:highlight>
              </a:rPr>
              <a:t>.Net</a:t>
            </a:r>
            <a:r>
              <a:rPr lang="en-AU" dirty="0">
                <a:solidFill>
                  <a:srgbClr val="FF0000"/>
                </a:solidFill>
                <a:highlight>
                  <a:srgbClr val="FFFF00"/>
                </a:highlight>
              </a:rPr>
              <a:t>: visual studio Java: Ant, </a:t>
            </a:r>
            <a:r>
              <a:rPr lang="en-AU" dirty="0" err="1">
                <a:solidFill>
                  <a:srgbClr val="FF0000"/>
                </a:solidFill>
                <a:highlight>
                  <a:srgbClr val="FFFF00"/>
                </a:highlight>
              </a:rPr>
              <a:t>Maven,Gradle</a:t>
            </a:r>
            <a:endParaRPr lang="en-AU" dirty="0">
              <a:solidFill>
                <a:srgbClr val="FF0000"/>
              </a:solidFill>
              <a:highlight>
                <a:srgbClr val="FFFF00"/>
              </a:highlight>
            </a:endParaRPr>
          </a:p>
        </p:txBody>
      </p:sp>
    </p:spTree>
    <p:extLst>
      <p:ext uri="{BB962C8B-B14F-4D97-AF65-F5344CB8AC3E}">
        <p14:creationId xmlns:p14="http://schemas.microsoft.com/office/powerpoint/2010/main" val="302657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2FC19-D109-E91D-7FA7-2323A667F7D0}"/>
              </a:ext>
            </a:extLst>
          </p:cNvPr>
          <p:cNvSpPr>
            <a:spLocks noGrp="1"/>
          </p:cNvSpPr>
          <p:nvPr>
            <p:ph type="title"/>
          </p:nvPr>
        </p:nvSpPr>
        <p:spPr>
          <a:xfrm>
            <a:off x="3373062" y="624110"/>
            <a:ext cx="8131550" cy="1280890"/>
          </a:xfrm>
        </p:spPr>
        <p:txBody>
          <a:bodyPr>
            <a:normAutofit/>
          </a:bodyPr>
          <a:lstStyle/>
          <a:p>
            <a:r>
              <a:rPr lang="en-AU" b="1" i="1" dirty="0"/>
              <a:t>Why The Need For DevOps</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9D05D45-AEDF-BE61-E8A4-D966C958D1F6}"/>
              </a:ext>
            </a:extLst>
          </p:cNvPr>
          <p:cNvSpPr>
            <a:spLocks noGrp="1"/>
          </p:cNvSpPr>
          <p:nvPr>
            <p:ph idx="1"/>
          </p:nvPr>
        </p:nvSpPr>
        <p:spPr>
          <a:xfrm>
            <a:off x="3373062" y="2133600"/>
            <a:ext cx="8131550" cy="3777622"/>
          </a:xfrm>
        </p:spPr>
        <p:txBody>
          <a:bodyPr>
            <a:normAutofit/>
          </a:bodyPr>
          <a:lstStyle/>
          <a:p>
            <a:r>
              <a:rPr lang="en-AU" b="1" dirty="0"/>
              <a:t>To </a:t>
            </a:r>
            <a:r>
              <a:rPr lang="en-AU" b="1" dirty="0">
                <a:highlight>
                  <a:srgbClr val="FFFF00"/>
                </a:highlight>
              </a:rPr>
              <a:t>overcome the short-comings of waterfall model and Agile model, DevOps was introduced</a:t>
            </a:r>
            <a:r>
              <a:rPr lang="en-AU" dirty="0">
                <a:highlight>
                  <a:srgbClr val="FFFF00"/>
                </a:highlight>
              </a:rPr>
              <a:t>.</a:t>
            </a:r>
          </a:p>
          <a:p>
            <a:r>
              <a:rPr lang="en-AU" b="1" dirty="0"/>
              <a:t>Waterfall model took lot of time to complete project, almost 5-10 years, also requirements once decided, could not be rolled back.</a:t>
            </a:r>
          </a:p>
          <a:p>
            <a:r>
              <a:rPr lang="en-AU" b="1" dirty="0"/>
              <a:t>In Agile model ,work happens fast ,it’s done in sprints but here also gap between Development and operations Team called Silos which results in hostile relationships between departments, which negatively impacts efficiency and harms the bottom line.</a:t>
            </a:r>
          </a:p>
          <a:p>
            <a:r>
              <a:rPr lang="en-AU" b="1" dirty="0"/>
              <a:t>In </a:t>
            </a:r>
            <a:r>
              <a:rPr lang="en-AU" b="1" dirty="0">
                <a:highlight>
                  <a:srgbClr val="FFFF00"/>
                </a:highlight>
              </a:rPr>
              <a:t>DevOps ,both Development and operations Team, work together and give better results.</a:t>
            </a:r>
          </a:p>
          <a:p>
            <a:pPr marL="0" indent="0">
              <a:buNone/>
            </a:pPr>
            <a:endParaRPr lang="en-AU" b="1" dirty="0"/>
          </a:p>
        </p:txBody>
      </p:sp>
    </p:spTree>
    <p:extLst>
      <p:ext uri="{BB962C8B-B14F-4D97-AF65-F5344CB8AC3E}">
        <p14:creationId xmlns:p14="http://schemas.microsoft.com/office/powerpoint/2010/main" val="3490472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8086-2154-BE07-A16C-9159170817F3}"/>
              </a:ext>
            </a:extLst>
          </p:cNvPr>
          <p:cNvSpPr>
            <a:spLocks noGrp="1"/>
          </p:cNvSpPr>
          <p:nvPr>
            <p:ph type="title"/>
          </p:nvPr>
        </p:nvSpPr>
        <p:spPr>
          <a:xfrm>
            <a:off x="2592925" y="92280"/>
            <a:ext cx="8911687" cy="637562"/>
          </a:xfrm>
        </p:spPr>
        <p:txBody>
          <a:bodyPr>
            <a:normAutofit fontScale="90000"/>
          </a:bodyPr>
          <a:lstStyle/>
          <a:p>
            <a:r>
              <a:rPr lang="en-AU" b="1" i="1" dirty="0"/>
              <a:t>Problems without Maven:</a:t>
            </a:r>
          </a:p>
        </p:txBody>
      </p:sp>
      <p:sp>
        <p:nvSpPr>
          <p:cNvPr id="3" name="Content Placeholder 2">
            <a:extLst>
              <a:ext uri="{FF2B5EF4-FFF2-40B4-BE49-F238E27FC236}">
                <a16:creationId xmlns:a16="http://schemas.microsoft.com/office/drawing/2014/main" id="{C0A7BC6F-AC1E-CAE4-0BC6-04A9D0D6165B}"/>
              </a:ext>
            </a:extLst>
          </p:cNvPr>
          <p:cNvSpPr>
            <a:spLocks noGrp="1"/>
          </p:cNvSpPr>
          <p:nvPr>
            <p:ph idx="1"/>
          </p:nvPr>
        </p:nvSpPr>
        <p:spPr>
          <a:xfrm>
            <a:off x="2589212" y="729842"/>
            <a:ext cx="8915400" cy="6035878"/>
          </a:xfrm>
        </p:spPr>
        <p:txBody>
          <a:bodyPr>
            <a:normAutofit fontScale="92500" lnSpcReduction="10000"/>
          </a:bodyPr>
          <a:lstStyle/>
          <a:p>
            <a:r>
              <a:rPr lang="en-AU" dirty="0">
                <a:highlight>
                  <a:srgbClr val="FFFF00"/>
                </a:highlight>
              </a:rPr>
              <a:t>1. Adding set of jar in each project:</a:t>
            </a:r>
          </a:p>
          <a:p>
            <a:r>
              <a:rPr lang="en-AU" dirty="0"/>
              <a:t> in case if struts, spring we need to add jar files in each project.</a:t>
            </a:r>
          </a:p>
          <a:p>
            <a:r>
              <a:rPr lang="en-AU" dirty="0"/>
              <a:t> It must include all the dependencies of jars also.</a:t>
            </a:r>
          </a:p>
          <a:p>
            <a:r>
              <a:rPr lang="en-AU" dirty="0"/>
              <a:t> </a:t>
            </a:r>
            <a:r>
              <a:rPr lang="en-AU" dirty="0">
                <a:highlight>
                  <a:srgbClr val="FFFF00"/>
                </a:highlight>
              </a:rPr>
              <a:t>2. Creating the right project structure</a:t>
            </a:r>
            <a:r>
              <a:rPr lang="en-AU" dirty="0"/>
              <a:t>: we must create the right project structure in servlet, struts etc, otherwise it will not be executed. </a:t>
            </a:r>
          </a:p>
          <a:p>
            <a:r>
              <a:rPr lang="en-AU" dirty="0">
                <a:highlight>
                  <a:srgbClr val="FFFF00"/>
                </a:highlight>
              </a:rPr>
              <a:t>3. Building and deploying the project</a:t>
            </a:r>
            <a:r>
              <a:rPr lang="en-AU" dirty="0"/>
              <a:t>: we must have to build and deploy the project so that it may work.</a:t>
            </a:r>
          </a:p>
          <a:p>
            <a:r>
              <a:rPr lang="en-AU" b="1" dirty="0">
                <a:solidFill>
                  <a:srgbClr val="FF0000"/>
                </a:solidFill>
              </a:rPr>
              <a:t> What Maven does?</a:t>
            </a:r>
          </a:p>
          <a:p>
            <a:r>
              <a:rPr lang="en-AU" dirty="0"/>
              <a:t> </a:t>
            </a:r>
            <a:r>
              <a:rPr lang="en-AU" dirty="0">
                <a:highlight>
                  <a:srgbClr val="FFFF00"/>
                </a:highlight>
              </a:rPr>
              <a:t>1. It makes a project easy to build</a:t>
            </a:r>
            <a:r>
              <a:rPr lang="en-AU" dirty="0"/>
              <a:t>.</a:t>
            </a:r>
          </a:p>
          <a:p>
            <a:r>
              <a:rPr lang="en-AU" dirty="0"/>
              <a:t> </a:t>
            </a:r>
            <a:r>
              <a:rPr lang="en-AU" dirty="0">
                <a:highlight>
                  <a:srgbClr val="FFFF00"/>
                </a:highlight>
              </a:rPr>
              <a:t>2. It provides project information </a:t>
            </a:r>
            <a:r>
              <a:rPr lang="en-AU" dirty="0"/>
              <a:t>(for </a:t>
            </a:r>
            <a:r>
              <a:rPr lang="en-AU" dirty="0" err="1"/>
              <a:t>e.g</a:t>
            </a:r>
            <a:r>
              <a:rPr lang="en-AU" dirty="0"/>
              <a:t>: log documents, </a:t>
            </a:r>
            <a:r>
              <a:rPr lang="en-AU" dirty="0" err="1"/>
              <a:t>crossreference</a:t>
            </a:r>
            <a:r>
              <a:rPr lang="en-AU" dirty="0"/>
              <a:t> sources, mailing list, dependencies list, unit testing) </a:t>
            </a:r>
          </a:p>
          <a:p>
            <a:r>
              <a:rPr lang="en-AU" dirty="0">
                <a:highlight>
                  <a:srgbClr val="FFFF00"/>
                </a:highlight>
              </a:rPr>
              <a:t>3. Easy to add new dependencies</a:t>
            </a:r>
            <a:r>
              <a:rPr lang="en-AU" dirty="0"/>
              <a:t>, therefore </a:t>
            </a:r>
            <a:r>
              <a:rPr lang="en-AU" dirty="0" err="1"/>
              <a:t>apache</a:t>
            </a:r>
            <a:r>
              <a:rPr lang="en-AU" dirty="0"/>
              <a:t> maven helps to manage </a:t>
            </a:r>
          </a:p>
          <a:p>
            <a:r>
              <a:rPr lang="en-AU" dirty="0"/>
              <a:t>a. Build</a:t>
            </a:r>
          </a:p>
          <a:p>
            <a:r>
              <a:rPr lang="en-AU" dirty="0"/>
              <a:t> b. Dependencies </a:t>
            </a:r>
          </a:p>
          <a:p>
            <a:r>
              <a:rPr lang="en-AU" dirty="0"/>
              <a:t>c. Reports </a:t>
            </a:r>
          </a:p>
          <a:p>
            <a:r>
              <a:rPr lang="en-AU" dirty="0"/>
              <a:t>d. Release </a:t>
            </a:r>
          </a:p>
          <a:p>
            <a:r>
              <a:rPr lang="en-AU" dirty="0"/>
              <a:t>e. </a:t>
            </a:r>
            <a:r>
              <a:rPr lang="en-AU" dirty="0" err="1"/>
              <a:t>Distributon</a:t>
            </a:r>
            <a:endParaRPr lang="en-AU" dirty="0"/>
          </a:p>
        </p:txBody>
      </p:sp>
    </p:spTree>
    <p:extLst>
      <p:ext uri="{BB962C8B-B14F-4D97-AF65-F5344CB8AC3E}">
        <p14:creationId xmlns:p14="http://schemas.microsoft.com/office/powerpoint/2010/main" val="820384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090B-0D79-6AD7-0FDB-7FCB749A1CCD}"/>
              </a:ext>
            </a:extLst>
          </p:cNvPr>
          <p:cNvSpPr>
            <a:spLocks noGrp="1"/>
          </p:cNvSpPr>
          <p:nvPr>
            <p:ph type="title"/>
          </p:nvPr>
        </p:nvSpPr>
        <p:spPr>
          <a:xfrm>
            <a:off x="2592925" y="142613"/>
            <a:ext cx="8911687" cy="637563"/>
          </a:xfrm>
        </p:spPr>
        <p:txBody>
          <a:bodyPr>
            <a:normAutofit fontScale="90000"/>
          </a:bodyPr>
          <a:lstStyle/>
          <a:p>
            <a:r>
              <a:rPr lang="en-AU" b="1" i="1" dirty="0"/>
              <a:t>What is Build Tool:</a:t>
            </a:r>
          </a:p>
        </p:txBody>
      </p:sp>
      <p:sp>
        <p:nvSpPr>
          <p:cNvPr id="3" name="Content Placeholder 2">
            <a:extLst>
              <a:ext uri="{FF2B5EF4-FFF2-40B4-BE49-F238E27FC236}">
                <a16:creationId xmlns:a16="http://schemas.microsoft.com/office/drawing/2014/main" id="{136DCD4E-8007-D4C9-68A9-1C936112A468}"/>
              </a:ext>
            </a:extLst>
          </p:cNvPr>
          <p:cNvSpPr>
            <a:spLocks noGrp="1"/>
          </p:cNvSpPr>
          <p:nvPr>
            <p:ph idx="1"/>
          </p:nvPr>
        </p:nvSpPr>
        <p:spPr>
          <a:xfrm>
            <a:off x="2589212" y="713064"/>
            <a:ext cx="8915400" cy="5939406"/>
          </a:xfrm>
        </p:spPr>
        <p:txBody>
          <a:bodyPr/>
          <a:lstStyle/>
          <a:p>
            <a:r>
              <a:rPr lang="en-AU" dirty="0">
                <a:solidFill>
                  <a:srgbClr val="FF0000"/>
                </a:solidFill>
              </a:rPr>
              <a:t>A build tool takes care of everything for building a process</a:t>
            </a:r>
            <a:r>
              <a:rPr lang="en-AU" dirty="0"/>
              <a:t>.</a:t>
            </a:r>
          </a:p>
          <a:p>
            <a:r>
              <a:rPr lang="en-AU" dirty="0"/>
              <a:t> It does following:</a:t>
            </a:r>
          </a:p>
          <a:p>
            <a:r>
              <a:rPr lang="en-AU" dirty="0"/>
              <a:t>  </a:t>
            </a:r>
            <a:r>
              <a:rPr lang="en-AU" dirty="0">
                <a:highlight>
                  <a:srgbClr val="FFFF00"/>
                </a:highlight>
              </a:rPr>
              <a:t>Generate source code.</a:t>
            </a:r>
          </a:p>
          <a:p>
            <a:r>
              <a:rPr lang="en-AU" dirty="0">
                <a:highlight>
                  <a:srgbClr val="FFFF00"/>
                </a:highlight>
              </a:rPr>
              <a:t>  Generate documentation from source code. </a:t>
            </a:r>
          </a:p>
          <a:p>
            <a:r>
              <a:rPr lang="en-AU" dirty="0">
                <a:highlight>
                  <a:srgbClr val="FFFF00"/>
                </a:highlight>
              </a:rPr>
              <a:t> Compiles source code.</a:t>
            </a:r>
          </a:p>
          <a:p>
            <a:r>
              <a:rPr lang="en-AU" dirty="0">
                <a:highlight>
                  <a:srgbClr val="FFFF00"/>
                </a:highlight>
              </a:rPr>
              <a:t>  Install the package code in local repo., server repo. Or central repo</a:t>
            </a:r>
          </a:p>
          <a:p>
            <a:r>
              <a:rPr lang="en-AU" b="1" dirty="0">
                <a:solidFill>
                  <a:srgbClr val="FF0000"/>
                </a:solidFill>
                <a:highlight>
                  <a:srgbClr val="FFFF00"/>
                </a:highlight>
              </a:rPr>
              <a:t>POM (project object model):</a:t>
            </a:r>
          </a:p>
          <a:p>
            <a:r>
              <a:rPr lang="en-AU" dirty="0"/>
              <a:t>  </a:t>
            </a:r>
            <a:r>
              <a:rPr lang="en-AU" dirty="0">
                <a:solidFill>
                  <a:srgbClr val="FF0000"/>
                </a:solidFill>
              </a:rPr>
              <a:t>POM refers to the .xml file that have all the information regarding project and configuration details</a:t>
            </a:r>
            <a:r>
              <a:rPr lang="en-AU" dirty="0"/>
              <a:t>.</a:t>
            </a:r>
          </a:p>
          <a:p>
            <a:r>
              <a:rPr lang="en-AU" dirty="0"/>
              <a:t>  Main configuration file in pom.xml. </a:t>
            </a:r>
          </a:p>
          <a:p>
            <a:r>
              <a:rPr lang="en-AU" dirty="0"/>
              <a:t> </a:t>
            </a:r>
            <a:r>
              <a:rPr lang="en-AU" dirty="0">
                <a:solidFill>
                  <a:srgbClr val="FF0000"/>
                </a:solidFill>
              </a:rPr>
              <a:t>It has the description of the project details regarding the version and configuration management of the project</a:t>
            </a:r>
            <a:r>
              <a:rPr lang="en-AU" dirty="0"/>
              <a:t>. </a:t>
            </a:r>
          </a:p>
          <a:p>
            <a:r>
              <a:rPr lang="en-AU" dirty="0"/>
              <a:t> The .xml file is in the project home directory.</a:t>
            </a:r>
          </a:p>
          <a:p>
            <a:r>
              <a:rPr lang="en-AU" dirty="0"/>
              <a:t>  </a:t>
            </a:r>
            <a:r>
              <a:rPr lang="en-AU" dirty="0">
                <a:highlight>
                  <a:srgbClr val="FFFF00"/>
                </a:highlight>
              </a:rPr>
              <a:t>Pom.xml contains: • Metadata • Dependencies • Kind of project • Kind of output (.jar, .war) • Description One project – one workspace – one pom.xml file</a:t>
            </a:r>
          </a:p>
        </p:txBody>
      </p:sp>
    </p:spTree>
    <p:extLst>
      <p:ext uri="{BB962C8B-B14F-4D97-AF65-F5344CB8AC3E}">
        <p14:creationId xmlns:p14="http://schemas.microsoft.com/office/powerpoint/2010/main" val="2096052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3" name="Rectangle 42">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89496-6368-7CCE-DF9E-9AD84061F6AE}"/>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b="1" dirty="0">
                <a:solidFill>
                  <a:srgbClr val="FF0000"/>
                </a:solidFill>
              </a:rPr>
              <a:t>Maven- Architecture</a:t>
            </a:r>
          </a:p>
        </p:txBody>
      </p:sp>
      <p:sp>
        <p:nvSpPr>
          <p:cNvPr id="45" name="Rectangle 44">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4F90E7AF-5D0D-A9F1-C212-E8078BE7E0A7}"/>
              </a:ext>
            </a:extLst>
          </p:cNvPr>
          <p:cNvSpPr>
            <a:spLocks noGrp="1"/>
          </p:cNvSpPr>
          <p:nvPr>
            <p:ph type="body" sz="half" idx="2"/>
          </p:nvPr>
        </p:nvSpPr>
        <p:spPr>
          <a:xfrm>
            <a:off x="603359" y="2133600"/>
            <a:ext cx="3541433" cy="3061811"/>
          </a:xfrm>
        </p:spPr>
        <p:txBody>
          <a:bodyPr vert="horz" lIns="91440" tIns="45720" rIns="91440" bIns="45720" rtlCol="0">
            <a:normAutofit/>
          </a:bodyPr>
          <a:lstStyle/>
          <a:p>
            <a:pPr>
              <a:buFont typeface="Wingdings 3" charset="2"/>
              <a:buChar char=""/>
            </a:pPr>
            <a:endParaRPr lang="en-US" dirty="0"/>
          </a:p>
        </p:txBody>
      </p:sp>
      <p:pic>
        <p:nvPicPr>
          <p:cNvPr id="6" name="Picture Placeholder 5" descr="A diagram of a software development process&#10;&#10;Description automatically generated">
            <a:extLst>
              <a:ext uri="{FF2B5EF4-FFF2-40B4-BE49-F238E27FC236}">
                <a16:creationId xmlns:a16="http://schemas.microsoft.com/office/drawing/2014/main" id="{D6BB6CAD-40CE-DB96-D696-433603D8C53D}"/>
              </a:ext>
            </a:extLst>
          </p:cNvPr>
          <p:cNvPicPr>
            <a:picLocks noGrp="1" noChangeAspect="1"/>
          </p:cNvPicPr>
          <p:nvPr>
            <p:ph type="pic" idx="1"/>
          </p:nvPr>
        </p:nvPicPr>
        <p:blipFill rotWithShape="1">
          <a:blip r:embed="rId2"/>
          <a:srcRect l="1430" r="1427" b="-4"/>
          <a:stretch/>
        </p:blipFill>
        <p:spPr>
          <a:xfrm>
            <a:off x="4619543" y="640080"/>
            <a:ext cx="6953577" cy="5252773"/>
          </a:xfrm>
          <a:prstGeom prst="rect">
            <a:avLst/>
          </a:prstGeom>
        </p:spPr>
      </p:pic>
      <p:sp>
        <p:nvSpPr>
          <p:cNvPr id="47"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logo with a feather&#10;&#10;Description automatically generated">
            <a:extLst>
              <a:ext uri="{FF2B5EF4-FFF2-40B4-BE49-F238E27FC236}">
                <a16:creationId xmlns:a16="http://schemas.microsoft.com/office/drawing/2014/main" id="{5A0A9C75-B2F5-9B74-4B3D-A9BA1FCDB9E5}"/>
              </a:ext>
            </a:extLst>
          </p:cNvPr>
          <p:cNvPicPr>
            <a:picLocks noChangeAspect="1"/>
          </p:cNvPicPr>
          <p:nvPr/>
        </p:nvPicPr>
        <p:blipFill>
          <a:blip r:embed="rId3"/>
          <a:stretch>
            <a:fillRect/>
          </a:stretch>
        </p:blipFill>
        <p:spPr>
          <a:xfrm>
            <a:off x="591815" y="2173385"/>
            <a:ext cx="3552977" cy="2953077"/>
          </a:xfrm>
          <a:prstGeom prst="rect">
            <a:avLst/>
          </a:prstGeom>
        </p:spPr>
      </p:pic>
    </p:spTree>
    <p:extLst>
      <p:ext uri="{BB962C8B-B14F-4D97-AF65-F5344CB8AC3E}">
        <p14:creationId xmlns:p14="http://schemas.microsoft.com/office/powerpoint/2010/main" val="1554586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7B1E-369C-FC44-2868-645FFF9A6678}"/>
              </a:ext>
            </a:extLst>
          </p:cNvPr>
          <p:cNvSpPr>
            <a:spLocks noGrp="1"/>
          </p:cNvSpPr>
          <p:nvPr>
            <p:ph type="title"/>
          </p:nvPr>
        </p:nvSpPr>
        <p:spPr>
          <a:xfrm>
            <a:off x="2592925" y="192024"/>
            <a:ext cx="8911687" cy="658368"/>
          </a:xfrm>
        </p:spPr>
        <p:txBody>
          <a:bodyPr/>
          <a:lstStyle/>
          <a:p>
            <a:r>
              <a:rPr lang="en-AU" b="1" i="1" dirty="0"/>
              <a:t>Requirement for Build</a:t>
            </a:r>
          </a:p>
        </p:txBody>
      </p:sp>
      <p:sp>
        <p:nvSpPr>
          <p:cNvPr id="3" name="Content Placeholder 2">
            <a:extLst>
              <a:ext uri="{FF2B5EF4-FFF2-40B4-BE49-F238E27FC236}">
                <a16:creationId xmlns:a16="http://schemas.microsoft.com/office/drawing/2014/main" id="{8170AE0E-49CB-ED50-2C0F-C2A9FD0F77EF}"/>
              </a:ext>
            </a:extLst>
          </p:cNvPr>
          <p:cNvSpPr>
            <a:spLocks noGrp="1"/>
          </p:cNvSpPr>
          <p:nvPr>
            <p:ph idx="1"/>
          </p:nvPr>
        </p:nvSpPr>
        <p:spPr>
          <a:xfrm>
            <a:off x="2589212" y="1316736"/>
            <a:ext cx="8915400" cy="4594486"/>
          </a:xfrm>
        </p:spPr>
        <p:txBody>
          <a:bodyPr/>
          <a:lstStyle/>
          <a:p>
            <a:r>
              <a:rPr lang="en-AU" dirty="0"/>
              <a:t> Source code (present in workspace) </a:t>
            </a:r>
          </a:p>
          <a:p>
            <a:r>
              <a:rPr lang="en-AU" dirty="0"/>
              <a:t> Compiler (remote repo – local repo – work space) </a:t>
            </a:r>
          </a:p>
          <a:p>
            <a:r>
              <a:rPr lang="en-AU" dirty="0"/>
              <a:t> Dependencies (remote repo – local repo – work space)</a:t>
            </a:r>
          </a:p>
          <a:p>
            <a:r>
              <a:rPr lang="en-AU" dirty="0"/>
              <a:t> </a:t>
            </a:r>
            <a:r>
              <a:rPr lang="en-AU" dirty="0">
                <a:highlight>
                  <a:srgbClr val="FFFF00"/>
                </a:highlight>
              </a:rPr>
              <a:t>Local Repository</a:t>
            </a:r>
            <a:r>
              <a:rPr lang="en-AU" dirty="0"/>
              <a:t>: local repo. refers to the machine of the developer where all the project material is saved.</a:t>
            </a:r>
          </a:p>
          <a:p>
            <a:r>
              <a:rPr lang="en-AU" dirty="0">
                <a:highlight>
                  <a:srgbClr val="FFFF00"/>
                </a:highlight>
              </a:rPr>
              <a:t> Remote Repository</a:t>
            </a:r>
            <a:r>
              <a:rPr lang="en-AU" dirty="0"/>
              <a:t>: it refers to the repo. present on a webserver which is used when maven needs to download dependencies. This repo. works same as the central repo. whenever anything is needed form remote repo. it is first downloaded to the local repo. and then it is used. </a:t>
            </a:r>
          </a:p>
          <a:p>
            <a:r>
              <a:rPr lang="en-AU" dirty="0">
                <a:highlight>
                  <a:srgbClr val="FFFF00"/>
                </a:highlight>
              </a:rPr>
              <a:t>Central Repository</a:t>
            </a:r>
            <a:r>
              <a:rPr lang="en-AU" dirty="0"/>
              <a:t>: central repo. refers to the maven community that comes into action when there is a need of dependencies and those dependencies are not found in the local repo.</a:t>
            </a:r>
          </a:p>
        </p:txBody>
      </p:sp>
    </p:spTree>
    <p:extLst>
      <p:ext uri="{BB962C8B-B14F-4D97-AF65-F5344CB8AC3E}">
        <p14:creationId xmlns:p14="http://schemas.microsoft.com/office/powerpoint/2010/main" val="3076661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0DA9-1E25-88A6-F7FF-F7658B08BD04}"/>
              </a:ext>
            </a:extLst>
          </p:cNvPr>
          <p:cNvSpPr>
            <a:spLocks noGrp="1"/>
          </p:cNvSpPr>
          <p:nvPr>
            <p:ph type="title"/>
          </p:nvPr>
        </p:nvSpPr>
        <p:spPr>
          <a:xfrm>
            <a:off x="2592925" y="118872"/>
            <a:ext cx="8911687" cy="630936"/>
          </a:xfrm>
        </p:spPr>
        <p:txBody>
          <a:bodyPr>
            <a:normAutofit fontScale="90000"/>
          </a:bodyPr>
          <a:lstStyle/>
          <a:p>
            <a:r>
              <a:rPr lang="en-AU" b="1" i="1" dirty="0"/>
              <a:t>Maven Build Life-Cycle</a:t>
            </a:r>
          </a:p>
        </p:txBody>
      </p:sp>
      <p:sp>
        <p:nvSpPr>
          <p:cNvPr id="3" name="Content Placeholder 2">
            <a:extLst>
              <a:ext uri="{FF2B5EF4-FFF2-40B4-BE49-F238E27FC236}">
                <a16:creationId xmlns:a16="http://schemas.microsoft.com/office/drawing/2014/main" id="{3A93B5C3-483D-5867-9A29-947062CE45EA}"/>
              </a:ext>
            </a:extLst>
          </p:cNvPr>
          <p:cNvSpPr>
            <a:spLocks noGrp="1"/>
          </p:cNvSpPr>
          <p:nvPr>
            <p:ph idx="1"/>
          </p:nvPr>
        </p:nvSpPr>
        <p:spPr>
          <a:xfrm>
            <a:off x="2589212" y="749808"/>
            <a:ext cx="8915400" cy="5989320"/>
          </a:xfrm>
        </p:spPr>
        <p:txBody>
          <a:bodyPr>
            <a:normAutofit fontScale="92500" lnSpcReduction="10000"/>
          </a:bodyPr>
          <a:lstStyle/>
          <a:p>
            <a:r>
              <a:rPr lang="en-AU" dirty="0">
                <a:highlight>
                  <a:srgbClr val="FFFF00"/>
                </a:highlight>
              </a:rPr>
              <a:t>Goals: </a:t>
            </a:r>
          </a:p>
          <a:p>
            <a:r>
              <a:rPr lang="en-AU" dirty="0">
                <a:highlight>
                  <a:srgbClr val="FFFF00"/>
                </a:highlight>
              </a:rPr>
              <a:t>1. Generate resources (dependencies)</a:t>
            </a:r>
          </a:p>
          <a:p>
            <a:r>
              <a:rPr lang="en-AU" dirty="0">
                <a:highlight>
                  <a:srgbClr val="FFFF00"/>
                </a:highlight>
              </a:rPr>
              <a:t> 2. Compile code </a:t>
            </a:r>
          </a:p>
          <a:p>
            <a:r>
              <a:rPr lang="en-AU" dirty="0">
                <a:highlight>
                  <a:srgbClr val="FFFF00"/>
                </a:highlight>
              </a:rPr>
              <a:t>3. Unit test </a:t>
            </a:r>
          </a:p>
          <a:p>
            <a:r>
              <a:rPr lang="en-AU" dirty="0">
                <a:highlight>
                  <a:srgbClr val="FFFF00"/>
                </a:highlight>
              </a:rPr>
              <a:t>4. Package (build 5. Install (into local repo. and </a:t>
            </a:r>
            <a:r>
              <a:rPr lang="en-AU" dirty="0" err="1">
                <a:highlight>
                  <a:srgbClr val="FFFF00"/>
                </a:highlight>
              </a:rPr>
              <a:t>artifactory</a:t>
            </a:r>
            <a:r>
              <a:rPr lang="en-AU" dirty="0">
                <a:highlight>
                  <a:srgbClr val="FFFF00"/>
                </a:highlight>
              </a:rPr>
              <a:t>)</a:t>
            </a:r>
          </a:p>
          <a:p>
            <a:r>
              <a:rPr lang="en-AU" dirty="0">
                <a:highlight>
                  <a:srgbClr val="FFFF00"/>
                </a:highlight>
              </a:rPr>
              <a:t> 6. Deploy (to server) </a:t>
            </a:r>
          </a:p>
          <a:p>
            <a:r>
              <a:rPr lang="en-AU" dirty="0">
                <a:highlight>
                  <a:srgbClr val="FFFF00"/>
                </a:highlight>
              </a:rPr>
              <a:t>7. Clean (delete all run time files)</a:t>
            </a:r>
          </a:p>
          <a:p>
            <a:r>
              <a:rPr lang="en-AU" dirty="0">
                <a:highlight>
                  <a:srgbClr val="FFFF00"/>
                </a:highlight>
              </a:rPr>
              <a:t> </a:t>
            </a:r>
            <a:r>
              <a:rPr lang="en-AU" dirty="0" err="1">
                <a:highlight>
                  <a:srgbClr val="FFFF00"/>
                </a:highlight>
              </a:rPr>
              <a:t>e.g</a:t>
            </a:r>
            <a:r>
              <a:rPr lang="en-AU" dirty="0">
                <a:highlight>
                  <a:srgbClr val="FFFF00"/>
                </a:highlight>
              </a:rPr>
              <a:t>- </a:t>
            </a:r>
            <a:r>
              <a:rPr lang="en-AU" dirty="0" err="1">
                <a:highlight>
                  <a:srgbClr val="FFFF00"/>
                </a:highlight>
              </a:rPr>
              <a:t>mvn</a:t>
            </a:r>
            <a:r>
              <a:rPr lang="en-AU" dirty="0">
                <a:highlight>
                  <a:srgbClr val="FFFF00"/>
                </a:highlight>
              </a:rPr>
              <a:t> install</a:t>
            </a:r>
          </a:p>
          <a:p>
            <a:r>
              <a:rPr lang="en-AU" dirty="0">
                <a:highlight>
                  <a:srgbClr val="FFFF00"/>
                </a:highlight>
              </a:rPr>
              <a:t> </a:t>
            </a:r>
            <a:r>
              <a:rPr lang="en-AU" dirty="0" err="1">
                <a:highlight>
                  <a:srgbClr val="FFFF00"/>
                </a:highlight>
              </a:rPr>
              <a:t>mvn</a:t>
            </a:r>
            <a:r>
              <a:rPr lang="en-AU" dirty="0">
                <a:highlight>
                  <a:srgbClr val="FFFF00"/>
                </a:highlight>
              </a:rPr>
              <a:t> clean package</a:t>
            </a:r>
          </a:p>
          <a:p>
            <a:r>
              <a:rPr lang="en-AU" dirty="0"/>
              <a:t> 1 to 6 – default and sequence order</a:t>
            </a:r>
          </a:p>
          <a:p>
            <a:r>
              <a:rPr lang="en-AU" dirty="0"/>
              <a:t> 7 – not default and it won’t allow sequence </a:t>
            </a:r>
          </a:p>
          <a:p>
            <a:r>
              <a:rPr lang="en-AU" dirty="0"/>
              <a:t> Build life cycle consists of a sequence of build phases and each build phase consists of a sequence of goals.</a:t>
            </a:r>
          </a:p>
          <a:p>
            <a:r>
              <a:rPr lang="en-AU" dirty="0"/>
              <a:t> Each goal is responsible for a particular task. </a:t>
            </a:r>
          </a:p>
          <a:p>
            <a:r>
              <a:rPr lang="en-AU" dirty="0"/>
              <a:t> </a:t>
            </a:r>
            <a:r>
              <a:rPr lang="en-AU" dirty="0">
                <a:highlight>
                  <a:srgbClr val="FFFF00"/>
                </a:highlight>
              </a:rPr>
              <a:t>When a phase is run all the goals related to that phase and its plugins are also compiled. </a:t>
            </a:r>
            <a:r>
              <a:rPr lang="en-AU" dirty="0" err="1">
                <a:highlight>
                  <a:srgbClr val="FFFF00"/>
                </a:highlight>
              </a:rPr>
              <a:t>e.g</a:t>
            </a:r>
            <a:r>
              <a:rPr lang="en-AU" dirty="0">
                <a:highlight>
                  <a:srgbClr val="FFFF00"/>
                </a:highlight>
              </a:rPr>
              <a:t>- </a:t>
            </a:r>
            <a:r>
              <a:rPr lang="en-AU" dirty="0" err="1">
                <a:highlight>
                  <a:srgbClr val="FFFF00"/>
                </a:highlight>
              </a:rPr>
              <a:t>mvn</a:t>
            </a:r>
            <a:r>
              <a:rPr lang="en-AU" dirty="0">
                <a:highlight>
                  <a:srgbClr val="FFFF00"/>
                </a:highlight>
              </a:rPr>
              <a:t> install</a:t>
            </a:r>
          </a:p>
          <a:p>
            <a:r>
              <a:rPr lang="en-AU" dirty="0">
                <a:highlight>
                  <a:srgbClr val="FFFF00"/>
                </a:highlight>
              </a:rPr>
              <a:t> </a:t>
            </a:r>
            <a:r>
              <a:rPr lang="en-AU" dirty="0" err="1">
                <a:highlight>
                  <a:srgbClr val="FFFF00"/>
                </a:highlight>
              </a:rPr>
              <a:t>mvn</a:t>
            </a:r>
            <a:r>
              <a:rPr lang="en-AU" dirty="0">
                <a:highlight>
                  <a:srgbClr val="FFFF00"/>
                </a:highlight>
              </a:rPr>
              <a:t> clean package</a:t>
            </a:r>
          </a:p>
        </p:txBody>
      </p:sp>
    </p:spTree>
    <p:extLst>
      <p:ext uri="{BB962C8B-B14F-4D97-AF65-F5344CB8AC3E}">
        <p14:creationId xmlns:p14="http://schemas.microsoft.com/office/powerpoint/2010/main" val="2761924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BA90-3EB0-7552-CD58-4D30F1E9F2A7}"/>
              </a:ext>
            </a:extLst>
          </p:cNvPr>
          <p:cNvSpPr>
            <a:spLocks noGrp="1"/>
          </p:cNvSpPr>
          <p:nvPr>
            <p:ph type="title"/>
          </p:nvPr>
        </p:nvSpPr>
        <p:spPr>
          <a:xfrm>
            <a:off x="2592924" y="91440"/>
            <a:ext cx="8911687" cy="740664"/>
          </a:xfrm>
        </p:spPr>
        <p:txBody>
          <a:bodyPr/>
          <a:lstStyle/>
          <a:p>
            <a:r>
              <a:rPr lang="en-AU" b="1" i="1" dirty="0"/>
              <a:t>ANT vs MAVEN</a:t>
            </a:r>
          </a:p>
        </p:txBody>
      </p:sp>
      <p:sp>
        <p:nvSpPr>
          <p:cNvPr id="3" name="Content Placeholder 2">
            <a:extLst>
              <a:ext uri="{FF2B5EF4-FFF2-40B4-BE49-F238E27FC236}">
                <a16:creationId xmlns:a16="http://schemas.microsoft.com/office/drawing/2014/main" id="{AF326113-BCD9-37F2-87AA-45876BC9FE25}"/>
              </a:ext>
            </a:extLst>
          </p:cNvPr>
          <p:cNvSpPr>
            <a:spLocks noGrp="1"/>
          </p:cNvSpPr>
          <p:nvPr>
            <p:ph sz="half" idx="1"/>
          </p:nvPr>
        </p:nvSpPr>
        <p:spPr>
          <a:xfrm>
            <a:off x="2589212" y="1143000"/>
            <a:ext cx="4313864" cy="5623560"/>
          </a:xfrm>
        </p:spPr>
        <p:txBody>
          <a:bodyPr>
            <a:normAutofit/>
          </a:bodyPr>
          <a:lstStyle/>
          <a:p>
            <a:r>
              <a:rPr lang="en-AU" dirty="0">
                <a:highlight>
                  <a:srgbClr val="FFFF00"/>
                </a:highlight>
              </a:rPr>
              <a:t>Ant doesn’t have formal conventions, so we need to provide information of the project structure in build.xml file</a:t>
            </a:r>
            <a:r>
              <a:rPr lang="en-AU" dirty="0"/>
              <a:t>. </a:t>
            </a:r>
          </a:p>
          <a:p>
            <a:r>
              <a:rPr lang="en-AU" dirty="0"/>
              <a:t>➢ </a:t>
            </a:r>
            <a:r>
              <a:rPr lang="en-AU" dirty="0">
                <a:highlight>
                  <a:srgbClr val="FFFF00"/>
                </a:highlight>
              </a:rPr>
              <a:t>Ant is procedural</a:t>
            </a:r>
            <a:r>
              <a:rPr lang="en-AU" dirty="0"/>
              <a:t>, you need to provide info about what to do and when to do through code.</a:t>
            </a:r>
          </a:p>
          <a:p>
            <a:r>
              <a:rPr lang="en-AU" dirty="0"/>
              <a:t> ➢ </a:t>
            </a:r>
            <a:r>
              <a:rPr lang="en-AU" dirty="0">
                <a:highlight>
                  <a:srgbClr val="FFFF00"/>
                </a:highlight>
              </a:rPr>
              <a:t>There is no lifecycle in ant</a:t>
            </a:r>
            <a:r>
              <a:rPr lang="en-AU" dirty="0"/>
              <a:t>.</a:t>
            </a:r>
          </a:p>
          <a:p>
            <a:r>
              <a:rPr lang="en-AU" dirty="0"/>
              <a:t> ➢ It is a tool box. </a:t>
            </a:r>
          </a:p>
          <a:p>
            <a:r>
              <a:rPr lang="en-AU" dirty="0"/>
              <a:t>➢ </a:t>
            </a:r>
            <a:r>
              <a:rPr lang="en-AU" dirty="0">
                <a:highlight>
                  <a:srgbClr val="FFFF00"/>
                </a:highlight>
              </a:rPr>
              <a:t>It is mainly a build tool. </a:t>
            </a:r>
          </a:p>
          <a:p>
            <a:r>
              <a:rPr lang="en-AU" dirty="0"/>
              <a:t>➢ It is less preferred than maven.</a:t>
            </a:r>
          </a:p>
        </p:txBody>
      </p:sp>
      <p:sp>
        <p:nvSpPr>
          <p:cNvPr id="4" name="Content Placeholder 3">
            <a:extLst>
              <a:ext uri="{FF2B5EF4-FFF2-40B4-BE49-F238E27FC236}">
                <a16:creationId xmlns:a16="http://schemas.microsoft.com/office/drawing/2014/main" id="{5A6CB469-7AA1-9872-34E4-64B4D34F0F7B}"/>
              </a:ext>
            </a:extLst>
          </p:cNvPr>
          <p:cNvSpPr>
            <a:spLocks noGrp="1"/>
          </p:cNvSpPr>
          <p:nvPr>
            <p:ph sz="half" idx="2"/>
          </p:nvPr>
        </p:nvSpPr>
        <p:spPr>
          <a:xfrm>
            <a:off x="7190747" y="1024128"/>
            <a:ext cx="4313864" cy="4879716"/>
          </a:xfrm>
        </p:spPr>
        <p:txBody>
          <a:bodyPr>
            <a:normAutofit/>
          </a:bodyPr>
          <a:lstStyle/>
          <a:p>
            <a:r>
              <a:rPr lang="en-AU" dirty="0">
                <a:highlight>
                  <a:srgbClr val="FFFF00"/>
                </a:highlight>
              </a:rPr>
              <a:t>Maven have a convention to place source code, compiled code etc. so we don’t need to provide information about the project structure in pom.xml file.</a:t>
            </a:r>
          </a:p>
          <a:p>
            <a:r>
              <a:rPr lang="en-AU" dirty="0"/>
              <a:t> ➢ </a:t>
            </a:r>
            <a:r>
              <a:rPr lang="en-AU" dirty="0">
                <a:highlight>
                  <a:srgbClr val="FFFF00"/>
                </a:highlight>
              </a:rPr>
              <a:t>Maven is declarative</a:t>
            </a:r>
            <a:r>
              <a:rPr lang="en-AU" dirty="0"/>
              <a:t>, everything you define in the pom.xml file.</a:t>
            </a:r>
          </a:p>
          <a:p>
            <a:r>
              <a:rPr lang="en-AU" dirty="0"/>
              <a:t> ➢ </a:t>
            </a:r>
            <a:r>
              <a:rPr lang="en-AU" dirty="0">
                <a:highlight>
                  <a:srgbClr val="FFFF00"/>
                </a:highlight>
              </a:rPr>
              <a:t>There is a life cycle in maven</a:t>
            </a:r>
            <a:r>
              <a:rPr lang="en-AU" dirty="0"/>
              <a:t>. ➢ It is a framework.</a:t>
            </a:r>
          </a:p>
          <a:p>
            <a:r>
              <a:rPr lang="en-AU" dirty="0"/>
              <a:t> ➢ </a:t>
            </a:r>
            <a:r>
              <a:rPr lang="en-AU" dirty="0">
                <a:highlight>
                  <a:srgbClr val="FFFF00"/>
                </a:highlight>
              </a:rPr>
              <a:t>It is mainly a project management tool. </a:t>
            </a:r>
          </a:p>
          <a:p>
            <a:r>
              <a:rPr lang="en-AU" dirty="0"/>
              <a:t>➢ It is more preferred</a:t>
            </a:r>
          </a:p>
        </p:txBody>
      </p:sp>
    </p:spTree>
    <p:extLst>
      <p:ext uri="{BB962C8B-B14F-4D97-AF65-F5344CB8AC3E}">
        <p14:creationId xmlns:p14="http://schemas.microsoft.com/office/powerpoint/2010/main" val="650008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6" name="Group 6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0" name="Rectangle 7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2"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4" name="Rectangle 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A58FAF-461C-BF18-423D-0E28C4FF2568}"/>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i="1">
                <a:solidFill>
                  <a:srgbClr val="FEFFFF"/>
                </a:solidFill>
              </a:rPr>
              <a:t>                Jenkins</a:t>
            </a:r>
          </a:p>
        </p:txBody>
      </p:sp>
      <p:sp>
        <p:nvSpPr>
          <p:cNvPr id="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9C2BD127-0442-1D21-219F-E9E3D4368E6B}"/>
              </a:ext>
            </a:extLst>
          </p:cNvPr>
          <p:cNvSpPr>
            <a:spLocks noGrp="1"/>
          </p:cNvSpPr>
          <p:nvPr>
            <p:ph type="body" sz="half" idx="2"/>
          </p:nvPr>
        </p:nvSpPr>
        <p:spPr>
          <a:xfrm>
            <a:off x="540279" y="5189400"/>
            <a:ext cx="3778870" cy="544260"/>
          </a:xfrm>
        </p:spPr>
        <p:txBody>
          <a:bodyPr vert="horz" lIns="91440" tIns="45720" rIns="91440" bIns="45720" rtlCol="0" anchor="ctr">
            <a:normAutofit/>
          </a:bodyPr>
          <a:lstStyle/>
          <a:p>
            <a:r>
              <a:rPr lang="en-US" sz="1600" b="1">
                <a:solidFill>
                  <a:srgbClr val="FEFFFF"/>
                </a:solidFill>
              </a:rPr>
              <a:t>Jenkins-An Integration Tool</a:t>
            </a:r>
          </a:p>
        </p:txBody>
      </p:sp>
      <p:pic>
        <p:nvPicPr>
          <p:cNvPr id="6" name="Picture Placeholder 5" descr="A cartoon of a person&#10;&#10;Description automatically generated">
            <a:extLst>
              <a:ext uri="{FF2B5EF4-FFF2-40B4-BE49-F238E27FC236}">
                <a16:creationId xmlns:a16="http://schemas.microsoft.com/office/drawing/2014/main" id="{E309DA1E-B7F4-E00E-FF30-3CE2AE3F6687}"/>
              </a:ext>
            </a:extLst>
          </p:cNvPr>
          <p:cNvPicPr>
            <a:picLocks noGrp="1" noChangeAspect="1"/>
          </p:cNvPicPr>
          <p:nvPr>
            <p:ph type="pic" idx="1"/>
          </p:nvPr>
        </p:nvPicPr>
        <p:blipFill rotWithShape="1">
          <a:blip r:embed="rId2"/>
          <a:srcRect t="6626" r="1" b="6945"/>
          <a:stretch/>
        </p:blipFill>
        <p:spPr>
          <a:xfrm>
            <a:off x="5587994" y="1302203"/>
            <a:ext cx="5640502" cy="4260895"/>
          </a:xfrm>
          <a:prstGeom prst="rect">
            <a:avLst/>
          </a:prstGeom>
        </p:spPr>
      </p:pic>
    </p:spTree>
    <p:extLst>
      <p:ext uri="{BB962C8B-B14F-4D97-AF65-F5344CB8AC3E}">
        <p14:creationId xmlns:p14="http://schemas.microsoft.com/office/powerpoint/2010/main" val="361668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304A-7B8F-EB05-DF50-B6A6CF744EB5}"/>
              </a:ext>
            </a:extLst>
          </p:cNvPr>
          <p:cNvSpPr>
            <a:spLocks noGrp="1"/>
          </p:cNvSpPr>
          <p:nvPr>
            <p:ph type="title"/>
          </p:nvPr>
        </p:nvSpPr>
        <p:spPr>
          <a:xfrm>
            <a:off x="2592925" y="164592"/>
            <a:ext cx="8911687" cy="1161288"/>
          </a:xfrm>
        </p:spPr>
        <p:txBody>
          <a:bodyPr>
            <a:normAutofit/>
          </a:bodyPr>
          <a:lstStyle/>
          <a:p>
            <a:r>
              <a:rPr lang="en-AU" sz="3200" b="1" i="1" u="none" strike="noStrike" baseline="0">
                <a:solidFill>
                  <a:srgbClr val="000000"/>
                </a:solidFill>
                <a:latin typeface="Times New Roman" panose="02020603050405020304" pitchFamily="18" charset="0"/>
              </a:rPr>
              <a:t>          </a:t>
            </a:r>
            <a:br>
              <a:rPr lang="en-AU" sz="3200" b="1" i="1" u="none" strike="noStrike" baseline="0">
                <a:solidFill>
                  <a:srgbClr val="000000"/>
                </a:solidFill>
                <a:latin typeface="Times New Roman" panose="02020603050405020304" pitchFamily="18" charset="0"/>
              </a:rPr>
            </a:br>
            <a:r>
              <a:rPr lang="en-AU" sz="3200" b="1" i="1" u="none" strike="noStrike" baseline="0">
                <a:solidFill>
                  <a:srgbClr val="000000"/>
                </a:solidFill>
                <a:latin typeface="Times New Roman" panose="02020603050405020304" pitchFamily="18" charset="0"/>
              </a:rPr>
              <a:t>                          JENKINS-Introduction</a:t>
            </a:r>
            <a:endParaRPr lang="en-AU" sz="3200" b="1" i="1" dirty="0"/>
          </a:p>
        </p:txBody>
      </p:sp>
      <p:sp>
        <p:nvSpPr>
          <p:cNvPr id="3" name="Content Placeholder 2">
            <a:extLst>
              <a:ext uri="{FF2B5EF4-FFF2-40B4-BE49-F238E27FC236}">
                <a16:creationId xmlns:a16="http://schemas.microsoft.com/office/drawing/2014/main" id="{A5E963BB-5C36-91EF-C2C9-17058FEA4DBF}"/>
              </a:ext>
            </a:extLst>
          </p:cNvPr>
          <p:cNvSpPr>
            <a:spLocks noGrp="1"/>
          </p:cNvSpPr>
          <p:nvPr>
            <p:ph idx="1"/>
          </p:nvPr>
        </p:nvSpPr>
        <p:spPr>
          <a:xfrm>
            <a:off x="2589212" y="1325880"/>
            <a:ext cx="8915400" cy="5303520"/>
          </a:xfrm>
        </p:spPr>
        <p:txBody>
          <a:bodyPr/>
          <a:lstStyle/>
          <a:p>
            <a:r>
              <a:rPr lang="en-AU" dirty="0"/>
              <a:t>Jenkin is an open-source project written in Java that runs on windows, macOS and other </a:t>
            </a:r>
            <a:r>
              <a:rPr lang="en-AU" dirty="0" err="1"/>
              <a:t>unix</a:t>
            </a:r>
            <a:r>
              <a:rPr lang="en-AU" dirty="0"/>
              <a:t> like </a:t>
            </a:r>
            <a:r>
              <a:rPr lang="en-AU" dirty="0" err="1"/>
              <a:t>os</a:t>
            </a:r>
            <a:r>
              <a:rPr lang="en-AU" dirty="0"/>
              <a:t>. It is free, community supported and might be your first-choice tool for CI.</a:t>
            </a:r>
          </a:p>
          <a:p>
            <a:r>
              <a:rPr lang="en-AU" dirty="0">
                <a:highlight>
                  <a:srgbClr val="FFFF00"/>
                </a:highlight>
              </a:rPr>
              <a:t>Jenkins can automate the entire s/w development life cycle.</a:t>
            </a:r>
          </a:p>
          <a:p>
            <a:r>
              <a:rPr lang="en-AU" dirty="0"/>
              <a:t> Jenkins was originally developed by sun microsystem in 2004 under the name </a:t>
            </a:r>
            <a:r>
              <a:rPr lang="en-AU" dirty="0" err="1"/>
              <a:t>hadson</a:t>
            </a:r>
            <a:r>
              <a:rPr lang="en-AU" dirty="0"/>
              <a:t>.</a:t>
            </a:r>
          </a:p>
          <a:p>
            <a:r>
              <a:rPr lang="en-AU" dirty="0"/>
              <a:t> The project was later named Jenkins when oracle bought microsystem.</a:t>
            </a:r>
          </a:p>
          <a:p>
            <a:r>
              <a:rPr lang="en-AU" dirty="0"/>
              <a:t> It can run on any major platform without any compatibility issues.</a:t>
            </a:r>
          </a:p>
          <a:p>
            <a:r>
              <a:rPr lang="en-AU" dirty="0"/>
              <a:t> </a:t>
            </a:r>
            <a:r>
              <a:rPr lang="en-AU" dirty="0">
                <a:highlight>
                  <a:srgbClr val="FFFF00"/>
                </a:highlight>
              </a:rPr>
              <a:t>Whenever developer write code, we integrate all that code of all developers at that point of time and we build test and deliver/ deploy to the client. This process is called as CI/CD.</a:t>
            </a:r>
          </a:p>
          <a:p>
            <a:r>
              <a:rPr lang="en-AU" dirty="0"/>
              <a:t> Jenkins helps us to achieve this.</a:t>
            </a:r>
          </a:p>
          <a:p>
            <a:r>
              <a:rPr lang="en-AU" dirty="0"/>
              <a:t> Because of CI now bugs will be reported fast and get rectified fast. So that entire software development happens fast.</a:t>
            </a:r>
          </a:p>
        </p:txBody>
      </p:sp>
    </p:spTree>
    <p:extLst>
      <p:ext uri="{BB962C8B-B14F-4D97-AF65-F5344CB8AC3E}">
        <p14:creationId xmlns:p14="http://schemas.microsoft.com/office/powerpoint/2010/main" val="1374892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BFC0-2FEC-397E-266F-2C64E529404A}"/>
              </a:ext>
            </a:extLst>
          </p:cNvPr>
          <p:cNvSpPr>
            <a:spLocks noGrp="1"/>
          </p:cNvSpPr>
          <p:nvPr>
            <p:ph type="title"/>
          </p:nvPr>
        </p:nvSpPr>
        <p:spPr/>
        <p:txBody>
          <a:bodyPr>
            <a:normAutofit/>
          </a:bodyPr>
          <a:lstStyle/>
          <a:p>
            <a:br>
              <a:rPr lang="en-AU" sz="3200" b="1" i="1" u="none" strike="noStrike" baseline="0" dirty="0">
                <a:solidFill>
                  <a:srgbClr val="000000"/>
                </a:solidFill>
                <a:latin typeface="Times New Roman" panose="02020603050405020304" pitchFamily="18" charset="0"/>
              </a:rPr>
            </a:br>
            <a:r>
              <a:rPr lang="en-AU" sz="3200" b="1" i="1" u="none" strike="noStrike" baseline="0" dirty="0">
                <a:solidFill>
                  <a:srgbClr val="000000"/>
                </a:solidFill>
                <a:latin typeface="Times New Roman" panose="02020603050405020304" pitchFamily="18" charset="0"/>
              </a:rPr>
              <a:t> Workflow of Jenkins:</a:t>
            </a:r>
            <a:endParaRPr lang="en-AU" sz="3200" b="1" i="1" dirty="0"/>
          </a:p>
        </p:txBody>
      </p:sp>
      <p:sp>
        <p:nvSpPr>
          <p:cNvPr id="3" name="Content Placeholder 2">
            <a:extLst>
              <a:ext uri="{FF2B5EF4-FFF2-40B4-BE49-F238E27FC236}">
                <a16:creationId xmlns:a16="http://schemas.microsoft.com/office/drawing/2014/main" id="{7DCFDABC-D0B8-A8FB-9B22-745C750BC5AD}"/>
              </a:ext>
            </a:extLst>
          </p:cNvPr>
          <p:cNvSpPr>
            <a:spLocks noGrp="1"/>
          </p:cNvSpPr>
          <p:nvPr>
            <p:ph idx="1"/>
          </p:nvPr>
        </p:nvSpPr>
        <p:spPr/>
        <p:txBody>
          <a:bodyPr/>
          <a:lstStyle/>
          <a:p>
            <a:r>
              <a:rPr lang="en-AU" dirty="0">
                <a:highlight>
                  <a:srgbClr val="FFFF00"/>
                </a:highlight>
              </a:rPr>
              <a:t>We can attach git, maven, selenium and </a:t>
            </a:r>
            <a:r>
              <a:rPr lang="en-AU" dirty="0" err="1">
                <a:highlight>
                  <a:srgbClr val="FFFF00"/>
                </a:highlight>
              </a:rPr>
              <a:t>artifactory</a:t>
            </a:r>
            <a:r>
              <a:rPr lang="en-AU" dirty="0">
                <a:highlight>
                  <a:srgbClr val="FFFF00"/>
                </a:highlight>
              </a:rPr>
              <a:t> plugins to Jenkins</a:t>
            </a:r>
            <a:r>
              <a:rPr lang="en-AU" dirty="0"/>
              <a:t>.</a:t>
            </a:r>
          </a:p>
          <a:p>
            <a:r>
              <a:rPr lang="en-AU" dirty="0"/>
              <a:t> </a:t>
            </a:r>
            <a:r>
              <a:rPr lang="en-AU" dirty="0">
                <a:highlight>
                  <a:srgbClr val="FFFF00"/>
                </a:highlight>
              </a:rPr>
              <a:t>Once developers put codes in </a:t>
            </a:r>
            <a:r>
              <a:rPr lang="en-AU" dirty="0" err="1">
                <a:highlight>
                  <a:srgbClr val="FFFF00"/>
                </a:highlight>
              </a:rPr>
              <a:t>github</a:t>
            </a:r>
            <a:r>
              <a:rPr lang="en-AU" dirty="0">
                <a:highlight>
                  <a:srgbClr val="FFFF00"/>
                </a:highlight>
              </a:rPr>
              <a:t> Jenkins pull that code and send to maven for build.</a:t>
            </a:r>
          </a:p>
          <a:p>
            <a:r>
              <a:rPr lang="en-AU" dirty="0">
                <a:highlight>
                  <a:srgbClr val="FFFF00"/>
                </a:highlight>
              </a:rPr>
              <a:t> Once build is done, then Jenkins will pull that code and send to </a:t>
            </a:r>
            <a:r>
              <a:rPr lang="en-AU" dirty="0" err="1">
                <a:highlight>
                  <a:srgbClr val="FFFF00"/>
                </a:highlight>
              </a:rPr>
              <a:t>artifactory</a:t>
            </a:r>
            <a:r>
              <a:rPr lang="en-AU" dirty="0">
                <a:highlight>
                  <a:srgbClr val="FFFF00"/>
                </a:highlight>
              </a:rPr>
              <a:t> as per requirement and so on.</a:t>
            </a:r>
          </a:p>
          <a:p>
            <a:r>
              <a:rPr lang="en-AU" dirty="0">
                <a:highlight>
                  <a:srgbClr val="FFFF00"/>
                </a:highlight>
              </a:rPr>
              <a:t> We can also deploy with Jenkins.</a:t>
            </a:r>
          </a:p>
        </p:txBody>
      </p:sp>
    </p:spTree>
    <p:extLst>
      <p:ext uri="{BB962C8B-B14F-4D97-AF65-F5344CB8AC3E}">
        <p14:creationId xmlns:p14="http://schemas.microsoft.com/office/powerpoint/2010/main" val="3296829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5229-F8E8-1C54-6676-65F9BD029571}"/>
              </a:ext>
            </a:extLst>
          </p:cNvPr>
          <p:cNvSpPr>
            <a:spLocks noGrp="1"/>
          </p:cNvSpPr>
          <p:nvPr>
            <p:ph type="title"/>
          </p:nvPr>
        </p:nvSpPr>
        <p:spPr/>
        <p:txBody>
          <a:bodyPr>
            <a:normAutofit/>
          </a:bodyPr>
          <a:lstStyle/>
          <a:p>
            <a:br>
              <a:rPr lang="en-AU" sz="3200" b="1" i="1" u="none" strike="noStrike" baseline="0" dirty="0">
                <a:solidFill>
                  <a:srgbClr val="000000"/>
                </a:solidFill>
                <a:latin typeface="Times New Roman" panose="02020603050405020304" pitchFamily="18" charset="0"/>
              </a:rPr>
            </a:br>
            <a:r>
              <a:rPr lang="en-AU" sz="3200" b="1" i="1" u="none" strike="noStrike" baseline="0" dirty="0">
                <a:solidFill>
                  <a:srgbClr val="000000"/>
                </a:solidFill>
                <a:latin typeface="Times New Roman" panose="02020603050405020304" pitchFamily="18" charset="0"/>
              </a:rPr>
              <a:t> Advantages of Jenkins:</a:t>
            </a:r>
            <a:endParaRPr lang="en-AU" sz="3200" b="1" i="1" dirty="0"/>
          </a:p>
        </p:txBody>
      </p:sp>
      <p:sp>
        <p:nvSpPr>
          <p:cNvPr id="3" name="Content Placeholder 2">
            <a:extLst>
              <a:ext uri="{FF2B5EF4-FFF2-40B4-BE49-F238E27FC236}">
                <a16:creationId xmlns:a16="http://schemas.microsoft.com/office/drawing/2014/main" id="{C7EEB139-6212-A9FD-0710-69C1B00516CC}"/>
              </a:ext>
            </a:extLst>
          </p:cNvPr>
          <p:cNvSpPr>
            <a:spLocks noGrp="1"/>
          </p:cNvSpPr>
          <p:nvPr>
            <p:ph idx="1"/>
          </p:nvPr>
        </p:nvSpPr>
        <p:spPr/>
        <p:txBody>
          <a:bodyPr/>
          <a:lstStyle/>
          <a:p>
            <a:r>
              <a:rPr lang="en-AU" dirty="0">
                <a:highlight>
                  <a:srgbClr val="FFFF00"/>
                </a:highlight>
              </a:rPr>
              <a:t>It has lots of plugins available.</a:t>
            </a:r>
          </a:p>
          <a:p>
            <a:r>
              <a:rPr lang="en-AU" dirty="0"/>
              <a:t> You can write your own plugins.</a:t>
            </a:r>
          </a:p>
          <a:p>
            <a:r>
              <a:rPr lang="en-AU" dirty="0"/>
              <a:t> You can use community plugins.</a:t>
            </a:r>
          </a:p>
          <a:p>
            <a:r>
              <a:rPr lang="en-AU" dirty="0"/>
              <a:t> Jenkins is not just a tool. It is a framework </a:t>
            </a:r>
            <a:r>
              <a:rPr lang="en-AU" dirty="0" err="1"/>
              <a:t>i.e</a:t>
            </a:r>
            <a:r>
              <a:rPr lang="en-AU" dirty="0"/>
              <a:t> you can do whatever you want. All you need is plugins.</a:t>
            </a:r>
          </a:p>
          <a:p>
            <a:r>
              <a:rPr lang="en-AU" dirty="0"/>
              <a:t> </a:t>
            </a:r>
            <a:r>
              <a:rPr lang="en-AU" dirty="0">
                <a:highlight>
                  <a:srgbClr val="FFFF00"/>
                </a:highlight>
              </a:rPr>
              <a:t>We can attach slaves (nodes) to </a:t>
            </a:r>
            <a:r>
              <a:rPr lang="en-AU" dirty="0" err="1">
                <a:highlight>
                  <a:srgbClr val="FFFF00"/>
                </a:highlight>
              </a:rPr>
              <a:t>jenkins</a:t>
            </a:r>
            <a:r>
              <a:rPr lang="en-AU" dirty="0">
                <a:highlight>
                  <a:srgbClr val="FFFF00"/>
                </a:highlight>
              </a:rPr>
              <a:t> master. It instructs other (slaves) to do job. If slaves are not available, Jenkins itself does the job.</a:t>
            </a:r>
          </a:p>
          <a:p>
            <a:r>
              <a:rPr lang="en-AU" dirty="0"/>
              <a:t>➢ Jenkins also behave as </a:t>
            </a:r>
            <a:r>
              <a:rPr lang="en-AU" dirty="0" err="1"/>
              <a:t>cron</a:t>
            </a:r>
            <a:r>
              <a:rPr lang="en-AU" dirty="0"/>
              <a:t> server replacement </a:t>
            </a:r>
            <a:r>
              <a:rPr lang="en-AU" dirty="0" err="1"/>
              <a:t>i.e</a:t>
            </a:r>
            <a:r>
              <a:rPr lang="en-AU" dirty="0"/>
              <a:t> can do scheduled task.</a:t>
            </a:r>
          </a:p>
          <a:p>
            <a:r>
              <a:rPr lang="en-AU" dirty="0"/>
              <a:t>➢ It can create labels.</a:t>
            </a:r>
          </a:p>
        </p:txBody>
      </p:sp>
    </p:spTree>
    <p:extLst>
      <p:ext uri="{BB962C8B-B14F-4D97-AF65-F5344CB8AC3E}">
        <p14:creationId xmlns:p14="http://schemas.microsoft.com/office/powerpoint/2010/main" val="194254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8903-9CBF-DE9D-906C-3EEF4A4B413C}"/>
              </a:ext>
            </a:extLst>
          </p:cNvPr>
          <p:cNvSpPr>
            <a:spLocks noGrp="1"/>
          </p:cNvSpPr>
          <p:nvPr>
            <p:ph type="title"/>
          </p:nvPr>
        </p:nvSpPr>
        <p:spPr>
          <a:xfrm>
            <a:off x="2173474" y="817057"/>
            <a:ext cx="8911687" cy="768462"/>
          </a:xfrm>
        </p:spPr>
        <p:txBody>
          <a:bodyPr>
            <a:normAutofit fontScale="90000"/>
          </a:bodyPr>
          <a:lstStyle/>
          <a:p>
            <a:pPr>
              <a:lnSpc>
                <a:spcPct val="150000"/>
              </a:lnSpc>
            </a:pPr>
            <a:r>
              <a:rPr lang="en-AU" b="1" i="1" dirty="0"/>
              <a:t>    Dev                                        Ops</a:t>
            </a:r>
          </a:p>
        </p:txBody>
      </p:sp>
      <p:sp>
        <p:nvSpPr>
          <p:cNvPr id="3" name="Content Placeholder 2">
            <a:extLst>
              <a:ext uri="{FF2B5EF4-FFF2-40B4-BE49-F238E27FC236}">
                <a16:creationId xmlns:a16="http://schemas.microsoft.com/office/drawing/2014/main" id="{D60E075A-5116-FD98-2423-69B3BDCBD4E9}"/>
              </a:ext>
            </a:extLst>
          </p:cNvPr>
          <p:cNvSpPr>
            <a:spLocks noGrp="1"/>
          </p:cNvSpPr>
          <p:nvPr>
            <p:ph sz="half" idx="1"/>
          </p:nvPr>
        </p:nvSpPr>
        <p:spPr/>
        <p:txBody>
          <a:bodyPr/>
          <a:lstStyle/>
          <a:p>
            <a:pPr algn="just"/>
            <a:r>
              <a:rPr lang="en-AU">
                <a:highlight>
                  <a:srgbClr val="00FF00"/>
                </a:highlight>
              </a:rPr>
              <a:t>Plan</a:t>
            </a:r>
          </a:p>
          <a:p>
            <a:pPr marL="0" indent="0">
              <a:buNone/>
            </a:pPr>
            <a:r>
              <a:rPr lang="en-AU"/>
              <a:t>             ↓</a:t>
            </a:r>
          </a:p>
          <a:p>
            <a:r>
              <a:rPr lang="en-AU">
                <a:highlight>
                  <a:srgbClr val="00FF00"/>
                </a:highlight>
              </a:rPr>
              <a:t>Code</a:t>
            </a:r>
            <a:r>
              <a:rPr lang="en-AU"/>
              <a:t>(</a:t>
            </a:r>
            <a:r>
              <a:rPr lang="en-AU">
                <a:solidFill>
                  <a:srgbClr val="FF0000"/>
                </a:solidFill>
              </a:rPr>
              <a:t>p         </a:t>
            </a:r>
            <a:r>
              <a:rPr lang="en-AU">
                <a:solidFill>
                  <a:srgbClr val="FF0000"/>
                </a:solidFill>
                <a:highlight>
                  <a:srgbClr val="00FF00"/>
                </a:highlight>
              </a:rPr>
              <a:t>(GIT,GITHUB)</a:t>
            </a:r>
            <a:endParaRPr lang="en-AU">
              <a:highlight>
                <a:srgbClr val="00FF00"/>
              </a:highlight>
            </a:endParaRPr>
          </a:p>
          <a:p>
            <a:pPr marL="0" indent="0">
              <a:buNone/>
            </a:pPr>
            <a:r>
              <a:rPr lang="en-AU"/>
              <a:t>             ↓(</a:t>
            </a:r>
            <a:r>
              <a:rPr lang="en-AU">
                <a:highlight>
                  <a:srgbClr val="00FFFF"/>
                </a:highlight>
              </a:rPr>
              <a:t>Jenkins</a:t>
            </a:r>
            <a:r>
              <a:rPr lang="en-AU"/>
              <a:t>)</a:t>
            </a:r>
          </a:p>
          <a:p>
            <a:endParaRPr lang="en-AU"/>
          </a:p>
          <a:p>
            <a:pPr marL="0" indent="0">
              <a:buNone/>
            </a:pPr>
            <a:r>
              <a:rPr lang="en-AU"/>
              <a:t> (</a:t>
            </a:r>
            <a:r>
              <a:rPr lang="en-AU">
                <a:solidFill>
                  <a:srgbClr val="FF0000"/>
                </a:solidFill>
                <a:highlight>
                  <a:srgbClr val="00FF00"/>
                </a:highlight>
              </a:rPr>
              <a:t>Maven,Gradle</a:t>
            </a:r>
            <a:r>
              <a:rPr lang="en-AU"/>
              <a:t>)</a:t>
            </a:r>
          </a:p>
          <a:p>
            <a:pPr marL="0" indent="0">
              <a:buNone/>
            </a:pPr>
            <a:r>
              <a:rPr lang="en-AU"/>
              <a:t>             ↓(</a:t>
            </a:r>
            <a:r>
              <a:rPr lang="en-AU">
                <a:highlight>
                  <a:srgbClr val="00FFFF"/>
                </a:highlight>
              </a:rPr>
              <a:t>Jenkins</a:t>
            </a:r>
            <a:r>
              <a:rPr lang="en-AU"/>
              <a:t>)</a:t>
            </a:r>
          </a:p>
          <a:p>
            <a:r>
              <a:rPr lang="en-AU">
                <a:highlight>
                  <a:srgbClr val="00FF00"/>
                </a:highlight>
              </a:rPr>
              <a:t>Test</a:t>
            </a:r>
            <a:r>
              <a:rPr lang="en-AU"/>
              <a:t>(</a:t>
            </a:r>
            <a:r>
              <a:rPr lang="en-AU">
                <a:solidFill>
                  <a:srgbClr val="FF0000"/>
                </a:solidFill>
              </a:rPr>
              <a:t>Seleni</a:t>
            </a:r>
            <a:endParaRPr lang="en-AU" dirty="0"/>
          </a:p>
        </p:txBody>
      </p:sp>
      <p:sp>
        <p:nvSpPr>
          <p:cNvPr id="4" name="Content Placeholder 3">
            <a:extLst>
              <a:ext uri="{FF2B5EF4-FFF2-40B4-BE49-F238E27FC236}">
                <a16:creationId xmlns:a16="http://schemas.microsoft.com/office/drawing/2014/main" id="{BC2BCCC9-DD66-6974-494F-C8CC0B66146B}"/>
              </a:ext>
            </a:extLst>
          </p:cNvPr>
          <p:cNvSpPr>
            <a:spLocks noGrp="1"/>
          </p:cNvSpPr>
          <p:nvPr>
            <p:ph sz="half" idx="2"/>
          </p:nvPr>
        </p:nvSpPr>
        <p:spPr>
          <a:xfrm>
            <a:off x="7190747" y="2197915"/>
            <a:ext cx="4313864" cy="4144161"/>
          </a:xfrm>
        </p:spPr>
        <p:txBody>
          <a:bodyPr/>
          <a:lstStyle/>
          <a:p>
            <a:r>
              <a:rPr lang="en-AU" dirty="0">
                <a:highlight>
                  <a:srgbClr val="00FF00"/>
                </a:highlight>
              </a:rPr>
              <a:t>Deploy</a:t>
            </a:r>
            <a:r>
              <a:rPr lang="en-AU" dirty="0"/>
              <a:t>(</a:t>
            </a:r>
            <a:r>
              <a:rPr lang="en-AU" dirty="0">
                <a:solidFill>
                  <a:srgbClr val="FF0000"/>
                </a:solidFill>
              </a:rPr>
              <a:t>Ch    (</a:t>
            </a:r>
            <a:r>
              <a:rPr lang="en-AU" dirty="0">
                <a:solidFill>
                  <a:srgbClr val="FF0000"/>
                </a:solidFill>
                <a:highlight>
                  <a:srgbClr val="00FF00"/>
                </a:highlight>
              </a:rPr>
              <a:t>Docker</a:t>
            </a:r>
            <a:r>
              <a:rPr lang="en-AU" dirty="0">
                <a:solidFill>
                  <a:srgbClr val="FF0000"/>
                </a:solidFill>
              </a:rPr>
              <a:t>)</a:t>
            </a:r>
          </a:p>
          <a:p>
            <a:pPr marL="0" indent="0">
              <a:buNone/>
            </a:pPr>
            <a:r>
              <a:rPr lang="en-AU" dirty="0"/>
              <a:t>                ↓  (</a:t>
            </a:r>
            <a:r>
              <a:rPr lang="en-AU" dirty="0">
                <a:highlight>
                  <a:srgbClr val="00FFFF"/>
                </a:highlight>
              </a:rPr>
              <a:t>Jenkins</a:t>
            </a:r>
            <a:r>
              <a:rPr lang="en-AU" dirty="0"/>
              <a:t>)</a:t>
            </a:r>
          </a:p>
          <a:p>
            <a:r>
              <a:rPr lang="en-AU" dirty="0"/>
              <a:t>                      (</a:t>
            </a:r>
            <a:r>
              <a:rPr lang="en-AU" dirty="0" err="1">
                <a:solidFill>
                  <a:srgbClr val="FF0000"/>
                </a:solidFill>
                <a:highlight>
                  <a:srgbClr val="00FF00"/>
                </a:highlight>
              </a:rPr>
              <a:t>Kubernetes,Chef</a:t>
            </a:r>
            <a:r>
              <a:rPr lang="en-AU" dirty="0">
                <a:solidFill>
                  <a:srgbClr val="FF0000"/>
                </a:solidFill>
                <a:highlight>
                  <a:srgbClr val="00FF00"/>
                </a:highlight>
              </a:rPr>
              <a:t>,</a:t>
            </a:r>
          </a:p>
          <a:p>
            <a:r>
              <a:rPr lang="en-AU" dirty="0">
                <a:solidFill>
                  <a:srgbClr val="FF0000"/>
                </a:solidFill>
                <a:highlight>
                  <a:srgbClr val="00FF00"/>
                </a:highlight>
              </a:rPr>
              <a:t>N                     Ansible</a:t>
            </a:r>
            <a:r>
              <a:rPr lang="en-AU" dirty="0"/>
              <a:t>)</a:t>
            </a:r>
          </a:p>
          <a:p>
            <a:pPr marL="0" indent="0">
              <a:buNone/>
            </a:pPr>
            <a:r>
              <a:rPr lang="en-AU" dirty="0"/>
              <a:t>               </a:t>
            </a:r>
          </a:p>
          <a:p>
            <a:pPr marL="0" indent="0">
              <a:buNone/>
            </a:pPr>
            <a:r>
              <a:rPr lang="en-AU" dirty="0"/>
              <a:t>               ↓(</a:t>
            </a:r>
            <a:r>
              <a:rPr lang="en-AU" dirty="0">
                <a:highlight>
                  <a:srgbClr val="00FFFF"/>
                </a:highlight>
              </a:rPr>
              <a:t>Jenkins</a:t>
            </a:r>
            <a:r>
              <a:rPr lang="en-AU" dirty="0"/>
              <a:t>)</a:t>
            </a:r>
          </a:p>
          <a:p>
            <a:r>
              <a:rPr lang="en-AU" dirty="0">
                <a:highlight>
                  <a:srgbClr val="00FF00"/>
                </a:highlight>
              </a:rPr>
              <a:t>Monitor</a:t>
            </a:r>
            <a:r>
              <a:rPr lang="en-AU" dirty="0"/>
              <a:t>(</a:t>
            </a:r>
            <a:r>
              <a:rPr lang="en-AU" dirty="0">
                <a:solidFill>
                  <a:srgbClr val="FF0000"/>
                </a:solidFill>
              </a:rPr>
              <a:t>Nag</a:t>
            </a:r>
          </a:p>
          <a:p>
            <a:pPr marL="0" indent="0">
              <a:buNone/>
            </a:pPr>
            <a:r>
              <a:rPr lang="en-AU" dirty="0">
                <a:solidFill>
                  <a:srgbClr val="FF0000"/>
                </a:solidFill>
              </a:rPr>
              <a:t>(</a:t>
            </a:r>
            <a:r>
              <a:rPr lang="en-AU" dirty="0" err="1">
                <a:solidFill>
                  <a:srgbClr val="FF0000"/>
                </a:solidFill>
                <a:highlight>
                  <a:srgbClr val="00FF00"/>
                </a:highlight>
              </a:rPr>
              <a:t>Nagios,Grafana</a:t>
            </a:r>
            <a:r>
              <a:rPr lang="en-AU" dirty="0">
                <a:solidFill>
                  <a:srgbClr val="FF0000"/>
                </a:solidFill>
              </a:rPr>
              <a:t>)</a:t>
            </a:r>
          </a:p>
        </p:txBody>
      </p:sp>
      <p:cxnSp>
        <p:nvCxnSpPr>
          <p:cNvPr id="9" name="Straight Arrow Connector 8">
            <a:extLst>
              <a:ext uri="{FF2B5EF4-FFF2-40B4-BE49-F238E27FC236}">
                <a16:creationId xmlns:a16="http://schemas.microsoft.com/office/drawing/2014/main" id="{6A3EDDD2-D09E-8EE7-DED2-3B4137A348B8}"/>
              </a:ext>
            </a:extLst>
          </p:cNvPr>
          <p:cNvCxnSpPr/>
          <p:nvPr/>
        </p:nvCxnSpPr>
        <p:spPr>
          <a:xfrm flipV="1">
            <a:off x="4681057" y="2457974"/>
            <a:ext cx="2416029" cy="2667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90492A6-177D-AEED-D6E1-146BD339C948}"/>
              </a:ext>
            </a:extLst>
          </p:cNvPr>
          <p:cNvSpPr/>
          <p:nvPr/>
        </p:nvSpPr>
        <p:spPr>
          <a:xfrm>
            <a:off x="2901098" y="2046914"/>
            <a:ext cx="1468073" cy="520117"/>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ln w="0"/>
                <a:solidFill>
                  <a:srgbClr val="FF0000"/>
                </a:solidFill>
                <a:effectLst>
                  <a:outerShdw blurRad="38100" dist="25400" dir="5400000" algn="ctr" rotWithShape="0">
                    <a:srgbClr val="6E747A">
                      <a:alpha val="43000"/>
                    </a:srgbClr>
                  </a:outerShdw>
                </a:effectLst>
              </a:rPr>
              <a:t>Plan</a:t>
            </a:r>
            <a:endParaRPr lang="en-AU" b="1" dirty="0">
              <a:ln>
                <a:solidFill>
                  <a:schemeClr val="bg1"/>
                </a:solidFill>
              </a:ln>
              <a:solidFill>
                <a:srgbClr val="FF0000"/>
              </a:solidFill>
              <a:effectLst>
                <a:outerShdw blurRad="50800" dist="38100" dir="2700000" algn="tl" rotWithShape="0">
                  <a:prstClr val="black">
                    <a:alpha val="40000"/>
                  </a:prstClr>
                </a:outerShdw>
              </a:effectLst>
            </a:endParaRPr>
          </a:p>
        </p:txBody>
      </p:sp>
      <p:sp>
        <p:nvSpPr>
          <p:cNvPr id="12" name="Rectangle 11">
            <a:extLst>
              <a:ext uri="{FF2B5EF4-FFF2-40B4-BE49-F238E27FC236}">
                <a16:creationId xmlns:a16="http://schemas.microsoft.com/office/drawing/2014/main" id="{8FEFD2CE-5C2C-FD2F-9970-90BA40988D41}"/>
              </a:ext>
            </a:extLst>
          </p:cNvPr>
          <p:cNvSpPr/>
          <p:nvPr/>
        </p:nvSpPr>
        <p:spPr>
          <a:xfrm>
            <a:off x="2901098" y="2869035"/>
            <a:ext cx="1468073" cy="520117"/>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solidFill>
                  <a:srgbClr val="FF0000"/>
                </a:solidFill>
              </a:rPr>
              <a:t>CODE</a:t>
            </a:r>
            <a:endParaRPr lang="en-AU" b="1" dirty="0">
              <a:solidFill>
                <a:srgbClr val="FF0000"/>
              </a:solidFill>
            </a:endParaRPr>
          </a:p>
        </p:txBody>
      </p:sp>
      <p:sp>
        <p:nvSpPr>
          <p:cNvPr id="13" name="Rectangle 12">
            <a:extLst>
              <a:ext uri="{FF2B5EF4-FFF2-40B4-BE49-F238E27FC236}">
                <a16:creationId xmlns:a16="http://schemas.microsoft.com/office/drawing/2014/main" id="{02D8B6B0-7794-55BB-3685-FE2596E5234C}"/>
              </a:ext>
            </a:extLst>
          </p:cNvPr>
          <p:cNvSpPr/>
          <p:nvPr/>
        </p:nvSpPr>
        <p:spPr>
          <a:xfrm>
            <a:off x="2901098" y="3791824"/>
            <a:ext cx="1468073" cy="45300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solidFill>
                  <a:srgbClr val="FF0000"/>
                </a:solidFill>
              </a:rPr>
              <a:t>BUILD</a:t>
            </a:r>
            <a:endParaRPr lang="en-AU" b="1" dirty="0">
              <a:solidFill>
                <a:srgbClr val="FF0000"/>
              </a:solidFill>
            </a:endParaRPr>
          </a:p>
        </p:txBody>
      </p:sp>
      <p:sp>
        <p:nvSpPr>
          <p:cNvPr id="14" name="Rectangle 13">
            <a:extLst>
              <a:ext uri="{FF2B5EF4-FFF2-40B4-BE49-F238E27FC236}">
                <a16:creationId xmlns:a16="http://schemas.microsoft.com/office/drawing/2014/main" id="{1B3E6284-31EF-ADEC-D669-B02A5E4B6ABD}"/>
              </a:ext>
            </a:extLst>
          </p:cNvPr>
          <p:cNvSpPr/>
          <p:nvPr/>
        </p:nvSpPr>
        <p:spPr>
          <a:xfrm>
            <a:off x="2994870" y="4941116"/>
            <a:ext cx="1374301" cy="520117"/>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solidFill>
                  <a:srgbClr val="FF0000"/>
                </a:solidFill>
              </a:rPr>
              <a:t>TEST</a:t>
            </a:r>
            <a:endParaRPr lang="en-AU" b="1" dirty="0">
              <a:solidFill>
                <a:srgbClr val="FF0000"/>
              </a:solidFill>
            </a:endParaRPr>
          </a:p>
        </p:txBody>
      </p:sp>
      <p:sp>
        <p:nvSpPr>
          <p:cNvPr id="15" name="Rectangle 14">
            <a:extLst>
              <a:ext uri="{FF2B5EF4-FFF2-40B4-BE49-F238E27FC236}">
                <a16:creationId xmlns:a16="http://schemas.microsoft.com/office/drawing/2014/main" id="{34837B35-B765-76B8-3E9A-13213BD6A4B5}"/>
              </a:ext>
            </a:extLst>
          </p:cNvPr>
          <p:cNvSpPr/>
          <p:nvPr/>
        </p:nvSpPr>
        <p:spPr>
          <a:xfrm>
            <a:off x="7499758" y="2046914"/>
            <a:ext cx="1495163" cy="520117"/>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solidFill>
                  <a:srgbClr val="FF0000"/>
                </a:solidFill>
              </a:rPr>
              <a:t>DEPLOY</a:t>
            </a:r>
            <a:endParaRPr lang="en-AU" b="1" dirty="0">
              <a:solidFill>
                <a:srgbClr val="FF0000"/>
              </a:solidFill>
            </a:endParaRPr>
          </a:p>
        </p:txBody>
      </p:sp>
      <p:sp>
        <p:nvSpPr>
          <p:cNvPr id="16" name="Rectangle 15">
            <a:extLst>
              <a:ext uri="{FF2B5EF4-FFF2-40B4-BE49-F238E27FC236}">
                <a16:creationId xmlns:a16="http://schemas.microsoft.com/office/drawing/2014/main" id="{2C5DF893-5B4E-0D1F-BC62-070310E62595}"/>
              </a:ext>
            </a:extLst>
          </p:cNvPr>
          <p:cNvSpPr/>
          <p:nvPr/>
        </p:nvSpPr>
        <p:spPr>
          <a:xfrm>
            <a:off x="7499758" y="3313651"/>
            <a:ext cx="1495163" cy="578841"/>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solidFill>
                  <a:srgbClr val="FF0000"/>
                </a:solidFill>
              </a:rPr>
              <a:t>OPERATE</a:t>
            </a:r>
            <a:endParaRPr lang="en-AU" b="1" dirty="0">
              <a:solidFill>
                <a:srgbClr val="FF0000"/>
              </a:solidFill>
            </a:endParaRPr>
          </a:p>
        </p:txBody>
      </p:sp>
      <p:sp>
        <p:nvSpPr>
          <p:cNvPr id="17" name="Rectangle 16">
            <a:extLst>
              <a:ext uri="{FF2B5EF4-FFF2-40B4-BE49-F238E27FC236}">
                <a16:creationId xmlns:a16="http://schemas.microsoft.com/office/drawing/2014/main" id="{01A68B7A-402E-9F62-6A61-D0FDE6986DF7}"/>
              </a:ext>
            </a:extLst>
          </p:cNvPr>
          <p:cNvSpPr/>
          <p:nvPr/>
        </p:nvSpPr>
        <p:spPr>
          <a:xfrm>
            <a:off x="7499758" y="4530055"/>
            <a:ext cx="1610686" cy="411061"/>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solidFill>
                  <a:srgbClr val="FF0000"/>
                </a:solidFill>
              </a:rPr>
              <a:t>MONITOR</a:t>
            </a:r>
            <a:endParaRPr lang="en-AU" b="1" dirty="0">
              <a:solidFill>
                <a:srgbClr val="FF0000"/>
              </a:solidFill>
            </a:endParaRPr>
          </a:p>
        </p:txBody>
      </p:sp>
    </p:spTree>
    <p:extLst>
      <p:ext uri="{BB962C8B-B14F-4D97-AF65-F5344CB8AC3E}">
        <p14:creationId xmlns:p14="http://schemas.microsoft.com/office/powerpoint/2010/main" val="845900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B81DF-819B-425A-DE0A-E19DE8B40108}"/>
              </a:ext>
            </a:extLst>
          </p:cNvPr>
          <p:cNvSpPr>
            <a:spLocks noGrp="1"/>
          </p:cNvSpPr>
          <p:nvPr>
            <p:ph type="title"/>
          </p:nvPr>
        </p:nvSpPr>
        <p:spPr>
          <a:xfrm>
            <a:off x="1259893" y="3101093"/>
            <a:ext cx="2454052" cy="3029344"/>
          </a:xfrm>
        </p:spPr>
        <p:txBody>
          <a:bodyPr>
            <a:normAutofit/>
          </a:bodyPr>
          <a:lstStyle/>
          <a:p>
            <a:r>
              <a:rPr lang="en-AU" sz="3200" b="1" i="1" u="none" strike="noStrike" baseline="0">
                <a:solidFill>
                  <a:schemeClr val="bg1"/>
                </a:solidFill>
                <a:latin typeface="Times New Roman" panose="02020603050405020304" pitchFamily="18" charset="0"/>
              </a:rPr>
              <a:t>CI/CD Project:</a:t>
            </a:r>
            <a:endParaRPr lang="en-AU" sz="3200" b="1" i="1">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991177-9E51-F145-69D5-55DA75F99A79}"/>
              </a:ext>
            </a:extLst>
          </p:cNvPr>
          <p:cNvSpPr>
            <a:spLocks noGrp="1"/>
          </p:cNvSpPr>
          <p:nvPr>
            <p:ph idx="1"/>
          </p:nvPr>
        </p:nvSpPr>
        <p:spPr>
          <a:xfrm>
            <a:off x="4706578" y="589722"/>
            <a:ext cx="6798033" cy="5321500"/>
          </a:xfrm>
        </p:spPr>
        <p:txBody>
          <a:bodyPr anchor="ctr">
            <a:normAutofit lnSpcReduction="10000"/>
          </a:bodyPr>
          <a:lstStyle/>
          <a:p>
            <a:pPr>
              <a:lnSpc>
                <a:spcPct val="90000"/>
              </a:lnSpc>
            </a:pPr>
            <a:endParaRPr lang="en-AU" sz="1500" b="0" i="0" u="none" strike="noStrike" baseline="0" dirty="0">
              <a:latin typeface="Times New Roman" panose="02020603050405020304" pitchFamily="18" charset="0"/>
            </a:endParaRPr>
          </a:p>
          <a:p>
            <a:pPr>
              <a:lnSpc>
                <a:spcPct val="90000"/>
              </a:lnSpc>
            </a:pPr>
            <a:r>
              <a:rPr lang="en-AU" sz="1500" b="0" i="0" u="none" strike="noStrike" baseline="0" dirty="0">
                <a:latin typeface="Times New Roman" panose="02020603050405020304" pitchFamily="18" charset="0"/>
              </a:rPr>
              <a:t> Go to google chrome – search ‘git download’ – </a:t>
            </a:r>
            <a:r>
              <a:rPr lang="en-AU" sz="1500" b="0" i="0" u="none" strike="noStrike" baseline="0" dirty="0">
                <a:highlight>
                  <a:srgbClr val="FFFF00"/>
                </a:highlight>
                <a:latin typeface="Times New Roman" panose="02020603050405020304" pitchFamily="18" charset="0"/>
              </a:rPr>
              <a:t>download 2.44.0 </a:t>
            </a:r>
            <a:r>
              <a:rPr lang="en-AU" sz="1500" b="0" i="0" u="none" strike="noStrike" baseline="0" dirty="0">
                <a:latin typeface="Times New Roman" panose="02020603050405020304" pitchFamily="18" charset="0"/>
              </a:rPr>
              <a:t>for windows – click to download. Open the download file preamble </a:t>
            </a:r>
          </a:p>
          <a:p>
            <a:pPr>
              <a:lnSpc>
                <a:spcPct val="90000"/>
              </a:lnSpc>
            </a:pPr>
            <a:r>
              <a:rPr lang="en-AU" sz="1500" b="0" i="0" u="none" strike="noStrike" baseline="0" dirty="0">
                <a:latin typeface="Times New Roman" panose="02020603050405020304" pitchFamily="18" charset="0"/>
              </a:rPr>
              <a:t>– c:\programfiles\</a:t>
            </a:r>
            <a:r>
              <a:rPr lang="en-AU" sz="1500" dirty="0">
                <a:latin typeface="Times New Roman" panose="02020603050405020304" pitchFamily="18" charset="0"/>
              </a:rPr>
              <a:t>Git</a:t>
            </a:r>
            <a:endParaRPr lang="en-AU" sz="1500" b="0" i="0" u="none" strike="noStrike" baseline="0" dirty="0">
              <a:latin typeface="Times New Roman" panose="02020603050405020304" pitchFamily="18" charset="0"/>
            </a:endParaRPr>
          </a:p>
          <a:p>
            <a:pPr>
              <a:lnSpc>
                <a:spcPct val="90000"/>
              </a:lnSpc>
            </a:pPr>
            <a:r>
              <a:rPr lang="en-AU" sz="1500" b="0" i="0" u="none" strike="noStrike" baseline="0" dirty="0">
                <a:latin typeface="Times New Roman" panose="02020603050405020304" pitchFamily="18" charset="0"/>
              </a:rPr>
              <a:t> – select components </a:t>
            </a:r>
          </a:p>
          <a:p>
            <a:pPr>
              <a:lnSpc>
                <a:spcPct val="90000"/>
              </a:lnSpc>
            </a:pPr>
            <a:r>
              <a:rPr lang="en-AU" sz="1500" b="0" i="0" u="none" strike="noStrike" baseline="0" dirty="0">
                <a:latin typeface="Times New Roman" panose="02020603050405020304" pitchFamily="18" charset="0"/>
              </a:rPr>
              <a:t>– select start menu folder</a:t>
            </a:r>
          </a:p>
          <a:p>
            <a:pPr>
              <a:lnSpc>
                <a:spcPct val="90000"/>
              </a:lnSpc>
            </a:pPr>
            <a:r>
              <a:rPr lang="en-AU" sz="1500" b="0" i="0" u="none" strike="noStrike" baseline="0" dirty="0">
                <a:latin typeface="Times New Roman" panose="02020603050405020304" pitchFamily="18" charset="0"/>
              </a:rPr>
              <a:t> – choosing default editor vim </a:t>
            </a:r>
          </a:p>
          <a:p>
            <a:pPr>
              <a:lnSpc>
                <a:spcPct val="90000"/>
              </a:lnSpc>
            </a:pPr>
            <a:r>
              <a:rPr lang="en-AU" sz="1500" b="0" i="0" u="none" strike="noStrike" baseline="0" dirty="0">
                <a:latin typeface="Times New Roman" panose="02020603050405020304" pitchFamily="18" charset="0"/>
              </a:rPr>
              <a:t>– let git decide</a:t>
            </a:r>
          </a:p>
          <a:p>
            <a:pPr>
              <a:lnSpc>
                <a:spcPct val="90000"/>
              </a:lnSpc>
            </a:pPr>
            <a:r>
              <a:rPr lang="en-AU" sz="1500" b="0" i="0" u="none" strike="noStrike" baseline="0" dirty="0">
                <a:latin typeface="Times New Roman" panose="02020603050405020304" pitchFamily="18" charset="0"/>
              </a:rPr>
              <a:t> – git from the command line and also from the 3rd party s/w</a:t>
            </a:r>
          </a:p>
          <a:p>
            <a:pPr>
              <a:lnSpc>
                <a:spcPct val="90000"/>
              </a:lnSpc>
            </a:pPr>
            <a:r>
              <a:rPr lang="en-AU" sz="1500" b="0" i="0" u="none" strike="noStrike" baseline="0" dirty="0">
                <a:latin typeface="Times New Roman" panose="02020603050405020304" pitchFamily="18" charset="0"/>
              </a:rPr>
              <a:t> – use the open SSL library </a:t>
            </a:r>
          </a:p>
          <a:p>
            <a:pPr>
              <a:lnSpc>
                <a:spcPct val="90000"/>
              </a:lnSpc>
            </a:pPr>
            <a:r>
              <a:rPr lang="en-AU" sz="1500" b="0" i="0" u="none" strike="noStrike" baseline="0" dirty="0">
                <a:latin typeface="Times New Roman" panose="02020603050405020304" pitchFamily="18" charset="0"/>
              </a:rPr>
              <a:t>– check as-is, commit </a:t>
            </a:r>
            <a:r>
              <a:rPr lang="en-AU" sz="1500" dirty="0">
                <a:latin typeface="Times New Roman" panose="02020603050405020304" pitchFamily="18" charset="0"/>
              </a:rPr>
              <a:t>U</a:t>
            </a:r>
            <a:r>
              <a:rPr lang="en-AU" sz="1500" b="0" i="0" u="none" strike="noStrike" baseline="0" dirty="0">
                <a:latin typeface="Times New Roman" panose="02020603050405020304" pitchFamily="18" charset="0"/>
              </a:rPr>
              <a:t>nix-style line endings</a:t>
            </a:r>
          </a:p>
          <a:p>
            <a:pPr>
              <a:lnSpc>
                <a:spcPct val="90000"/>
              </a:lnSpc>
            </a:pPr>
            <a:r>
              <a:rPr lang="en-AU" sz="1500" b="0" i="0" u="none" strike="noStrike" baseline="0" dirty="0">
                <a:latin typeface="Times New Roman" panose="02020603050405020304" pitchFamily="18" charset="0"/>
              </a:rPr>
              <a:t> – use minty </a:t>
            </a:r>
          </a:p>
          <a:p>
            <a:pPr>
              <a:lnSpc>
                <a:spcPct val="90000"/>
              </a:lnSpc>
            </a:pPr>
            <a:r>
              <a:rPr lang="en-AU" sz="1500" b="0" i="0" u="none" strike="noStrike" baseline="0" dirty="0">
                <a:latin typeface="Times New Roman" panose="02020603050405020304" pitchFamily="18" charset="0"/>
              </a:rPr>
              <a:t>– choose default </a:t>
            </a:r>
            <a:r>
              <a:rPr lang="en-AU" sz="1500" b="0" i="0" u="none" strike="noStrike" baseline="0" dirty="0" err="1">
                <a:latin typeface="Times New Roman" panose="02020603050405020304" pitchFamily="18" charset="0"/>
              </a:rPr>
              <a:t>behavior</a:t>
            </a:r>
            <a:r>
              <a:rPr lang="en-AU" sz="1500" b="0" i="0" u="none" strike="noStrike" baseline="0" dirty="0">
                <a:latin typeface="Times New Roman" panose="02020603050405020304" pitchFamily="18" charset="0"/>
              </a:rPr>
              <a:t> </a:t>
            </a:r>
          </a:p>
          <a:p>
            <a:pPr>
              <a:lnSpc>
                <a:spcPct val="90000"/>
              </a:lnSpc>
            </a:pPr>
            <a:r>
              <a:rPr lang="en-AU" sz="1500" b="0" i="0" u="none" strike="noStrike" baseline="0" dirty="0">
                <a:latin typeface="Times New Roman" panose="02020603050405020304" pitchFamily="18" charset="0"/>
              </a:rPr>
              <a:t>– git credentials manager core</a:t>
            </a:r>
          </a:p>
          <a:p>
            <a:pPr>
              <a:lnSpc>
                <a:spcPct val="90000"/>
              </a:lnSpc>
            </a:pPr>
            <a:r>
              <a:rPr lang="en-AU" sz="1500" b="0" i="0" u="none" strike="noStrike" baseline="0" dirty="0">
                <a:latin typeface="Times New Roman" panose="02020603050405020304" pitchFamily="18" charset="0"/>
              </a:rPr>
              <a:t> – enable file system caching</a:t>
            </a:r>
          </a:p>
          <a:p>
            <a:pPr>
              <a:lnSpc>
                <a:spcPct val="90000"/>
              </a:lnSpc>
            </a:pPr>
            <a:r>
              <a:rPr lang="en-AU" sz="1500" b="0" i="0" u="none" strike="noStrike" baseline="0" dirty="0">
                <a:latin typeface="Times New Roman" panose="02020603050405020304" pitchFamily="18" charset="0"/>
              </a:rPr>
              <a:t>- enable experimental built-in file system monitor </a:t>
            </a:r>
          </a:p>
          <a:p>
            <a:pPr>
              <a:lnSpc>
                <a:spcPct val="90000"/>
              </a:lnSpc>
            </a:pPr>
            <a:r>
              <a:rPr lang="en-AU" sz="1500" b="0" i="0" u="none" strike="noStrike" baseline="0" dirty="0">
                <a:latin typeface="Times New Roman" panose="02020603050405020304" pitchFamily="18" charset="0"/>
              </a:rPr>
              <a:t> – install.</a:t>
            </a:r>
            <a:endParaRPr lang="en-AU" sz="1500" dirty="0"/>
          </a:p>
        </p:txBody>
      </p:sp>
    </p:spTree>
    <p:extLst>
      <p:ext uri="{BB962C8B-B14F-4D97-AF65-F5344CB8AC3E}">
        <p14:creationId xmlns:p14="http://schemas.microsoft.com/office/powerpoint/2010/main" val="932450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5B11C-47B3-9E71-D605-F81356437078}"/>
              </a:ext>
            </a:extLst>
          </p:cNvPr>
          <p:cNvSpPr>
            <a:spLocks noGrp="1"/>
          </p:cNvSpPr>
          <p:nvPr>
            <p:ph type="title"/>
          </p:nvPr>
        </p:nvSpPr>
        <p:spPr>
          <a:xfrm>
            <a:off x="1259893" y="3101093"/>
            <a:ext cx="2454052" cy="3029344"/>
          </a:xfrm>
        </p:spPr>
        <p:txBody>
          <a:bodyPr>
            <a:normAutofit/>
          </a:bodyPr>
          <a:lstStyle/>
          <a:p>
            <a:r>
              <a:rPr lang="en-AU" sz="3200" b="1" i="1" u="none" strike="noStrike" baseline="0" dirty="0">
                <a:solidFill>
                  <a:schemeClr val="bg1"/>
                </a:solidFill>
                <a:latin typeface="Times New Roman" panose="02020603050405020304" pitchFamily="18" charset="0"/>
              </a:rPr>
              <a:t>Download and Installation of JDK21:</a:t>
            </a:r>
            <a:endParaRPr lang="en-AU" sz="3200" i="1" dirty="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74E7D7-B077-552C-7B08-001837D133CC}"/>
              </a:ext>
            </a:extLst>
          </p:cNvPr>
          <p:cNvSpPr>
            <a:spLocks noGrp="1"/>
          </p:cNvSpPr>
          <p:nvPr>
            <p:ph idx="1"/>
          </p:nvPr>
        </p:nvSpPr>
        <p:spPr>
          <a:xfrm>
            <a:off x="4706578" y="589722"/>
            <a:ext cx="6798033" cy="5321500"/>
          </a:xfrm>
        </p:spPr>
        <p:txBody>
          <a:bodyPr anchor="ctr">
            <a:normAutofit/>
          </a:bodyPr>
          <a:lstStyle/>
          <a:p>
            <a:pPr>
              <a:lnSpc>
                <a:spcPct val="90000"/>
              </a:lnSpc>
            </a:pPr>
            <a:r>
              <a:rPr lang="en-AU" sz="1500" b="0" i="0" u="none" strike="noStrike" baseline="0" dirty="0">
                <a:latin typeface="Times New Roman" panose="02020603050405020304" pitchFamily="18" charset="0"/>
              </a:rPr>
              <a:t>Go to google chrome – search ‘java development kit download’ – </a:t>
            </a:r>
            <a:r>
              <a:rPr lang="en-AU" sz="1500" b="0" i="0" u="none" strike="noStrike" baseline="0" dirty="0">
                <a:highlight>
                  <a:srgbClr val="FFFF00"/>
                </a:highlight>
                <a:latin typeface="Times New Roman" panose="02020603050405020304" pitchFamily="18" charset="0"/>
              </a:rPr>
              <a:t>download java SE development kit </a:t>
            </a:r>
            <a:r>
              <a:rPr lang="en-AU" sz="1500" dirty="0">
                <a:highlight>
                  <a:srgbClr val="FFFF00"/>
                </a:highlight>
                <a:latin typeface="Times New Roman" panose="02020603050405020304" pitchFamily="18" charset="0"/>
              </a:rPr>
              <a:t>21.0.2</a:t>
            </a:r>
            <a:r>
              <a:rPr lang="en-AU" sz="1500" b="0" i="0" u="none" strike="noStrike" baseline="0" dirty="0">
                <a:highlight>
                  <a:srgbClr val="FFFF00"/>
                </a:highlight>
                <a:latin typeface="Times New Roman" panose="02020603050405020304" pitchFamily="18" charset="0"/>
              </a:rPr>
              <a:t> for windows x64. </a:t>
            </a:r>
          </a:p>
          <a:p>
            <a:pPr>
              <a:lnSpc>
                <a:spcPct val="90000"/>
              </a:lnSpc>
            </a:pPr>
            <a:r>
              <a:rPr lang="en-AU" sz="1500" b="0" i="0" u="none" strike="noStrike" baseline="0" dirty="0">
                <a:latin typeface="Times New Roman" panose="02020603050405020304" pitchFamily="18" charset="0"/>
              </a:rPr>
              <a:t>Run and follow the steps to install. </a:t>
            </a:r>
          </a:p>
          <a:p>
            <a:pPr>
              <a:lnSpc>
                <a:spcPct val="90000"/>
              </a:lnSpc>
            </a:pPr>
            <a:r>
              <a:rPr lang="en-AU" sz="1500" b="0" i="0" u="none" strike="noStrike" baseline="0" dirty="0">
                <a:latin typeface="Times New Roman" panose="02020603050405020304" pitchFamily="18" charset="0"/>
              </a:rPr>
              <a:t>Now go to C drive – program files – java jdk21 – select path and copy it </a:t>
            </a:r>
          </a:p>
          <a:p>
            <a:pPr>
              <a:lnSpc>
                <a:spcPct val="90000"/>
              </a:lnSpc>
            </a:pPr>
            <a:r>
              <a:rPr lang="en-AU" sz="1500" b="0" i="0" u="none" strike="noStrike" baseline="0" dirty="0">
                <a:latin typeface="Times New Roman" panose="02020603050405020304" pitchFamily="18" charset="0"/>
              </a:rPr>
              <a:t>Search ‘edit system environment variables’ in laptop – go to use variables – new </a:t>
            </a:r>
          </a:p>
          <a:p>
            <a:pPr>
              <a:lnSpc>
                <a:spcPct val="90000"/>
              </a:lnSpc>
            </a:pPr>
            <a:r>
              <a:rPr lang="en-AU" sz="1500" b="0" i="0" u="none" strike="noStrike" baseline="0" dirty="0">
                <a:latin typeface="Times New Roman" panose="02020603050405020304" pitchFamily="18" charset="0"/>
              </a:rPr>
              <a:t>Variable name- JAVA_HOME </a:t>
            </a:r>
          </a:p>
          <a:p>
            <a:pPr>
              <a:lnSpc>
                <a:spcPct val="90000"/>
              </a:lnSpc>
            </a:pPr>
            <a:r>
              <a:rPr lang="en-AU" sz="1500" b="0" i="0" u="none" strike="noStrike" baseline="0" dirty="0">
                <a:latin typeface="Times New Roman" panose="02020603050405020304" pitchFamily="18" charset="0"/>
              </a:rPr>
              <a:t>Variable value- paste the path here </a:t>
            </a:r>
          </a:p>
          <a:p>
            <a:pPr>
              <a:lnSpc>
                <a:spcPct val="90000"/>
              </a:lnSpc>
            </a:pPr>
            <a:r>
              <a:rPr lang="en-AU" sz="1500" b="0" i="0" u="none" strike="noStrike" baseline="0" dirty="0">
                <a:latin typeface="Times New Roman" panose="02020603050405020304" pitchFamily="18" charset="0"/>
              </a:rPr>
              <a:t>Now go to system variable – new </a:t>
            </a:r>
          </a:p>
          <a:p>
            <a:pPr>
              <a:lnSpc>
                <a:spcPct val="90000"/>
              </a:lnSpc>
            </a:pPr>
            <a:r>
              <a:rPr lang="en-AU" sz="1500" b="0" i="0" u="none" strike="noStrike" baseline="0" dirty="0">
                <a:latin typeface="Times New Roman" panose="02020603050405020304" pitchFamily="18" charset="0"/>
              </a:rPr>
              <a:t>Variable name – JAVA_HOME </a:t>
            </a:r>
          </a:p>
          <a:p>
            <a:pPr>
              <a:lnSpc>
                <a:spcPct val="90000"/>
              </a:lnSpc>
            </a:pPr>
            <a:r>
              <a:rPr lang="en-AU" sz="1500" b="0" i="0" u="none" strike="noStrike" baseline="0" dirty="0">
                <a:latin typeface="Times New Roman" panose="02020603050405020304" pitchFamily="18" charset="0"/>
              </a:rPr>
              <a:t>Variable value- paste the path here </a:t>
            </a:r>
          </a:p>
          <a:p>
            <a:pPr>
              <a:lnSpc>
                <a:spcPct val="90000"/>
              </a:lnSpc>
            </a:pPr>
            <a:r>
              <a:rPr lang="en-AU" sz="1500" b="0" i="0" u="none" strike="noStrike" baseline="0" dirty="0">
                <a:latin typeface="Times New Roman" panose="02020603050405020304" pitchFamily="18" charset="0"/>
              </a:rPr>
              <a:t>Now go inside program files – bin – copy the path </a:t>
            </a:r>
          </a:p>
          <a:p>
            <a:pPr>
              <a:lnSpc>
                <a:spcPct val="90000"/>
              </a:lnSpc>
            </a:pPr>
            <a:r>
              <a:rPr lang="en-AU" sz="1500" b="0" i="0" u="none" strike="noStrike" baseline="0" dirty="0">
                <a:latin typeface="Times New Roman" panose="02020603050405020304" pitchFamily="18" charset="0"/>
              </a:rPr>
              <a:t>Again, go to ‘edit system variables’ – system variable – path – new – paste path </a:t>
            </a:r>
          </a:p>
          <a:p>
            <a:pPr>
              <a:lnSpc>
                <a:spcPct val="90000"/>
              </a:lnSpc>
            </a:pPr>
            <a:r>
              <a:rPr lang="en-AU" sz="1500" b="0" i="0" u="none" strike="noStrike" baseline="0" dirty="0">
                <a:latin typeface="Times New Roman" panose="02020603050405020304" pitchFamily="18" charset="0"/>
              </a:rPr>
              <a:t>Now verify in command prompt </a:t>
            </a:r>
          </a:p>
          <a:p>
            <a:pPr>
              <a:lnSpc>
                <a:spcPct val="90000"/>
              </a:lnSpc>
            </a:pPr>
            <a:r>
              <a:rPr lang="en-AU" sz="1500" b="0" i="0" u="none" strike="noStrike" baseline="0" dirty="0">
                <a:latin typeface="Times New Roman" panose="02020603050405020304" pitchFamily="18" charset="0"/>
              </a:rPr>
              <a:t>C:\users\home\echo% JAVA_HOME% </a:t>
            </a:r>
          </a:p>
          <a:p>
            <a:pPr>
              <a:lnSpc>
                <a:spcPct val="90000"/>
              </a:lnSpc>
            </a:pPr>
            <a:r>
              <a:rPr lang="pt-BR" sz="1500" b="0" i="0" u="none" strike="noStrike" baseline="0" dirty="0">
                <a:latin typeface="Times New Roman" panose="02020603050405020304" pitchFamily="18" charset="0"/>
              </a:rPr>
              <a:t>o/p- c:\ Program Files\Java\jdk-21</a:t>
            </a:r>
            <a:endParaRPr lang="en-AU" sz="1500" dirty="0"/>
          </a:p>
        </p:txBody>
      </p:sp>
    </p:spTree>
    <p:extLst>
      <p:ext uri="{BB962C8B-B14F-4D97-AF65-F5344CB8AC3E}">
        <p14:creationId xmlns:p14="http://schemas.microsoft.com/office/powerpoint/2010/main" val="3512605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2E9BC-9573-15B3-CBD6-93C7B386AA9A}"/>
              </a:ext>
            </a:extLst>
          </p:cNvPr>
          <p:cNvSpPr>
            <a:spLocks noGrp="1"/>
          </p:cNvSpPr>
          <p:nvPr>
            <p:ph type="title"/>
          </p:nvPr>
        </p:nvSpPr>
        <p:spPr>
          <a:xfrm>
            <a:off x="3373062" y="624110"/>
            <a:ext cx="8131550" cy="1280890"/>
          </a:xfrm>
        </p:spPr>
        <p:txBody>
          <a:bodyPr>
            <a:normAutofit/>
          </a:bodyPr>
          <a:lstStyle/>
          <a:p>
            <a:br>
              <a:rPr lang="en-AU" b="1" i="1" u="none" strike="noStrike" baseline="0" dirty="0">
                <a:latin typeface="Times New Roman" panose="02020603050405020304" pitchFamily="18" charset="0"/>
              </a:rPr>
            </a:br>
            <a:r>
              <a:rPr lang="en-AU" b="1" i="1" u="none" strike="noStrike" baseline="0" dirty="0">
                <a:latin typeface="Times New Roman" panose="02020603050405020304" pitchFamily="18" charset="0"/>
              </a:rPr>
              <a:t>                    Maven download and install:</a:t>
            </a:r>
            <a:endParaRPr lang="en-AU" b="1" i="1" dirty="0"/>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64FCE25E-7AC4-3FB9-59A2-27C47A2B97F2}"/>
              </a:ext>
            </a:extLst>
          </p:cNvPr>
          <p:cNvSpPr>
            <a:spLocks noGrp="1"/>
          </p:cNvSpPr>
          <p:nvPr>
            <p:ph idx="1"/>
          </p:nvPr>
        </p:nvSpPr>
        <p:spPr>
          <a:xfrm>
            <a:off x="3373062" y="2133600"/>
            <a:ext cx="8131550" cy="3777622"/>
          </a:xfrm>
        </p:spPr>
        <p:txBody>
          <a:bodyPr>
            <a:normAutofit/>
          </a:bodyPr>
          <a:lstStyle/>
          <a:p>
            <a:pPr>
              <a:lnSpc>
                <a:spcPct val="90000"/>
              </a:lnSpc>
            </a:pPr>
            <a:r>
              <a:rPr lang="en-AU" sz="1300" b="0" i="0" u="none" strike="noStrike" baseline="0" dirty="0">
                <a:latin typeface="Times New Roman" panose="02020603050405020304" pitchFamily="18" charset="0"/>
              </a:rPr>
              <a:t>Go to google chrome – search maven.apache.org – </a:t>
            </a:r>
            <a:r>
              <a:rPr lang="en-AU" sz="1300" b="0" i="0" u="none" strike="noStrike" baseline="0" dirty="0">
                <a:highlight>
                  <a:srgbClr val="FFFF00"/>
                </a:highlight>
                <a:latin typeface="Times New Roman" panose="02020603050405020304" pitchFamily="18" charset="0"/>
              </a:rPr>
              <a:t>download Apache Maven 3.9.6– binary zip archive </a:t>
            </a:r>
          </a:p>
          <a:p>
            <a:pPr>
              <a:lnSpc>
                <a:spcPct val="90000"/>
              </a:lnSpc>
            </a:pPr>
            <a:r>
              <a:rPr lang="en-AU" sz="1300" b="0" i="0" u="none" strike="noStrike" baseline="0" dirty="0">
                <a:latin typeface="Times New Roman" panose="02020603050405020304" pitchFamily="18" charset="0"/>
              </a:rPr>
              <a:t>Extract files – c:\Devtools </a:t>
            </a:r>
          </a:p>
          <a:p>
            <a:pPr>
              <a:lnSpc>
                <a:spcPct val="90000"/>
              </a:lnSpc>
            </a:pPr>
            <a:r>
              <a:rPr lang="en-AU" sz="1300" b="0" i="0" u="none" strike="noStrike" baseline="0" dirty="0">
                <a:latin typeface="Times New Roman" panose="02020603050405020304" pitchFamily="18" charset="0"/>
              </a:rPr>
              <a:t>Go to c:\ - </a:t>
            </a:r>
            <a:r>
              <a:rPr lang="en-AU" sz="1300" dirty="0" err="1">
                <a:latin typeface="Times New Roman" panose="02020603050405020304" pitchFamily="18" charset="0"/>
              </a:rPr>
              <a:t>D</a:t>
            </a:r>
            <a:r>
              <a:rPr lang="en-AU" sz="1300" b="0" i="0" u="none" strike="noStrike" baseline="0" dirty="0" err="1">
                <a:latin typeface="Times New Roman" panose="02020603050405020304" pitchFamily="18" charset="0"/>
              </a:rPr>
              <a:t>evtools</a:t>
            </a:r>
            <a:r>
              <a:rPr lang="en-AU" sz="1300" b="0" i="0" u="none" strike="noStrike" baseline="0" dirty="0">
                <a:latin typeface="Times New Roman" panose="02020603050405020304" pitchFamily="18" charset="0"/>
              </a:rPr>
              <a:t> – </a:t>
            </a:r>
            <a:r>
              <a:rPr lang="en-AU" sz="1300" b="0" i="0" u="none" strike="noStrike" baseline="0" dirty="0" err="1">
                <a:latin typeface="Times New Roman" panose="02020603050405020304" pitchFamily="18" charset="0"/>
              </a:rPr>
              <a:t>apache</a:t>
            </a:r>
            <a:r>
              <a:rPr lang="en-AU" sz="1300" b="0" i="0" u="none" strike="noStrike" baseline="0" dirty="0">
                <a:latin typeface="Times New Roman" panose="02020603050405020304" pitchFamily="18" charset="0"/>
              </a:rPr>
              <a:t>-maven – copy the path </a:t>
            </a:r>
          </a:p>
          <a:p>
            <a:pPr>
              <a:lnSpc>
                <a:spcPct val="90000"/>
              </a:lnSpc>
            </a:pPr>
            <a:r>
              <a:rPr lang="en-AU" sz="1300" b="0" i="0" u="none" strike="noStrike" baseline="0" dirty="0">
                <a:latin typeface="Times New Roman" panose="02020603050405020304" pitchFamily="18" charset="0"/>
              </a:rPr>
              <a:t>Now search ‘edit system environmental variables’ – system variable – new </a:t>
            </a:r>
          </a:p>
          <a:p>
            <a:pPr>
              <a:lnSpc>
                <a:spcPct val="90000"/>
              </a:lnSpc>
            </a:pPr>
            <a:r>
              <a:rPr lang="en-AU" sz="1300" b="0" i="0" u="none" strike="noStrike" baseline="0" dirty="0">
                <a:latin typeface="Times New Roman" panose="02020603050405020304" pitchFamily="18" charset="0"/>
              </a:rPr>
              <a:t>Variable name – M2_HOME </a:t>
            </a:r>
          </a:p>
          <a:p>
            <a:pPr>
              <a:lnSpc>
                <a:spcPct val="90000"/>
              </a:lnSpc>
            </a:pPr>
            <a:r>
              <a:rPr lang="en-AU" sz="1300" b="0" i="0" u="none" strike="noStrike" baseline="0" dirty="0">
                <a:latin typeface="Times New Roman" panose="02020603050405020304" pitchFamily="18" charset="0"/>
              </a:rPr>
              <a:t>Variable value - paste the path here </a:t>
            </a:r>
          </a:p>
          <a:p>
            <a:pPr>
              <a:lnSpc>
                <a:spcPct val="90000"/>
              </a:lnSpc>
            </a:pPr>
            <a:r>
              <a:rPr lang="en-AU" sz="1300" b="0" i="0" u="none" strike="noStrike" baseline="0" dirty="0">
                <a:latin typeface="Times New Roman" panose="02020603050405020304" pitchFamily="18" charset="0"/>
              </a:rPr>
              <a:t>Now go inside </a:t>
            </a:r>
            <a:r>
              <a:rPr lang="en-AU" sz="1300" b="0" i="0" u="none" strike="noStrike" baseline="0" dirty="0" err="1">
                <a:latin typeface="Times New Roman" panose="02020603050405020304" pitchFamily="18" charset="0"/>
              </a:rPr>
              <a:t>apache</a:t>
            </a:r>
            <a:r>
              <a:rPr lang="en-AU" sz="1300" b="0" i="0" u="none" strike="noStrike" baseline="0" dirty="0">
                <a:latin typeface="Times New Roman" panose="02020603050405020304" pitchFamily="18" charset="0"/>
              </a:rPr>
              <a:t> maven folder – bin – copy path </a:t>
            </a:r>
          </a:p>
          <a:p>
            <a:pPr>
              <a:lnSpc>
                <a:spcPct val="90000"/>
              </a:lnSpc>
            </a:pPr>
            <a:r>
              <a:rPr lang="en-AU" sz="1300" b="0" i="0" u="none" strike="noStrike" baseline="0" dirty="0">
                <a:latin typeface="Times New Roman" panose="02020603050405020304" pitchFamily="18" charset="0"/>
              </a:rPr>
              <a:t>Now again go to ‘environmental variable’ – system variable – path – new – paste path</a:t>
            </a:r>
          </a:p>
          <a:p>
            <a:pPr>
              <a:lnSpc>
                <a:spcPct val="90000"/>
              </a:lnSpc>
            </a:pPr>
            <a:r>
              <a:rPr lang="en-AU" sz="1300" b="0" i="0" u="none" strike="noStrike" baseline="0" dirty="0">
                <a:latin typeface="Times New Roman" panose="02020603050405020304" pitchFamily="18" charset="0"/>
              </a:rPr>
              <a:t>Now open command prompt </a:t>
            </a:r>
          </a:p>
          <a:p>
            <a:pPr>
              <a:lnSpc>
                <a:spcPct val="90000"/>
              </a:lnSpc>
            </a:pPr>
            <a:r>
              <a:rPr lang="en-AU" sz="1300" b="0" i="0" u="none" strike="noStrike" baseline="0" dirty="0">
                <a:latin typeface="Times New Roman" panose="02020603050405020304" pitchFamily="18" charset="0"/>
              </a:rPr>
              <a:t>C:\users\home &gt; </a:t>
            </a:r>
            <a:r>
              <a:rPr lang="en-AU" sz="1300" b="0" i="0" u="none" strike="noStrike" baseline="0" dirty="0" err="1">
                <a:latin typeface="Times New Roman" panose="02020603050405020304" pitchFamily="18" charset="0"/>
              </a:rPr>
              <a:t>mvn</a:t>
            </a:r>
            <a:r>
              <a:rPr lang="en-AU" sz="1300" b="0" i="0" u="none" strike="noStrike" baseline="0" dirty="0">
                <a:latin typeface="Times New Roman" panose="02020603050405020304" pitchFamily="18" charset="0"/>
              </a:rPr>
              <a:t>  -version </a:t>
            </a:r>
          </a:p>
          <a:p>
            <a:pPr>
              <a:lnSpc>
                <a:spcPct val="90000"/>
              </a:lnSpc>
            </a:pPr>
            <a:r>
              <a:rPr lang="en-AU" sz="1300" b="0" i="0" u="none" strike="noStrike" baseline="0" dirty="0">
                <a:latin typeface="Times New Roman" panose="02020603050405020304" pitchFamily="18" charset="0"/>
              </a:rPr>
              <a:t>C:\users\home &gt; echo % M2_HOME% </a:t>
            </a:r>
          </a:p>
          <a:p>
            <a:pPr>
              <a:lnSpc>
                <a:spcPct val="90000"/>
              </a:lnSpc>
            </a:pPr>
            <a:r>
              <a:rPr lang="en-AU" sz="1300" b="0" i="0" u="none" strike="noStrike" baseline="0" dirty="0">
                <a:latin typeface="Times New Roman" panose="02020603050405020304" pitchFamily="18" charset="0"/>
              </a:rPr>
              <a:t>Now restart the laptop</a:t>
            </a:r>
            <a:endParaRPr lang="en-AU" sz="1300" dirty="0"/>
          </a:p>
        </p:txBody>
      </p:sp>
    </p:spTree>
    <p:extLst>
      <p:ext uri="{BB962C8B-B14F-4D97-AF65-F5344CB8AC3E}">
        <p14:creationId xmlns:p14="http://schemas.microsoft.com/office/powerpoint/2010/main" val="3774959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083E-4D21-4031-9F3E-BE57632956B9}"/>
              </a:ext>
            </a:extLst>
          </p:cNvPr>
          <p:cNvSpPr>
            <a:spLocks noGrp="1"/>
          </p:cNvSpPr>
          <p:nvPr>
            <p:ph type="title"/>
          </p:nvPr>
        </p:nvSpPr>
        <p:spPr>
          <a:xfrm>
            <a:off x="2592925" y="91440"/>
            <a:ext cx="8911687" cy="667512"/>
          </a:xfrm>
        </p:spPr>
        <p:txBody>
          <a:bodyPr>
            <a:noAutofit/>
          </a:bodyPr>
          <a:lstStyle/>
          <a:p>
            <a:r>
              <a:rPr lang="en-AU" sz="3200" b="1" i="1" u="none" strike="noStrike" baseline="0" dirty="0">
                <a:solidFill>
                  <a:srgbClr val="000000"/>
                </a:solidFill>
                <a:latin typeface="Times New Roman" panose="02020603050405020304" pitchFamily="18" charset="0"/>
              </a:rPr>
              <a:t>                   Jenkins download and install:</a:t>
            </a:r>
            <a:endParaRPr lang="en-AU" sz="3200" b="1" i="1" dirty="0"/>
          </a:p>
        </p:txBody>
      </p:sp>
      <p:sp>
        <p:nvSpPr>
          <p:cNvPr id="3" name="Content Placeholder 2">
            <a:extLst>
              <a:ext uri="{FF2B5EF4-FFF2-40B4-BE49-F238E27FC236}">
                <a16:creationId xmlns:a16="http://schemas.microsoft.com/office/drawing/2014/main" id="{D05D16B0-3F76-CF83-B1CF-4A6382BB5DC0}"/>
              </a:ext>
            </a:extLst>
          </p:cNvPr>
          <p:cNvSpPr>
            <a:spLocks noGrp="1"/>
          </p:cNvSpPr>
          <p:nvPr>
            <p:ph idx="1"/>
          </p:nvPr>
        </p:nvSpPr>
        <p:spPr>
          <a:xfrm>
            <a:off x="2589212" y="832104"/>
            <a:ext cx="8915400" cy="5870448"/>
          </a:xfrm>
        </p:spPr>
        <p:txBody>
          <a:bodyPr/>
          <a:lstStyle/>
          <a:p>
            <a:r>
              <a:rPr lang="en-AU" sz="1800" b="0" i="0" u="none" strike="noStrike" baseline="0" dirty="0">
                <a:solidFill>
                  <a:srgbClr val="000000"/>
                </a:solidFill>
                <a:latin typeface="Times New Roman" panose="02020603050405020304" pitchFamily="18" charset="0"/>
              </a:rPr>
              <a:t>Go to google chrome </a:t>
            </a:r>
            <a:r>
              <a:rPr lang="en-AU" sz="1800" b="0" i="0" u="none" strike="noStrike" baseline="0" dirty="0">
                <a:solidFill>
                  <a:srgbClr val="000000"/>
                </a:solidFill>
                <a:highlight>
                  <a:srgbClr val="FFFF00"/>
                </a:highlight>
                <a:latin typeface="Times New Roman" panose="02020603050405020304" pitchFamily="18" charset="0"/>
              </a:rPr>
              <a:t>– Jenkins.io – download – select LTS – windows – download </a:t>
            </a:r>
          </a:p>
          <a:p>
            <a:r>
              <a:rPr lang="en-AU" sz="1800" b="0" i="0" u="none" strike="noStrike" baseline="0" dirty="0">
                <a:solidFill>
                  <a:srgbClr val="000000"/>
                </a:solidFill>
                <a:latin typeface="Times New Roman" panose="02020603050405020304" pitchFamily="18" charset="0"/>
              </a:rPr>
              <a:t>Open download file – run and install </a:t>
            </a:r>
          </a:p>
          <a:p>
            <a:r>
              <a:rPr lang="en-AU" sz="1800" b="0" i="0" u="none" strike="noStrike" baseline="0" dirty="0">
                <a:solidFill>
                  <a:srgbClr val="000000"/>
                </a:solidFill>
                <a:latin typeface="Times New Roman" panose="02020603050405020304" pitchFamily="18" charset="0"/>
              </a:rPr>
              <a:t>After installation it automatically open as local host: 8080 </a:t>
            </a:r>
          </a:p>
          <a:p>
            <a:r>
              <a:rPr lang="en-AU" sz="1800" b="0" i="0" u="none" strike="noStrike" baseline="0" dirty="0">
                <a:solidFill>
                  <a:srgbClr val="000000"/>
                </a:solidFill>
                <a:latin typeface="Times New Roman" panose="02020603050405020304" pitchFamily="18" charset="0"/>
              </a:rPr>
              <a:t>Unlock the page by using password </a:t>
            </a:r>
          </a:p>
          <a:p>
            <a:r>
              <a:rPr lang="en-AU" sz="1800" b="0" i="0" u="none" strike="noStrike" baseline="0" dirty="0">
                <a:solidFill>
                  <a:srgbClr val="000000"/>
                </a:solidFill>
                <a:latin typeface="Times New Roman" panose="02020603050405020304" pitchFamily="18" charset="0"/>
              </a:rPr>
              <a:t>Now install suggested plugins </a:t>
            </a:r>
          </a:p>
          <a:p>
            <a:r>
              <a:rPr lang="en-AU" sz="1800" b="0" i="0" u="none" strike="noStrike" baseline="0" dirty="0">
                <a:solidFill>
                  <a:srgbClr val="000000"/>
                </a:solidFill>
                <a:latin typeface="Times New Roman" panose="02020603050405020304" pitchFamily="18" charset="0"/>
              </a:rPr>
              <a:t>Ask for username and password </a:t>
            </a:r>
          </a:p>
          <a:p>
            <a:r>
              <a:rPr lang="en-AU" sz="1800" b="0" i="0" u="none" strike="noStrike" baseline="0" dirty="0">
                <a:solidFill>
                  <a:srgbClr val="000000"/>
                </a:solidFill>
                <a:latin typeface="Times New Roman" panose="02020603050405020304" pitchFamily="18" charset="0"/>
              </a:rPr>
              <a:t>Username – admin </a:t>
            </a:r>
          </a:p>
          <a:p>
            <a:r>
              <a:rPr lang="en-AU" sz="1800" b="0" i="0" u="none" strike="noStrike" baseline="0" dirty="0">
                <a:solidFill>
                  <a:srgbClr val="000000"/>
                </a:solidFill>
                <a:latin typeface="Times New Roman" panose="02020603050405020304" pitchFamily="18" charset="0"/>
              </a:rPr>
              <a:t>Password – admin123 </a:t>
            </a:r>
          </a:p>
          <a:p>
            <a:r>
              <a:rPr lang="en-AU" sz="1800" b="0" i="0" u="none" strike="noStrike" baseline="0" dirty="0">
                <a:solidFill>
                  <a:srgbClr val="000000"/>
                </a:solidFill>
                <a:latin typeface="Times New Roman" panose="02020603050405020304" pitchFamily="18" charset="0"/>
              </a:rPr>
              <a:t>Email address- ashok.anupam465@gmail.com </a:t>
            </a:r>
          </a:p>
          <a:p>
            <a:r>
              <a:rPr lang="en-AU" sz="1800" b="0" i="0" u="none" strike="noStrike" baseline="0" dirty="0">
                <a:solidFill>
                  <a:srgbClr val="000000"/>
                </a:solidFill>
                <a:latin typeface="Times New Roman" panose="02020603050405020304" pitchFamily="18" charset="0"/>
              </a:rPr>
              <a:t>Save and continue </a:t>
            </a:r>
          </a:p>
          <a:p>
            <a:r>
              <a:rPr lang="en-AU" sz="1800" b="0" i="0" u="none" strike="noStrike" baseline="0" dirty="0">
                <a:solidFill>
                  <a:srgbClr val="000000"/>
                </a:solidFill>
                <a:latin typeface="Times New Roman" panose="02020603050405020304" pitchFamily="18" charset="0"/>
              </a:rPr>
              <a:t>Start using Jenkins </a:t>
            </a:r>
          </a:p>
          <a:p>
            <a:r>
              <a:rPr lang="en-AU" sz="1800" b="0" i="0" u="none" strike="noStrike" baseline="0" dirty="0">
                <a:solidFill>
                  <a:srgbClr val="000000"/>
                </a:solidFill>
                <a:latin typeface="Times New Roman" panose="02020603050405020304" pitchFamily="18" charset="0"/>
              </a:rPr>
              <a:t>Plugins: plugins are small libraries that add new abilities to Jenkins and can provide integration points to other tools. </a:t>
            </a:r>
          </a:p>
          <a:p>
            <a:r>
              <a:rPr lang="en-AU" sz="1800" b="0" i="0" u="none" strike="noStrike" baseline="0" dirty="0">
                <a:solidFill>
                  <a:srgbClr val="000000"/>
                </a:solidFill>
                <a:latin typeface="Times New Roman" panose="02020603050405020304" pitchFamily="18" charset="0"/>
              </a:rPr>
              <a:t>Go to google chrome – localhost:8080 – login</a:t>
            </a:r>
            <a:endParaRPr lang="en-AU" dirty="0"/>
          </a:p>
        </p:txBody>
      </p:sp>
    </p:spTree>
    <p:extLst>
      <p:ext uri="{BB962C8B-B14F-4D97-AF65-F5344CB8AC3E}">
        <p14:creationId xmlns:p14="http://schemas.microsoft.com/office/powerpoint/2010/main" val="2726300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B05E-51E5-9ECB-E34D-8CEB8BABA30F}"/>
              </a:ext>
            </a:extLst>
          </p:cNvPr>
          <p:cNvSpPr>
            <a:spLocks noGrp="1"/>
          </p:cNvSpPr>
          <p:nvPr>
            <p:ph type="title"/>
          </p:nvPr>
        </p:nvSpPr>
        <p:spPr>
          <a:xfrm>
            <a:off x="2592925" y="624110"/>
            <a:ext cx="8911687" cy="322668"/>
          </a:xfrm>
        </p:spPr>
        <p:txBody>
          <a:bodyPr>
            <a:noAutofit/>
          </a:bodyPr>
          <a:lstStyle/>
          <a:p>
            <a:r>
              <a:rPr lang="en-AU" sz="2400" b="1" dirty="0">
                <a:solidFill>
                  <a:srgbClr val="000000"/>
                </a:solidFill>
                <a:latin typeface="Times New Roman" panose="02020603050405020304" pitchFamily="18" charset="0"/>
              </a:rPr>
              <a:t>                                   M</a:t>
            </a:r>
            <a:r>
              <a:rPr lang="en-AU" sz="2400" b="1" i="0" u="none" strike="noStrike" baseline="0" dirty="0">
                <a:solidFill>
                  <a:srgbClr val="000000"/>
                </a:solidFill>
                <a:latin typeface="Times New Roman" panose="02020603050405020304" pitchFamily="18" charset="0"/>
              </a:rPr>
              <a:t>anage Jenkins</a:t>
            </a:r>
            <a:endParaRPr lang="en-AU" sz="2400" b="1" dirty="0"/>
          </a:p>
        </p:txBody>
      </p:sp>
      <p:sp>
        <p:nvSpPr>
          <p:cNvPr id="3" name="Content Placeholder 2">
            <a:extLst>
              <a:ext uri="{FF2B5EF4-FFF2-40B4-BE49-F238E27FC236}">
                <a16:creationId xmlns:a16="http://schemas.microsoft.com/office/drawing/2014/main" id="{F2CFED41-B4ED-0FAA-BD82-586DD733C507}"/>
              </a:ext>
            </a:extLst>
          </p:cNvPr>
          <p:cNvSpPr>
            <a:spLocks noGrp="1"/>
          </p:cNvSpPr>
          <p:nvPr>
            <p:ph idx="1"/>
          </p:nvPr>
        </p:nvSpPr>
        <p:spPr>
          <a:xfrm>
            <a:off x="2589212" y="1161288"/>
            <a:ext cx="8915400" cy="5477256"/>
          </a:xfrm>
        </p:spPr>
        <p:txBody>
          <a:bodyPr/>
          <a:lstStyle/>
          <a:p>
            <a:r>
              <a:rPr lang="en-AU" sz="1800" b="0" i="0" u="none" strike="noStrike" baseline="0" dirty="0">
                <a:solidFill>
                  <a:srgbClr val="000000"/>
                </a:solidFill>
                <a:latin typeface="Times New Roman" panose="02020603050405020304" pitchFamily="18" charset="0"/>
              </a:rPr>
              <a:t>Go to google chrome – localhost:8080 – login</a:t>
            </a:r>
          </a:p>
          <a:p>
            <a:r>
              <a:rPr lang="en-AU" sz="1800" b="0" i="0" u="none" strike="noStrike" baseline="0" dirty="0">
                <a:solidFill>
                  <a:srgbClr val="000000"/>
                </a:solidFill>
                <a:latin typeface="Times New Roman" panose="02020603050405020304" pitchFamily="18" charset="0"/>
              </a:rPr>
              <a:t>Go to manage Jenkins on left side of Jenkins dashboard – manage plugins – available – select maven integration and green balls – install without restart </a:t>
            </a:r>
          </a:p>
          <a:p>
            <a:r>
              <a:rPr lang="en-AU" sz="1800" b="0" i="0" u="none" strike="noStrike" baseline="0" dirty="0">
                <a:solidFill>
                  <a:srgbClr val="000000"/>
                </a:solidFill>
                <a:latin typeface="Times New Roman" panose="02020603050405020304" pitchFamily="18" charset="0"/>
              </a:rPr>
              <a:t>Go to new item – maven project </a:t>
            </a:r>
          </a:p>
          <a:p>
            <a:r>
              <a:rPr lang="en-AU" sz="1800" b="0" i="0" u="none" strike="noStrike" baseline="0" dirty="0">
                <a:solidFill>
                  <a:srgbClr val="000000"/>
                </a:solidFill>
                <a:latin typeface="Times New Roman" panose="02020603050405020304" pitchFamily="18" charset="0"/>
              </a:rPr>
              <a:t>Now go to manage Jenkins – global tool configuration </a:t>
            </a:r>
          </a:p>
          <a:p>
            <a:r>
              <a:rPr lang="en-AU" sz="1800" b="0" i="0" u="none" strike="noStrike" baseline="0" dirty="0">
                <a:solidFill>
                  <a:srgbClr val="000000"/>
                </a:solidFill>
                <a:latin typeface="Times New Roman" panose="02020603050405020304" pitchFamily="18" charset="0"/>
              </a:rPr>
              <a:t>Go to add JDK </a:t>
            </a:r>
          </a:p>
          <a:p>
            <a:r>
              <a:rPr lang="en-AU" sz="1800" b="0" i="0" u="none" strike="noStrike" baseline="0" dirty="0">
                <a:solidFill>
                  <a:srgbClr val="000000"/>
                </a:solidFill>
                <a:latin typeface="Times New Roman" panose="02020603050405020304" pitchFamily="18" charset="0"/>
              </a:rPr>
              <a:t>Uncheck the install automatically option </a:t>
            </a:r>
          </a:p>
          <a:p>
            <a:r>
              <a:rPr lang="en-AU" sz="1800" b="0" i="0" u="none" strike="noStrike" baseline="0" dirty="0">
                <a:solidFill>
                  <a:srgbClr val="000000"/>
                </a:solidFill>
                <a:latin typeface="Times New Roman" panose="02020603050405020304" pitchFamily="18" charset="0"/>
              </a:rPr>
              <a:t>NAME – JAVA </a:t>
            </a:r>
          </a:p>
          <a:p>
            <a:r>
              <a:rPr lang="en-AU" sz="1800" b="0" i="0" u="none" strike="noStrike" baseline="0" dirty="0">
                <a:solidFill>
                  <a:srgbClr val="000000"/>
                </a:solidFill>
                <a:latin typeface="Times New Roman" panose="02020603050405020304" pitchFamily="18" charset="0"/>
              </a:rPr>
              <a:t>JAVA_HOME – c:\programfiles\java\jdk</a:t>
            </a:r>
          </a:p>
          <a:p>
            <a:r>
              <a:rPr lang="en-AU" sz="1800" b="0" i="0" u="none" strike="noStrike" baseline="0" dirty="0">
                <a:solidFill>
                  <a:srgbClr val="000000"/>
                </a:solidFill>
                <a:latin typeface="Times New Roman" panose="02020603050405020304" pitchFamily="18" charset="0"/>
              </a:rPr>
              <a:t>Now go to maven </a:t>
            </a:r>
          </a:p>
          <a:p>
            <a:r>
              <a:rPr lang="en-AU" sz="1800" b="0" i="0" u="none" strike="noStrike" baseline="0" dirty="0">
                <a:solidFill>
                  <a:srgbClr val="000000"/>
                </a:solidFill>
                <a:latin typeface="Times New Roman" panose="02020603050405020304" pitchFamily="18" charset="0"/>
              </a:rPr>
              <a:t>Name – MAVEN </a:t>
            </a:r>
          </a:p>
          <a:p>
            <a:r>
              <a:rPr lang="en-AU" sz="1800" b="0" i="0" u="none" strike="noStrike" baseline="0" dirty="0">
                <a:solidFill>
                  <a:srgbClr val="000000"/>
                </a:solidFill>
                <a:latin typeface="Times New Roman" panose="02020603050405020304" pitchFamily="18" charset="0"/>
              </a:rPr>
              <a:t>MAVEN_HOME – c:\devtools\apache-maven </a:t>
            </a:r>
            <a:endParaRPr lang="en-AU" dirty="0"/>
          </a:p>
        </p:txBody>
      </p:sp>
    </p:spTree>
    <p:extLst>
      <p:ext uri="{BB962C8B-B14F-4D97-AF65-F5344CB8AC3E}">
        <p14:creationId xmlns:p14="http://schemas.microsoft.com/office/powerpoint/2010/main" val="1409007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4E39-4524-038A-2088-547F72B73062}"/>
              </a:ext>
            </a:extLst>
          </p:cNvPr>
          <p:cNvSpPr>
            <a:spLocks noGrp="1"/>
          </p:cNvSpPr>
          <p:nvPr>
            <p:ph type="title"/>
          </p:nvPr>
        </p:nvSpPr>
        <p:spPr>
          <a:xfrm>
            <a:off x="2592925" y="164592"/>
            <a:ext cx="8911687" cy="539496"/>
          </a:xfrm>
        </p:spPr>
        <p:txBody>
          <a:bodyPr>
            <a:noAutofit/>
          </a:bodyPr>
          <a:lstStyle/>
          <a:p>
            <a:r>
              <a:rPr lang="en-AU" sz="3200" b="1" i="1" u="none" strike="noStrike" baseline="0" dirty="0">
                <a:solidFill>
                  <a:srgbClr val="000000"/>
                </a:solidFill>
                <a:latin typeface="Times New Roman" panose="02020603050405020304" pitchFamily="18" charset="0"/>
              </a:rPr>
              <a:t>                      Maven Project (by maven): </a:t>
            </a:r>
            <a:endParaRPr lang="en-AU" sz="3200" i="1" dirty="0"/>
          </a:p>
        </p:txBody>
      </p:sp>
      <p:sp>
        <p:nvSpPr>
          <p:cNvPr id="3" name="Content Placeholder 2">
            <a:extLst>
              <a:ext uri="{FF2B5EF4-FFF2-40B4-BE49-F238E27FC236}">
                <a16:creationId xmlns:a16="http://schemas.microsoft.com/office/drawing/2014/main" id="{1480023D-A8A4-4423-5C01-F5824B6A7355}"/>
              </a:ext>
            </a:extLst>
          </p:cNvPr>
          <p:cNvSpPr>
            <a:spLocks noGrp="1"/>
          </p:cNvSpPr>
          <p:nvPr>
            <p:ph idx="1"/>
          </p:nvPr>
        </p:nvSpPr>
        <p:spPr>
          <a:xfrm>
            <a:off x="2589212" y="859536"/>
            <a:ext cx="8915400" cy="5833872"/>
          </a:xfrm>
        </p:spPr>
        <p:txBody>
          <a:bodyPr>
            <a:normAutofit fontScale="92500" lnSpcReduction="20000"/>
          </a:bodyPr>
          <a:lstStyle/>
          <a:p>
            <a:r>
              <a:rPr lang="pl-PL" sz="1800" b="0" i="0" u="none" strike="noStrike" baseline="0" dirty="0">
                <a:solidFill>
                  <a:srgbClr val="000000"/>
                </a:solidFill>
                <a:latin typeface="Times New Roman" panose="02020603050405020304" pitchFamily="18" charset="0"/>
              </a:rPr>
              <a:t>Go to https://github.com/technicalguftgu/time-tracker </a:t>
            </a:r>
          </a:p>
          <a:p>
            <a:r>
              <a:rPr lang="en-AU" sz="1800" b="0" i="0" u="none" strike="noStrike" baseline="0" dirty="0">
                <a:solidFill>
                  <a:srgbClr val="000000"/>
                </a:solidFill>
                <a:latin typeface="Times New Roman" panose="02020603050405020304" pitchFamily="18" charset="0"/>
              </a:rPr>
              <a:t>Click on time tracker repo </a:t>
            </a:r>
          </a:p>
          <a:p>
            <a:r>
              <a:rPr lang="en-AU" sz="1800" b="0" i="0" u="none" strike="noStrike" baseline="0" dirty="0">
                <a:solidFill>
                  <a:srgbClr val="000000"/>
                </a:solidFill>
                <a:latin typeface="Times New Roman" panose="02020603050405020304" pitchFamily="18" charset="0"/>
              </a:rPr>
              <a:t>‘fork’ to copy this repo </a:t>
            </a:r>
          </a:p>
          <a:p>
            <a:r>
              <a:rPr lang="en-AU" sz="1800" b="0" i="0" u="none" strike="noStrike" baseline="0" dirty="0">
                <a:solidFill>
                  <a:srgbClr val="000000"/>
                </a:solidFill>
                <a:latin typeface="Times New Roman" panose="02020603050405020304" pitchFamily="18" charset="0"/>
              </a:rPr>
              <a:t>Sign-in into your </a:t>
            </a:r>
            <a:r>
              <a:rPr lang="en-AU" sz="1800" b="0" i="0" u="none" strike="noStrike" baseline="0" dirty="0" err="1">
                <a:solidFill>
                  <a:srgbClr val="000000"/>
                </a:solidFill>
                <a:latin typeface="Times New Roman" panose="02020603050405020304" pitchFamily="18" charset="0"/>
              </a:rPr>
              <a:t>github</a:t>
            </a:r>
            <a:r>
              <a:rPr lang="en-AU" sz="1800" b="0" i="0" u="none" strike="noStrike" baseline="0" dirty="0">
                <a:solidFill>
                  <a:srgbClr val="000000"/>
                </a:solidFill>
                <a:latin typeface="Times New Roman" panose="02020603050405020304" pitchFamily="18" charset="0"/>
              </a:rPr>
              <a:t> account </a:t>
            </a:r>
          </a:p>
          <a:p>
            <a:r>
              <a:rPr lang="en-AU" sz="1800" b="0" i="0" u="none" strike="noStrike" baseline="0" dirty="0">
                <a:solidFill>
                  <a:srgbClr val="000000"/>
                </a:solidFill>
                <a:latin typeface="Times New Roman" panose="02020603050405020304" pitchFamily="18" charset="0"/>
              </a:rPr>
              <a:t>Click on time-tracker repo </a:t>
            </a:r>
          </a:p>
          <a:p>
            <a:r>
              <a:rPr lang="en-AU" sz="1800" b="0" i="0" u="none" strike="noStrike" baseline="0" dirty="0">
                <a:solidFill>
                  <a:srgbClr val="000000"/>
                </a:solidFill>
                <a:latin typeface="Times New Roman" panose="02020603050405020304" pitchFamily="18" charset="0"/>
              </a:rPr>
              <a:t>Clone </a:t>
            </a:r>
          </a:p>
          <a:p>
            <a:r>
              <a:rPr lang="en-AU" sz="1800" b="0" i="0" u="none" strike="noStrike" baseline="0" dirty="0">
                <a:solidFill>
                  <a:srgbClr val="000000"/>
                </a:solidFill>
                <a:latin typeface="Times New Roman" panose="02020603050405020304" pitchFamily="18" charset="0"/>
              </a:rPr>
              <a:t>Go to c drive </a:t>
            </a:r>
          </a:p>
          <a:p>
            <a:r>
              <a:rPr lang="en-AU" sz="1800" b="0" i="0" u="none" strike="noStrike" baseline="0" dirty="0">
                <a:solidFill>
                  <a:srgbClr val="000000"/>
                </a:solidFill>
                <a:latin typeface="Times New Roman" panose="02020603050405020304" pitchFamily="18" charset="0"/>
              </a:rPr>
              <a:t>Git clone &lt;</a:t>
            </a:r>
            <a:r>
              <a:rPr lang="en-AU" sz="1800" b="0" i="0" u="none" strike="noStrike" baseline="0" dirty="0" err="1">
                <a:solidFill>
                  <a:srgbClr val="000000"/>
                </a:solidFill>
                <a:latin typeface="Times New Roman" panose="02020603050405020304" pitchFamily="18" charset="0"/>
              </a:rPr>
              <a:t>url</a:t>
            </a:r>
            <a:r>
              <a:rPr lang="en-AU" sz="1800" b="0" i="0" u="none" strike="noStrike" baseline="0" dirty="0">
                <a:solidFill>
                  <a:srgbClr val="000000"/>
                </a:solidFill>
                <a:latin typeface="Times New Roman" panose="02020603050405020304" pitchFamily="18" charset="0"/>
              </a:rPr>
              <a:t> of time-tracker repo&gt; </a:t>
            </a:r>
          </a:p>
          <a:p>
            <a:r>
              <a:rPr lang="en-AU" sz="1800" b="0" i="0" u="none" strike="noStrike" baseline="0" dirty="0">
                <a:solidFill>
                  <a:srgbClr val="000000"/>
                </a:solidFill>
                <a:latin typeface="Times New Roman" panose="02020603050405020304" pitchFamily="18" charset="0"/>
              </a:rPr>
              <a:t>Cd time-tracker </a:t>
            </a:r>
          </a:p>
          <a:p>
            <a:r>
              <a:rPr lang="en-AU" sz="1800" b="0" i="0" u="none" strike="noStrike" baseline="0" dirty="0">
                <a:solidFill>
                  <a:srgbClr val="000000"/>
                </a:solidFill>
                <a:latin typeface="Times New Roman" panose="02020603050405020304" pitchFamily="18" charset="0"/>
              </a:rPr>
              <a:t>C:\time-tracker &gt; maven clean package </a:t>
            </a:r>
          </a:p>
          <a:p>
            <a:r>
              <a:rPr lang="en-AU" sz="1800" b="1" i="0" u="none" strike="noStrike" baseline="0" dirty="0">
                <a:solidFill>
                  <a:srgbClr val="000000"/>
                </a:solidFill>
                <a:latin typeface="Times New Roman" panose="02020603050405020304" pitchFamily="18" charset="0"/>
              </a:rPr>
              <a:t>Maven Project (by Jenkins): </a:t>
            </a:r>
            <a:endParaRPr lang="en-AU" sz="1800" b="0" i="0" u="none" strike="noStrike" baseline="0" dirty="0">
              <a:solidFill>
                <a:srgbClr val="000000"/>
              </a:solidFill>
              <a:latin typeface="Times New Roman" panose="02020603050405020304" pitchFamily="18" charset="0"/>
            </a:endParaRPr>
          </a:p>
          <a:p>
            <a:r>
              <a:rPr lang="en-AU" sz="1800" b="0" i="0" u="none" strike="noStrike" baseline="0" dirty="0">
                <a:solidFill>
                  <a:srgbClr val="000000"/>
                </a:solidFill>
                <a:latin typeface="Times New Roman" panose="02020603050405020304" pitchFamily="18" charset="0"/>
              </a:rPr>
              <a:t>Now go to Jenkins – new item – </a:t>
            </a:r>
            <a:r>
              <a:rPr lang="en-AU" sz="1800" b="0" i="0" u="none" strike="noStrike" baseline="0" dirty="0" err="1">
                <a:solidFill>
                  <a:srgbClr val="000000"/>
                </a:solidFill>
                <a:latin typeface="Times New Roman" panose="02020603050405020304" pitchFamily="18" charset="0"/>
              </a:rPr>
              <a:t>entername</a:t>
            </a:r>
            <a:r>
              <a:rPr lang="en-AU" sz="1800" b="0" i="0" u="none" strike="noStrike" baseline="0" dirty="0">
                <a:solidFill>
                  <a:srgbClr val="000000"/>
                </a:solidFill>
                <a:latin typeface="Times New Roman" panose="02020603050405020304" pitchFamily="18" charset="0"/>
              </a:rPr>
              <a:t> -&gt; </a:t>
            </a:r>
            <a:r>
              <a:rPr lang="en-AU" sz="1800" b="0" i="0" u="none" strike="noStrike" baseline="0" dirty="0" err="1">
                <a:solidFill>
                  <a:srgbClr val="000000"/>
                </a:solidFill>
                <a:latin typeface="Times New Roman" panose="02020603050405020304" pitchFamily="18" charset="0"/>
              </a:rPr>
              <a:t>mymavenproject</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Then select maven project – ok </a:t>
            </a:r>
          </a:p>
          <a:p>
            <a:r>
              <a:rPr lang="fr-FR" sz="1800" b="0" i="0" u="none" strike="noStrike" baseline="0" dirty="0">
                <a:solidFill>
                  <a:srgbClr val="000000"/>
                </a:solidFill>
                <a:latin typeface="Times New Roman" panose="02020603050405020304" pitchFamily="18" charset="0"/>
              </a:rPr>
              <a:t>Source code management – git – repo url </a:t>
            </a:r>
          </a:p>
          <a:p>
            <a:r>
              <a:rPr lang="en-AU" sz="1800" b="0" i="0" u="none" strike="noStrike" baseline="0" dirty="0">
                <a:solidFill>
                  <a:srgbClr val="000000"/>
                </a:solidFill>
                <a:latin typeface="Times New Roman" panose="02020603050405020304" pitchFamily="18" charset="0"/>
              </a:rPr>
              <a:t>Build option – root POM – pom.xml </a:t>
            </a:r>
          </a:p>
          <a:p>
            <a:r>
              <a:rPr lang="en-AU" sz="1800" b="0" i="0" u="none" strike="noStrike" baseline="0" dirty="0">
                <a:solidFill>
                  <a:srgbClr val="000000"/>
                </a:solidFill>
                <a:latin typeface="Times New Roman" panose="02020603050405020304" pitchFamily="18" charset="0"/>
              </a:rPr>
              <a:t>Goals and options – clean package – save </a:t>
            </a:r>
          </a:p>
          <a:p>
            <a:r>
              <a:rPr lang="en-AU" sz="1800" b="0" i="0" u="none" strike="noStrike" baseline="0" dirty="0">
                <a:solidFill>
                  <a:srgbClr val="000000"/>
                </a:solidFill>
                <a:latin typeface="Times New Roman" panose="02020603050405020304" pitchFamily="18" charset="0"/>
              </a:rPr>
              <a:t>Go to Jenkins home page – click on </a:t>
            </a:r>
            <a:r>
              <a:rPr lang="en-AU" sz="1800" b="0" i="0" u="none" strike="noStrike" baseline="0" dirty="0" err="1">
                <a:solidFill>
                  <a:srgbClr val="000000"/>
                </a:solidFill>
                <a:latin typeface="Times New Roman" panose="02020603050405020304" pitchFamily="18" charset="0"/>
              </a:rPr>
              <a:t>mymavenproject</a:t>
            </a:r>
            <a:r>
              <a:rPr lang="en-AU" sz="1800" b="0" i="0" u="none" strike="noStrike" baseline="0" dirty="0">
                <a:solidFill>
                  <a:srgbClr val="000000"/>
                </a:solidFill>
                <a:latin typeface="Times New Roman" panose="02020603050405020304" pitchFamily="18" charset="0"/>
              </a:rPr>
              <a:t> – build now </a:t>
            </a:r>
            <a:endParaRPr lang="en-AU" dirty="0"/>
          </a:p>
        </p:txBody>
      </p:sp>
    </p:spTree>
    <p:extLst>
      <p:ext uri="{BB962C8B-B14F-4D97-AF65-F5344CB8AC3E}">
        <p14:creationId xmlns:p14="http://schemas.microsoft.com/office/powerpoint/2010/main" val="2960701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28B8-753C-4EEA-2D2C-0008735AD5F6}"/>
              </a:ext>
            </a:extLst>
          </p:cNvPr>
          <p:cNvSpPr>
            <a:spLocks noGrp="1"/>
          </p:cNvSpPr>
          <p:nvPr>
            <p:ph type="title"/>
          </p:nvPr>
        </p:nvSpPr>
        <p:spPr>
          <a:xfrm>
            <a:off x="2592925" y="624110"/>
            <a:ext cx="8911687" cy="1058386"/>
          </a:xfrm>
        </p:spPr>
        <p:txBody>
          <a:bodyPr/>
          <a:lstStyle/>
          <a:p>
            <a:br>
              <a:rPr lang="en-AU" sz="1800" b="1" i="0" u="none" strike="noStrike" baseline="0" dirty="0">
                <a:solidFill>
                  <a:srgbClr val="000000"/>
                </a:solidFill>
                <a:latin typeface="Times New Roman" panose="02020603050405020304" pitchFamily="18" charset="0"/>
              </a:rPr>
            </a:br>
            <a:r>
              <a:rPr lang="en-AU" sz="1800" b="1" i="0" u="none" strike="noStrike" baseline="0" dirty="0">
                <a:solidFill>
                  <a:srgbClr val="000000"/>
                </a:solidFill>
                <a:latin typeface="Times New Roman" panose="02020603050405020304" pitchFamily="18" charset="0"/>
              </a:rPr>
              <a:t>                    Scheduled Project:  and Source Code Polling (Poll SCM): </a:t>
            </a:r>
            <a:endParaRPr lang="en-AU" dirty="0"/>
          </a:p>
        </p:txBody>
      </p:sp>
      <p:sp>
        <p:nvSpPr>
          <p:cNvPr id="3" name="Content Placeholder 2">
            <a:extLst>
              <a:ext uri="{FF2B5EF4-FFF2-40B4-BE49-F238E27FC236}">
                <a16:creationId xmlns:a16="http://schemas.microsoft.com/office/drawing/2014/main" id="{9FFA53D3-D58E-50CC-3BBD-65D7E947154F}"/>
              </a:ext>
            </a:extLst>
          </p:cNvPr>
          <p:cNvSpPr>
            <a:spLocks noGrp="1"/>
          </p:cNvSpPr>
          <p:nvPr>
            <p:ph idx="1"/>
          </p:nvPr>
        </p:nvSpPr>
        <p:spPr>
          <a:xfrm>
            <a:off x="2589212" y="1764792"/>
            <a:ext cx="8915400" cy="4146430"/>
          </a:xfrm>
        </p:spPr>
        <p:txBody>
          <a:bodyPr/>
          <a:lstStyle/>
          <a:p>
            <a:r>
              <a:rPr lang="en-AU" sz="1800" b="0" i="0" u="none" strike="noStrike" baseline="0" dirty="0">
                <a:solidFill>
                  <a:srgbClr val="000000"/>
                </a:solidFill>
                <a:latin typeface="Times New Roman" panose="02020603050405020304" pitchFamily="18" charset="0"/>
              </a:rPr>
              <a:t>Click on any project – configure – build triggers – build periodically - * * * * * - save </a:t>
            </a:r>
          </a:p>
          <a:p>
            <a:r>
              <a:rPr lang="en-AU" sz="1800" b="0" i="0" u="none" strike="noStrike" baseline="0" dirty="0">
                <a:solidFill>
                  <a:srgbClr val="000000"/>
                </a:solidFill>
                <a:latin typeface="Times New Roman" panose="02020603050405020304" pitchFamily="18" charset="0"/>
              </a:rPr>
              <a:t>Can see automatic builds after every 1 min. </a:t>
            </a:r>
          </a:p>
          <a:p>
            <a:r>
              <a:rPr lang="en-AU" sz="1800" b="0" i="0" u="none" strike="noStrike" baseline="0" dirty="0">
                <a:solidFill>
                  <a:srgbClr val="000000"/>
                </a:solidFill>
                <a:latin typeface="Times New Roman" panose="02020603050405020304" pitchFamily="18" charset="0"/>
              </a:rPr>
              <a:t>You can manually trigger build as well.</a:t>
            </a:r>
          </a:p>
          <a:p>
            <a:r>
              <a:rPr lang="en-AU" sz="1800" b="1" i="0" u="none" strike="noStrike" baseline="0" dirty="0">
                <a:solidFill>
                  <a:srgbClr val="000000"/>
                </a:solidFill>
                <a:latin typeface="Times New Roman" panose="02020603050405020304" pitchFamily="18" charset="0"/>
              </a:rPr>
              <a:t>Source Code Polling (Poll SCM): </a:t>
            </a:r>
            <a:endParaRPr lang="en-AU" sz="1800" b="0" i="0" u="none" strike="noStrike" baseline="0" dirty="0">
              <a:solidFill>
                <a:srgbClr val="000000"/>
              </a:solidFill>
              <a:latin typeface="Times New Roman" panose="02020603050405020304" pitchFamily="18" charset="0"/>
            </a:endParaRPr>
          </a:p>
          <a:p>
            <a:r>
              <a:rPr lang="en-AU" sz="1800" b="0" i="0" u="none" strike="noStrike" baseline="0" dirty="0">
                <a:solidFill>
                  <a:srgbClr val="000000"/>
                </a:solidFill>
                <a:latin typeface="Times New Roman" panose="02020603050405020304" pitchFamily="18" charset="0"/>
              </a:rPr>
              <a:t>Now go to Jenkins home page – go to </a:t>
            </a:r>
            <a:r>
              <a:rPr lang="en-AU" sz="1800" b="0" i="0" u="none" strike="noStrike" baseline="0" dirty="0" err="1">
                <a:solidFill>
                  <a:srgbClr val="000000"/>
                </a:solidFill>
                <a:latin typeface="Times New Roman" panose="02020603050405020304" pitchFamily="18" charset="0"/>
              </a:rPr>
              <a:t>mymavenproject</a:t>
            </a:r>
            <a:r>
              <a:rPr lang="en-AU" sz="1800" b="0" i="0" u="none" strike="noStrike" baseline="0" dirty="0">
                <a:solidFill>
                  <a:srgbClr val="000000"/>
                </a:solidFill>
                <a:latin typeface="Times New Roman" panose="02020603050405020304" pitchFamily="18" charset="0"/>
              </a:rPr>
              <a:t> – configure </a:t>
            </a:r>
          </a:p>
          <a:p>
            <a:r>
              <a:rPr lang="en-AU" sz="1800" b="0" i="0" u="none" strike="noStrike" baseline="0" dirty="0">
                <a:solidFill>
                  <a:srgbClr val="000000"/>
                </a:solidFill>
                <a:latin typeface="Times New Roman" panose="02020603050405020304" pitchFamily="18" charset="0"/>
              </a:rPr>
              <a:t>Now go to build trigger </a:t>
            </a:r>
          </a:p>
          <a:p>
            <a:r>
              <a:rPr lang="en-AU" sz="1800" b="0" i="0" u="none" strike="noStrike" baseline="0" dirty="0">
                <a:solidFill>
                  <a:srgbClr val="000000"/>
                </a:solidFill>
                <a:latin typeface="Times New Roman" panose="02020603050405020304" pitchFamily="18" charset="0"/>
              </a:rPr>
              <a:t>Enable poll SCM </a:t>
            </a:r>
          </a:p>
          <a:p>
            <a:r>
              <a:rPr lang="en-AU" sz="1800" b="0" i="0" u="none" strike="noStrike" baseline="0" dirty="0">
                <a:solidFill>
                  <a:srgbClr val="000000"/>
                </a:solidFill>
                <a:latin typeface="Times New Roman" panose="02020603050405020304" pitchFamily="18" charset="0"/>
              </a:rPr>
              <a:t>Schedule * * * * * - save </a:t>
            </a:r>
          </a:p>
          <a:p>
            <a:r>
              <a:rPr lang="en-AU" sz="1800" b="0" i="0" u="none" strike="noStrike" baseline="0" dirty="0">
                <a:solidFill>
                  <a:srgbClr val="000000"/>
                </a:solidFill>
                <a:latin typeface="Times New Roman" panose="02020603050405020304" pitchFamily="18" charset="0"/>
              </a:rPr>
              <a:t>Now go to </a:t>
            </a:r>
            <a:r>
              <a:rPr lang="en-AU" sz="1800" b="0" i="0" u="none" strike="noStrike" baseline="0" dirty="0" err="1">
                <a:solidFill>
                  <a:srgbClr val="000000"/>
                </a:solidFill>
                <a:latin typeface="Times New Roman" panose="02020603050405020304" pitchFamily="18" charset="0"/>
              </a:rPr>
              <a:t>github</a:t>
            </a:r>
            <a:r>
              <a:rPr lang="en-AU" sz="1800" b="0" i="0" u="none" strike="noStrike" baseline="0" dirty="0">
                <a:solidFill>
                  <a:srgbClr val="000000"/>
                </a:solidFill>
                <a:latin typeface="Times New Roman" panose="02020603050405020304" pitchFamily="18" charset="0"/>
              </a:rPr>
              <a:t> account – do some changes in README.md – commit changes. </a:t>
            </a:r>
          </a:p>
          <a:p>
            <a:r>
              <a:rPr lang="en-AU" sz="1800" b="0" i="0" u="none" strike="noStrike" baseline="0" dirty="0">
                <a:solidFill>
                  <a:srgbClr val="000000"/>
                </a:solidFill>
                <a:latin typeface="Times New Roman" panose="02020603050405020304" pitchFamily="18" charset="0"/>
              </a:rPr>
              <a:t>You can see after 1 min, it builds automatically. </a:t>
            </a:r>
            <a:endParaRPr lang="en-AU" dirty="0"/>
          </a:p>
        </p:txBody>
      </p:sp>
    </p:spTree>
    <p:extLst>
      <p:ext uri="{BB962C8B-B14F-4D97-AF65-F5344CB8AC3E}">
        <p14:creationId xmlns:p14="http://schemas.microsoft.com/office/powerpoint/2010/main" val="915476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C7E7-2310-62D0-5FC9-10E4002CF85B}"/>
              </a:ext>
            </a:extLst>
          </p:cNvPr>
          <p:cNvSpPr>
            <a:spLocks noGrp="1"/>
          </p:cNvSpPr>
          <p:nvPr>
            <p:ph type="title"/>
          </p:nvPr>
        </p:nvSpPr>
        <p:spPr>
          <a:xfrm>
            <a:off x="2592925" y="624110"/>
            <a:ext cx="8911687" cy="674338"/>
          </a:xfrm>
        </p:spPr>
        <p:txBody>
          <a:bodyPr>
            <a:normAutofit/>
          </a:bodyPr>
          <a:lstStyle/>
          <a:p>
            <a:r>
              <a:rPr lang="en-AU" sz="3200" b="1" i="1" u="none" strike="noStrike" baseline="0" dirty="0">
                <a:solidFill>
                  <a:srgbClr val="000000"/>
                </a:solidFill>
                <a:latin typeface="Times New Roman" panose="02020603050405020304" pitchFamily="18" charset="0"/>
              </a:rPr>
              <a:t>                      User Management: </a:t>
            </a:r>
            <a:endParaRPr lang="en-AU" sz="3200" i="1" dirty="0"/>
          </a:p>
        </p:txBody>
      </p:sp>
      <p:sp>
        <p:nvSpPr>
          <p:cNvPr id="3" name="Content Placeholder 2">
            <a:extLst>
              <a:ext uri="{FF2B5EF4-FFF2-40B4-BE49-F238E27FC236}">
                <a16:creationId xmlns:a16="http://schemas.microsoft.com/office/drawing/2014/main" id="{FA5293AA-EB8A-EEB0-8C25-257031F0B0D3}"/>
              </a:ext>
            </a:extLst>
          </p:cNvPr>
          <p:cNvSpPr>
            <a:spLocks noGrp="1"/>
          </p:cNvSpPr>
          <p:nvPr>
            <p:ph idx="1"/>
          </p:nvPr>
        </p:nvSpPr>
        <p:spPr>
          <a:xfrm>
            <a:off x="2589212" y="1298448"/>
            <a:ext cx="8915400" cy="5294376"/>
          </a:xfrm>
        </p:spPr>
        <p:txBody>
          <a:bodyPr>
            <a:normAutofit fontScale="92500" lnSpcReduction="20000"/>
          </a:bodyPr>
          <a:lstStyle/>
          <a:p>
            <a:r>
              <a:rPr lang="en-AU" sz="1800" b="0" i="0" u="none" strike="noStrike" baseline="0" dirty="0">
                <a:solidFill>
                  <a:srgbClr val="000000"/>
                </a:solidFill>
                <a:latin typeface="Times New Roman" panose="02020603050405020304" pitchFamily="18" charset="0"/>
              </a:rPr>
              <a:t>go to Jenkins homepage – manage Jenkins – manage user </a:t>
            </a:r>
          </a:p>
          <a:p>
            <a:r>
              <a:rPr lang="en-AU" sz="1800" b="0" i="0" u="none" strike="noStrike" baseline="0" dirty="0">
                <a:solidFill>
                  <a:srgbClr val="000000"/>
                </a:solidFill>
                <a:latin typeface="Times New Roman" panose="02020603050405020304" pitchFamily="18" charset="0"/>
              </a:rPr>
              <a:t>create two users – Ashok and Anupam </a:t>
            </a:r>
          </a:p>
          <a:p>
            <a:r>
              <a:rPr lang="en-AU" sz="1800" b="0" i="0" u="none" strike="noStrike" baseline="0" dirty="0">
                <a:solidFill>
                  <a:srgbClr val="000000"/>
                </a:solidFill>
                <a:latin typeface="Times New Roman" panose="02020603050405020304" pitchFamily="18" charset="0"/>
              </a:rPr>
              <a:t>now login as Ashok </a:t>
            </a:r>
          </a:p>
          <a:p>
            <a:r>
              <a:rPr lang="en-AU" sz="1800" b="0" i="0" u="none" strike="noStrike" baseline="0" dirty="0">
                <a:solidFill>
                  <a:srgbClr val="000000"/>
                </a:solidFill>
                <a:latin typeface="Times New Roman" panose="02020603050405020304" pitchFamily="18" charset="0"/>
              </a:rPr>
              <a:t>{by default you have all the permissions} </a:t>
            </a:r>
          </a:p>
          <a:p>
            <a:r>
              <a:rPr lang="en-AU" sz="1800" b="0" i="0" u="none" strike="noStrike" baseline="0" dirty="0">
                <a:solidFill>
                  <a:srgbClr val="000000"/>
                </a:solidFill>
                <a:latin typeface="Times New Roman" panose="02020603050405020304" pitchFamily="18" charset="0"/>
              </a:rPr>
              <a:t>Login as ‘admin’ again </a:t>
            </a:r>
          </a:p>
          <a:p>
            <a:r>
              <a:rPr lang="en-AU" sz="1800" b="0" i="0" u="none" strike="noStrike" baseline="0" dirty="0">
                <a:solidFill>
                  <a:srgbClr val="000000"/>
                </a:solidFill>
                <a:latin typeface="Times New Roman" panose="02020603050405020304" pitchFamily="18" charset="0"/>
              </a:rPr>
              <a:t>Go to manage Jenkins – manage plugins – search ‘role-based authorization strategy’ – install without restart. </a:t>
            </a:r>
          </a:p>
          <a:p>
            <a:r>
              <a:rPr lang="en-AU" sz="1800" b="0" i="0" u="none" strike="noStrike" baseline="0" dirty="0">
                <a:solidFill>
                  <a:srgbClr val="000000"/>
                </a:solidFill>
                <a:latin typeface="Times New Roman" panose="02020603050405020304" pitchFamily="18" charset="0"/>
              </a:rPr>
              <a:t>Go to Jenkins homepage – manage Jenkins – configure global security – select role-based strategy – save. </a:t>
            </a:r>
          </a:p>
          <a:p>
            <a:r>
              <a:rPr lang="en-AU" sz="1800" b="0" i="0" u="none" strike="noStrike" baseline="0" dirty="0">
                <a:solidFill>
                  <a:srgbClr val="000000"/>
                </a:solidFill>
                <a:latin typeface="Times New Roman" panose="02020603050405020304" pitchFamily="18" charset="0"/>
              </a:rPr>
              <a:t>Login as ‘Ashok’ – access denied </a:t>
            </a:r>
          </a:p>
          <a:p>
            <a:r>
              <a:rPr lang="en-AU" sz="1800" b="0" i="0" u="none" strike="noStrike" baseline="0" dirty="0">
                <a:solidFill>
                  <a:srgbClr val="000000"/>
                </a:solidFill>
                <a:latin typeface="Times New Roman" panose="02020603050405020304" pitchFamily="18" charset="0"/>
              </a:rPr>
              <a:t>Now attach permission </a:t>
            </a:r>
          </a:p>
          <a:p>
            <a:r>
              <a:rPr lang="en-AU" sz="1800" b="0" i="0" u="none" strike="noStrike" baseline="0" dirty="0">
                <a:solidFill>
                  <a:srgbClr val="000000"/>
                </a:solidFill>
                <a:latin typeface="Times New Roman" panose="02020603050405020304" pitchFamily="18" charset="0"/>
              </a:rPr>
              <a:t>Go to Jenkins – manage Jenkins – manage and assign role – manage roles </a:t>
            </a:r>
          </a:p>
          <a:p>
            <a:r>
              <a:rPr lang="en-AU" sz="1800" b="0" i="0" u="none" strike="noStrike" baseline="0" dirty="0">
                <a:solidFill>
                  <a:srgbClr val="000000"/>
                </a:solidFill>
                <a:latin typeface="Times New Roman" panose="02020603050405020304" pitchFamily="18" charset="0"/>
              </a:rPr>
              <a:t>Role to add – employee </a:t>
            </a:r>
          </a:p>
          <a:p>
            <a:r>
              <a:rPr lang="en-AU" sz="1800" b="0" i="0" u="none" strike="noStrike" baseline="0" dirty="0">
                <a:solidFill>
                  <a:srgbClr val="000000"/>
                </a:solidFill>
                <a:latin typeface="Times New Roman" panose="02020603050405020304" pitchFamily="18" charset="0"/>
              </a:rPr>
              <a:t>Go to item project – add developer and tester [pattern – dev* test*] </a:t>
            </a:r>
          </a:p>
          <a:p>
            <a:r>
              <a:rPr lang="en-AU" sz="1800" b="0" i="0" u="none" strike="noStrike" baseline="0" dirty="0">
                <a:solidFill>
                  <a:srgbClr val="000000"/>
                </a:solidFill>
                <a:latin typeface="Times New Roman" panose="02020603050405020304" pitchFamily="18" charset="0"/>
              </a:rPr>
              <a:t>Then assign roles </a:t>
            </a:r>
          </a:p>
          <a:p>
            <a:r>
              <a:rPr lang="en-AU" sz="1800" b="0" i="0" u="none" strike="noStrike" baseline="0" dirty="0">
                <a:solidFill>
                  <a:srgbClr val="000000"/>
                </a:solidFill>
                <a:latin typeface="Times New Roman" panose="02020603050405020304" pitchFamily="18" charset="0"/>
              </a:rPr>
              <a:t>User/group to add Ashok and Anupam.</a:t>
            </a:r>
            <a:endParaRPr lang="en-AU" dirty="0"/>
          </a:p>
        </p:txBody>
      </p:sp>
    </p:spTree>
    <p:extLst>
      <p:ext uri="{BB962C8B-B14F-4D97-AF65-F5344CB8AC3E}">
        <p14:creationId xmlns:p14="http://schemas.microsoft.com/office/powerpoint/2010/main" val="4198067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4423-1F71-2073-6747-CAD433E26280}"/>
              </a:ext>
            </a:extLst>
          </p:cNvPr>
          <p:cNvSpPr>
            <a:spLocks noGrp="1"/>
          </p:cNvSpPr>
          <p:nvPr>
            <p:ph type="title"/>
          </p:nvPr>
        </p:nvSpPr>
        <p:spPr>
          <a:xfrm>
            <a:off x="2592925" y="192024"/>
            <a:ext cx="8911687" cy="475488"/>
          </a:xfrm>
        </p:spPr>
        <p:txBody>
          <a:bodyPr>
            <a:normAutofit fontScale="90000"/>
          </a:bodyPr>
          <a:lstStyle/>
          <a:p>
            <a:r>
              <a:rPr lang="en-AU" sz="2800" b="1" i="1" u="none" strike="noStrike" baseline="0" dirty="0">
                <a:solidFill>
                  <a:srgbClr val="000000"/>
                </a:solidFill>
                <a:latin typeface="Times New Roman" panose="02020603050405020304" pitchFamily="18" charset="0"/>
              </a:rPr>
              <a:t>                      How to install Jenkins on Ubuntu:             </a:t>
            </a:r>
            <a:endParaRPr lang="en-AU" sz="2800" i="1" dirty="0"/>
          </a:p>
        </p:txBody>
      </p:sp>
      <p:sp>
        <p:nvSpPr>
          <p:cNvPr id="3" name="Content Placeholder 2">
            <a:extLst>
              <a:ext uri="{FF2B5EF4-FFF2-40B4-BE49-F238E27FC236}">
                <a16:creationId xmlns:a16="http://schemas.microsoft.com/office/drawing/2014/main" id="{DF14E296-DE7B-5CFE-00E0-6F67EED9801A}"/>
              </a:ext>
            </a:extLst>
          </p:cNvPr>
          <p:cNvSpPr>
            <a:spLocks noGrp="1"/>
          </p:cNvSpPr>
          <p:nvPr>
            <p:ph idx="1"/>
          </p:nvPr>
        </p:nvSpPr>
        <p:spPr>
          <a:xfrm>
            <a:off x="2589212" y="786384"/>
            <a:ext cx="8915400" cy="5961888"/>
          </a:xfrm>
        </p:spPr>
        <p:txBody>
          <a:bodyPr>
            <a:normAutofit fontScale="85000" lnSpcReduction="10000"/>
          </a:bodyPr>
          <a:lstStyle/>
          <a:p>
            <a:r>
              <a:rPr lang="en-AU" dirty="0"/>
              <a:t>Login into AWS account and create one ubuntu instance.</a:t>
            </a:r>
          </a:p>
          <a:p>
            <a:r>
              <a:rPr lang="en-AU" dirty="0"/>
              <a:t>➢ Access it through putty and login as ‘ubuntu’.</a:t>
            </a:r>
          </a:p>
          <a:p>
            <a:r>
              <a:rPr lang="en-AU" dirty="0"/>
              <a:t>➢ Use given commands</a:t>
            </a:r>
          </a:p>
          <a:p>
            <a:r>
              <a:rPr lang="en-AU" dirty="0"/>
              <a:t># </a:t>
            </a:r>
            <a:r>
              <a:rPr lang="en-AU" dirty="0" err="1"/>
              <a:t>sudo</a:t>
            </a:r>
            <a:r>
              <a:rPr lang="en-AU" dirty="0"/>
              <a:t> apt-get update</a:t>
            </a:r>
          </a:p>
          <a:p>
            <a:r>
              <a:rPr lang="en-AU" dirty="0"/>
              <a:t># </a:t>
            </a:r>
            <a:r>
              <a:rPr lang="en-AU" dirty="0" err="1"/>
              <a:t>sudo</a:t>
            </a:r>
            <a:r>
              <a:rPr lang="en-AU" dirty="0"/>
              <a:t> apt-cache search </a:t>
            </a:r>
            <a:r>
              <a:rPr lang="en-AU" dirty="0" err="1"/>
              <a:t>openjdk</a:t>
            </a:r>
            <a:endParaRPr lang="en-AU" dirty="0"/>
          </a:p>
          <a:p>
            <a:r>
              <a:rPr lang="en-AU" dirty="0"/>
              <a:t>#sudo apt-get install openjdk-8-jdk</a:t>
            </a:r>
          </a:p>
          <a:p>
            <a:r>
              <a:rPr lang="en-AU" dirty="0"/>
              <a:t>#java -version</a:t>
            </a:r>
          </a:p>
          <a:p>
            <a:r>
              <a:rPr lang="en-AU" dirty="0"/>
              <a:t>#sudo vi /etc/apt/</a:t>
            </a:r>
            <a:r>
              <a:rPr lang="en-AU" dirty="0" err="1"/>
              <a:t>source.list</a:t>
            </a:r>
            <a:endParaRPr lang="en-AU" dirty="0"/>
          </a:p>
          <a:p>
            <a:r>
              <a:rPr lang="en-AU" dirty="0"/>
              <a:t>Paste at the bottom</a:t>
            </a:r>
          </a:p>
          <a:p>
            <a:r>
              <a:rPr lang="en-AU" dirty="0"/>
              <a:t>deb https://pkg.jenkins.io/debian-stablebinary/</a:t>
            </a:r>
          </a:p>
          <a:p>
            <a:r>
              <a:rPr lang="en-AU" dirty="0"/>
              <a:t>#sudo apt-get update</a:t>
            </a:r>
          </a:p>
          <a:p>
            <a:r>
              <a:rPr lang="en-AU" dirty="0"/>
              <a:t># </a:t>
            </a:r>
            <a:r>
              <a:rPr lang="en-AU" dirty="0" err="1"/>
              <a:t>wget</a:t>
            </a:r>
            <a:r>
              <a:rPr lang="en-AU" dirty="0"/>
              <a:t> -q -o ---</a:t>
            </a:r>
          </a:p>
          <a:p>
            <a:r>
              <a:rPr lang="en-AU" dirty="0"/>
              <a:t># </a:t>
            </a:r>
            <a:r>
              <a:rPr lang="en-AU" dirty="0" err="1"/>
              <a:t>sudo</a:t>
            </a:r>
            <a:r>
              <a:rPr lang="en-AU" dirty="0"/>
              <a:t> apt-cache search Jenkins</a:t>
            </a:r>
          </a:p>
          <a:p>
            <a:r>
              <a:rPr lang="en-AU" dirty="0"/>
              <a:t># </a:t>
            </a:r>
            <a:r>
              <a:rPr lang="en-AU" dirty="0" err="1"/>
              <a:t>sudo</a:t>
            </a:r>
            <a:r>
              <a:rPr lang="en-AU" dirty="0"/>
              <a:t> apt-cache Madison Jenkins</a:t>
            </a:r>
          </a:p>
          <a:p>
            <a:r>
              <a:rPr lang="en-AU" dirty="0"/>
              <a:t># </a:t>
            </a:r>
            <a:r>
              <a:rPr lang="en-AU" dirty="0" err="1"/>
              <a:t>sudo</a:t>
            </a:r>
            <a:r>
              <a:rPr lang="en-AU" dirty="0"/>
              <a:t> apt-get install Jenkins -y</a:t>
            </a:r>
          </a:p>
          <a:p>
            <a:r>
              <a:rPr lang="en-AU" dirty="0"/>
              <a:t># </a:t>
            </a:r>
            <a:r>
              <a:rPr lang="en-AU" dirty="0" err="1"/>
              <a:t>sudo</a:t>
            </a:r>
            <a:r>
              <a:rPr lang="en-AU" dirty="0"/>
              <a:t> service Jenkins status -q</a:t>
            </a:r>
          </a:p>
          <a:p>
            <a:r>
              <a:rPr lang="en-AU" dirty="0"/>
              <a:t>Copy public </a:t>
            </a:r>
            <a:r>
              <a:rPr lang="en-AU" dirty="0" err="1"/>
              <a:t>ip</a:t>
            </a:r>
            <a:r>
              <a:rPr lang="en-AU" dirty="0"/>
              <a:t> from AWS and paste in chrome </a:t>
            </a:r>
            <a:r>
              <a:rPr lang="en-AU" dirty="0" err="1"/>
              <a:t>url</a:t>
            </a:r>
            <a:r>
              <a:rPr lang="en-AU" dirty="0"/>
              <a:t> – public:8080</a:t>
            </a:r>
          </a:p>
          <a:p>
            <a:r>
              <a:rPr lang="en-AU" dirty="0"/>
              <a:t>Go to instance #sudo cat /var/</a:t>
            </a:r>
            <a:r>
              <a:rPr lang="en-AU" dirty="0" err="1"/>
              <a:t>lib;initialpassword</a:t>
            </a:r>
            <a:endParaRPr lang="en-AU" dirty="0"/>
          </a:p>
        </p:txBody>
      </p:sp>
    </p:spTree>
    <p:extLst>
      <p:ext uri="{BB962C8B-B14F-4D97-AF65-F5344CB8AC3E}">
        <p14:creationId xmlns:p14="http://schemas.microsoft.com/office/powerpoint/2010/main" val="2599076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7"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8"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9"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0"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1"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2"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3"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4"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5"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6"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7"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8"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0" name="Group 69">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1"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2"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3"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4"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5"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6"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7"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8"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9"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0"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1"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2"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4" name="Rectangle 8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6"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8" name="Rectangle 87">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2D2D65D-EEC7-AB4E-3440-2B3F3D4DEDA5}"/>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i="1">
                <a:solidFill>
                  <a:srgbClr val="FEFFFF"/>
                </a:solidFill>
              </a:rPr>
              <a:t>                                  </a:t>
            </a:r>
            <a:endParaRPr lang="en-US" sz="4000">
              <a:solidFill>
                <a:srgbClr val="FEFFFF"/>
              </a:solidFill>
            </a:endParaRPr>
          </a:p>
        </p:txBody>
      </p:sp>
      <p:sp>
        <p:nvSpPr>
          <p:cNvPr id="92"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E5A23104-1BE8-F371-001F-B762585BDF63}"/>
              </a:ext>
            </a:extLst>
          </p:cNvPr>
          <p:cNvSpPr>
            <a:spLocks noGrp="1"/>
          </p:cNvSpPr>
          <p:nvPr>
            <p:ph type="body" sz="half" idx="2"/>
          </p:nvPr>
        </p:nvSpPr>
        <p:spPr>
          <a:xfrm>
            <a:off x="540279" y="5189400"/>
            <a:ext cx="3778870" cy="544260"/>
          </a:xfrm>
        </p:spPr>
        <p:txBody>
          <a:bodyPr vert="horz" lIns="91440" tIns="45720" rIns="91440" bIns="45720" rtlCol="0" anchor="ctr">
            <a:normAutofit/>
          </a:bodyPr>
          <a:lstStyle/>
          <a:p>
            <a:pPr>
              <a:lnSpc>
                <a:spcPct val="90000"/>
              </a:lnSpc>
            </a:pPr>
            <a:r>
              <a:rPr lang="en-US" sz="1600" b="1" i="1">
                <a:solidFill>
                  <a:srgbClr val="FEFFFF"/>
                </a:solidFill>
              </a:rPr>
              <a:t>Chef-A pull based Configuration Management Tool</a:t>
            </a:r>
          </a:p>
        </p:txBody>
      </p:sp>
      <p:pic>
        <p:nvPicPr>
          <p:cNvPr id="6" name="Picture Placeholder 5" descr="A logo with a circle and a letter&#10;&#10;Description automatically generated with medium confidence">
            <a:extLst>
              <a:ext uri="{FF2B5EF4-FFF2-40B4-BE49-F238E27FC236}">
                <a16:creationId xmlns:a16="http://schemas.microsoft.com/office/drawing/2014/main" id="{035D3EE4-AB93-C8C8-39B7-52F176A954E3}"/>
              </a:ext>
            </a:extLst>
          </p:cNvPr>
          <p:cNvPicPr>
            <a:picLocks noGrp="1" noChangeAspect="1"/>
          </p:cNvPicPr>
          <p:nvPr>
            <p:ph type="pic" idx="1"/>
          </p:nvPr>
        </p:nvPicPr>
        <p:blipFill>
          <a:blip r:embed="rId2"/>
          <a:srcRect t="9468" b="9468"/>
          <a:stretch>
            <a:fillRect/>
          </a:stretch>
        </p:blipFill>
        <p:spPr>
          <a:xfrm>
            <a:off x="5587994" y="2215245"/>
            <a:ext cx="5640502" cy="2434812"/>
          </a:xfrm>
          <a:prstGeom prst="rect">
            <a:avLst/>
          </a:prstGeom>
        </p:spPr>
      </p:pic>
    </p:spTree>
    <p:extLst>
      <p:ext uri="{BB962C8B-B14F-4D97-AF65-F5344CB8AC3E}">
        <p14:creationId xmlns:p14="http://schemas.microsoft.com/office/powerpoint/2010/main" val="388488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829B-CDA4-ED3E-A6D3-A568AFC0C092}"/>
              </a:ext>
            </a:extLst>
          </p:cNvPr>
          <p:cNvSpPr>
            <a:spLocks noGrp="1"/>
          </p:cNvSpPr>
          <p:nvPr>
            <p:ph type="title"/>
          </p:nvPr>
        </p:nvSpPr>
        <p:spPr>
          <a:xfrm>
            <a:off x="2592925" y="624110"/>
            <a:ext cx="8911687" cy="592042"/>
          </a:xfrm>
        </p:spPr>
        <p:txBody>
          <a:bodyPr>
            <a:normAutofit/>
          </a:bodyPr>
          <a:lstStyle/>
          <a:p>
            <a:r>
              <a:rPr lang="en-AU" sz="2000" b="1">
                <a:solidFill>
                  <a:srgbClr val="FF0000"/>
                </a:solidFill>
              </a:rPr>
              <a:t>Plan</a:t>
            </a:r>
            <a:r>
              <a:rPr lang="en-AU" sz="2000" b="1">
                <a:solidFill>
                  <a:srgbClr val="FF0000"/>
                </a:solidFill>
                <a:sym typeface="Wingdings" panose="05000000000000000000" pitchFamily="2" charset="2"/>
              </a:rPr>
              <a:t>CodeBuildTestReleaseDeployOperateMonitor</a:t>
            </a:r>
            <a:endParaRPr lang="en-AU" sz="2000" dirty="0"/>
          </a:p>
        </p:txBody>
      </p:sp>
      <p:pic>
        <p:nvPicPr>
          <p:cNvPr id="5" name="Content Placeholder 4" descr="A diagram of software development&#10;&#10;Description automatically generated">
            <a:extLst>
              <a:ext uri="{FF2B5EF4-FFF2-40B4-BE49-F238E27FC236}">
                <a16:creationId xmlns:a16="http://schemas.microsoft.com/office/drawing/2014/main" id="{621DE86B-71B3-735F-D003-1DF598B4CB8E}"/>
              </a:ext>
            </a:extLst>
          </p:cNvPr>
          <p:cNvPicPr>
            <a:picLocks noGrp="1" noChangeAspect="1"/>
          </p:cNvPicPr>
          <p:nvPr>
            <p:ph idx="1"/>
          </p:nvPr>
        </p:nvPicPr>
        <p:blipFill>
          <a:blip r:embed="rId2"/>
          <a:stretch>
            <a:fillRect/>
          </a:stretch>
        </p:blipFill>
        <p:spPr>
          <a:xfrm>
            <a:off x="2886075" y="1224920"/>
            <a:ext cx="8115300" cy="5456840"/>
          </a:xfrm>
        </p:spPr>
      </p:pic>
    </p:spTree>
    <p:extLst>
      <p:ext uri="{BB962C8B-B14F-4D97-AF65-F5344CB8AC3E}">
        <p14:creationId xmlns:p14="http://schemas.microsoft.com/office/powerpoint/2010/main" val="2856252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8CEC4-EABC-1AE8-263B-EFA42D453B7A}"/>
              </a:ext>
            </a:extLst>
          </p:cNvPr>
          <p:cNvSpPr>
            <a:spLocks noGrp="1"/>
          </p:cNvSpPr>
          <p:nvPr>
            <p:ph type="title"/>
          </p:nvPr>
        </p:nvSpPr>
        <p:spPr>
          <a:xfrm>
            <a:off x="3373062" y="624110"/>
            <a:ext cx="8131550" cy="1280890"/>
          </a:xfrm>
        </p:spPr>
        <p:txBody>
          <a:bodyPr>
            <a:normAutofit/>
          </a:bodyPr>
          <a:lstStyle/>
          <a:p>
            <a:r>
              <a:rPr lang="en-AU" b="1" i="1" dirty="0"/>
              <a:t>CHEF-Introduction</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6A989C07-A310-7B5B-0BD9-48B76001514B}"/>
              </a:ext>
            </a:extLst>
          </p:cNvPr>
          <p:cNvSpPr>
            <a:spLocks noGrp="1"/>
          </p:cNvSpPr>
          <p:nvPr>
            <p:ph idx="1"/>
          </p:nvPr>
        </p:nvSpPr>
        <p:spPr>
          <a:xfrm>
            <a:off x="3373062" y="2133600"/>
            <a:ext cx="8131550" cy="3777622"/>
          </a:xfrm>
        </p:spPr>
        <p:txBody>
          <a:bodyPr>
            <a:normAutofit/>
          </a:bodyPr>
          <a:lstStyle/>
          <a:p>
            <a:pPr marL="0" indent="0">
              <a:lnSpc>
                <a:spcPct val="90000"/>
              </a:lnSpc>
              <a:buNone/>
            </a:pPr>
            <a:endParaRPr lang="en-AU" sz="1300" b="1" dirty="0"/>
          </a:p>
          <a:p>
            <a:pPr>
              <a:lnSpc>
                <a:spcPct val="90000"/>
              </a:lnSpc>
            </a:pPr>
            <a:r>
              <a:rPr lang="en-AU" sz="1300" b="1" dirty="0">
                <a:highlight>
                  <a:srgbClr val="FFFF00"/>
                </a:highlight>
              </a:rPr>
              <a:t>It is a pull -based configuration management tool unlike Ansible which is push based in nature.</a:t>
            </a:r>
          </a:p>
          <a:p>
            <a:pPr>
              <a:lnSpc>
                <a:spcPct val="90000"/>
              </a:lnSpc>
            </a:pPr>
            <a:r>
              <a:rPr lang="en-AU" sz="1300" b="1" dirty="0">
                <a:highlight>
                  <a:srgbClr val="FFFF00"/>
                </a:highlight>
              </a:rPr>
              <a:t>It turns our code into Infrastructure hence, its Infrastructure As Code[IAC].</a:t>
            </a:r>
          </a:p>
          <a:p>
            <a:pPr>
              <a:lnSpc>
                <a:spcPct val="90000"/>
              </a:lnSpc>
            </a:pPr>
            <a:r>
              <a:rPr lang="en-AU" sz="1300" b="1" dirty="0"/>
              <a:t>Chef has following components.</a:t>
            </a:r>
          </a:p>
          <a:p>
            <a:pPr>
              <a:lnSpc>
                <a:spcPct val="90000"/>
              </a:lnSpc>
            </a:pPr>
            <a:r>
              <a:rPr lang="en-AU" sz="1300" b="1" dirty="0"/>
              <a:t>(</a:t>
            </a:r>
            <a:r>
              <a:rPr lang="en-AU" sz="1300" b="1" dirty="0">
                <a:highlight>
                  <a:srgbClr val="FFFF00"/>
                </a:highlight>
              </a:rPr>
              <a:t>a)-Workstation</a:t>
            </a:r>
            <a:r>
              <a:rPr lang="en-AU" sz="1300" b="1" dirty="0"/>
              <a:t>-They are personal machine or virtual servers , where configuration codes are created, Codes are called Recipes and collection of recipes is called cookbook.</a:t>
            </a:r>
          </a:p>
          <a:p>
            <a:pPr>
              <a:lnSpc>
                <a:spcPct val="90000"/>
              </a:lnSpc>
            </a:pPr>
            <a:r>
              <a:rPr lang="en-AU" sz="1300" b="1" dirty="0"/>
              <a:t>Workstation communicate with Chef Server through Knife.</a:t>
            </a:r>
          </a:p>
          <a:p>
            <a:pPr>
              <a:lnSpc>
                <a:spcPct val="90000"/>
              </a:lnSpc>
            </a:pPr>
            <a:r>
              <a:rPr lang="en-AU" sz="1300" b="1" dirty="0"/>
              <a:t>(</a:t>
            </a:r>
            <a:r>
              <a:rPr lang="en-AU" sz="1300" b="1" dirty="0">
                <a:highlight>
                  <a:srgbClr val="FFFF00"/>
                </a:highlight>
              </a:rPr>
              <a:t>b)Chef-Server</a:t>
            </a:r>
            <a:r>
              <a:rPr lang="en-AU" sz="1300" b="1" dirty="0"/>
              <a:t>-It is stored between Workstation and Node.</a:t>
            </a:r>
          </a:p>
          <a:p>
            <a:pPr>
              <a:lnSpc>
                <a:spcPct val="90000"/>
              </a:lnSpc>
            </a:pPr>
            <a:r>
              <a:rPr lang="en-AU" sz="1300" b="1" dirty="0"/>
              <a:t>All Cookbooks are stored here. Servers may be stored locally or remote.</a:t>
            </a:r>
          </a:p>
          <a:p>
            <a:pPr>
              <a:lnSpc>
                <a:spcPct val="90000"/>
              </a:lnSpc>
            </a:pPr>
            <a:r>
              <a:rPr lang="en-AU" sz="1300" b="1" dirty="0">
                <a:highlight>
                  <a:srgbClr val="FFFF00"/>
                </a:highlight>
              </a:rPr>
              <a:t>(c) Nodes</a:t>
            </a:r>
            <a:r>
              <a:rPr lang="en-AU" sz="1300" b="1" dirty="0"/>
              <a:t>-They are systems which require configuration.</a:t>
            </a:r>
          </a:p>
          <a:p>
            <a:pPr>
              <a:lnSpc>
                <a:spcPct val="90000"/>
              </a:lnSpc>
            </a:pPr>
            <a:r>
              <a:rPr lang="en-AU" sz="1300" b="1" dirty="0">
                <a:highlight>
                  <a:srgbClr val="FFFF00"/>
                </a:highlight>
              </a:rPr>
              <a:t>OHAI fetches current state of node</a:t>
            </a:r>
            <a:r>
              <a:rPr lang="en-AU" sz="1300" b="1" dirty="0"/>
              <a:t>.</a:t>
            </a:r>
          </a:p>
          <a:p>
            <a:pPr>
              <a:lnSpc>
                <a:spcPct val="90000"/>
              </a:lnSpc>
            </a:pPr>
            <a:r>
              <a:rPr lang="en-AU" sz="1300" b="1" dirty="0">
                <a:highlight>
                  <a:srgbClr val="FFFF00"/>
                </a:highlight>
              </a:rPr>
              <a:t>Node communicate with Chef Server with help of Chef-Client</a:t>
            </a:r>
          </a:p>
        </p:txBody>
      </p:sp>
    </p:spTree>
    <p:extLst>
      <p:ext uri="{BB962C8B-B14F-4D97-AF65-F5344CB8AC3E}">
        <p14:creationId xmlns:p14="http://schemas.microsoft.com/office/powerpoint/2010/main" val="1974399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2" name="Group 53">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5"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6"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7"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8"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9"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0"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1"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2"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3"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4"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5"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6"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3" name="Group 67">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9"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0"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1"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2"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3"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4"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5"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6"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7"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8"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9"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0"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4" name="Rectangle 81">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5"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96" name="Rectangle 85">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8DBFA-4C9D-B548-8A51-FF9A243A5A7F}"/>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b="1" i="1" dirty="0"/>
              <a:t>CHEF-Architecture</a:t>
            </a:r>
          </a:p>
        </p:txBody>
      </p:sp>
      <p:sp>
        <p:nvSpPr>
          <p:cNvPr id="97" name="Rectangle 87">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040125F3-F5EE-3003-AA28-DA2AEB0933BB}"/>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sz="1400" b="1" dirty="0">
                <a:solidFill>
                  <a:srgbClr val="FF0000"/>
                </a:solidFill>
              </a:rPr>
              <a:t>Workstation- </a:t>
            </a:r>
            <a:r>
              <a:rPr lang="en-US" sz="1400" b="1" dirty="0">
                <a:solidFill>
                  <a:schemeClr val="tx1"/>
                </a:solidFill>
              </a:rPr>
              <a:t>Where we write our code called Recipe.</a:t>
            </a:r>
          </a:p>
          <a:p>
            <a:pPr>
              <a:buFont typeface="Wingdings 3" charset="2"/>
              <a:buChar char=""/>
            </a:pPr>
            <a:r>
              <a:rPr lang="en-US" sz="1400" b="1" dirty="0">
                <a:solidFill>
                  <a:srgbClr val="FF0000"/>
                </a:solidFill>
              </a:rPr>
              <a:t>Chef-Server- </a:t>
            </a:r>
            <a:r>
              <a:rPr lang="en-US" sz="1400" b="1" dirty="0">
                <a:solidFill>
                  <a:schemeClr val="tx1"/>
                </a:solidFill>
              </a:rPr>
              <a:t>Where we upload our Code.</a:t>
            </a:r>
          </a:p>
          <a:p>
            <a:pPr>
              <a:buFont typeface="Wingdings 3" charset="2"/>
              <a:buChar char=""/>
            </a:pPr>
            <a:r>
              <a:rPr lang="en-US" sz="1400" b="1" dirty="0">
                <a:solidFill>
                  <a:srgbClr val="FF0000"/>
                </a:solidFill>
              </a:rPr>
              <a:t>Node-</a:t>
            </a:r>
            <a:r>
              <a:rPr lang="en-US" sz="1400" b="1" dirty="0">
                <a:solidFill>
                  <a:schemeClr val="tx1"/>
                </a:solidFill>
              </a:rPr>
              <a:t>Where we apply our code.</a:t>
            </a:r>
          </a:p>
          <a:p>
            <a:pPr>
              <a:buFont typeface="Wingdings 3" charset="2"/>
              <a:buChar char=""/>
            </a:pPr>
            <a:r>
              <a:rPr lang="en-US" sz="1400" b="1" dirty="0">
                <a:solidFill>
                  <a:srgbClr val="FF0000"/>
                </a:solidFill>
              </a:rPr>
              <a:t>Knife</a:t>
            </a:r>
            <a:r>
              <a:rPr lang="en-US" sz="1400" b="1" dirty="0">
                <a:solidFill>
                  <a:schemeClr val="tx1"/>
                </a:solidFill>
              </a:rPr>
              <a:t>-Command Line Interface to communicate between Workstation and Chef-Server and between Chef-server to Chef-Client.</a:t>
            </a:r>
          </a:p>
          <a:p>
            <a:pPr>
              <a:buFont typeface="Wingdings 3" charset="2"/>
              <a:buChar char=""/>
            </a:pPr>
            <a:r>
              <a:rPr lang="en-US" sz="1400" b="1" dirty="0" err="1">
                <a:solidFill>
                  <a:srgbClr val="FF0000"/>
                </a:solidFill>
              </a:rPr>
              <a:t>Ohai</a:t>
            </a:r>
            <a:r>
              <a:rPr lang="en-US" sz="1400" b="1" dirty="0">
                <a:solidFill>
                  <a:srgbClr val="FF0000"/>
                </a:solidFill>
              </a:rPr>
              <a:t>-</a:t>
            </a:r>
            <a:r>
              <a:rPr lang="en-US" sz="1400" b="1" dirty="0">
                <a:solidFill>
                  <a:schemeClr val="tx1"/>
                </a:solidFill>
              </a:rPr>
              <a:t>It contains Meta data about Node</a:t>
            </a:r>
          </a:p>
          <a:p>
            <a:pPr>
              <a:buFont typeface="Wingdings 3" charset="2"/>
              <a:buChar char=""/>
            </a:pPr>
            <a:r>
              <a:rPr lang="en-US" sz="1400" b="1" dirty="0">
                <a:solidFill>
                  <a:srgbClr val="FF0000"/>
                </a:solidFill>
              </a:rPr>
              <a:t>Node </a:t>
            </a:r>
            <a:r>
              <a:rPr lang="en-US" sz="1400" b="1" dirty="0">
                <a:solidFill>
                  <a:schemeClr val="tx1"/>
                </a:solidFill>
              </a:rPr>
              <a:t>communicate with </a:t>
            </a:r>
            <a:r>
              <a:rPr lang="en-US" sz="1400" b="1" dirty="0">
                <a:solidFill>
                  <a:srgbClr val="FF0000"/>
                </a:solidFill>
              </a:rPr>
              <a:t>Chef-server </a:t>
            </a:r>
            <a:r>
              <a:rPr lang="en-US" sz="1400" b="1" dirty="0">
                <a:solidFill>
                  <a:schemeClr val="tx1"/>
                </a:solidFill>
              </a:rPr>
              <a:t>through</a:t>
            </a:r>
            <a:r>
              <a:rPr lang="en-US" sz="1400" b="1" dirty="0">
                <a:solidFill>
                  <a:srgbClr val="FF0000"/>
                </a:solidFill>
              </a:rPr>
              <a:t> Chef Client.</a:t>
            </a:r>
          </a:p>
        </p:txBody>
      </p:sp>
      <p:pic>
        <p:nvPicPr>
          <p:cNvPr id="6" name="Picture Placeholder 5" descr="A diagram of a chef&#10;&#10;Description automatically generated">
            <a:extLst>
              <a:ext uri="{FF2B5EF4-FFF2-40B4-BE49-F238E27FC236}">
                <a16:creationId xmlns:a16="http://schemas.microsoft.com/office/drawing/2014/main" id="{880E8CE4-492F-137B-C8E8-845FFE6B1D7B}"/>
              </a:ext>
            </a:extLst>
          </p:cNvPr>
          <p:cNvPicPr>
            <a:picLocks noGrp="1" noChangeAspect="1"/>
          </p:cNvPicPr>
          <p:nvPr>
            <p:ph type="pic" idx="1"/>
          </p:nvPr>
        </p:nvPicPr>
        <p:blipFill>
          <a:blip r:embed="rId2"/>
          <a:srcRect t="11505" b="11505"/>
          <a:stretch>
            <a:fillRect/>
          </a:stretch>
        </p:blipFill>
        <p:spPr>
          <a:xfrm>
            <a:off x="4619543" y="1760777"/>
            <a:ext cx="6953577" cy="3011378"/>
          </a:xfrm>
          <a:prstGeom prst="rect">
            <a:avLst/>
          </a:prstGeom>
        </p:spPr>
      </p:pic>
      <p:sp>
        <p:nvSpPr>
          <p:cNvPr id="98"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185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ABC5-24AA-FD2C-0261-AA2828F27A06}"/>
              </a:ext>
            </a:extLst>
          </p:cNvPr>
          <p:cNvSpPr>
            <a:spLocks noGrp="1"/>
          </p:cNvSpPr>
          <p:nvPr>
            <p:ph type="title"/>
          </p:nvPr>
        </p:nvSpPr>
        <p:spPr>
          <a:xfrm>
            <a:off x="2592925" y="624110"/>
            <a:ext cx="8911687" cy="583905"/>
          </a:xfrm>
        </p:spPr>
        <p:txBody>
          <a:bodyPr>
            <a:normAutofit fontScale="90000"/>
          </a:bodyPr>
          <a:lstStyle/>
          <a:p>
            <a:r>
              <a:rPr lang="en-AU" b="1" i="1"/>
              <a:t>CHEF-Installation</a:t>
            </a:r>
            <a:endParaRPr lang="en-AU" b="1" i="1" dirty="0"/>
          </a:p>
        </p:txBody>
      </p:sp>
      <p:sp>
        <p:nvSpPr>
          <p:cNvPr id="3" name="Content Placeholder 2">
            <a:extLst>
              <a:ext uri="{FF2B5EF4-FFF2-40B4-BE49-F238E27FC236}">
                <a16:creationId xmlns:a16="http://schemas.microsoft.com/office/drawing/2014/main" id="{B4BBF483-368A-5554-2CE7-7375BA9CC672}"/>
              </a:ext>
            </a:extLst>
          </p:cNvPr>
          <p:cNvSpPr>
            <a:spLocks noGrp="1"/>
          </p:cNvSpPr>
          <p:nvPr>
            <p:ph idx="1"/>
          </p:nvPr>
        </p:nvSpPr>
        <p:spPr>
          <a:xfrm>
            <a:off x="2589212" y="1208015"/>
            <a:ext cx="8915400" cy="5478011"/>
          </a:xfrm>
        </p:spPr>
        <p:txBody>
          <a:bodyPr>
            <a:normAutofit fontScale="92500" lnSpcReduction="20000"/>
          </a:bodyPr>
          <a:lstStyle/>
          <a:p>
            <a:r>
              <a:rPr lang="en-AU" b="1" dirty="0"/>
              <a:t>Download &amp; install Chef and create Cookbook, Recipes</a:t>
            </a:r>
          </a:p>
          <a:p>
            <a:r>
              <a:rPr lang="en-AU" dirty="0">
                <a:solidFill>
                  <a:srgbClr val="FF0000"/>
                </a:solidFill>
              </a:rPr>
              <a:t>❖ Wget &lt;chef download link&gt;[</a:t>
            </a:r>
            <a:r>
              <a:rPr lang="en-AU" dirty="0">
                <a:solidFill>
                  <a:srgbClr val="FF0000"/>
                </a:solidFill>
                <a:hlinkClick r:id="rId2">
                  <a:extLst>
                    <a:ext uri="{A12FA001-AC4F-418D-AE19-62706E023703}">
                      <ahyp:hlinkClr xmlns:ahyp="http://schemas.microsoft.com/office/drawing/2018/hyperlinkcolor" val="tx"/>
                    </a:ext>
                  </a:extLst>
                </a:hlinkClick>
              </a:rPr>
              <a:t>Install Chef Workstation</a:t>
            </a:r>
            <a:r>
              <a:rPr lang="en-AU" dirty="0">
                <a:solidFill>
                  <a:srgbClr val="FF0000"/>
                </a:solidFill>
              </a:rPr>
              <a:t> for Linux]</a:t>
            </a:r>
          </a:p>
          <a:p>
            <a:r>
              <a:rPr lang="en-AU" dirty="0">
                <a:solidFill>
                  <a:srgbClr val="FF0000"/>
                </a:solidFill>
              </a:rPr>
              <a:t>❖ </a:t>
            </a:r>
            <a:r>
              <a:rPr lang="en-AU" dirty="0" err="1">
                <a:solidFill>
                  <a:srgbClr val="FF0000"/>
                </a:solidFill>
              </a:rPr>
              <a:t>mkdir</a:t>
            </a:r>
            <a:r>
              <a:rPr lang="en-AU" dirty="0">
                <a:solidFill>
                  <a:srgbClr val="FF0000"/>
                </a:solidFill>
              </a:rPr>
              <a:t> cookbooks</a:t>
            </a:r>
          </a:p>
          <a:p>
            <a:r>
              <a:rPr lang="en-AU" dirty="0">
                <a:solidFill>
                  <a:srgbClr val="FF0000"/>
                </a:solidFill>
              </a:rPr>
              <a:t>❖ cd cookbooks/</a:t>
            </a:r>
          </a:p>
          <a:p>
            <a:r>
              <a:rPr lang="en-AU" dirty="0">
                <a:solidFill>
                  <a:srgbClr val="FF0000"/>
                </a:solidFill>
              </a:rPr>
              <a:t>❖ </a:t>
            </a:r>
            <a:r>
              <a:rPr lang="en-AU" dirty="0">
                <a:solidFill>
                  <a:srgbClr val="FF0000"/>
                </a:solidFill>
                <a:highlight>
                  <a:srgbClr val="FFFF00"/>
                </a:highlight>
              </a:rPr>
              <a:t>chef generate cookbook Ashok-cookbook</a:t>
            </a:r>
          </a:p>
          <a:p>
            <a:r>
              <a:rPr lang="en-AU" dirty="0">
                <a:solidFill>
                  <a:srgbClr val="FF0000"/>
                </a:solidFill>
              </a:rPr>
              <a:t>❖ cd Ashok-cookbook</a:t>
            </a:r>
          </a:p>
          <a:p>
            <a:r>
              <a:rPr lang="en-AU" dirty="0">
                <a:solidFill>
                  <a:srgbClr val="FF0000"/>
                </a:solidFill>
              </a:rPr>
              <a:t>❖ yum install tree -y</a:t>
            </a:r>
          </a:p>
          <a:p>
            <a:r>
              <a:rPr lang="en-AU" dirty="0">
                <a:solidFill>
                  <a:srgbClr val="FF0000"/>
                </a:solidFill>
              </a:rPr>
              <a:t>❖ tree</a:t>
            </a:r>
          </a:p>
          <a:p>
            <a:r>
              <a:rPr lang="en-AU" dirty="0">
                <a:solidFill>
                  <a:srgbClr val="FF0000"/>
                </a:solidFill>
              </a:rPr>
              <a:t>❖ </a:t>
            </a:r>
            <a:r>
              <a:rPr lang="en-AU" dirty="0">
                <a:solidFill>
                  <a:srgbClr val="FF0000"/>
                </a:solidFill>
                <a:highlight>
                  <a:srgbClr val="FFFF00"/>
                </a:highlight>
              </a:rPr>
              <a:t>chef generate recipe Ashok-recipe</a:t>
            </a:r>
          </a:p>
          <a:p>
            <a:r>
              <a:rPr lang="en-AU" dirty="0">
                <a:solidFill>
                  <a:srgbClr val="FF0000"/>
                </a:solidFill>
              </a:rPr>
              <a:t>❖ cd .. </a:t>
            </a:r>
          </a:p>
          <a:p>
            <a:r>
              <a:rPr lang="en-AU" dirty="0">
                <a:solidFill>
                  <a:srgbClr val="FF0000"/>
                </a:solidFill>
              </a:rPr>
              <a:t>vi Ashok-cookbook/recipes/Ashok-</a:t>
            </a:r>
            <a:r>
              <a:rPr lang="en-AU" dirty="0" err="1">
                <a:solidFill>
                  <a:srgbClr val="FF0000"/>
                </a:solidFill>
              </a:rPr>
              <a:t>recipe.rb</a:t>
            </a:r>
            <a:r>
              <a:rPr lang="en-AU" dirty="0">
                <a:solidFill>
                  <a:srgbClr val="FF0000"/>
                </a:solidFill>
              </a:rPr>
              <a:t> </a:t>
            </a:r>
          </a:p>
          <a:p>
            <a:r>
              <a:rPr lang="en-AU" dirty="0">
                <a:solidFill>
                  <a:schemeClr val="tx1"/>
                </a:solidFill>
                <a:highlight>
                  <a:srgbClr val="FFFF00"/>
                </a:highlight>
              </a:rPr>
              <a:t>file '/</a:t>
            </a:r>
            <a:r>
              <a:rPr lang="en-AU" dirty="0" err="1">
                <a:solidFill>
                  <a:schemeClr val="tx1"/>
                </a:solidFill>
                <a:highlight>
                  <a:srgbClr val="FFFF00"/>
                </a:highlight>
              </a:rPr>
              <a:t>myfile</a:t>
            </a:r>
            <a:r>
              <a:rPr lang="en-AU" dirty="0">
                <a:solidFill>
                  <a:schemeClr val="tx1"/>
                </a:solidFill>
                <a:highlight>
                  <a:srgbClr val="FFFF00"/>
                </a:highlight>
              </a:rPr>
              <a:t>' do</a:t>
            </a:r>
          </a:p>
          <a:p>
            <a:r>
              <a:rPr lang="en-AU" dirty="0">
                <a:solidFill>
                  <a:schemeClr val="tx1"/>
                </a:solidFill>
                <a:highlight>
                  <a:srgbClr val="FFFF00"/>
                </a:highlight>
              </a:rPr>
              <a:t>content 'Welcome Ashok Anupam'</a:t>
            </a:r>
          </a:p>
          <a:p>
            <a:r>
              <a:rPr lang="en-AU" dirty="0">
                <a:solidFill>
                  <a:schemeClr val="tx1"/>
                </a:solidFill>
                <a:highlight>
                  <a:srgbClr val="FFFF00"/>
                </a:highlight>
              </a:rPr>
              <a:t>action :create </a:t>
            </a:r>
          </a:p>
          <a:p>
            <a:r>
              <a:rPr lang="en-AU" dirty="0">
                <a:solidFill>
                  <a:schemeClr val="tx1"/>
                </a:solidFill>
                <a:highlight>
                  <a:srgbClr val="FFFF00"/>
                </a:highlight>
              </a:rPr>
              <a:t>end</a:t>
            </a:r>
          </a:p>
          <a:p>
            <a:r>
              <a:rPr lang="en-AU" dirty="0" err="1">
                <a:solidFill>
                  <a:srgbClr val="FF0000"/>
                </a:solidFill>
              </a:rPr>
              <a:t>enter+esc</a:t>
            </a:r>
            <a:r>
              <a:rPr lang="en-AU" dirty="0">
                <a:solidFill>
                  <a:srgbClr val="FF0000"/>
                </a:solidFill>
              </a:rPr>
              <a:t>+:</a:t>
            </a:r>
            <a:r>
              <a:rPr lang="en-AU" dirty="0" err="1">
                <a:solidFill>
                  <a:srgbClr val="FF0000"/>
                </a:solidFill>
              </a:rPr>
              <a:t>wq</a:t>
            </a:r>
            <a:endParaRPr lang="en-AU" dirty="0">
              <a:solidFill>
                <a:srgbClr val="FF0000"/>
              </a:solidFill>
            </a:endParaRPr>
          </a:p>
        </p:txBody>
      </p:sp>
    </p:spTree>
    <p:extLst>
      <p:ext uri="{BB962C8B-B14F-4D97-AF65-F5344CB8AC3E}">
        <p14:creationId xmlns:p14="http://schemas.microsoft.com/office/powerpoint/2010/main" val="3066812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4279-A7CF-326D-76D4-BE4CFDDC2EA7}"/>
              </a:ext>
            </a:extLst>
          </p:cNvPr>
          <p:cNvSpPr>
            <a:spLocks noGrp="1"/>
          </p:cNvSpPr>
          <p:nvPr>
            <p:ph type="title"/>
          </p:nvPr>
        </p:nvSpPr>
        <p:spPr>
          <a:xfrm>
            <a:off x="2592925" y="624110"/>
            <a:ext cx="8911687" cy="684573"/>
          </a:xfrm>
        </p:spPr>
        <p:txBody>
          <a:bodyPr/>
          <a:lstStyle/>
          <a:p>
            <a:r>
              <a:rPr lang="en-AU" b="1" i="1" dirty="0"/>
              <a:t>CHEF</a:t>
            </a:r>
          </a:p>
        </p:txBody>
      </p:sp>
      <p:sp>
        <p:nvSpPr>
          <p:cNvPr id="3" name="Content Placeholder 2">
            <a:extLst>
              <a:ext uri="{FF2B5EF4-FFF2-40B4-BE49-F238E27FC236}">
                <a16:creationId xmlns:a16="http://schemas.microsoft.com/office/drawing/2014/main" id="{F4FF8B16-B3E0-2182-CB77-B9FF37EA1568}"/>
              </a:ext>
            </a:extLst>
          </p:cNvPr>
          <p:cNvSpPr>
            <a:spLocks noGrp="1"/>
          </p:cNvSpPr>
          <p:nvPr>
            <p:ph idx="1"/>
          </p:nvPr>
        </p:nvSpPr>
        <p:spPr>
          <a:xfrm>
            <a:off x="2589212" y="1535185"/>
            <a:ext cx="8915400" cy="4698705"/>
          </a:xfrm>
        </p:spPr>
        <p:txBody>
          <a:bodyPr>
            <a:normAutofit/>
          </a:bodyPr>
          <a:lstStyle/>
          <a:p>
            <a:r>
              <a:rPr lang="en-AU" dirty="0">
                <a:solidFill>
                  <a:srgbClr val="FF0000"/>
                </a:solidFill>
                <a:highlight>
                  <a:srgbClr val="FFFF00"/>
                </a:highlight>
              </a:rPr>
              <a:t>Chef exec ruby -c Ashok-cookbook/recipes/Ashok-</a:t>
            </a:r>
            <a:r>
              <a:rPr lang="en-AU" dirty="0" err="1">
                <a:solidFill>
                  <a:srgbClr val="FF0000"/>
                </a:solidFill>
                <a:highlight>
                  <a:srgbClr val="FFFF00"/>
                </a:highlight>
              </a:rPr>
              <a:t>recipe.rb</a:t>
            </a:r>
            <a:r>
              <a:rPr lang="en-AU" dirty="0">
                <a:solidFill>
                  <a:srgbClr val="FF0000"/>
                </a:solidFill>
                <a:highlight>
                  <a:srgbClr val="FFFF00"/>
                </a:highlight>
              </a:rPr>
              <a:t> (check the syntax)</a:t>
            </a:r>
          </a:p>
          <a:p>
            <a:r>
              <a:rPr lang="en-AU" dirty="0"/>
              <a:t> ❖ Syntax OK </a:t>
            </a:r>
          </a:p>
          <a:p>
            <a:r>
              <a:rPr lang="en-AU" dirty="0"/>
              <a:t>❖ (run the chef client)</a:t>
            </a:r>
          </a:p>
          <a:p>
            <a:r>
              <a:rPr lang="en-AU" dirty="0"/>
              <a:t>❖ </a:t>
            </a:r>
            <a:r>
              <a:rPr lang="en-AU" dirty="0">
                <a:solidFill>
                  <a:srgbClr val="FF0000"/>
                </a:solidFill>
                <a:highlight>
                  <a:srgbClr val="FFFF00"/>
                </a:highlight>
              </a:rPr>
              <a:t>Chef-client -</a:t>
            </a:r>
            <a:r>
              <a:rPr lang="en-AU" dirty="0" err="1">
                <a:solidFill>
                  <a:srgbClr val="FF0000"/>
                </a:solidFill>
                <a:highlight>
                  <a:srgbClr val="FFFF00"/>
                </a:highlight>
              </a:rPr>
              <a:t>zr</a:t>
            </a:r>
            <a:r>
              <a:rPr lang="en-AU" dirty="0">
                <a:solidFill>
                  <a:srgbClr val="FF0000"/>
                </a:solidFill>
                <a:highlight>
                  <a:srgbClr val="FFFF00"/>
                </a:highlight>
              </a:rPr>
              <a:t> “recipe[Ashok-cookbook::Ashok-recipe]” </a:t>
            </a:r>
          </a:p>
          <a:p>
            <a:r>
              <a:rPr lang="en-AU" dirty="0">
                <a:solidFill>
                  <a:srgbClr val="FF0000"/>
                </a:solidFill>
              </a:rPr>
              <a:t>❖ Cat /</a:t>
            </a:r>
            <a:r>
              <a:rPr lang="en-AU" dirty="0" err="1">
                <a:solidFill>
                  <a:srgbClr val="FF0000"/>
                </a:solidFill>
              </a:rPr>
              <a:t>myfile</a:t>
            </a:r>
            <a:r>
              <a:rPr lang="en-AU" dirty="0">
                <a:solidFill>
                  <a:srgbClr val="FF0000"/>
                </a:solidFill>
              </a:rPr>
              <a:t>(</a:t>
            </a:r>
            <a:r>
              <a:rPr lang="en-AU" dirty="0" err="1">
                <a:solidFill>
                  <a:srgbClr val="FF0000"/>
                </a:solidFill>
              </a:rPr>
              <a:t>xyz</a:t>
            </a:r>
            <a:r>
              <a:rPr lang="en-AU" dirty="0">
                <a:solidFill>
                  <a:srgbClr val="FF0000"/>
                </a:solidFill>
              </a:rPr>
              <a:t>) (also try ls /) (to check inside the file)</a:t>
            </a:r>
          </a:p>
          <a:p>
            <a:r>
              <a:rPr lang="en-AU" dirty="0"/>
              <a:t>Apache server:</a:t>
            </a:r>
          </a:p>
          <a:p>
            <a:r>
              <a:rPr lang="en-AU" dirty="0">
                <a:solidFill>
                  <a:srgbClr val="FF0000"/>
                </a:solidFill>
              </a:rPr>
              <a:t>[cookbooks]#chef generate cookbook </a:t>
            </a:r>
            <a:r>
              <a:rPr lang="en-AU" dirty="0" err="1">
                <a:solidFill>
                  <a:srgbClr val="FF0000"/>
                </a:solidFill>
              </a:rPr>
              <a:t>apache</a:t>
            </a:r>
            <a:r>
              <a:rPr lang="en-AU" dirty="0">
                <a:solidFill>
                  <a:srgbClr val="FF0000"/>
                </a:solidFill>
              </a:rPr>
              <a:t>-cookbook </a:t>
            </a:r>
          </a:p>
          <a:p>
            <a:r>
              <a:rPr lang="en-AU" dirty="0">
                <a:solidFill>
                  <a:srgbClr val="FF0000"/>
                </a:solidFill>
              </a:rPr>
              <a:t>#cd </a:t>
            </a:r>
            <a:r>
              <a:rPr lang="en-AU" dirty="0" err="1">
                <a:solidFill>
                  <a:srgbClr val="FF0000"/>
                </a:solidFill>
              </a:rPr>
              <a:t>apache</a:t>
            </a:r>
            <a:r>
              <a:rPr lang="en-AU" dirty="0">
                <a:solidFill>
                  <a:srgbClr val="FF0000"/>
                </a:solidFill>
              </a:rPr>
              <a:t>-cookbook</a:t>
            </a:r>
          </a:p>
          <a:p>
            <a:r>
              <a:rPr lang="en-AU" dirty="0">
                <a:solidFill>
                  <a:srgbClr val="FF0000"/>
                </a:solidFill>
              </a:rPr>
              <a:t>#chef generate recipe </a:t>
            </a:r>
            <a:r>
              <a:rPr lang="en-AU" dirty="0" err="1">
                <a:solidFill>
                  <a:srgbClr val="FF0000"/>
                </a:solidFill>
              </a:rPr>
              <a:t>apache</a:t>
            </a:r>
            <a:r>
              <a:rPr lang="en-AU" dirty="0">
                <a:solidFill>
                  <a:srgbClr val="FF0000"/>
                </a:solidFill>
              </a:rPr>
              <a:t>-recipe</a:t>
            </a:r>
          </a:p>
          <a:p>
            <a:endParaRPr lang="en-AU" dirty="0"/>
          </a:p>
        </p:txBody>
      </p:sp>
    </p:spTree>
    <p:extLst>
      <p:ext uri="{BB962C8B-B14F-4D97-AF65-F5344CB8AC3E}">
        <p14:creationId xmlns:p14="http://schemas.microsoft.com/office/powerpoint/2010/main" val="1558557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8DD2-EB68-1F78-63CD-871BEAAC9415}"/>
              </a:ext>
            </a:extLst>
          </p:cNvPr>
          <p:cNvSpPr>
            <a:spLocks noGrp="1"/>
          </p:cNvSpPr>
          <p:nvPr>
            <p:ph type="title"/>
          </p:nvPr>
        </p:nvSpPr>
        <p:spPr/>
        <p:txBody>
          <a:bodyPr/>
          <a:lstStyle/>
          <a:p>
            <a:r>
              <a:rPr lang="en-AU" b="1" i="1" dirty="0"/>
              <a:t>CHEF</a:t>
            </a:r>
            <a:endParaRPr lang="en-AU" dirty="0"/>
          </a:p>
        </p:txBody>
      </p:sp>
      <p:sp>
        <p:nvSpPr>
          <p:cNvPr id="3" name="Content Placeholder 2">
            <a:extLst>
              <a:ext uri="{FF2B5EF4-FFF2-40B4-BE49-F238E27FC236}">
                <a16:creationId xmlns:a16="http://schemas.microsoft.com/office/drawing/2014/main" id="{EA41D9CE-98B1-B84A-F132-1AAD50C3476E}"/>
              </a:ext>
            </a:extLst>
          </p:cNvPr>
          <p:cNvSpPr>
            <a:spLocks noGrp="1"/>
          </p:cNvSpPr>
          <p:nvPr>
            <p:ph idx="1"/>
          </p:nvPr>
        </p:nvSpPr>
        <p:spPr>
          <a:xfrm>
            <a:off x="2589212" y="1333851"/>
            <a:ext cx="8915400" cy="5524150"/>
          </a:xfrm>
        </p:spPr>
        <p:txBody>
          <a:bodyPr>
            <a:normAutofit fontScale="77500" lnSpcReduction="20000"/>
          </a:bodyPr>
          <a:lstStyle/>
          <a:p>
            <a:r>
              <a:rPr lang="en-AU" b="1" dirty="0">
                <a:solidFill>
                  <a:srgbClr val="FF0000"/>
                </a:solidFill>
              </a:rPr>
              <a:t>#cd ..</a:t>
            </a:r>
          </a:p>
          <a:p>
            <a:r>
              <a:rPr lang="en-AU" b="1" dirty="0">
                <a:solidFill>
                  <a:srgbClr val="FF0000"/>
                </a:solidFill>
              </a:rPr>
              <a:t>#vi Apache-cookbook/recipes/</a:t>
            </a:r>
            <a:r>
              <a:rPr lang="en-AU" b="1" dirty="0" err="1">
                <a:solidFill>
                  <a:srgbClr val="FF0000"/>
                </a:solidFill>
              </a:rPr>
              <a:t>apache-recipe.rb</a:t>
            </a:r>
            <a:endParaRPr lang="en-AU" b="1" dirty="0">
              <a:solidFill>
                <a:srgbClr val="FF0000"/>
              </a:solidFill>
            </a:endParaRPr>
          </a:p>
          <a:p>
            <a:pPr marL="0" indent="0">
              <a:buNone/>
            </a:pPr>
            <a:endParaRPr lang="en-AU" b="1" dirty="0">
              <a:solidFill>
                <a:srgbClr val="FF0000"/>
              </a:solidFill>
            </a:endParaRPr>
          </a:p>
          <a:p>
            <a:pPr marL="0" indent="0">
              <a:buNone/>
            </a:pPr>
            <a:r>
              <a:rPr lang="en-AU" b="1" dirty="0">
                <a:solidFill>
                  <a:srgbClr val="FF0000"/>
                </a:solidFill>
              </a:rPr>
              <a:t>      </a:t>
            </a:r>
            <a:r>
              <a:rPr lang="en-AU" dirty="0">
                <a:solidFill>
                  <a:schemeClr val="tx1"/>
                </a:solidFill>
                <a:highlight>
                  <a:srgbClr val="FFFF00"/>
                </a:highlight>
              </a:rPr>
              <a:t>package 'httpd' do</a:t>
            </a:r>
          </a:p>
          <a:p>
            <a:r>
              <a:rPr lang="en-AU" dirty="0">
                <a:solidFill>
                  <a:schemeClr val="tx1"/>
                </a:solidFill>
                <a:highlight>
                  <a:srgbClr val="FFFF00"/>
                </a:highlight>
              </a:rPr>
              <a:t>action :install</a:t>
            </a:r>
          </a:p>
          <a:p>
            <a:r>
              <a:rPr lang="en-AU" dirty="0">
                <a:solidFill>
                  <a:schemeClr val="tx1"/>
                </a:solidFill>
                <a:highlight>
                  <a:srgbClr val="FFFF00"/>
                </a:highlight>
              </a:rPr>
              <a:t>end</a:t>
            </a:r>
          </a:p>
          <a:p>
            <a:endParaRPr lang="en-AU" dirty="0">
              <a:solidFill>
                <a:schemeClr val="tx1"/>
              </a:solidFill>
              <a:highlight>
                <a:srgbClr val="FFFF00"/>
              </a:highlight>
            </a:endParaRPr>
          </a:p>
          <a:p>
            <a:r>
              <a:rPr lang="en-AU" dirty="0">
                <a:solidFill>
                  <a:schemeClr val="tx1"/>
                </a:solidFill>
                <a:highlight>
                  <a:srgbClr val="FFFF00"/>
                </a:highlight>
              </a:rPr>
              <a:t>file '/var/www/html/index.html' do</a:t>
            </a:r>
          </a:p>
          <a:p>
            <a:r>
              <a:rPr lang="en-AU" dirty="0">
                <a:solidFill>
                  <a:schemeClr val="tx1"/>
                </a:solidFill>
                <a:highlight>
                  <a:srgbClr val="FFFF00"/>
                </a:highlight>
              </a:rPr>
              <a:t>content 'Welcome Ashok Anupam'</a:t>
            </a:r>
          </a:p>
          <a:p>
            <a:r>
              <a:rPr lang="en-AU" dirty="0">
                <a:solidFill>
                  <a:schemeClr val="tx1"/>
                </a:solidFill>
                <a:highlight>
                  <a:srgbClr val="FFFF00"/>
                </a:highlight>
              </a:rPr>
              <a:t>action :create</a:t>
            </a:r>
          </a:p>
          <a:p>
            <a:r>
              <a:rPr lang="en-AU" dirty="0">
                <a:solidFill>
                  <a:schemeClr val="tx1"/>
                </a:solidFill>
                <a:highlight>
                  <a:srgbClr val="FFFF00"/>
                </a:highlight>
              </a:rPr>
              <a:t>end</a:t>
            </a:r>
          </a:p>
          <a:p>
            <a:endParaRPr lang="en-AU" dirty="0">
              <a:solidFill>
                <a:schemeClr val="tx1"/>
              </a:solidFill>
              <a:highlight>
                <a:srgbClr val="FFFF00"/>
              </a:highlight>
            </a:endParaRPr>
          </a:p>
          <a:p>
            <a:endParaRPr lang="en-AU" dirty="0">
              <a:solidFill>
                <a:schemeClr val="tx1"/>
              </a:solidFill>
              <a:highlight>
                <a:srgbClr val="FFFF00"/>
              </a:highlight>
            </a:endParaRPr>
          </a:p>
          <a:p>
            <a:r>
              <a:rPr lang="en-AU" dirty="0">
                <a:solidFill>
                  <a:schemeClr val="tx1"/>
                </a:solidFill>
                <a:highlight>
                  <a:srgbClr val="FFFF00"/>
                </a:highlight>
              </a:rPr>
              <a:t>service 'httpd' do</a:t>
            </a:r>
          </a:p>
          <a:p>
            <a:r>
              <a:rPr lang="en-AU" dirty="0">
                <a:solidFill>
                  <a:schemeClr val="tx1"/>
                </a:solidFill>
                <a:highlight>
                  <a:srgbClr val="FFFF00"/>
                </a:highlight>
              </a:rPr>
              <a:t>action [:enable, :start]</a:t>
            </a:r>
          </a:p>
          <a:p>
            <a:r>
              <a:rPr lang="en-AU" dirty="0">
                <a:solidFill>
                  <a:schemeClr val="tx1"/>
                </a:solidFill>
                <a:highlight>
                  <a:srgbClr val="FFFF00"/>
                </a:highlight>
              </a:rPr>
              <a:t>End</a:t>
            </a:r>
          </a:p>
          <a:p>
            <a:r>
              <a:rPr lang="en-AU" b="1" dirty="0">
                <a:solidFill>
                  <a:srgbClr val="FF0000"/>
                </a:solidFill>
              </a:rPr>
              <a:t>#Chef-client -</a:t>
            </a:r>
            <a:r>
              <a:rPr lang="en-AU" b="1" dirty="0" err="1">
                <a:solidFill>
                  <a:srgbClr val="FF0000"/>
                </a:solidFill>
              </a:rPr>
              <a:t>zr</a:t>
            </a:r>
            <a:r>
              <a:rPr lang="en-AU" b="1" dirty="0">
                <a:solidFill>
                  <a:srgbClr val="FF0000"/>
                </a:solidFill>
              </a:rPr>
              <a:t> “recipe[Apache-cookbook::Apache-recipe]”</a:t>
            </a:r>
          </a:p>
          <a:p>
            <a:r>
              <a:rPr lang="en-AU" b="1" dirty="0">
                <a:solidFill>
                  <a:srgbClr val="FF0000"/>
                </a:solidFill>
              </a:rPr>
              <a:t>Now ping public IP address to see content on </a:t>
            </a:r>
            <a:r>
              <a:rPr lang="en-AU" b="1" dirty="0" err="1">
                <a:solidFill>
                  <a:srgbClr val="FF0000"/>
                </a:solidFill>
              </a:rPr>
              <a:t>apache</a:t>
            </a:r>
            <a:r>
              <a:rPr lang="en-AU" b="1" dirty="0">
                <a:solidFill>
                  <a:srgbClr val="FF0000"/>
                </a:solidFill>
              </a:rPr>
              <a:t> </a:t>
            </a:r>
            <a:r>
              <a:rPr lang="en-AU" b="1" dirty="0" err="1">
                <a:solidFill>
                  <a:srgbClr val="FF0000"/>
                </a:solidFill>
              </a:rPr>
              <a:t>website,First</a:t>
            </a:r>
            <a:r>
              <a:rPr lang="en-AU" b="1" dirty="0">
                <a:solidFill>
                  <a:srgbClr val="FF0000"/>
                </a:solidFill>
              </a:rPr>
              <a:t> enable All Traffic in EC2-Instance else will not work.</a:t>
            </a:r>
          </a:p>
        </p:txBody>
      </p:sp>
    </p:spTree>
    <p:extLst>
      <p:ext uri="{BB962C8B-B14F-4D97-AF65-F5344CB8AC3E}">
        <p14:creationId xmlns:p14="http://schemas.microsoft.com/office/powerpoint/2010/main" val="159772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A9EA-8FD7-0CFF-4D3D-63F247802ED8}"/>
              </a:ext>
            </a:extLst>
          </p:cNvPr>
          <p:cNvSpPr>
            <a:spLocks noGrp="1"/>
          </p:cNvSpPr>
          <p:nvPr>
            <p:ph type="title"/>
          </p:nvPr>
        </p:nvSpPr>
        <p:spPr>
          <a:xfrm>
            <a:off x="2592925" y="624110"/>
            <a:ext cx="8911687" cy="701351"/>
          </a:xfrm>
        </p:spPr>
        <p:txBody>
          <a:bodyPr/>
          <a:lstStyle/>
          <a:p>
            <a:r>
              <a:rPr lang="en-AU" b="1" i="1" dirty="0"/>
              <a:t>ATTRIBUTES</a:t>
            </a:r>
          </a:p>
        </p:txBody>
      </p:sp>
      <p:sp>
        <p:nvSpPr>
          <p:cNvPr id="3" name="Content Placeholder 2">
            <a:extLst>
              <a:ext uri="{FF2B5EF4-FFF2-40B4-BE49-F238E27FC236}">
                <a16:creationId xmlns:a16="http://schemas.microsoft.com/office/drawing/2014/main" id="{0223D513-4AF7-E44F-6019-015EC7F7332C}"/>
              </a:ext>
            </a:extLst>
          </p:cNvPr>
          <p:cNvSpPr>
            <a:spLocks noGrp="1"/>
          </p:cNvSpPr>
          <p:nvPr>
            <p:ph idx="1"/>
          </p:nvPr>
        </p:nvSpPr>
        <p:spPr>
          <a:xfrm>
            <a:off x="2589212" y="1325461"/>
            <a:ext cx="8915400" cy="5335397"/>
          </a:xfrm>
        </p:spPr>
        <p:txBody>
          <a:bodyPr>
            <a:normAutofit lnSpcReduction="10000"/>
          </a:bodyPr>
          <a:lstStyle/>
          <a:p>
            <a:r>
              <a:rPr lang="en-AU" dirty="0"/>
              <a:t> </a:t>
            </a:r>
            <a:r>
              <a:rPr lang="en-AU" b="1" dirty="0"/>
              <a:t>What is this: </a:t>
            </a:r>
            <a:r>
              <a:rPr lang="en-AU" b="1" dirty="0">
                <a:solidFill>
                  <a:srgbClr val="FF0000"/>
                </a:solidFill>
                <a:highlight>
                  <a:srgbClr val="FFFF00"/>
                </a:highlight>
              </a:rPr>
              <a:t>Attributes is a key value pair which represent a specific detail about node.</a:t>
            </a:r>
          </a:p>
          <a:p>
            <a:r>
              <a:rPr lang="en-AU" b="1" dirty="0"/>
              <a:t> </a:t>
            </a:r>
            <a:r>
              <a:rPr lang="en-AU" b="1" dirty="0">
                <a:highlight>
                  <a:srgbClr val="FFFF00"/>
                </a:highlight>
              </a:rPr>
              <a:t>Who uses? </a:t>
            </a:r>
            <a:r>
              <a:rPr lang="en-AU" b="1" dirty="0">
                <a:solidFill>
                  <a:srgbClr val="FF0000"/>
                </a:solidFill>
                <a:highlight>
                  <a:srgbClr val="FFFF00"/>
                </a:highlight>
              </a:rPr>
              <a:t>Chef client </a:t>
            </a:r>
          </a:p>
          <a:p>
            <a:r>
              <a:rPr lang="en-AU" b="1" dirty="0">
                <a:highlight>
                  <a:srgbClr val="FFFF00"/>
                </a:highlight>
              </a:rPr>
              <a:t>Why uses? </a:t>
            </a:r>
            <a:r>
              <a:rPr lang="en-AU" b="1" dirty="0">
                <a:solidFill>
                  <a:srgbClr val="FF0000"/>
                </a:solidFill>
                <a:highlight>
                  <a:srgbClr val="FFFF00"/>
                </a:highlight>
              </a:rPr>
              <a:t>To determine </a:t>
            </a:r>
          </a:p>
          <a:p>
            <a:r>
              <a:rPr lang="en-AU" b="1" dirty="0"/>
              <a:t>• current state of node </a:t>
            </a:r>
          </a:p>
          <a:p>
            <a:r>
              <a:rPr lang="en-AU" b="1" dirty="0"/>
              <a:t>• what was the state of the node at the end of previous chef client run? </a:t>
            </a:r>
          </a:p>
          <a:p>
            <a:r>
              <a:rPr lang="en-AU" b="1" dirty="0"/>
              <a:t>• What should be the state of the node at the end of current chef client will run?</a:t>
            </a:r>
          </a:p>
          <a:p>
            <a:r>
              <a:rPr lang="en-AU" b="1" dirty="0"/>
              <a:t> </a:t>
            </a:r>
            <a:r>
              <a:rPr lang="en-AU" b="1" dirty="0">
                <a:solidFill>
                  <a:srgbClr val="FF0000"/>
                </a:solidFill>
              </a:rPr>
              <a:t>Types</a:t>
            </a:r>
            <a:r>
              <a:rPr lang="en-AU" b="1" dirty="0"/>
              <a:t>:                               </a:t>
            </a:r>
            <a:r>
              <a:rPr lang="en-AU" b="1" dirty="0">
                <a:solidFill>
                  <a:srgbClr val="FF0000"/>
                </a:solidFill>
              </a:rPr>
              <a:t>Priority</a:t>
            </a:r>
            <a:r>
              <a:rPr lang="en-AU" b="1" dirty="0"/>
              <a:t> </a:t>
            </a:r>
          </a:p>
          <a:p>
            <a:r>
              <a:rPr lang="en-AU" b="1" dirty="0"/>
              <a:t>1. Default                    1 </a:t>
            </a:r>
            <a:r>
              <a:rPr lang="en-AU" b="1" dirty="0" err="1"/>
              <a:t>st</a:t>
            </a:r>
            <a:r>
              <a:rPr lang="en-AU" b="1" dirty="0"/>
              <a:t> maximum </a:t>
            </a:r>
          </a:p>
          <a:p>
            <a:r>
              <a:rPr lang="en-AU" b="1" dirty="0"/>
              <a:t>2. Force-default         2 </a:t>
            </a:r>
            <a:r>
              <a:rPr lang="en-AU" b="1" dirty="0" err="1"/>
              <a:t>nd</a:t>
            </a:r>
            <a:r>
              <a:rPr lang="en-AU" b="1" dirty="0"/>
              <a:t> more </a:t>
            </a:r>
          </a:p>
          <a:p>
            <a:r>
              <a:rPr lang="en-AU" b="1" dirty="0"/>
              <a:t>3. Normal                    3 </a:t>
            </a:r>
            <a:r>
              <a:rPr lang="en-AU" b="1" dirty="0" err="1"/>
              <a:t>rd</a:t>
            </a:r>
            <a:r>
              <a:rPr lang="en-AU" b="1" dirty="0"/>
              <a:t> may be </a:t>
            </a:r>
          </a:p>
          <a:p>
            <a:r>
              <a:rPr lang="en-AU" b="1" dirty="0"/>
              <a:t>4. Override                 4 </a:t>
            </a:r>
            <a:r>
              <a:rPr lang="en-AU" b="1" dirty="0" err="1"/>
              <a:t>th</a:t>
            </a:r>
            <a:r>
              <a:rPr lang="en-AU" b="1" dirty="0"/>
              <a:t> less </a:t>
            </a:r>
          </a:p>
          <a:p>
            <a:r>
              <a:rPr lang="en-AU" b="1" dirty="0"/>
              <a:t>5. Force override       5 </a:t>
            </a:r>
            <a:r>
              <a:rPr lang="en-AU" b="1" dirty="0" err="1"/>
              <a:t>th</a:t>
            </a:r>
            <a:r>
              <a:rPr lang="en-AU" b="1" dirty="0"/>
              <a:t> very less </a:t>
            </a:r>
          </a:p>
          <a:p>
            <a:r>
              <a:rPr lang="en-AU" b="1" dirty="0"/>
              <a:t>6. Automatic             6th minimum</a:t>
            </a:r>
          </a:p>
        </p:txBody>
      </p:sp>
    </p:spTree>
    <p:extLst>
      <p:ext uri="{BB962C8B-B14F-4D97-AF65-F5344CB8AC3E}">
        <p14:creationId xmlns:p14="http://schemas.microsoft.com/office/powerpoint/2010/main" val="3806753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435A-D4D9-D7A1-2E23-626994A05BDD}"/>
              </a:ext>
            </a:extLst>
          </p:cNvPr>
          <p:cNvSpPr>
            <a:spLocks noGrp="1"/>
          </p:cNvSpPr>
          <p:nvPr>
            <p:ph type="title"/>
          </p:nvPr>
        </p:nvSpPr>
        <p:spPr>
          <a:xfrm>
            <a:off x="2592925" y="624110"/>
            <a:ext cx="8911687" cy="709740"/>
          </a:xfrm>
        </p:spPr>
        <p:txBody>
          <a:bodyPr/>
          <a:lstStyle/>
          <a:p>
            <a:r>
              <a:rPr lang="en-AU" b="1" i="1" dirty="0"/>
              <a:t>ATTRIBUTES</a:t>
            </a:r>
            <a:endParaRPr lang="en-AU" dirty="0"/>
          </a:p>
        </p:txBody>
      </p:sp>
      <p:sp>
        <p:nvSpPr>
          <p:cNvPr id="3" name="Content Placeholder 2">
            <a:extLst>
              <a:ext uri="{FF2B5EF4-FFF2-40B4-BE49-F238E27FC236}">
                <a16:creationId xmlns:a16="http://schemas.microsoft.com/office/drawing/2014/main" id="{EAC60351-B874-91C5-ED94-7C39C9ED713B}"/>
              </a:ext>
            </a:extLst>
          </p:cNvPr>
          <p:cNvSpPr>
            <a:spLocks noGrp="1"/>
          </p:cNvSpPr>
          <p:nvPr>
            <p:ph idx="1"/>
          </p:nvPr>
        </p:nvSpPr>
        <p:spPr>
          <a:xfrm>
            <a:off x="2589212" y="1468073"/>
            <a:ext cx="8915400" cy="5066951"/>
          </a:xfrm>
        </p:spPr>
        <p:txBody>
          <a:bodyPr>
            <a:normAutofit lnSpcReduction="10000"/>
          </a:bodyPr>
          <a:lstStyle/>
          <a:p>
            <a:r>
              <a:rPr lang="en-AU" b="1" dirty="0"/>
              <a:t>Who defines Attributes?</a:t>
            </a:r>
          </a:p>
          <a:p>
            <a:r>
              <a:rPr lang="fr-FR" b="1" dirty="0"/>
              <a:t>Ans: (Node, </a:t>
            </a:r>
            <a:r>
              <a:rPr lang="fr-FR" b="1" dirty="0" err="1"/>
              <a:t>Cookbooks</a:t>
            </a:r>
            <a:r>
              <a:rPr lang="fr-FR" b="1" dirty="0"/>
              <a:t>, </a:t>
            </a:r>
            <a:r>
              <a:rPr lang="fr-FR" b="1" dirty="0" err="1"/>
              <a:t>Roles</a:t>
            </a:r>
            <a:r>
              <a:rPr lang="fr-FR" b="1" dirty="0"/>
              <a:t>, </a:t>
            </a:r>
            <a:r>
              <a:rPr lang="fr-FR" b="1" dirty="0" err="1"/>
              <a:t>Environment</a:t>
            </a:r>
            <a:r>
              <a:rPr lang="fr-FR" b="1" dirty="0"/>
              <a:t>)</a:t>
            </a:r>
            <a:endParaRPr lang="en-AU" b="1" dirty="0"/>
          </a:p>
          <a:p>
            <a:r>
              <a:rPr lang="en-AU" b="1" dirty="0"/>
              <a:t>**(attribute defined by </a:t>
            </a:r>
            <a:r>
              <a:rPr lang="en-AU" b="1" dirty="0" err="1"/>
              <a:t>Ohai</a:t>
            </a:r>
            <a:r>
              <a:rPr lang="en-AU" b="1" dirty="0"/>
              <a:t> have highest priority) </a:t>
            </a:r>
          </a:p>
          <a:p>
            <a:r>
              <a:rPr lang="en-AU" dirty="0">
                <a:solidFill>
                  <a:srgbClr val="FF0000"/>
                </a:solidFill>
              </a:rPr>
              <a:t># </a:t>
            </a:r>
            <a:r>
              <a:rPr lang="en-AU" dirty="0" err="1">
                <a:solidFill>
                  <a:srgbClr val="FF0000"/>
                </a:solidFill>
              </a:rPr>
              <a:t>sudo</a:t>
            </a:r>
            <a:r>
              <a:rPr lang="en-AU" dirty="0">
                <a:solidFill>
                  <a:srgbClr val="FF0000"/>
                </a:solidFill>
              </a:rPr>
              <a:t> </a:t>
            </a:r>
            <a:r>
              <a:rPr lang="en-AU" dirty="0" err="1">
                <a:solidFill>
                  <a:srgbClr val="FF0000"/>
                </a:solidFill>
              </a:rPr>
              <a:t>su</a:t>
            </a:r>
            <a:endParaRPr lang="en-AU" dirty="0">
              <a:solidFill>
                <a:srgbClr val="FF0000"/>
              </a:solidFill>
            </a:endParaRPr>
          </a:p>
          <a:p>
            <a:r>
              <a:rPr lang="en-AU" dirty="0">
                <a:solidFill>
                  <a:srgbClr val="FF0000"/>
                </a:solidFill>
              </a:rPr>
              <a:t> # </a:t>
            </a:r>
            <a:r>
              <a:rPr lang="en-AU" dirty="0" err="1">
                <a:solidFill>
                  <a:srgbClr val="FF0000"/>
                </a:solidFill>
              </a:rPr>
              <a:t>ohai</a:t>
            </a:r>
            <a:r>
              <a:rPr lang="en-AU" dirty="0">
                <a:solidFill>
                  <a:srgbClr val="FF0000"/>
                </a:solidFill>
              </a:rPr>
              <a:t> </a:t>
            </a:r>
          </a:p>
          <a:p>
            <a:r>
              <a:rPr lang="en-AU" dirty="0">
                <a:solidFill>
                  <a:srgbClr val="FF0000"/>
                </a:solidFill>
              </a:rPr>
              <a:t># </a:t>
            </a:r>
            <a:r>
              <a:rPr lang="en-AU" dirty="0" err="1">
                <a:solidFill>
                  <a:srgbClr val="FF0000"/>
                </a:solidFill>
              </a:rPr>
              <a:t>ohai</a:t>
            </a:r>
            <a:r>
              <a:rPr lang="en-AU" dirty="0">
                <a:solidFill>
                  <a:srgbClr val="FF0000"/>
                </a:solidFill>
              </a:rPr>
              <a:t> </a:t>
            </a:r>
            <a:r>
              <a:rPr lang="en-AU" dirty="0" err="1">
                <a:solidFill>
                  <a:srgbClr val="FF0000"/>
                </a:solidFill>
              </a:rPr>
              <a:t>ipaddress</a:t>
            </a:r>
            <a:r>
              <a:rPr lang="en-AU" dirty="0">
                <a:solidFill>
                  <a:srgbClr val="FF0000"/>
                </a:solidFill>
              </a:rPr>
              <a:t> </a:t>
            </a:r>
          </a:p>
          <a:p>
            <a:r>
              <a:rPr lang="en-AU" dirty="0">
                <a:solidFill>
                  <a:srgbClr val="FF0000"/>
                </a:solidFill>
              </a:rPr>
              <a:t># </a:t>
            </a:r>
            <a:r>
              <a:rPr lang="en-AU" dirty="0" err="1">
                <a:solidFill>
                  <a:srgbClr val="FF0000"/>
                </a:solidFill>
              </a:rPr>
              <a:t>ohai</a:t>
            </a:r>
            <a:r>
              <a:rPr lang="en-AU" dirty="0">
                <a:solidFill>
                  <a:srgbClr val="FF0000"/>
                </a:solidFill>
              </a:rPr>
              <a:t> memory/total</a:t>
            </a:r>
          </a:p>
          <a:p>
            <a:r>
              <a:rPr lang="en-AU" dirty="0">
                <a:solidFill>
                  <a:srgbClr val="FF0000"/>
                </a:solidFill>
              </a:rPr>
              <a:t> # </a:t>
            </a:r>
            <a:r>
              <a:rPr lang="en-AU" dirty="0" err="1">
                <a:solidFill>
                  <a:srgbClr val="FF0000"/>
                </a:solidFill>
              </a:rPr>
              <a:t>ohai</a:t>
            </a:r>
            <a:r>
              <a:rPr lang="en-AU" dirty="0">
                <a:solidFill>
                  <a:srgbClr val="FF0000"/>
                </a:solidFill>
              </a:rPr>
              <a:t> </a:t>
            </a:r>
            <a:r>
              <a:rPr lang="en-AU" dirty="0" err="1">
                <a:solidFill>
                  <a:srgbClr val="FF0000"/>
                </a:solidFill>
              </a:rPr>
              <a:t>cpu</a:t>
            </a:r>
            <a:r>
              <a:rPr lang="en-AU" dirty="0">
                <a:solidFill>
                  <a:srgbClr val="FF0000"/>
                </a:solidFill>
              </a:rPr>
              <a:t>/0/</a:t>
            </a:r>
            <a:r>
              <a:rPr lang="en-AU" dirty="0" err="1">
                <a:solidFill>
                  <a:srgbClr val="FF0000"/>
                </a:solidFill>
              </a:rPr>
              <a:t>mhz</a:t>
            </a:r>
            <a:r>
              <a:rPr lang="en-AU" dirty="0">
                <a:solidFill>
                  <a:srgbClr val="FF0000"/>
                </a:solidFill>
              </a:rPr>
              <a:t> </a:t>
            </a:r>
          </a:p>
          <a:p>
            <a:r>
              <a:rPr lang="en-AU" dirty="0">
                <a:solidFill>
                  <a:srgbClr val="FF0000"/>
                </a:solidFill>
              </a:rPr>
              <a:t># ls </a:t>
            </a:r>
          </a:p>
          <a:p>
            <a:r>
              <a:rPr lang="en-AU" dirty="0">
                <a:solidFill>
                  <a:srgbClr val="FF0000"/>
                </a:solidFill>
              </a:rPr>
              <a:t># cd cookbooks </a:t>
            </a:r>
          </a:p>
          <a:p>
            <a:r>
              <a:rPr lang="en-AU" dirty="0">
                <a:solidFill>
                  <a:srgbClr val="FF0000"/>
                </a:solidFill>
              </a:rPr>
              <a:t># cd Apache-cookbook </a:t>
            </a:r>
          </a:p>
          <a:p>
            <a:r>
              <a:rPr lang="en-AU" dirty="0">
                <a:solidFill>
                  <a:srgbClr val="FF0000"/>
                </a:solidFill>
              </a:rPr>
              <a:t># Chef generate recipe recipe10</a:t>
            </a:r>
          </a:p>
          <a:p>
            <a:r>
              <a:rPr lang="en-AU" dirty="0">
                <a:solidFill>
                  <a:srgbClr val="FF0000"/>
                </a:solidFill>
              </a:rPr>
              <a:t> # cd ..</a:t>
            </a:r>
          </a:p>
        </p:txBody>
      </p:sp>
    </p:spTree>
    <p:extLst>
      <p:ext uri="{BB962C8B-B14F-4D97-AF65-F5344CB8AC3E}">
        <p14:creationId xmlns:p14="http://schemas.microsoft.com/office/powerpoint/2010/main" val="23494256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088C-335B-4AE8-44EE-443804AE0177}"/>
              </a:ext>
            </a:extLst>
          </p:cNvPr>
          <p:cNvSpPr>
            <a:spLocks noGrp="1"/>
          </p:cNvSpPr>
          <p:nvPr>
            <p:ph type="title"/>
          </p:nvPr>
        </p:nvSpPr>
        <p:spPr>
          <a:xfrm>
            <a:off x="2592925" y="624110"/>
            <a:ext cx="8911687" cy="617461"/>
          </a:xfrm>
        </p:spPr>
        <p:txBody>
          <a:bodyPr>
            <a:normAutofit fontScale="90000"/>
          </a:bodyPr>
          <a:lstStyle/>
          <a:p>
            <a:r>
              <a:rPr lang="en-AU" b="1" i="1" dirty="0"/>
              <a:t>ATTRIBUTES</a:t>
            </a:r>
            <a:endParaRPr lang="en-AU" dirty="0"/>
          </a:p>
        </p:txBody>
      </p:sp>
      <p:sp>
        <p:nvSpPr>
          <p:cNvPr id="3" name="Content Placeholder 2">
            <a:extLst>
              <a:ext uri="{FF2B5EF4-FFF2-40B4-BE49-F238E27FC236}">
                <a16:creationId xmlns:a16="http://schemas.microsoft.com/office/drawing/2014/main" id="{2D1A1A37-13F6-9D72-BD71-DD23A8777E53}"/>
              </a:ext>
            </a:extLst>
          </p:cNvPr>
          <p:cNvSpPr>
            <a:spLocks noGrp="1"/>
          </p:cNvSpPr>
          <p:nvPr>
            <p:ph idx="1"/>
          </p:nvPr>
        </p:nvSpPr>
        <p:spPr>
          <a:xfrm>
            <a:off x="2589212" y="1241571"/>
            <a:ext cx="8915400" cy="5394121"/>
          </a:xfrm>
        </p:spPr>
        <p:txBody>
          <a:bodyPr>
            <a:normAutofit fontScale="92500" lnSpcReduction="10000"/>
          </a:bodyPr>
          <a:lstStyle/>
          <a:p>
            <a:r>
              <a:rPr lang="en-AU" b="1" dirty="0">
                <a:solidFill>
                  <a:srgbClr val="FF0000"/>
                </a:solidFill>
              </a:rPr>
              <a:t># vi </a:t>
            </a:r>
            <a:r>
              <a:rPr lang="en-AU" b="1" dirty="0" err="1">
                <a:solidFill>
                  <a:srgbClr val="FF0000"/>
                </a:solidFill>
              </a:rPr>
              <a:t>apache</a:t>
            </a:r>
            <a:r>
              <a:rPr lang="en-AU" b="1" dirty="0">
                <a:solidFill>
                  <a:srgbClr val="FF0000"/>
                </a:solidFill>
              </a:rPr>
              <a:t>-cookbook/recipes/recipe10.rb </a:t>
            </a:r>
          </a:p>
          <a:p>
            <a:r>
              <a:rPr lang="en-AU" b="1" dirty="0">
                <a:solidFill>
                  <a:srgbClr val="FF0000"/>
                </a:solidFill>
              </a:rPr>
              <a:t>[+ Enter then ] </a:t>
            </a:r>
          </a:p>
          <a:p>
            <a:r>
              <a:rPr lang="en-AU" dirty="0">
                <a:solidFill>
                  <a:schemeClr val="tx1"/>
                </a:solidFill>
                <a:highlight>
                  <a:srgbClr val="FFFF00"/>
                </a:highlight>
              </a:rPr>
              <a:t>file '/</a:t>
            </a:r>
            <a:r>
              <a:rPr lang="en-AU" dirty="0" err="1">
                <a:solidFill>
                  <a:schemeClr val="tx1"/>
                </a:solidFill>
                <a:highlight>
                  <a:srgbClr val="FFFF00"/>
                </a:highlight>
              </a:rPr>
              <a:t>basicinfo</a:t>
            </a:r>
            <a:r>
              <a:rPr lang="en-AU" dirty="0">
                <a:solidFill>
                  <a:schemeClr val="tx1"/>
                </a:solidFill>
                <a:highlight>
                  <a:srgbClr val="FFFF00"/>
                </a:highlight>
              </a:rPr>
              <a:t>' do</a:t>
            </a:r>
          </a:p>
          <a:p>
            <a:r>
              <a:rPr lang="en-AU" dirty="0">
                <a:solidFill>
                  <a:schemeClr val="tx1"/>
                </a:solidFill>
                <a:highlight>
                  <a:srgbClr val="FFFF00"/>
                </a:highlight>
              </a:rPr>
              <a:t> content "This is to get Attributes</a:t>
            </a:r>
          </a:p>
          <a:p>
            <a:r>
              <a:rPr lang="en-AU" dirty="0">
                <a:solidFill>
                  <a:schemeClr val="tx1"/>
                </a:solidFill>
                <a:highlight>
                  <a:srgbClr val="FFFF00"/>
                </a:highlight>
              </a:rPr>
              <a:t> HOSTNAME: #{node['hostname']}</a:t>
            </a:r>
          </a:p>
          <a:p>
            <a:r>
              <a:rPr lang="en-AU" dirty="0">
                <a:solidFill>
                  <a:schemeClr val="tx1"/>
                </a:solidFill>
                <a:highlight>
                  <a:srgbClr val="FFFF00"/>
                </a:highlight>
              </a:rPr>
              <a:t> IPADDRESS: #{node['ipaddress']}</a:t>
            </a:r>
          </a:p>
          <a:p>
            <a:r>
              <a:rPr lang="en-AU" dirty="0">
                <a:solidFill>
                  <a:schemeClr val="tx1"/>
                </a:solidFill>
                <a:highlight>
                  <a:srgbClr val="FFFF00"/>
                </a:highlight>
              </a:rPr>
              <a:t> CPU: #{node['cpu']['0']['mhz']}</a:t>
            </a:r>
          </a:p>
          <a:p>
            <a:r>
              <a:rPr lang="en-AU" dirty="0">
                <a:solidFill>
                  <a:schemeClr val="tx1"/>
                </a:solidFill>
                <a:highlight>
                  <a:srgbClr val="FFFF00"/>
                </a:highlight>
              </a:rPr>
              <a:t> MEMORY: #{node['memory']['total']}"</a:t>
            </a:r>
          </a:p>
          <a:p>
            <a:r>
              <a:rPr lang="en-AU" dirty="0">
                <a:solidFill>
                  <a:schemeClr val="tx1"/>
                </a:solidFill>
                <a:highlight>
                  <a:srgbClr val="FFFF00"/>
                </a:highlight>
              </a:rPr>
              <a:t> owner 'root'</a:t>
            </a:r>
          </a:p>
          <a:p>
            <a:r>
              <a:rPr lang="en-AU" dirty="0">
                <a:solidFill>
                  <a:schemeClr val="tx1"/>
                </a:solidFill>
                <a:highlight>
                  <a:srgbClr val="FFFF00"/>
                </a:highlight>
              </a:rPr>
              <a:t> group 'root'</a:t>
            </a:r>
          </a:p>
          <a:p>
            <a:r>
              <a:rPr lang="en-AU" dirty="0">
                <a:solidFill>
                  <a:schemeClr val="tx1"/>
                </a:solidFill>
                <a:highlight>
                  <a:srgbClr val="FFFF00"/>
                </a:highlight>
              </a:rPr>
              <a:t>action :create</a:t>
            </a:r>
          </a:p>
          <a:p>
            <a:r>
              <a:rPr lang="en-AU" dirty="0">
                <a:solidFill>
                  <a:schemeClr val="tx1"/>
                </a:solidFill>
                <a:highlight>
                  <a:srgbClr val="FFFF00"/>
                </a:highlight>
              </a:rPr>
              <a:t>End</a:t>
            </a:r>
          </a:p>
          <a:p>
            <a:r>
              <a:rPr lang="en-AU" b="1" dirty="0">
                <a:solidFill>
                  <a:srgbClr val="FF0000"/>
                </a:solidFill>
              </a:rPr>
              <a:t># chef exec ruby -c </a:t>
            </a:r>
            <a:r>
              <a:rPr lang="en-AU" b="1" dirty="0" err="1">
                <a:solidFill>
                  <a:srgbClr val="FF0000"/>
                </a:solidFill>
              </a:rPr>
              <a:t>apache</a:t>
            </a:r>
            <a:r>
              <a:rPr lang="en-AU" b="1" dirty="0">
                <a:solidFill>
                  <a:srgbClr val="FF0000"/>
                </a:solidFill>
              </a:rPr>
              <a:t>-cookbook/recipes/recipe10.rb </a:t>
            </a:r>
          </a:p>
          <a:p>
            <a:r>
              <a:rPr lang="en-AU" b="1" dirty="0">
                <a:solidFill>
                  <a:srgbClr val="FF0000"/>
                </a:solidFill>
              </a:rPr>
              <a:t># chef-client -</a:t>
            </a:r>
            <a:r>
              <a:rPr lang="en-AU" b="1" dirty="0" err="1">
                <a:solidFill>
                  <a:srgbClr val="FF0000"/>
                </a:solidFill>
              </a:rPr>
              <a:t>zr</a:t>
            </a:r>
            <a:r>
              <a:rPr lang="en-AU" b="1" dirty="0">
                <a:solidFill>
                  <a:srgbClr val="FF0000"/>
                </a:solidFill>
              </a:rPr>
              <a:t> “recipe[</a:t>
            </a:r>
            <a:r>
              <a:rPr lang="en-AU" b="1" dirty="0" err="1">
                <a:solidFill>
                  <a:srgbClr val="FF0000"/>
                </a:solidFill>
              </a:rPr>
              <a:t>apache</a:t>
            </a:r>
            <a:r>
              <a:rPr lang="en-AU" b="1" dirty="0">
                <a:solidFill>
                  <a:srgbClr val="FF0000"/>
                </a:solidFill>
              </a:rPr>
              <a:t>-cookbook::recipe10]” (call the client)</a:t>
            </a:r>
          </a:p>
          <a:p>
            <a:r>
              <a:rPr lang="en-AU" dirty="0"/>
              <a:t> </a:t>
            </a:r>
            <a:r>
              <a:rPr lang="en-AU" b="1" dirty="0"/>
              <a:t>SEE OUTPUT ATTRIBUTES </a:t>
            </a:r>
          </a:p>
        </p:txBody>
      </p:sp>
    </p:spTree>
    <p:extLst>
      <p:ext uri="{BB962C8B-B14F-4D97-AF65-F5344CB8AC3E}">
        <p14:creationId xmlns:p14="http://schemas.microsoft.com/office/powerpoint/2010/main" val="495666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2EDD-F939-E14F-C775-79762ED0D085}"/>
              </a:ext>
            </a:extLst>
          </p:cNvPr>
          <p:cNvSpPr>
            <a:spLocks noGrp="1"/>
          </p:cNvSpPr>
          <p:nvPr>
            <p:ph type="title"/>
          </p:nvPr>
        </p:nvSpPr>
        <p:spPr>
          <a:xfrm>
            <a:off x="2592925" y="624110"/>
            <a:ext cx="8911687" cy="642628"/>
          </a:xfrm>
        </p:spPr>
        <p:txBody>
          <a:bodyPr/>
          <a:lstStyle/>
          <a:p>
            <a:r>
              <a:rPr lang="en-AU" b="1" i="1" dirty="0"/>
              <a:t>ATTRIBUTES</a:t>
            </a:r>
            <a:endParaRPr lang="en-AU" dirty="0"/>
          </a:p>
        </p:txBody>
      </p:sp>
      <p:sp>
        <p:nvSpPr>
          <p:cNvPr id="3" name="Content Placeholder 2">
            <a:extLst>
              <a:ext uri="{FF2B5EF4-FFF2-40B4-BE49-F238E27FC236}">
                <a16:creationId xmlns:a16="http://schemas.microsoft.com/office/drawing/2014/main" id="{FF29BC2D-C3C9-7185-3D77-D5B596D62250}"/>
              </a:ext>
            </a:extLst>
          </p:cNvPr>
          <p:cNvSpPr>
            <a:spLocks noGrp="1"/>
          </p:cNvSpPr>
          <p:nvPr>
            <p:ph idx="1"/>
          </p:nvPr>
        </p:nvSpPr>
        <p:spPr>
          <a:xfrm>
            <a:off x="2589212" y="1375794"/>
            <a:ext cx="8915400" cy="5142452"/>
          </a:xfrm>
        </p:spPr>
        <p:txBody>
          <a:bodyPr>
            <a:normAutofit fontScale="77500" lnSpcReduction="20000"/>
          </a:bodyPr>
          <a:lstStyle/>
          <a:p>
            <a:r>
              <a:rPr lang="en-AU" b="1" dirty="0"/>
              <a:t>Insert Linux commands [cookbooks]</a:t>
            </a:r>
          </a:p>
          <a:p>
            <a:r>
              <a:rPr lang="en-AU" dirty="0"/>
              <a:t># </a:t>
            </a:r>
            <a:r>
              <a:rPr lang="en-AU" b="1" dirty="0">
                <a:solidFill>
                  <a:srgbClr val="FF0000"/>
                </a:solidFill>
              </a:rPr>
              <a:t>vi ABC-cookbook/recipes/ABC-</a:t>
            </a:r>
            <a:r>
              <a:rPr lang="en-AU" b="1" dirty="0" err="1">
                <a:solidFill>
                  <a:srgbClr val="FF0000"/>
                </a:solidFill>
              </a:rPr>
              <a:t>recipe.rb</a:t>
            </a:r>
            <a:r>
              <a:rPr lang="en-AU" b="1" dirty="0">
                <a:solidFill>
                  <a:srgbClr val="FF0000"/>
                </a:solidFill>
              </a:rPr>
              <a:t> </a:t>
            </a:r>
          </a:p>
          <a:p>
            <a:r>
              <a:rPr lang="en-AU" b="1" dirty="0" err="1">
                <a:solidFill>
                  <a:srgbClr val="FF0000"/>
                </a:solidFill>
              </a:rPr>
              <a:t>i</a:t>
            </a:r>
            <a:r>
              <a:rPr lang="en-AU" b="1" dirty="0">
                <a:solidFill>
                  <a:srgbClr val="FF0000"/>
                </a:solidFill>
              </a:rPr>
              <a:t>+ Enter then</a:t>
            </a:r>
          </a:p>
          <a:p>
            <a:r>
              <a:rPr lang="en-AU" dirty="0"/>
              <a:t> #</a:t>
            </a:r>
          </a:p>
          <a:p>
            <a:r>
              <a:rPr lang="en-AU" dirty="0"/>
              <a:t># Cookbook:: ABC-cookbook</a:t>
            </a:r>
          </a:p>
          <a:p>
            <a:r>
              <a:rPr lang="en-AU" dirty="0"/>
              <a:t># Recipe:: ABC-recipe</a:t>
            </a:r>
          </a:p>
          <a:p>
            <a:r>
              <a:rPr lang="en-AU" dirty="0"/>
              <a:t>#</a:t>
            </a:r>
          </a:p>
          <a:p>
            <a:r>
              <a:rPr lang="en-AU" dirty="0"/>
              <a:t># Copyright:: 2024, The Authors, All Rights Reserved.</a:t>
            </a:r>
          </a:p>
          <a:p>
            <a:endParaRPr lang="en-AU" dirty="0"/>
          </a:p>
          <a:p>
            <a:r>
              <a:rPr lang="en-AU" dirty="0">
                <a:highlight>
                  <a:srgbClr val="FFFF00"/>
                </a:highlight>
              </a:rPr>
              <a:t>execute "run a script" do</a:t>
            </a:r>
          </a:p>
          <a:p>
            <a:r>
              <a:rPr lang="en-AU" dirty="0">
                <a:highlight>
                  <a:srgbClr val="FFFF00"/>
                </a:highlight>
              </a:rPr>
              <a:t>command &lt;&lt;-EOH</a:t>
            </a:r>
          </a:p>
          <a:p>
            <a:r>
              <a:rPr lang="en-AU" dirty="0" err="1">
                <a:highlight>
                  <a:srgbClr val="FFFF00"/>
                </a:highlight>
              </a:rPr>
              <a:t>mkdir</a:t>
            </a:r>
            <a:r>
              <a:rPr lang="en-AU" dirty="0">
                <a:highlight>
                  <a:srgbClr val="FFFF00"/>
                </a:highlight>
              </a:rPr>
              <a:t> /</a:t>
            </a:r>
            <a:r>
              <a:rPr lang="en-AU" dirty="0" err="1">
                <a:highlight>
                  <a:srgbClr val="FFFF00"/>
                </a:highlight>
              </a:rPr>
              <a:t>ashokdir</a:t>
            </a:r>
            <a:endParaRPr lang="en-AU" dirty="0">
              <a:highlight>
                <a:srgbClr val="FFFF00"/>
              </a:highlight>
            </a:endParaRPr>
          </a:p>
          <a:p>
            <a:r>
              <a:rPr lang="en-AU" dirty="0">
                <a:highlight>
                  <a:srgbClr val="FFFF00"/>
                </a:highlight>
              </a:rPr>
              <a:t>touch /</a:t>
            </a:r>
            <a:r>
              <a:rPr lang="en-AU" dirty="0" err="1">
                <a:highlight>
                  <a:srgbClr val="FFFF00"/>
                </a:highlight>
              </a:rPr>
              <a:t>ashokdir</a:t>
            </a:r>
            <a:r>
              <a:rPr lang="en-AU" dirty="0">
                <a:highlight>
                  <a:srgbClr val="FFFF00"/>
                </a:highlight>
              </a:rPr>
              <a:t>/</a:t>
            </a:r>
            <a:r>
              <a:rPr lang="en-AU" dirty="0" err="1">
                <a:highlight>
                  <a:srgbClr val="FFFF00"/>
                </a:highlight>
              </a:rPr>
              <a:t>anupamfile</a:t>
            </a:r>
            <a:r>
              <a:rPr lang="en-AU" dirty="0">
                <a:highlight>
                  <a:srgbClr val="FFFF00"/>
                </a:highlight>
              </a:rPr>
              <a:t> </a:t>
            </a:r>
          </a:p>
          <a:p>
            <a:r>
              <a:rPr lang="en-AU" dirty="0">
                <a:highlight>
                  <a:srgbClr val="FFFF00"/>
                </a:highlight>
              </a:rPr>
              <a:t>EOH</a:t>
            </a:r>
          </a:p>
          <a:p>
            <a:r>
              <a:rPr lang="en-AU" dirty="0">
                <a:highlight>
                  <a:srgbClr val="FFFF00"/>
                </a:highlight>
              </a:rPr>
              <a:t>End</a:t>
            </a:r>
          </a:p>
          <a:p>
            <a:r>
              <a:rPr lang="en-AU" dirty="0"/>
              <a:t>[ABC-cookbook] ls /</a:t>
            </a:r>
          </a:p>
          <a:p>
            <a:r>
              <a:rPr lang="en-AU" dirty="0" err="1"/>
              <a:t>ashokdir</a:t>
            </a:r>
            <a:endParaRPr lang="en-AU" dirty="0"/>
          </a:p>
        </p:txBody>
      </p:sp>
    </p:spTree>
    <p:extLst>
      <p:ext uri="{BB962C8B-B14F-4D97-AF65-F5344CB8AC3E}">
        <p14:creationId xmlns:p14="http://schemas.microsoft.com/office/powerpoint/2010/main" val="727020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0437-BBA1-909F-6DEC-B5117DEC0054}"/>
              </a:ext>
            </a:extLst>
          </p:cNvPr>
          <p:cNvSpPr>
            <a:spLocks noGrp="1"/>
          </p:cNvSpPr>
          <p:nvPr>
            <p:ph type="title"/>
          </p:nvPr>
        </p:nvSpPr>
        <p:spPr>
          <a:xfrm>
            <a:off x="2592925" y="624110"/>
            <a:ext cx="8911687" cy="642628"/>
          </a:xfrm>
        </p:spPr>
        <p:txBody>
          <a:bodyPr/>
          <a:lstStyle/>
          <a:p>
            <a:r>
              <a:rPr lang="en-AU" b="1" i="1" dirty="0"/>
              <a:t>ATTRIBUTES</a:t>
            </a:r>
            <a:endParaRPr lang="en-AU" dirty="0"/>
          </a:p>
        </p:txBody>
      </p:sp>
      <p:sp>
        <p:nvSpPr>
          <p:cNvPr id="3" name="Content Placeholder 2">
            <a:extLst>
              <a:ext uri="{FF2B5EF4-FFF2-40B4-BE49-F238E27FC236}">
                <a16:creationId xmlns:a16="http://schemas.microsoft.com/office/drawing/2014/main" id="{2845405F-B23F-4220-65A5-4594BE3D754A}"/>
              </a:ext>
            </a:extLst>
          </p:cNvPr>
          <p:cNvSpPr>
            <a:spLocks noGrp="1"/>
          </p:cNvSpPr>
          <p:nvPr>
            <p:ph idx="1"/>
          </p:nvPr>
        </p:nvSpPr>
        <p:spPr>
          <a:xfrm>
            <a:off x="2589212" y="1266738"/>
            <a:ext cx="8915400" cy="5394121"/>
          </a:xfrm>
        </p:spPr>
        <p:txBody>
          <a:bodyPr>
            <a:normAutofit fontScale="55000" lnSpcReduction="20000"/>
          </a:bodyPr>
          <a:lstStyle/>
          <a:p>
            <a:r>
              <a:rPr lang="en-AU" b="1" dirty="0"/>
              <a:t>Create user </a:t>
            </a:r>
          </a:p>
          <a:p>
            <a:r>
              <a:rPr lang="en-AU" b="1" dirty="0">
                <a:solidFill>
                  <a:srgbClr val="FF0000"/>
                </a:solidFill>
              </a:rPr>
              <a:t># vi ABC-cookbook/recipes/ABC-</a:t>
            </a:r>
            <a:r>
              <a:rPr lang="en-AU" b="1" dirty="0" err="1">
                <a:solidFill>
                  <a:srgbClr val="FF0000"/>
                </a:solidFill>
              </a:rPr>
              <a:t>recipe.rb</a:t>
            </a:r>
            <a:r>
              <a:rPr lang="en-AU" b="1" dirty="0">
                <a:solidFill>
                  <a:srgbClr val="FF0000"/>
                </a:solidFill>
              </a:rPr>
              <a:t> </a:t>
            </a:r>
          </a:p>
          <a:p>
            <a:r>
              <a:rPr lang="en-AU" b="1" dirty="0">
                <a:highlight>
                  <a:srgbClr val="FFFF00"/>
                </a:highlight>
              </a:rPr>
              <a:t>user "</a:t>
            </a:r>
            <a:r>
              <a:rPr lang="en-AU" b="1" dirty="0" err="1">
                <a:highlight>
                  <a:srgbClr val="FFFF00"/>
                </a:highlight>
              </a:rPr>
              <a:t>ashok</a:t>
            </a:r>
            <a:r>
              <a:rPr lang="en-AU" b="1" dirty="0">
                <a:highlight>
                  <a:srgbClr val="FFFF00"/>
                </a:highlight>
              </a:rPr>
              <a:t>" do</a:t>
            </a:r>
          </a:p>
          <a:p>
            <a:r>
              <a:rPr lang="en-AU" b="1" dirty="0">
                <a:highlight>
                  <a:srgbClr val="FFFF00"/>
                </a:highlight>
              </a:rPr>
              <a:t>action :create</a:t>
            </a:r>
          </a:p>
          <a:p>
            <a:r>
              <a:rPr lang="en-AU" b="1" dirty="0">
                <a:highlight>
                  <a:srgbClr val="FFFF00"/>
                </a:highlight>
              </a:rPr>
              <a:t>End</a:t>
            </a:r>
          </a:p>
          <a:p>
            <a:r>
              <a:rPr lang="en-AU" b="1" dirty="0" err="1"/>
              <a:t>Enter+Esc</a:t>
            </a:r>
            <a:r>
              <a:rPr lang="en-AU" b="1" dirty="0"/>
              <a:t>+:</a:t>
            </a:r>
            <a:r>
              <a:rPr lang="en-AU" b="1" dirty="0" err="1"/>
              <a:t>wq</a:t>
            </a:r>
            <a:endParaRPr lang="en-AU" b="1" dirty="0"/>
          </a:p>
          <a:p>
            <a:r>
              <a:rPr lang="en-AU" b="1" dirty="0"/>
              <a:t> (now run the </a:t>
            </a:r>
            <a:r>
              <a:rPr lang="en-AU" b="1" dirty="0" err="1"/>
              <a:t>recipe,call</a:t>
            </a:r>
            <a:r>
              <a:rPr lang="en-AU" b="1" dirty="0"/>
              <a:t> chef-client)</a:t>
            </a:r>
          </a:p>
          <a:p>
            <a:r>
              <a:rPr lang="en-AU" dirty="0"/>
              <a:t> </a:t>
            </a:r>
            <a:r>
              <a:rPr lang="en-AU" b="1" dirty="0">
                <a:solidFill>
                  <a:srgbClr val="FF0000"/>
                </a:solidFill>
              </a:rPr>
              <a:t># chef-client -</a:t>
            </a:r>
            <a:r>
              <a:rPr lang="en-AU" b="1" dirty="0" err="1">
                <a:solidFill>
                  <a:srgbClr val="FF0000"/>
                </a:solidFill>
              </a:rPr>
              <a:t>zr</a:t>
            </a:r>
            <a:r>
              <a:rPr lang="en-AU" b="1" dirty="0">
                <a:solidFill>
                  <a:srgbClr val="FF0000"/>
                </a:solidFill>
              </a:rPr>
              <a:t> “recipe[ABC-cookbook::ABC-recipe]” </a:t>
            </a:r>
          </a:p>
          <a:p>
            <a:r>
              <a:rPr lang="en-AU" b="1" dirty="0"/>
              <a:t>Create group</a:t>
            </a:r>
          </a:p>
          <a:p>
            <a:r>
              <a:rPr lang="en-AU" dirty="0"/>
              <a:t> </a:t>
            </a:r>
            <a:r>
              <a:rPr lang="en-AU" b="1" dirty="0">
                <a:solidFill>
                  <a:srgbClr val="FF0000"/>
                </a:solidFill>
              </a:rPr>
              <a:t># vi ABC-cookbook/recipes/ABC-</a:t>
            </a:r>
            <a:r>
              <a:rPr lang="en-AU" b="1" dirty="0" err="1">
                <a:solidFill>
                  <a:srgbClr val="FF0000"/>
                </a:solidFill>
              </a:rPr>
              <a:t>recipe.rb</a:t>
            </a:r>
            <a:r>
              <a:rPr lang="en-AU" b="1" dirty="0">
                <a:solidFill>
                  <a:srgbClr val="FF0000"/>
                </a:solidFill>
              </a:rPr>
              <a:t> </a:t>
            </a:r>
          </a:p>
          <a:p>
            <a:endParaRPr lang="en-AU" b="1" dirty="0"/>
          </a:p>
          <a:p>
            <a:r>
              <a:rPr lang="en-AU" b="1" dirty="0">
                <a:highlight>
                  <a:srgbClr val="FFFF00"/>
                </a:highlight>
              </a:rPr>
              <a:t>group "</a:t>
            </a:r>
            <a:r>
              <a:rPr lang="en-AU" b="1" dirty="0" err="1">
                <a:highlight>
                  <a:srgbClr val="FFFF00"/>
                </a:highlight>
              </a:rPr>
              <a:t>devopsgroup</a:t>
            </a:r>
            <a:r>
              <a:rPr lang="en-AU" b="1" dirty="0">
                <a:highlight>
                  <a:srgbClr val="FFFF00"/>
                </a:highlight>
              </a:rPr>
              <a:t>" do</a:t>
            </a:r>
          </a:p>
          <a:p>
            <a:r>
              <a:rPr lang="en-AU" b="1" dirty="0">
                <a:highlight>
                  <a:srgbClr val="FFFF00"/>
                </a:highlight>
              </a:rPr>
              <a:t>action :create</a:t>
            </a:r>
          </a:p>
          <a:p>
            <a:r>
              <a:rPr lang="en-AU" b="1" dirty="0">
                <a:highlight>
                  <a:srgbClr val="FFFF00"/>
                </a:highlight>
              </a:rPr>
              <a:t>members '</a:t>
            </a:r>
            <a:r>
              <a:rPr lang="en-AU" b="1" dirty="0" err="1">
                <a:highlight>
                  <a:srgbClr val="FFFF00"/>
                </a:highlight>
              </a:rPr>
              <a:t>ashok</a:t>
            </a:r>
            <a:r>
              <a:rPr lang="en-AU" b="1" dirty="0">
                <a:highlight>
                  <a:srgbClr val="FFFF00"/>
                </a:highlight>
              </a:rPr>
              <a:t>'</a:t>
            </a:r>
          </a:p>
          <a:p>
            <a:r>
              <a:rPr lang="en-AU" b="1" dirty="0">
                <a:highlight>
                  <a:srgbClr val="FFFF00"/>
                </a:highlight>
              </a:rPr>
              <a:t>append true</a:t>
            </a:r>
          </a:p>
          <a:p>
            <a:r>
              <a:rPr lang="en-AU" b="1" dirty="0">
                <a:highlight>
                  <a:srgbClr val="FFFF00"/>
                </a:highlight>
              </a:rPr>
              <a:t>End</a:t>
            </a:r>
          </a:p>
          <a:p>
            <a:r>
              <a:rPr lang="en-AU" b="1" dirty="0" err="1"/>
              <a:t>Enter+Esc</a:t>
            </a:r>
            <a:r>
              <a:rPr lang="en-AU" b="1" dirty="0"/>
              <a:t>+:</a:t>
            </a:r>
            <a:r>
              <a:rPr lang="en-AU" b="1" dirty="0" err="1"/>
              <a:t>wq</a:t>
            </a:r>
            <a:r>
              <a:rPr lang="en-AU" b="1" dirty="0"/>
              <a:t> (now check the recipe) </a:t>
            </a:r>
          </a:p>
          <a:p>
            <a:r>
              <a:rPr lang="en-AU" b="1" dirty="0">
                <a:solidFill>
                  <a:srgbClr val="FF0000"/>
                </a:solidFill>
              </a:rPr>
              <a:t># Chef exec ruby -c ABC-cookbook/recipes/ABC-</a:t>
            </a:r>
            <a:r>
              <a:rPr lang="en-AU" b="1" dirty="0" err="1">
                <a:solidFill>
                  <a:srgbClr val="FF0000"/>
                </a:solidFill>
              </a:rPr>
              <a:t>recipe.rb</a:t>
            </a:r>
            <a:r>
              <a:rPr lang="en-AU" b="1" dirty="0">
                <a:solidFill>
                  <a:srgbClr val="FF0000"/>
                </a:solidFill>
              </a:rPr>
              <a:t> </a:t>
            </a:r>
          </a:p>
          <a:p>
            <a:r>
              <a:rPr lang="en-AU" b="1" dirty="0">
                <a:solidFill>
                  <a:srgbClr val="FF0000"/>
                </a:solidFill>
              </a:rPr>
              <a:t># syntax OK (now run the recipe) </a:t>
            </a:r>
          </a:p>
          <a:p>
            <a:r>
              <a:rPr lang="en-AU" b="1" dirty="0">
                <a:solidFill>
                  <a:srgbClr val="FF0000"/>
                </a:solidFill>
              </a:rPr>
              <a:t># chef-client -</a:t>
            </a:r>
            <a:r>
              <a:rPr lang="en-AU" b="1" dirty="0" err="1">
                <a:solidFill>
                  <a:srgbClr val="FF0000"/>
                </a:solidFill>
              </a:rPr>
              <a:t>zr</a:t>
            </a:r>
            <a:r>
              <a:rPr lang="en-AU" b="1" dirty="0">
                <a:solidFill>
                  <a:srgbClr val="FF0000"/>
                </a:solidFill>
              </a:rPr>
              <a:t> “recipe[ABC-cookbook::</a:t>
            </a:r>
            <a:r>
              <a:rPr lang="en-AU" b="1" dirty="0" err="1">
                <a:solidFill>
                  <a:srgbClr val="FF0000"/>
                </a:solidFill>
              </a:rPr>
              <a:t>abc</a:t>
            </a:r>
            <a:r>
              <a:rPr lang="en-AU" b="1" dirty="0">
                <a:solidFill>
                  <a:srgbClr val="FF0000"/>
                </a:solidFill>
              </a:rPr>
              <a:t>-recipe]” </a:t>
            </a:r>
          </a:p>
          <a:p>
            <a:r>
              <a:rPr lang="en-AU" b="1" dirty="0">
                <a:solidFill>
                  <a:srgbClr val="FF0000"/>
                </a:solidFill>
              </a:rPr>
              <a:t># cat /etc/group (also try ls /) (to check the group</a:t>
            </a:r>
          </a:p>
        </p:txBody>
      </p:sp>
    </p:spTree>
    <p:extLst>
      <p:ext uri="{BB962C8B-B14F-4D97-AF65-F5344CB8AC3E}">
        <p14:creationId xmlns:p14="http://schemas.microsoft.com/office/powerpoint/2010/main" val="90291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8"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9"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0"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1"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2"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23"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4"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5"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6"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7"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8"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9"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31" name="Group 130">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32"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33"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4"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5"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6"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7"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8"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9"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40"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41"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42"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43"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5" name="Rectangle 144">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7"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49" name="Rectangle 148">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D5C360-DAE2-8DDB-5BD4-A041486A13CE}"/>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i="1">
                <a:solidFill>
                  <a:srgbClr val="FEFFFF"/>
                </a:solidFill>
              </a:rPr>
              <a:t>     </a:t>
            </a:r>
          </a:p>
        </p:txBody>
      </p:sp>
      <p:sp>
        <p:nvSpPr>
          <p:cNvPr id="153"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D1A1AB7B-86B2-F97C-8D43-6DFC8AFC2671}"/>
              </a:ext>
            </a:extLst>
          </p:cNvPr>
          <p:cNvSpPr>
            <a:spLocks noGrp="1"/>
          </p:cNvSpPr>
          <p:nvPr>
            <p:ph type="body" sz="half" idx="2"/>
          </p:nvPr>
        </p:nvSpPr>
        <p:spPr>
          <a:xfrm>
            <a:off x="540279" y="5189400"/>
            <a:ext cx="3778870" cy="544260"/>
          </a:xfrm>
        </p:spPr>
        <p:txBody>
          <a:bodyPr vert="horz" lIns="91440" tIns="45720" rIns="91440" bIns="45720" rtlCol="0" anchor="ctr">
            <a:normAutofit/>
          </a:bodyPr>
          <a:lstStyle/>
          <a:p>
            <a:pPr marL="0" lvl="1">
              <a:lnSpc>
                <a:spcPct val="90000"/>
              </a:lnSpc>
            </a:pPr>
            <a:r>
              <a:rPr lang="en-US" sz="1600" b="1" i="1" dirty="0">
                <a:solidFill>
                  <a:srgbClr val="FEFFFF"/>
                </a:solidFill>
              </a:rPr>
              <a:t>GIT - A Distributed Version Control System</a:t>
            </a:r>
          </a:p>
        </p:txBody>
      </p:sp>
      <p:pic>
        <p:nvPicPr>
          <p:cNvPr id="6" name="Picture Placeholder 5" descr="A logo of a company">
            <a:extLst>
              <a:ext uri="{FF2B5EF4-FFF2-40B4-BE49-F238E27FC236}">
                <a16:creationId xmlns:a16="http://schemas.microsoft.com/office/drawing/2014/main" id="{2F78B951-68A4-1080-E10B-531623D01C21}"/>
              </a:ext>
            </a:extLst>
          </p:cNvPr>
          <p:cNvPicPr>
            <a:picLocks noGrp="1" noChangeAspect="1"/>
          </p:cNvPicPr>
          <p:nvPr>
            <p:ph type="pic" idx="1"/>
          </p:nvPr>
        </p:nvPicPr>
        <p:blipFill rotWithShape="1">
          <a:blip r:embed="rId2"/>
          <a:srcRect r="5061" b="-1"/>
          <a:stretch/>
        </p:blipFill>
        <p:spPr>
          <a:xfrm>
            <a:off x="6007445" y="967417"/>
            <a:ext cx="4801600" cy="4930468"/>
          </a:xfrm>
          <a:prstGeom prst="rect">
            <a:avLst/>
          </a:prstGeom>
        </p:spPr>
      </p:pic>
    </p:spTree>
    <p:extLst>
      <p:ext uri="{BB962C8B-B14F-4D97-AF65-F5344CB8AC3E}">
        <p14:creationId xmlns:p14="http://schemas.microsoft.com/office/powerpoint/2010/main" val="418809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13E3-605B-DD98-34B7-C62DDB6F96EB}"/>
              </a:ext>
            </a:extLst>
          </p:cNvPr>
          <p:cNvSpPr>
            <a:spLocks noGrp="1"/>
          </p:cNvSpPr>
          <p:nvPr>
            <p:ph type="title"/>
          </p:nvPr>
        </p:nvSpPr>
        <p:spPr>
          <a:xfrm>
            <a:off x="2592925" y="624110"/>
            <a:ext cx="8911687" cy="617461"/>
          </a:xfrm>
        </p:spPr>
        <p:txBody>
          <a:bodyPr>
            <a:normAutofit fontScale="90000"/>
          </a:bodyPr>
          <a:lstStyle/>
          <a:p>
            <a:r>
              <a:rPr lang="en-AU" b="1" i="1" dirty="0"/>
              <a:t>RUNLIST</a:t>
            </a:r>
          </a:p>
        </p:txBody>
      </p:sp>
      <p:sp>
        <p:nvSpPr>
          <p:cNvPr id="3" name="Content Placeholder 2">
            <a:extLst>
              <a:ext uri="{FF2B5EF4-FFF2-40B4-BE49-F238E27FC236}">
                <a16:creationId xmlns:a16="http://schemas.microsoft.com/office/drawing/2014/main" id="{932268C3-E230-1D1B-95F8-B5F8BAB84808}"/>
              </a:ext>
            </a:extLst>
          </p:cNvPr>
          <p:cNvSpPr>
            <a:spLocks noGrp="1"/>
          </p:cNvSpPr>
          <p:nvPr>
            <p:ph idx="1"/>
          </p:nvPr>
        </p:nvSpPr>
        <p:spPr>
          <a:xfrm>
            <a:off x="2589212" y="1166069"/>
            <a:ext cx="8915400" cy="5570291"/>
          </a:xfrm>
        </p:spPr>
        <p:txBody>
          <a:bodyPr>
            <a:normAutofit fontScale="92500" lnSpcReduction="20000"/>
          </a:bodyPr>
          <a:lstStyle/>
          <a:p>
            <a:r>
              <a:rPr lang="en-AU" dirty="0">
                <a:highlight>
                  <a:srgbClr val="FFFF00"/>
                </a:highlight>
              </a:rPr>
              <a:t>To run the recipe in a sequence order , we mention that in a run list. </a:t>
            </a:r>
          </a:p>
          <a:p>
            <a:r>
              <a:rPr lang="en-AU" dirty="0">
                <a:highlight>
                  <a:srgbClr val="FFFF00"/>
                </a:highlight>
              </a:rPr>
              <a:t>With this process we can run multiple recipes but the condition is, they must be from one cookbook</a:t>
            </a:r>
            <a:r>
              <a:rPr lang="en-AU" dirty="0"/>
              <a:t>.</a:t>
            </a:r>
          </a:p>
          <a:p>
            <a:r>
              <a:rPr lang="en-AU" dirty="0"/>
              <a:t> ***(chef client calling default recipes from Ashok-cookbook &amp; Apache-cookbook together) ***</a:t>
            </a:r>
          </a:p>
          <a:p>
            <a:r>
              <a:rPr lang="en-AU" dirty="0">
                <a:solidFill>
                  <a:srgbClr val="FF0000"/>
                </a:solidFill>
              </a:rPr>
              <a:t>[cookbooks]# chef-client -</a:t>
            </a:r>
            <a:r>
              <a:rPr lang="en-AU" dirty="0" err="1">
                <a:solidFill>
                  <a:srgbClr val="FF0000"/>
                </a:solidFill>
              </a:rPr>
              <a:t>zr</a:t>
            </a:r>
            <a:r>
              <a:rPr lang="en-AU" dirty="0">
                <a:solidFill>
                  <a:srgbClr val="FF0000"/>
                </a:solidFill>
              </a:rPr>
              <a:t> “recipe[Ashok-cookbook::default],recipe[Apache-cookbook::default]” </a:t>
            </a:r>
          </a:p>
          <a:p>
            <a:r>
              <a:rPr lang="en-AU" dirty="0"/>
              <a:t>Include Recipe: To call recipes/recipe from another recipe with in same cookbook.</a:t>
            </a:r>
          </a:p>
          <a:p>
            <a:r>
              <a:rPr lang="en-AU" dirty="0"/>
              <a:t> To run multiple recipes from same cookbook. We can run any numbers of recipes with include command but all must be from same cookbook. Here including recipes with default recipe in Ashok-Cookbook. </a:t>
            </a:r>
          </a:p>
          <a:p>
            <a:r>
              <a:rPr lang="en-AU" dirty="0">
                <a:solidFill>
                  <a:srgbClr val="FF0000"/>
                </a:solidFill>
              </a:rPr>
              <a:t>[cookbooks]# vi Ashok-cookbook/recipes/</a:t>
            </a:r>
            <a:r>
              <a:rPr lang="en-AU" dirty="0" err="1">
                <a:solidFill>
                  <a:srgbClr val="FF0000"/>
                </a:solidFill>
              </a:rPr>
              <a:t>default.rb</a:t>
            </a:r>
            <a:endParaRPr lang="en-AU" dirty="0">
              <a:solidFill>
                <a:srgbClr val="FF0000"/>
              </a:solidFill>
            </a:endParaRPr>
          </a:p>
          <a:p>
            <a:r>
              <a:rPr lang="en-AU" dirty="0">
                <a:solidFill>
                  <a:srgbClr val="FF0000"/>
                </a:solidFill>
              </a:rPr>
              <a:t> </a:t>
            </a:r>
            <a:r>
              <a:rPr lang="en-AU" dirty="0" err="1">
                <a:solidFill>
                  <a:srgbClr val="FF0000"/>
                </a:solidFill>
              </a:rPr>
              <a:t>Include_recipe</a:t>
            </a:r>
            <a:r>
              <a:rPr lang="en-AU" dirty="0">
                <a:solidFill>
                  <a:srgbClr val="FF0000"/>
                </a:solidFill>
              </a:rPr>
              <a:t> “ABC-cookbook::ABC-recipe”</a:t>
            </a:r>
          </a:p>
          <a:p>
            <a:r>
              <a:rPr lang="en-AU" dirty="0">
                <a:solidFill>
                  <a:srgbClr val="FF0000"/>
                </a:solidFill>
              </a:rPr>
              <a:t> </a:t>
            </a:r>
            <a:r>
              <a:rPr lang="en-AU" dirty="0" err="1">
                <a:solidFill>
                  <a:srgbClr val="FF0000"/>
                </a:solidFill>
              </a:rPr>
              <a:t>Include_recipe</a:t>
            </a:r>
            <a:r>
              <a:rPr lang="en-AU" dirty="0">
                <a:solidFill>
                  <a:srgbClr val="FF0000"/>
                </a:solidFill>
              </a:rPr>
              <a:t> “ABC-cookbook::XYZ-recipe”</a:t>
            </a:r>
          </a:p>
          <a:p>
            <a:r>
              <a:rPr lang="en-AU" dirty="0">
                <a:solidFill>
                  <a:srgbClr val="FF0000"/>
                </a:solidFill>
              </a:rPr>
              <a:t> </a:t>
            </a:r>
            <a:r>
              <a:rPr lang="en-AU" dirty="0" err="1">
                <a:solidFill>
                  <a:srgbClr val="FF0000"/>
                </a:solidFill>
              </a:rPr>
              <a:t>Include_recipe</a:t>
            </a:r>
            <a:r>
              <a:rPr lang="en-AU" dirty="0">
                <a:solidFill>
                  <a:srgbClr val="FF0000"/>
                </a:solidFill>
              </a:rPr>
              <a:t> “ABC-cookbook::PQR-recipe</a:t>
            </a:r>
            <a:r>
              <a:rPr lang="en-AU" dirty="0"/>
              <a:t>”</a:t>
            </a:r>
          </a:p>
          <a:p>
            <a:r>
              <a:rPr lang="en-AU" dirty="0"/>
              <a:t>Esc+:</a:t>
            </a:r>
            <a:r>
              <a:rPr lang="en-AU" dirty="0" err="1"/>
              <a:t>wq</a:t>
            </a:r>
            <a:r>
              <a:rPr lang="en-AU" dirty="0"/>
              <a:t> (call the chef client) </a:t>
            </a:r>
          </a:p>
          <a:p>
            <a:r>
              <a:rPr lang="en-AU" dirty="0">
                <a:solidFill>
                  <a:srgbClr val="FF0000"/>
                </a:solidFill>
              </a:rPr>
              <a:t>#chef-client -</a:t>
            </a:r>
            <a:r>
              <a:rPr lang="en-AU" dirty="0" err="1">
                <a:solidFill>
                  <a:srgbClr val="FF0000"/>
                </a:solidFill>
              </a:rPr>
              <a:t>zr</a:t>
            </a:r>
            <a:r>
              <a:rPr lang="en-AU" dirty="0">
                <a:solidFill>
                  <a:srgbClr val="FF0000"/>
                </a:solidFill>
              </a:rPr>
              <a:t> “recipe[Ashok-cookbook::default]”</a:t>
            </a:r>
          </a:p>
        </p:txBody>
      </p:sp>
    </p:spTree>
    <p:extLst>
      <p:ext uri="{BB962C8B-B14F-4D97-AF65-F5344CB8AC3E}">
        <p14:creationId xmlns:p14="http://schemas.microsoft.com/office/powerpoint/2010/main" val="3748161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97F5-CFE5-4FF3-9718-5714083C6882}"/>
              </a:ext>
            </a:extLst>
          </p:cNvPr>
          <p:cNvSpPr>
            <a:spLocks noGrp="1"/>
          </p:cNvSpPr>
          <p:nvPr>
            <p:ph type="title"/>
          </p:nvPr>
        </p:nvSpPr>
        <p:spPr>
          <a:xfrm>
            <a:off x="2592925" y="624110"/>
            <a:ext cx="8911687" cy="659406"/>
          </a:xfrm>
        </p:spPr>
        <p:txBody>
          <a:bodyPr/>
          <a:lstStyle/>
          <a:p>
            <a:r>
              <a:rPr lang="en-AU" b="1" i="1" dirty="0"/>
              <a:t>BOOTSTRAP</a:t>
            </a:r>
          </a:p>
        </p:txBody>
      </p:sp>
      <p:sp>
        <p:nvSpPr>
          <p:cNvPr id="3" name="Content Placeholder 2">
            <a:extLst>
              <a:ext uri="{FF2B5EF4-FFF2-40B4-BE49-F238E27FC236}">
                <a16:creationId xmlns:a16="http://schemas.microsoft.com/office/drawing/2014/main" id="{E61B4DAB-E059-25E9-1E19-78950A5B4231}"/>
              </a:ext>
            </a:extLst>
          </p:cNvPr>
          <p:cNvSpPr>
            <a:spLocks noGrp="1"/>
          </p:cNvSpPr>
          <p:nvPr>
            <p:ph idx="1"/>
          </p:nvPr>
        </p:nvSpPr>
        <p:spPr>
          <a:xfrm>
            <a:off x="2589212" y="1342239"/>
            <a:ext cx="8915400" cy="5259897"/>
          </a:xfrm>
        </p:spPr>
        <p:txBody>
          <a:bodyPr>
            <a:normAutofit fontScale="92500"/>
          </a:bodyPr>
          <a:lstStyle/>
          <a:p>
            <a:r>
              <a:rPr lang="en-AU" dirty="0"/>
              <a:t>Connect workstation to chef server to node using chef-repo, bootstrap</a:t>
            </a:r>
          </a:p>
          <a:p>
            <a:r>
              <a:rPr lang="en-AU" dirty="0"/>
              <a:t>Chef server is going to be mediator between the code and cookbooks.</a:t>
            </a:r>
          </a:p>
          <a:p>
            <a:r>
              <a:rPr lang="en-AU" dirty="0">
                <a:highlight>
                  <a:srgbClr val="FFFF00"/>
                </a:highlight>
              </a:rPr>
              <a:t>Bootstrapping is Attaching a node to chef server, while using Bootstrap command, both workstation and node should be in same AZ. </a:t>
            </a:r>
          </a:p>
          <a:p>
            <a:r>
              <a:rPr lang="en-AU" dirty="0"/>
              <a:t>Two actions will be done while bootstrapping </a:t>
            </a:r>
          </a:p>
          <a:p>
            <a:r>
              <a:rPr lang="en-AU" dirty="0"/>
              <a:t>1. adding node to chef server </a:t>
            </a:r>
          </a:p>
          <a:p>
            <a:r>
              <a:rPr lang="en-AU" dirty="0"/>
              <a:t>2. installing chef package. </a:t>
            </a:r>
          </a:p>
          <a:p>
            <a:r>
              <a:rPr lang="en-AU" dirty="0"/>
              <a:t>Chef-repo It would be the main directory inside it you have to run any commands, it is also having cookbooks). </a:t>
            </a:r>
          </a:p>
          <a:p>
            <a:r>
              <a:rPr lang="en-AU" dirty="0"/>
              <a:t>Create chef manage account by “manage.chef.io” and download starter kit.</a:t>
            </a:r>
          </a:p>
          <a:p>
            <a:r>
              <a:rPr lang="en-AU" dirty="0"/>
              <a:t> Go to download and extract file chef-repo, </a:t>
            </a:r>
          </a:p>
          <a:p>
            <a:r>
              <a:rPr lang="en-AU" dirty="0"/>
              <a:t>After extracting we got more files inside chef-repo are (.chef ,cookbooks ,</a:t>
            </a:r>
            <a:r>
              <a:rPr lang="en-AU" dirty="0" err="1"/>
              <a:t>gitignore</a:t>
            </a:r>
            <a:r>
              <a:rPr lang="en-AU" dirty="0"/>
              <a:t>, README.md, roles)</a:t>
            </a:r>
          </a:p>
          <a:p>
            <a:r>
              <a:rPr lang="en-AU" dirty="0"/>
              <a:t> For sending chef-repo file to Linux machine we use the software called WinSCP. Drag Chef-repo from left window and drop</a:t>
            </a:r>
          </a:p>
        </p:txBody>
      </p:sp>
    </p:spTree>
    <p:extLst>
      <p:ext uri="{BB962C8B-B14F-4D97-AF65-F5344CB8AC3E}">
        <p14:creationId xmlns:p14="http://schemas.microsoft.com/office/powerpoint/2010/main" val="8915085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5AA2-0B3B-3146-30D2-A5AF9669FD31}"/>
              </a:ext>
            </a:extLst>
          </p:cNvPr>
          <p:cNvSpPr>
            <a:spLocks noGrp="1"/>
          </p:cNvSpPr>
          <p:nvPr>
            <p:ph type="title"/>
          </p:nvPr>
        </p:nvSpPr>
        <p:spPr>
          <a:xfrm>
            <a:off x="2592925" y="624110"/>
            <a:ext cx="8911687" cy="642628"/>
          </a:xfrm>
        </p:spPr>
        <p:txBody>
          <a:bodyPr/>
          <a:lstStyle/>
          <a:p>
            <a:r>
              <a:rPr lang="en-AU" b="1" i="1" dirty="0"/>
              <a:t>BOOTSTRAP</a:t>
            </a:r>
            <a:endParaRPr lang="en-AU" dirty="0"/>
          </a:p>
        </p:txBody>
      </p:sp>
      <p:sp>
        <p:nvSpPr>
          <p:cNvPr id="3" name="Content Placeholder 2">
            <a:extLst>
              <a:ext uri="{FF2B5EF4-FFF2-40B4-BE49-F238E27FC236}">
                <a16:creationId xmlns:a16="http://schemas.microsoft.com/office/drawing/2014/main" id="{C68D77F2-A502-CC23-81E9-081B424B4695}"/>
              </a:ext>
            </a:extLst>
          </p:cNvPr>
          <p:cNvSpPr>
            <a:spLocks noGrp="1"/>
          </p:cNvSpPr>
          <p:nvPr>
            <p:ph idx="1"/>
          </p:nvPr>
        </p:nvSpPr>
        <p:spPr>
          <a:xfrm>
            <a:off x="2589212" y="1342239"/>
            <a:ext cx="8915400" cy="5251507"/>
          </a:xfrm>
        </p:spPr>
        <p:txBody>
          <a:bodyPr>
            <a:normAutofit fontScale="92500" lnSpcReduction="20000"/>
          </a:bodyPr>
          <a:lstStyle/>
          <a:p>
            <a:r>
              <a:rPr lang="en-AU" b="1" dirty="0">
                <a:solidFill>
                  <a:srgbClr val="FF0000"/>
                </a:solidFill>
              </a:rPr>
              <a:t># </a:t>
            </a:r>
            <a:r>
              <a:rPr lang="en-AU" b="1" dirty="0" err="1">
                <a:solidFill>
                  <a:srgbClr val="FF0000"/>
                </a:solidFill>
              </a:rPr>
              <a:t>Sudo</a:t>
            </a:r>
            <a:r>
              <a:rPr lang="en-AU" b="1" dirty="0">
                <a:solidFill>
                  <a:srgbClr val="FF0000"/>
                </a:solidFill>
              </a:rPr>
              <a:t> </a:t>
            </a:r>
            <a:r>
              <a:rPr lang="en-AU" b="1" dirty="0" err="1">
                <a:solidFill>
                  <a:srgbClr val="FF0000"/>
                </a:solidFill>
              </a:rPr>
              <a:t>su</a:t>
            </a:r>
            <a:endParaRPr lang="en-AU" b="1" dirty="0">
              <a:solidFill>
                <a:srgbClr val="FF0000"/>
              </a:solidFill>
            </a:endParaRPr>
          </a:p>
          <a:p>
            <a:r>
              <a:rPr lang="en-AU" b="1" dirty="0">
                <a:solidFill>
                  <a:srgbClr val="FF0000"/>
                </a:solidFill>
              </a:rPr>
              <a:t># ls </a:t>
            </a:r>
          </a:p>
          <a:p>
            <a:r>
              <a:rPr lang="en-AU" b="1" dirty="0"/>
              <a:t>chef-repo chef-workstation-20.7.96-1.e17.x86_64.rpm cookbooks nodes</a:t>
            </a:r>
          </a:p>
          <a:p>
            <a:r>
              <a:rPr lang="en-AU" b="1" dirty="0"/>
              <a:t> </a:t>
            </a:r>
            <a:r>
              <a:rPr lang="en-AU" b="1" dirty="0">
                <a:solidFill>
                  <a:srgbClr val="FF0000"/>
                </a:solidFill>
              </a:rPr>
              <a:t># cd chef-repo </a:t>
            </a:r>
          </a:p>
          <a:p>
            <a:r>
              <a:rPr lang="en-AU" b="1" dirty="0">
                <a:solidFill>
                  <a:srgbClr val="FF0000"/>
                </a:solidFill>
              </a:rPr>
              <a:t># ls-a </a:t>
            </a:r>
          </a:p>
          <a:p>
            <a:r>
              <a:rPr lang="en-AU" b="1" dirty="0">
                <a:solidFill>
                  <a:schemeClr val="tx1"/>
                </a:solidFill>
              </a:rPr>
              <a:t>. .. .chef cookbooks .</a:t>
            </a:r>
            <a:r>
              <a:rPr lang="en-AU" b="1" dirty="0" err="1">
                <a:solidFill>
                  <a:schemeClr val="tx1"/>
                </a:solidFill>
              </a:rPr>
              <a:t>gitignore</a:t>
            </a:r>
            <a:r>
              <a:rPr lang="en-AU" b="1" dirty="0">
                <a:solidFill>
                  <a:schemeClr val="tx1"/>
                </a:solidFill>
              </a:rPr>
              <a:t> README.md roles</a:t>
            </a:r>
          </a:p>
          <a:p>
            <a:r>
              <a:rPr lang="en-AU" dirty="0"/>
              <a:t> </a:t>
            </a:r>
            <a:r>
              <a:rPr lang="en-AU" b="1" dirty="0">
                <a:solidFill>
                  <a:srgbClr val="FF0000"/>
                </a:solidFill>
              </a:rPr>
              <a:t># cd .chef/</a:t>
            </a:r>
          </a:p>
          <a:p>
            <a:r>
              <a:rPr lang="en-AU" b="1" dirty="0">
                <a:solidFill>
                  <a:srgbClr val="FF0000"/>
                </a:solidFill>
              </a:rPr>
              <a:t> [.chef]# ls/ </a:t>
            </a:r>
          </a:p>
          <a:p>
            <a:r>
              <a:rPr lang="en-AU" b="1" dirty="0">
                <a:solidFill>
                  <a:schemeClr val="tx1"/>
                </a:solidFill>
              </a:rPr>
              <a:t>#</a:t>
            </a:r>
            <a:r>
              <a:rPr lang="en-AU" b="1" dirty="0">
                <a:solidFill>
                  <a:srgbClr val="FF0000"/>
                </a:solidFill>
              </a:rPr>
              <a:t> </a:t>
            </a:r>
            <a:r>
              <a:rPr lang="en-AU" b="1" dirty="0" err="1">
                <a:solidFill>
                  <a:schemeClr val="tx1"/>
                </a:solidFill>
              </a:rPr>
              <a:t>config.rb</a:t>
            </a:r>
            <a:r>
              <a:rPr lang="en-AU" b="1" dirty="0">
                <a:solidFill>
                  <a:schemeClr val="tx1"/>
                </a:solidFill>
              </a:rPr>
              <a:t>       </a:t>
            </a:r>
            <a:r>
              <a:rPr lang="en-AU" b="1" dirty="0" err="1">
                <a:solidFill>
                  <a:schemeClr val="tx1"/>
                </a:solidFill>
              </a:rPr>
              <a:t>kritikaji.pem</a:t>
            </a:r>
            <a:r>
              <a:rPr lang="en-AU" b="1" dirty="0">
                <a:solidFill>
                  <a:schemeClr val="tx1"/>
                </a:solidFill>
              </a:rPr>
              <a:t> (organization name is </a:t>
            </a:r>
            <a:r>
              <a:rPr lang="en-AU" b="1" dirty="0" err="1">
                <a:solidFill>
                  <a:schemeClr val="tx1"/>
                </a:solidFill>
              </a:rPr>
              <a:t>kritikaji</a:t>
            </a:r>
            <a:r>
              <a:rPr lang="en-AU" b="1" dirty="0">
                <a:solidFill>
                  <a:schemeClr val="tx1"/>
                </a:solidFill>
              </a:rPr>
              <a:t>) </a:t>
            </a:r>
          </a:p>
          <a:p>
            <a:r>
              <a:rPr lang="en-AU" b="1" dirty="0">
                <a:solidFill>
                  <a:srgbClr val="FF0000"/>
                </a:solidFill>
              </a:rPr>
              <a:t># cat </a:t>
            </a:r>
            <a:r>
              <a:rPr lang="en-AU" b="1" dirty="0" err="1">
                <a:solidFill>
                  <a:srgbClr val="FF0000"/>
                </a:solidFill>
              </a:rPr>
              <a:t>config.rb</a:t>
            </a:r>
            <a:endParaRPr lang="en-AU" b="1" dirty="0">
              <a:solidFill>
                <a:srgbClr val="FF0000"/>
              </a:solidFill>
            </a:endParaRPr>
          </a:p>
          <a:p>
            <a:r>
              <a:rPr lang="en-AU" dirty="0"/>
              <a:t> </a:t>
            </a:r>
            <a:r>
              <a:rPr lang="en-AU" b="1" dirty="0">
                <a:solidFill>
                  <a:schemeClr val="tx1"/>
                </a:solidFill>
              </a:rPr>
              <a:t>Inside </a:t>
            </a:r>
            <a:r>
              <a:rPr lang="en-AU" b="1" dirty="0" err="1">
                <a:solidFill>
                  <a:schemeClr val="tx1"/>
                </a:solidFill>
              </a:rPr>
              <a:t>config.rb</a:t>
            </a:r>
            <a:r>
              <a:rPr lang="en-AU" b="1" dirty="0">
                <a:solidFill>
                  <a:schemeClr val="tx1"/>
                </a:solidFill>
              </a:rPr>
              <a:t> you will get </a:t>
            </a:r>
            <a:r>
              <a:rPr lang="en-AU" b="1" dirty="0" err="1">
                <a:solidFill>
                  <a:schemeClr val="tx1"/>
                </a:solidFill>
              </a:rPr>
              <a:t>chef_server_url</a:t>
            </a:r>
            <a:r>
              <a:rPr lang="en-AU" b="1" dirty="0">
                <a:solidFill>
                  <a:schemeClr val="tx1"/>
                </a:solidFill>
              </a:rPr>
              <a:t> </a:t>
            </a:r>
          </a:p>
          <a:p>
            <a:r>
              <a:rPr lang="en-AU" b="1" dirty="0">
                <a:solidFill>
                  <a:srgbClr val="FF0000"/>
                </a:solidFill>
              </a:rPr>
              <a:t>https://api.chef.io/organizations/kritikaji </a:t>
            </a:r>
          </a:p>
          <a:p>
            <a:r>
              <a:rPr lang="en-AU" b="1" dirty="0">
                <a:solidFill>
                  <a:srgbClr val="FF0000"/>
                </a:solidFill>
              </a:rPr>
              <a:t># knife </a:t>
            </a:r>
            <a:r>
              <a:rPr lang="en-AU" b="1" dirty="0" err="1">
                <a:solidFill>
                  <a:srgbClr val="FF0000"/>
                </a:solidFill>
              </a:rPr>
              <a:t>ssl</a:t>
            </a:r>
            <a:r>
              <a:rPr lang="en-AU" b="1" dirty="0">
                <a:solidFill>
                  <a:srgbClr val="FF0000"/>
                </a:solidFill>
              </a:rPr>
              <a:t> check </a:t>
            </a:r>
            <a:r>
              <a:rPr lang="en-AU" b="1" dirty="0">
                <a:solidFill>
                  <a:schemeClr val="tx1"/>
                </a:solidFill>
              </a:rPr>
              <a:t>(to check workstation is connected with chef server ?)</a:t>
            </a:r>
          </a:p>
          <a:p>
            <a:r>
              <a:rPr lang="en-AU" b="1" dirty="0">
                <a:solidFill>
                  <a:srgbClr val="FF0000"/>
                </a:solidFill>
              </a:rPr>
              <a:t> </a:t>
            </a:r>
            <a:r>
              <a:rPr lang="en-AU" b="1" dirty="0">
                <a:solidFill>
                  <a:schemeClr val="tx1"/>
                </a:solidFill>
              </a:rPr>
              <a:t>Create Linux machine (Node1) same AZ of workstation with new security group and new key pair name node1-key, save Private IP for further knife bootstrap commands.(SSH &amp; HTTPs)</a:t>
            </a:r>
          </a:p>
        </p:txBody>
      </p:sp>
    </p:spTree>
    <p:extLst>
      <p:ext uri="{BB962C8B-B14F-4D97-AF65-F5344CB8AC3E}">
        <p14:creationId xmlns:p14="http://schemas.microsoft.com/office/powerpoint/2010/main" val="17820289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5E36-0841-54D1-CEAF-5407CA89B20B}"/>
              </a:ext>
            </a:extLst>
          </p:cNvPr>
          <p:cNvSpPr>
            <a:spLocks noGrp="1"/>
          </p:cNvSpPr>
          <p:nvPr>
            <p:ph type="title"/>
          </p:nvPr>
        </p:nvSpPr>
        <p:spPr>
          <a:xfrm>
            <a:off x="2592925" y="624110"/>
            <a:ext cx="8911687" cy="718129"/>
          </a:xfrm>
        </p:spPr>
        <p:txBody>
          <a:bodyPr/>
          <a:lstStyle/>
          <a:p>
            <a:r>
              <a:rPr lang="en-AU" b="1" i="1" dirty="0"/>
              <a:t>BOOTSTRAP</a:t>
            </a:r>
            <a:endParaRPr lang="en-AU" dirty="0"/>
          </a:p>
        </p:txBody>
      </p:sp>
      <p:sp>
        <p:nvSpPr>
          <p:cNvPr id="3" name="Content Placeholder 2">
            <a:extLst>
              <a:ext uri="{FF2B5EF4-FFF2-40B4-BE49-F238E27FC236}">
                <a16:creationId xmlns:a16="http://schemas.microsoft.com/office/drawing/2014/main" id="{649A909B-F5DC-EF35-2952-B78D42F8479D}"/>
              </a:ext>
            </a:extLst>
          </p:cNvPr>
          <p:cNvSpPr>
            <a:spLocks noGrp="1"/>
          </p:cNvSpPr>
          <p:nvPr>
            <p:ph idx="1"/>
          </p:nvPr>
        </p:nvSpPr>
        <p:spPr>
          <a:xfrm>
            <a:off x="2589212" y="1459684"/>
            <a:ext cx="8915400" cy="4957893"/>
          </a:xfrm>
        </p:spPr>
        <p:txBody>
          <a:bodyPr>
            <a:normAutofit lnSpcReduction="10000"/>
          </a:bodyPr>
          <a:lstStyle/>
          <a:p>
            <a:r>
              <a:rPr lang="en-AU" b="1" dirty="0"/>
              <a:t>Attach Advance details</a:t>
            </a:r>
          </a:p>
          <a:p>
            <a:r>
              <a:rPr lang="en-AU" dirty="0"/>
              <a:t> </a:t>
            </a:r>
            <a:r>
              <a:rPr lang="en-AU" b="1" dirty="0">
                <a:solidFill>
                  <a:srgbClr val="00B0F0"/>
                </a:solidFill>
              </a:rPr>
              <a:t>[ #!/bin/bash </a:t>
            </a:r>
          </a:p>
          <a:p>
            <a:r>
              <a:rPr lang="en-AU" b="1" dirty="0" err="1">
                <a:solidFill>
                  <a:srgbClr val="00B0F0"/>
                </a:solidFill>
              </a:rPr>
              <a:t>Sudo</a:t>
            </a:r>
            <a:r>
              <a:rPr lang="en-AU" b="1" dirty="0">
                <a:solidFill>
                  <a:srgbClr val="00B0F0"/>
                </a:solidFill>
              </a:rPr>
              <a:t> </a:t>
            </a:r>
            <a:r>
              <a:rPr lang="en-AU" b="1" dirty="0" err="1">
                <a:solidFill>
                  <a:srgbClr val="00B0F0"/>
                </a:solidFill>
              </a:rPr>
              <a:t>su</a:t>
            </a:r>
            <a:r>
              <a:rPr lang="en-AU" b="1" dirty="0">
                <a:solidFill>
                  <a:srgbClr val="00B0F0"/>
                </a:solidFill>
              </a:rPr>
              <a:t> </a:t>
            </a:r>
          </a:p>
          <a:p>
            <a:r>
              <a:rPr lang="en-AU" b="1" dirty="0">
                <a:solidFill>
                  <a:srgbClr val="00B0F0"/>
                </a:solidFill>
              </a:rPr>
              <a:t>Yum update -y] </a:t>
            </a:r>
          </a:p>
          <a:p>
            <a:r>
              <a:rPr lang="en-AU" b="1" dirty="0">
                <a:solidFill>
                  <a:schemeClr val="tx1"/>
                </a:solidFill>
              </a:rPr>
              <a:t>With the help of WinSCP please transfer downloaded node1-key.pem to Chef-repo for bootstrap command</a:t>
            </a:r>
          </a:p>
          <a:p>
            <a:r>
              <a:rPr lang="en-AU" b="1" dirty="0">
                <a:solidFill>
                  <a:schemeClr val="tx1"/>
                </a:solidFill>
              </a:rPr>
              <a:t> Now go to chef workstation and execute Bootstrap command to attach node1 to chef-server. </a:t>
            </a:r>
          </a:p>
          <a:p>
            <a:r>
              <a:rPr lang="en-AU" dirty="0"/>
              <a:t>[</a:t>
            </a:r>
            <a:r>
              <a:rPr lang="en-AU" b="1" dirty="0"/>
              <a:t>chef-repo</a:t>
            </a:r>
            <a:r>
              <a:rPr lang="en-AU" dirty="0"/>
              <a:t>] </a:t>
            </a:r>
            <a:r>
              <a:rPr lang="en-AU" b="1" dirty="0">
                <a:solidFill>
                  <a:srgbClr val="FF0000"/>
                </a:solidFill>
              </a:rPr>
              <a:t># knife bootstrap 172.31.44.20 --</a:t>
            </a:r>
            <a:r>
              <a:rPr lang="en-AU" b="1" dirty="0" err="1">
                <a:solidFill>
                  <a:srgbClr val="FF0000"/>
                </a:solidFill>
              </a:rPr>
              <a:t>ssh</a:t>
            </a:r>
            <a:r>
              <a:rPr lang="en-AU" b="1" dirty="0">
                <a:solidFill>
                  <a:srgbClr val="FF0000"/>
                </a:solidFill>
              </a:rPr>
              <a:t>-user ec2-user --</a:t>
            </a:r>
            <a:r>
              <a:rPr lang="en-AU" b="1" dirty="0" err="1">
                <a:solidFill>
                  <a:srgbClr val="FF0000"/>
                </a:solidFill>
              </a:rPr>
              <a:t>sudo</a:t>
            </a:r>
            <a:r>
              <a:rPr lang="en-AU" b="1" dirty="0">
                <a:solidFill>
                  <a:srgbClr val="FF0000"/>
                </a:solidFill>
              </a:rPr>
              <a:t> -</a:t>
            </a:r>
            <a:r>
              <a:rPr lang="en-AU" b="1" dirty="0" err="1">
                <a:solidFill>
                  <a:srgbClr val="FF0000"/>
                </a:solidFill>
              </a:rPr>
              <a:t>i</a:t>
            </a:r>
            <a:r>
              <a:rPr lang="en-AU" b="1" dirty="0">
                <a:solidFill>
                  <a:srgbClr val="FF0000"/>
                </a:solidFill>
              </a:rPr>
              <a:t> node1.pem -N Node1</a:t>
            </a:r>
          </a:p>
          <a:p>
            <a:r>
              <a:rPr lang="en-AU" b="1" dirty="0">
                <a:solidFill>
                  <a:schemeClr val="tx1"/>
                </a:solidFill>
              </a:rPr>
              <a:t> (Y for YES/NO) Node has been connected to server and node package has installed </a:t>
            </a:r>
          </a:p>
          <a:p>
            <a:r>
              <a:rPr lang="en-AU" dirty="0"/>
              <a:t>[</a:t>
            </a:r>
            <a:r>
              <a:rPr lang="en-AU" b="1" dirty="0">
                <a:solidFill>
                  <a:schemeClr val="tx1"/>
                </a:solidFill>
              </a:rPr>
              <a:t>chef-repo] </a:t>
            </a:r>
            <a:r>
              <a:rPr lang="en-AU" b="1" dirty="0">
                <a:solidFill>
                  <a:srgbClr val="FF0000"/>
                </a:solidFill>
              </a:rPr>
              <a:t># knife node list</a:t>
            </a:r>
          </a:p>
          <a:p>
            <a:r>
              <a:rPr lang="en-AU" dirty="0"/>
              <a:t> </a:t>
            </a:r>
            <a:r>
              <a:rPr lang="en-AU" b="1" dirty="0">
                <a:solidFill>
                  <a:schemeClr val="tx1"/>
                </a:solidFill>
              </a:rPr>
              <a:t>node1 →(showing result node1 means node1 has been connected to server</a:t>
            </a:r>
          </a:p>
        </p:txBody>
      </p:sp>
    </p:spTree>
    <p:extLst>
      <p:ext uri="{BB962C8B-B14F-4D97-AF65-F5344CB8AC3E}">
        <p14:creationId xmlns:p14="http://schemas.microsoft.com/office/powerpoint/2010/main" val="18904843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55DF-6CD3-AC54-AC69-7259E721FA6B}"/>
              </a:ext>
            </a:extLst>
          </p:cNvPr>
          <p:cNvSpPr>
            <a:spLocks noGrp="1"/>
          </p:cNvSpPr>
          <p:nvPr>
            <p:ph type="title"/>
          </p:nvPr>
        </p:nvSpPr>
        <p:spPr>
          <a:xfrm>
            <a:off x="2592925" y="624109"/>
            <a:ext cx="8911687" cy="1028521"/>
          </a:xfrm>
        </p:spPr>
        <p:txBody>
          <a:bodyPr>
            <a:normAutofit fontScale="90000"/>
          </a:bodyPr>
          <a:lstStyle/>
          <a:p>
            <a:r>
              <a:rPr lang="en-AU" b="1" i="1" dirty="0"/>
              <a:t>Moving and delete cookbooks in chef-repo to avoid cookbooks confusion</a:t>
            </a:r>
          </a:p>
        </p:txBody>
      </p:sp>
      <p:sp>
        <p:nvSpPr>
          <p:cNvPr id="3" name="Content Placeholder 2">
            <a:extLst>
              <a:ext uri="{FF2B5EF4-FFF2-40B4-BE49-F238E27FC236}">
                <a16:creationId xmlns:a16="http://schemas.microsoft.com/office/drawing/2014/main" id="{CC44F747-F004-9081-EFD1-2C9B9291809C}"/>
              </a:ext>
            </a:extLst>
          </p:cNvPr>
          <p:cNvSpPr>
            <a:spLocks noGrp="1"/>
          </p:cNvSpPr>
          <p:nvPr>
            <p:ph idx="1"/>
          </p:nvPr>
        </p:nvSpPr>
        <p:spPr>
          <a:xfrm>
            <a:off x="2589212" y="1652629"/>
            <a:ext cx="8915400" cy="5205371"/>
          </a:xfrm>
        </p:spPr>
        <p:txBody>
          <a:bodyPr>
            <a:normAutofit fontScale="85000" lnSpcReduction="20000"/>
          </a:bodyPr>
          <a:lstStyle/>
          <a:p>
            <a:r>
              <a:rPr lang="en-AU" dirty="0">
                <a:solidFill>
                  <a:srgbClr val="FF0000"/>
                </a:solidFill>
              </a:rPr>
              <a:t>#</a:t>
            </a:r>
            <a:r>
              <a:rPr lang="en-AU" dirty="0"/>
              <a:t> </a:t>
            </a:r>
            <a:r>
              <a:rPr lang="en-AU" b="1" dirty="0">
                <a:solidFill>
                  <a:srgbClr val="FF0000"/>
                </a:solidFill>
              </a:rPr>
              <a:t>mv cookbooks/</a:t>
            </a:r>
            <a:r>
              <a:rPr lang="en-AU" b="1" dirty="0" err="1">
                <a:solidFill>
                  <a:srgbClr val="FF0000"/>
                </a:solidFill>
              </a:rPr>
              <a:t>apache</a:t>
            </a:r>
            <a:r>
              <a:rPr lang="en-AU" b="1" dirty="0">
                <a:solidFill>
                  <a:srgbClr val="FF0000"/>
                </a:solidFill>
              </a:rPr>
              <a:t>-cookbook chef-repo/cookbooks</a:t>
            </a:r>
          </a:p>
          <a:p>
            <a:r>
              <a:rPr lang="en-AU" dirty="0"/>
              <a:t> </a:t>
            </a:r>
            <a:r>
              <a:rPr lang="en-AU" dirty="0">
                <a:solidFill>
                  <a:srgbClr val="FF0000"/>
                </a:solidFill>
              </a:rPr>
              <a:t>#</a:t>
            </a:r>
            <a:r>
              <a:rPr lang="en-AU" dirty="0"/>
              <a:t> </a:t>
            </a:r>
            <a:r>
              <a:rPr lang="en-AU" b="1" dirty="0">
                <a:solidFill>
                  <a:srgbClr val="FF0000"/>
                </a:solidFill>
              </a:rPr>
              <a:t>mv cookbooks/Ashok-cookbook chef-repo/cookbooks</a:t>
            </a:r>
          </a:p>
          <a:p>
            <a:r>
              <a:rPr lang="en-AU" dirty="0"/>
              <a:t> </a:t>
            </a:r>
            <a:r>
              <a:rPr lang="en-AU" dirty="0">
                <a:solidFill>
                  <a:srgbClr val="FF0000"/>
                </a:solidFill>
              </a:rPr>
              <a:t>#</a:t>
            </a:r>
            <a:r>
              <a:rPr lang="en-AU" dirty="0"/>
              <a:t> </a:t>
            </a:r>
            <a:r>
              <a:rPr lang="en-AU" b="1" dirty="0">
                <a:solidFill>
                  <a:srgbClr val="FF0000"/>
                </a:solidFill>
              </a:rPr>
              <a:t>ls </a:t>
            </a:r>
            <a:r>
              <a:rPr lang="en-AU" b="1" dirty="0">
                <a:solidFill>
                  <a:schemeClr val="tx1"/>
                </a:solidFill>
              </a:rPr>
              <a:t>[didn’t get any cookbook, all empty] </a:t>
            </a:r>
          </a:p>
          <a:p>
            <a:r>
              <a:rPr lang="en-AU" dirty="0">
                <a:solidFill>
                  <a:srgbClr val="FF0000"/>
                </a:solidFill>
              </a:rPr>
              <a:t>#</a:t>
            </a:r>
            <a:r>
              <a:rPr lang="en-AU" dirty="0"/>
              <a:t> </a:t>
            </a:r>
            <a:r>
              <a:rPr lang="en-AU" b="1" dirty="0">
                <a:solidFill>
                  <a:srgbClr val="FF0000"/>
                </a:solidFill>
              </a:rPr>
              <a:t>cd chef-repo</a:t>
            </a:r>
          </a:p>
          <a:p>
            <a:r>
              <a:rPr lang="en-AU" dirty="0"/>
              <a:t> </a:t>
            </a:r>
            <a:r>
              <a:rPr lang="en-AU" dirty="0">
                <a:solidFill>
                  <a:srgbClr val="FF0000"/>
                </a:solidFill>
              </a:rPr>
              <a:t>#</a:t>
            </a:r>
            <a:r>
              <a:rPr lang="en-AU" dirty="0"/>
              <a:t> </a:t>
            </a:r>
            <a:r>
              <a:rPr lang="en-AU" b="1" dirty="0">
                <a:solidFill>
                  <a:srgbClr val="FF0000"/>
                </a:solidFill>
              </a:rPr>
              <a:t>ls</a:t>
            </a:r>
            <a:r>
              <a:rPr lang="en-AU" dirty="0"/>
              <a:t> [</a:t>
            </a:r>
            <a:r>
              <a:rPr lang="en-AU" b="1" dirty="0"/>
              <a:t>get (cookbooks node1-key.pem README.md roles)] </a:t>
            </a:r>
          </a:p>
          <a:p>
            <a:r>
              <a:rPr lang="en-AU" b="1" dirty="0" err="1"/>
              <a:t>apache</a:t>
            </a:r>
            <a:r>
              <a:rPr lang="en-AU" b="1" dirty="0"/>
              <a:t>-cookbook ,</a:t>
            </a:r>
            <a:r>
              <a:rPr lang="en-AU" b="1" dirty="0" err="1"/>
              <a:t>chefignore</a:t>
            </a:r>
            <a:r>
              <a:rPr lang="en-AU" b="1" dirty="0"/>
              <a:t> starter, Ashok-cookbook (got inside the chef-repo-</a:t>
            </a:r>
            <a:r>
              <a:rPr lang="en-AU" b="1" dirty="0" err="1"/>
              <a:t>cookboook</a:t>
            </a:r>
            <a:r>
              <a:rPr lang="en-AU" b="1" dirty="0"/>
              <a:t>)</a:t>
            </a:r>
          </a:p>
          <a:p>
            <a:r>
              <a:rPr lang="en-AU" dirty="0"/>
              <a:t> </a:t>
            </a:r>
            <a:r>
              <a:rPr lang="en-AU" b="1" dirty="0"/>
              <a:t>It means both cookbooks have been moved to Chef-repo </a:t>
            </a:r>
            <a:r>
              <a:rPr lang="en-AU" b="1" dirty="0" err="1"/>
              <a:t>Cookboooks</a:t>
            </a:r>
            <a:r>
              <a:rPr lang="en-AU" b="1" dirty="0"/>
              <a:t> from </a:t>
            </a:r>
          </a:p>
          <a:p>
            <a:r>
              <a:rPr lang="en-AU" b="1" dirty="0"/>
              <a:t>Upload </a:t>
            </a:r>
            <a:r>
              <a:rPr lang="en-AU" b="1" dirty="0" err="1"/>
              <a:t>apache</a:t>
            </a:r>
            <a:r>
              <a:rPr lang="en-AU" b="1" dirty="0"/>
              <a:t>-cookbook to chef-server: </a:t>
            </a:r>
          </a:p>
          <a:p>
            <a:r>
              <a:rPr lang="en-AU" b="1" dirty="0">
                <a:solidFill>
                  <a:srgbClr val="FF0000"/>
                </a:solidFill>
              </a:rPr>
              <a:t>[Chef-repo] # knife cookbook upload </a:t>
            </a:r>
            <a:r>
              <a:rPr lang="en-AU" b="1" dirty="0" err="1">
                <a:solidFill>
                  <a:srgbClr val="FF0000"/>
                </a:solidFill>
              </a:rPr>
              <a:t>apache</a:t>
            </a:r>
            <a:r>
              <a:rPr lang="en-AU" b="1" dirty="0">
                <a:solidFill>
                  <a:srgbClr val="FF0000"/>
                </a:solidFill>
              </a:rPr>
              <a:t>-cookbook</a:t>
            </a:r>
          </a:p>
          <a:p>
            <a:r>
              <a:rPr lang="en-AU" dirty="0"/>
              <a:t> </a:t>
            </a:r>
            <a:r>
              <a:rPr lang="en-AU" b="1" dirty="0">
                <a:solidFill>
                  <a:srgbClr val="FF0000"/>
                </a:solidFill>
              </a:rPr>
              <a:t># knife cookbook list </a:t>
            </a:r>
            <a:r>
              <a:rPr lang="en-AU" b="1" dirty="0"/>
              <a:t>(confirm uploading?) </a:t>
            </a:r>
          </a:p>
          <a:p>
            <a:r>
              <a:rPr lang="en-AU" b="1" dirty="0" err="1">
                <a:solidFill>
                  <a:schemeClr val="tx1"/>
                </a:solidFill>
              </a:rPr>
              <a:t>apache</a:t>
            </a:r>
            <a:r>
              <a:rPr lang="en-AU" b="1" dirty="0">
                <a:solidFill>
                  <a:schemeClr val="tx1"/>
                </a:solidFill>
              </a:rPr>
              <a:t>-cookbook </a:t>
            </a:r>
          </a:p>
          <a:p>
            <a:r>
              <a:rPr lang="en-AU" b="1" dirty="0">
                <a:solidFill>
                  <a:schemeClr val="tx1"/>
                </a:solidFill>
              </a:rPr>
              <a:t>Now we will attach the recipe on node1 which we would like to run on node1, by this command </a:t>
            </a:r>
          </a:p>
          <a:p>
            <a:r>
              <a:rPr lang="en-AU" b="1" dirty="0">
                <a:solidFill>
                  <a:schemeClr val="tx1"/>
                </a:solidFill>
              </a:rPr>
              <a:t>[chef-repo]</a:t>
            </a:r>
            <a:r>
              <a:rPr lang="en-AU" dirty="0"/>
              <a:t># </a:t>
            </a:r>
            <a:r>
              <a:rPr lang="en-AU" b="1" dirty="0">
                <a:solidFill>
                  <a:srgbClr val="FF0000"/>
                </a:solidFill>
              </a:rPr>
              <a:t>knife Node1:node set node1 “recipe[</a:t>
            </a:r>
            <a:r>
              <a:rPr lang="en-AU" b="1" dirty="0" err="1">
                <a:solidFill>
                  <a:srgbClr val="FF0000"/>
                </a:solidFill>
              </a:rPr>
              <a:t>apache</a:t>
            </a:r>
            <a:r>
              <a:rPr lang="en-AU" b="1" dirty="0">
                <a:solidFill>
                  <a:srgbClr val="FF0000"/>
                </a:solidFill>
              </a:rPr>
              <a:t>-cookbook::</a:t>
            </a:r>
            <a:r>
              <a:rPr lang="en-AU" b="1" dirty="0" err="1">
                <a:solidFill>
                  <a:srgbClr val="FF0000"/>
                </a:solidFill>
              </a:rPr>
              <a:t>apache</a:t>
            </a:r>
            <a:r>
              <a:rPr lang="en-AU" b="1" dirty="0">
                <a:solidFill>
                  <a:srgbClr val="FF0000"/>
                </a:solidFill>
              </a:rPr>
              <a:t>-recipe] </a:t>
            </a:r>
            <a:r>
              <a:rPr lang="en-AU" b="1" dirty="0" err="1">
                <a:solidFill>
                  <a:srgbClr val="FF0000"/>
                </a:solidFill>
              </a:rPr>
              <a:t>run_list</a:t>
            </a:r>
            <a:r>
              <a:rPr lang="en-AU" b="1" dirty="0">
                <a:solidFill>
                  <a:srgbClr val="FF0000"/>
                </a:solidFill>
              </a:rPr>
              <a:t>: recipe[</a:t>
            </a:r>
            <a:r>
              <a:rPr lang="en-AU" b="1" dirty="0" err="1">
                <a:solidFill>
                  <a:srgbClr val="FF0000"/>
                </a:solidFill>
              </a:rPr>
              <a:t>apachecookbook</a:t>
            </a:r>
            <a:r>
              <a:rPr lang="en-AU" b="1" dirty="0">
                <a:solidFill>
                  <a:srgbClr val="FF0000"/>
                </a:solidFill>
              </a:rPr>
              <a:t>::</a:t>
            </a:r>
            <a:r>
              <a:rPr lang="en-AU" b="1" dirty="0" err="1">
                <a:solidFill>
                  <a:srgbClr val="FF0000"/>
                </a:solidFill>
              </a:rPr>
              <a:t>apache</a:t>
            </a:r>
            <a:r>
              <a:rPr lang="en-AU" b="1" dirty="0">
                <a:solidFill>
                  <a:srgbClr val="FF0000"/>
                </a:solidFill>
              </a:rPr>
              <a:t>-recipe] [chef-repo] </a:t>
            </a:r>
          </a:p>
          <a:p>
            <a:r>
              <a:rPr lang="en-AU" b="1" dirty="0">
                <a:solidFill>
                  <a:srgbClr val="FF0000"/>
                </a:solidFill>
              </a:rPr>
              <a:t># knife node show node1 </a:t>
            </a:r>
            <a:r>
              <a:rPr lang="en-AU" b="1" dirty="0"/>
              <a:t>(get so many info including recipes in </a:t>
            </a:r>
            <a:r>
              <a:rPr lang="en-AU" b="1" dirty="0" err="1"/>
              <a:t>run_list</a:t>
            </a:r>
            <a:r>
              <a:rPr lang="en-AU" b="1" dirty="0"/>
              <a:t>)</a:t>
            </a:r>
          </a:p>
        </p:txBody>
      </p:sp>
    </p:spTree>
    <p:extLst>
      <p:ext uri="{BB962C8B-B14F-4D97-AF65-F5344CB8AC3E}">
        <p14:creationId xmlns:p14="http://schemas.microsoft.com/office/powerpoint/2010/main" val="36303483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866D-E964-F145-4329-E0493E1FA6A8}"/>
              </a:ext>
            </a:extLst>
          </p:cNvPr>
          <p:cNvSpPr>
            <a:spLocks noGrp="1"/>
          </p:cNvSpPr>
          <p:nvPr>
            <p:ph type="title"/>
          </p:nvPr>
        </p:nvSpPr>
        <p:spPr>
          <a:xfrm>
            <a:off x="2592925" y="624110"/>
            <a:ext cx="8911687" cy="575516"/>
          </a:xfrm>
        </p:spPr>
        <p:txBody>
          <a:bodyPr>
            <a:normAutofit fontScale="90000"/>
          </a:bodyPr>
          <a:lstStyle/>
          <a:p>
            <a:r>
              <a:rPr lang="en-AU" b="1" i="1" dirty="0"/>
              <a:t>NODE-SERVER</a:t>
            </a:r>
          </a:p>
        </p:txBody>
      </p:sp>
      <p:sp>
        <p:nvSpPr>
          <p:cNvPr id="3" name="Content Placeholder 2">
            <a:extLst>
              <a:ext uri="{FF2B5EF4-FFF2-40B4-BE49-F238E27FC236}">
                <a16:creationId xmlns:a16="http://schemas.microsoft.com/office/drawing/2014/main" id="{F0673013-0A44-6D69-2083-A081638DA7D9}"/>
              </a:ext>
            </a:extLst>
          </p:cNvPr>
          <p:cNvSpPr>
            <a:spLocks noGrp="1"/>
          </p:cNvSpPr>
          <p:nvPr>
            <p:ph idx="1"/>
          </p:nvPr>
        </p:nvSpPr>
        <p:spPr>
          <a:xfrm>
            <a:off x="2589212" y="1258349"/>
            <a:ext cx="8915400" cy="5343787"/>
          </a:xfrm>
        </p:spPr>
        <p:txBody>
          <a:bodyPr>
            <a:normAutofit/>
          </a:bodyPr>
          <a:lstStyle/>
          <a:p>
            <a:r>
              <a:rPr lang="en-AU" b="1" dirty="0">
                <a:solidFill>
                  <a:schemeClr val="tx1"/>
                </a:solidFill>
              </a:rPr>
              <a:t>Now access the Node1</a:t>
            </a:r>
          </a:p>
          <a:p>
            <a:r>
              <a:rPr lang="en-AU" dirty="0"/>
              <a:t> </a:t>
            </a:r>
            <a:r>
              <a:rPr lang="en-AU" b="1" dirty="0">
                <a:solidFill>
                  <a:srgbClr val="FF0000"/>
                </a:solidFill>
              </a:rPr>
              <a:t># </a:t>
            </a:r>
            <a:r>
              <a:rPr lang="en-AU" b="1" dirty="0" err="1">
                <a:solidFill>
                  <a:srgbClr val="FF0000"/>
                </a:solidFill>
              </a:rPr>
              <a:t>sudo</a:t>
            </a:r>
            <a:r>
              <a:rPr lang="en-AU" b="1" dirty="0">
                <a:solidFill>
                  <a:srgbClr val="FF0000"/>
                </a:solidFill>
              </a:rPr>
              <a:t> </a:t>
            </a:r>
            <a:r>
              <a:rPr lang="en-AU" b="1" dirty="0" err="1">
                <a:solidFill>
                  <a:srgbClr val="FF0000"/>
                </a:solidFill>
              </a:rPr>
              <a:t>su</a:t>
            </a:r>
            <a:r>
              <a:rPr lang="en-AU" b="1" dirty="0">
                <a:solidFill>
                  <a:srgbClr val="FF0000"/>
                </a:solidFill>
              </a:rPr>
              <a:t> </a:t>
            </a:r>
          </a:p>
          <a:p>
            <a:r>
              <a:rPr lang="en-AU" b="1" dirty="0">
                <a:solidFill>
                  <a:srgbClr val="FF0000"/>
                </a:solidFill>
              </a:rPr>
              <a:t># chef-client </a:t>
            </a:r>
          </a:p>
          <a:p>
            <a:r>
              <a:rPr lang="en-AU" b="1" dirty="0"/>
              <a:t>**This chef-client implement the code (inside the recipe) on server Automatically** Now back to workstation and edit the recipe:</a:t>
            </a:r>
          </a:p>
          <a:p>
            <a:r>
              <a:rPr lang="en-AU" dirty="0"/>
              <a:t> </a:t>
            </a:r>
            <a:r>
              <a:rPr lang="en-AU" b="1" dirty="0">
                <a:solidFill>
                  <a:srgbClr val="FF0000"/>
                </a:solidFill>
              </a:rPr>
              <a:t>[Chef-repo]# vi cookbooks/</a:t>
            </a:r>
            <a:r>
              <a:rPr lang="en-AU" b="1" dirty="0" err="1">
                <a:solidFill>
                  <a:srgbClr val="FF0000"/>
                </a:solidFill>
              </a:rPr>
              <a:t>apache</a:t>
            </a:r>
            <a:r>
              <a:rPr lang="en-AU" b="1" dirty="0">
                <a:solidFill>
                  <a:srgbClr val="FF0000"/>
                </a:solidFill>
              </a:rPr>
              <a:t>-cookbook/recipes/</a:t>
            </a:r>
            <a:r>
              <a:rPr lang="en-AU" b="1" dirty="0" err="1">
                <a:solidFill>
                  <a:srgbClr val="FF0000"/>
                </a:solidFill>
              </a:rPr>
              <a:t>apache-recipe.rb</a:t>
            </a:r>
            <a:endParaRPr lang="en-AU" b="1" dirty="0">
              <a:solidFill>
                <a:srgbClr val="FF0000"/>
              </a:solidFill>
            </a:endParaRPr>
          </a:p>
          <a:p>
            <a:r>
              <a:rPr lang="en-AU" b="1" dirty="0"/>
              <a:t> “Update recipe”</a:t>
            </a:r>
          </a:p>
          <a:p>
            <a:r>
              <a:rPr lang="en-AU" b="1" dirty="0"/>
              <a:t> Upload </a:t>
            </a:r>
            <a:r>
              <a:rPr lang="en-AU" b="1" dirty="0" err="1"/>
              <a:t>apache</a:t>
            </a:r>
            <a:r>
              <a:rPr lang="en-AU" b="1" dirty="0"/>
              <a:t>-cookbook to chef-server</a:t>
            </a:r>
          </a:p>
          <a:p>
            <a:r>
              <a:rPr lang="en-AU" dirty="0"/>
              <a:t> </a:t>
            </a:r>
            <a:r>
              <a:rPr lang="en-AU" b="1" dirty="0">
                <a:solidFill>
                  <a:srgbClr val="FF0000"/>
                </a:solidFill>
              </a:rPr>
              <a:t>[chef-repo] # knife cookbook upload </a:t>
            </a:r>
            <a:r>
              <a:rPr lang="en-AU" b="1" dirty="0" err="1">
                <a:solidFill>
                  <a:srgbClr val="FF0000"/>
                </a:solidFill>
              </a:rPr>
              <a:t>apache</a:t>
            </a:r>
            <a:r>
              <a:rPr lang="en-AU" b="1" dirty="0">
                <a:solidFill>
                  <a:srgbClr val="FF0000"/>
                </a:solidFill>
              </a:rPr>
              <a:t>-cookbook</a:t>
            </a:r>
          </a:p>
          <a:p>
            <a:r>
              <a:rPr lang="en-AU" dirty="0"/>
              <a:t> </a:t>
            </a:r>
            <a:r>
              <a:rPr lang="en-AU" b="1" dirty="0"/>
              <a:t>Now go to the node1 and call chef client</a:t>
            </a:r>
          </a:p>
          <a:p>
            <a:r>
              <a:rPr lang="en-AU" dirty="0"/>
              <a:t> </a:t>
            </a:r>
            <a:r>
              <a:rPr lang="en-AU" b="1" dirty="0">
                <a:solidFill>
                  <a:srgbClr val="FF0000"/>
                </a:solidFill>
              </a:rPr>
              <a:t># chef-client</a:t>
            </a:r>
          </a:p>
          <a:p>
            <a:r>
              <a:rPr lang="en-AU" dirty="0"/>
              <a:t> </a:t>
            </a:r>
            <a:r>
              <a:rPr lang="en-AU" b="1" dirty="0"/>
              <a:t>You can see all updated content, also you can ping node1’s public IP and see change.</a:t>
            </a:r>
          </a:p>
        </p:txBody>
      </p:sp>
    </p:spTree>
    <p:extLst>
      <p:ext uri="{BB962C8B-B14F-4D97-AF65-F5344CB8AC3E}">
        <p14:creationId xmlns:p14="http://schemas.microsoft.com/office/powerpoint/2010/main" val="42875309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7F78-21E3-DFD0-5AA2-7069FC095384}"/>
              </a:ext>
            </a:extLst>
          </p:cNvPr>
          <p:cNvSpPr>
            <a:spLocks noGrp="1"/>
          </p:cNvSpPr>
          <p:nvPr>
            <p:ph type="title"/>
          </p:nvPr>
        </p:nvSpPr>
        <p:spPr>
          <a:xfrm>
            <a:off x="2592925" y="624110"/>
            <a:ext cx="8911687" cy="651017"/>
          </a:xfrm>
        </p:spPr>
        <p:txBody>
          <a:bodyPr/>
          <a:lstStyle/>
          <a:p>
            <a:r>
              <a:rPr lang="en-AU" b="1" i="1" dirty="0"/>
              <a:t>How can we automate this process:</a:t>
            </a:r>
          </a:p>
        </p:txBody>
      </p:sp>
      <p:sp>
        <p:nvSpPr>
          <p:cNvPr id="3" name="Content Placeholder 2">
            <a:extLst>
              <a:ext uri="{FF2B5EF4-FFF2-40B4-BE49-F238E27FC236}">
                <a16:creationId xmlns:a16="http://schemas.microsoft.com/office/drawing/2014/main" id="{56CFC435-2E4C-AFDC-E58B-F68BF52BE08E}"/>
              </a:ext>
            </a:extLst>
          </p:cNvPr>
          <p:cNvSpPr>
            <a:spLocks noGrp="1"/>
          </p:cNvSpPr>
          <p:nvPr>
            <p:ph idx="1"/>
          </p:nvPr>
        </p:nvSpPr>
        <p:spPr>
          <a:xfrm>
            <a:off x="2589212" y="1333849"/>
            <a:ext cx="8915400" cy="5461234"/>
          </a:xfrm>
        </p:spPr>
        <p:txBody>
          <a:bodyPr>
            <a:normAutofit fontScale="70000" lnSpcReduction="20000"/>
          </a:bodyPr>
          <a:lstStyle/>
          <a:p>
            <a:r>
              <a:rPr lang="en-AU" b="1" dirty="0">
                <a:solidFill>
                  <a:schemeClr val="tx1"/>
                </a:solidFill>
              </a:rPr>
              <a:t>Go to node1</a:t>
            </a:r>
          </a:p>
          <a:p>
            <a:r>
              <a:rPr lang="en-AU" dirty="0"/>
              <a:t> </a:t>
            </a:r>
            <a:r>
              <a:rPr lang="en-AU" b="1" dirty="0">
                <a:solidFill>
                  <a:srgbClr val="FF0000"/>
                </a:solidFill>
              </a:rPr>
              <a:t>[ec2-user] # vi /etc/crontab</a:t>
            </a:r>
          </a:p>
          <a:p>
            <a:r>
              <a:rPr lang="en-AU" b="1" dirty="0">
                <a:solidFill>
                  <a:srgbClr val="FF0000"/>
                </a:solidFill>
              </a:rPr>
              <a:t> * * * * * root chef-client</a:t>
            </a:r>
          </a:p>
          <a:p>
            <a:r>
              <a:rPr lang="en-AU" b="1" dirty="0"/>
              <a:t> Esc+:</a:t>
            </a:r>
            <a:r>
              <a:rPr lang="en-AU" b="1" dirty="0" err="1"/>
              <a:t>wq</a:t>
            </a:r>
            <a:r>
              <a:rPr lang="en-AU" b="1" dirty="0"/>
              <a:t> */n (HR DAY MONTH YEAR WEEK) </a:t>
            </a:r>
          </a:p>
          <a:p>
            <a:r>
              <a:rPr lang="en-AU" b="1" dirty="0"/>
              <a:t>With the help of this command automation will start no need to call the chef client again=2 Chef-client command execute periodically according to “*/n * * * * crontab method”</a:t>
            </a:r>
          </a:p>
          <a:p>
            <a:r>
              <a:rPr lang="en-AU" b="1" dirty="0"/>
              <a:t> Now see full automation:</a:t>
            </a:r>
          </a:p>
          <a:p>
            <a:r>
              <a:rPr lang="en-AU" b="1" dirty="0"/>
              <a:t> Create one more </a:t>
            </a:r>
            <a:r>
              <a:rPr lang="en-AU" b="1" dirty="0" err="1"/>
              <a:t>linux</a:t>
            </a:r>
            <a:r>
              <a:rPr lang="en-AU" b="1" dirty="0"/>
              <a:t> machine Node2 *(we also can use existing key of node1 for node2 creation) </a:t>
            </a:r>
          </a:p>
          <a:p>
            <a:r>
              <a:rPr lang="en-AU" b="1" dirty="0"/>
              <a:t>Attach Advance details</a:t>
            </a:r>
          </a:p>
          <a:p>
            <a:r>
              <a:rPr lang="en-AU" dirty="0"/>
              <a:t> </a:t>
            </a:r>
            <a:r>
              <a:rPr lang="en-AU" b="1" dirty="0">
                <a:solidFill>
                  <a:srgbClr val="00B0F0"/>
                </a:solidFill>
              </a:rPr>
              <a:t>[ #!/bin/bash </a:t>
            </a:r>
          </a:p>
          <a:p>
            <a:r>
              <a:rPr lang="en-AU" b="1" dirty="0" err="1">
                <a:solidFill>
                  <a:srgbClr val="00B0F0"/>
                </a:solidFill>
              </a:rPr>
              <a:t>Sudo</a:t>
            </a:r>
            <a:r>
              <a:rPr lang="en-AU" b="1" dirty="0">
                <a:solidFill>
                  <a:srgbClr val="00B0F0"/>
                </a:solidFill>
              </a:rPr>
              <a:t> </a:t>
            </a:r>
            <a:r>
              <a:rPr lang="en-AU" b="1" dirty="0" err="1">
                <a:solidFill>
                  <a:srgbClr val="00B0F0"/>
                </a:solidFill>
              </a:rPr>
              <a:t>su</a:t>
            </a:r>
            <a:r>
              <a:rPr lang="en-AU" b="1" dirty="0">
                <a:solidFill>
                  <a:srgbClr val="00B0F0"/>
                </a:solidFill>
              </a:rPr>
              <a:t> </a:t>
            </a:r>
          </a:p>
          <a:p>
            <a:r>
              <a:rPr lang="en-AU" b="1" dirty="0">
                <a:solidFill>
                  <a:srgbClr val="00B0F0"/>
                </a:solidFill>
              </a:rPr>
              <a:t>Yum update -y </a:t>
            </a:r>
          </a:p>
          <a:p>
            <a:r>
              <a:rPr lang="en-AU" b="1" dirty="0">
                <a:solidFill>
                  <a:srgbClr val="00B0F0"/>
                </a:solidFill>
              </a:rPr>
              <a:t>echo”* * * * *root chef-client”&gt;&gt; etc/crontab]</a:t>
            </a:r>
          </a:p>
          <a:p>
            <a:r>
              <a:rPr lang="en-AU" dirty="0"/>
              <a:t> </a:t>
            </a:r>
            <a:r>
              <a:rPr lang="en-AU" b="1" dirty="0"/>
              <a:t>Now back to workstation and run Bootstrap command</a:t>
            </a:r>
          </a:p>
          <a:p>
            <a:r>
              <a:rPr lang="en-AU" dirty="0"/>
              <a:t> </a:t>
            </a:r>
            <a:r>
              <a:rPr lang="en-AU" b="1" dirty="0">
                <a:solidFill>
                  <a:srgbClr val="FF0000"/>
                </a:solidFill>
              </a:rPr>
              <a:t>[chef-repo]# knife bootstrap 172.31.10.120 -–</a:t>
            </a:r>
            <a:r>
              <a:rPr lang="en-AU" b="1" dirty="0" err="1">
                <a:solidFill>
                  <a:srgbClr val="FF0000"/>
                </a:solidFill>
              </a:rPr>
              <a:t>ssh</a:t>
            </a:r>
            <a:r>
              <a:rPr lang="en-AU" b="1" dirty="0">
                <a:solidFill>
                  <a:srgbClr val="FF0000"/>
                </a:solidFill>
              </a:rPr>
              <a:t>-user ec2-user -–</a:t>
            </a:r>
            <a:r>
              <a:rPr lang="en-AU" b="1" dirty="0" err="1">
                <a:solidFill>
                  <a:srgbClr val="FF0000"/>
                </a:solidFill>
              </a:rPr>
              <a:t>sudo</a:t>
            </a:r>
            <a:r>
              <a:rPr lang="en-AU" b="1" dirty="0">
                <a:solidFill>
                  <a:srgbClr val="FF0000"/>
                </a:solidFill>
              </a:rPr>
              <a:t> -</a:t>
            </a:r>
            <a:r>
              <a:rPr lang="en-AU" b="1" dirty="0" err="1">
                <a:solidFill>
                  <a:srgbClr val="FF0000"/>
                </a:solidFill>
              </a:rPr>
              <a:t>i</a:t>
            </a:r>
            <a:r>
              <a:rPr lang="en-AU" b="1" dirty="0">
                <a:solidFill>
                  <a:srgbClr val="FF0000"/>
                </a:solidFill>
              </a:rPr>
              <a:t> node- 2key.pem -N node2 </a:t>
            </a:r>
          </a:p>
          <a:p>
            <a:r>
              <a:rPr lang="en-AU" b="1" dirty="0"/>
              <a:t>(Y for YES/NO) Node has been connected to server and node package has been installed</a:t>
            </a:r>
          </a:p>
          <a:p>
            <a:r>
              <a:rPr lang="en-AU" b="1" dirty="0"/>
              <a:t> Now Attach the Recipe to node2 </a:t>
            </a:r>
            <a:r>
              <a:rPr lang="en-AU" b="1" dirty="0" err="1"/>
              <a:t>run_list</a:t>
            </a:r>
            <a:r>
              <a:rPr lang="en-AU" b="1" dirty="0"/>
              <a:t> </a:t>
            </a:r>
          </a:p>
          <a:p>
            <a:r>
              <a:rPr lang="en-AU" b="1" dirty="0">
                <a:solidFill>
                  <a:srgbClr val="FF0000"/>
                </a:solidFill>
              </a:rPr>
              <a:t>[chef-repo]# knife node </a:t>
            </a:r>
            <a:r>
              <a:rPr lang="en-AU" b="1" dirty="0" err="1">
                <a:solidFill>
                  <a:srgbClr val="FF0000"/>
                </a:solidFill>
              </a:rPr>
              <a:t>run_list</a:t>
            </a:r>
            <a:r>
              <a:rPr lang="en-AU" b="1" dirty="0">
                <a:solidFill>
                  <a:srgbClr val="FF0000"/>
                </a:solidFill>
              </a:rPr>
              <a:t> set node2 “recipe[</a:t>
            </a:r>
            <a:r>
              <a:rPr lang="en-AU" b="1" dirty="0" err="1">
                <a:solidFill>
                  <a:srgbClr val="FF0000"/>
                </a:solidFill>
              </a:rPr>
              <a:t>apache</a:t>
            </a:r>
            <a:r>
              <a:rPr lang="en-AU" b="1" dirty="0">
                <a:solidFill>
                  <a:srgbClr val="FF0000"/>
                </a:solidFill>
              </a:rPr>
              <a:t>-cookbook::</a:t>
            </a:r>
            <a:r>
              <a:rPr lang="en-AU" b="1" dirty="0" err="1">
                <a:solidFill>
                  <a:srgbClr val="FF0000"/>
                </a:solidFill>
              </a:rPr>
              <a:t>apache</a:t>
            </a:r>
            <a:r>
              <a:rPr lang="en-AU" b="1" dirty="0">
                <a:solidFill>
                  <a:srgbClr val="FF0000"/>
                </a:solidFill>
              </a:rPr>
              <a:t>-recipe]” </a:t>
            </a:r>
          </a:p>
          <a:p>
            <a:r>
              <a:rPr lang="en-AU" b="1" dirty="0"/>
              <a:t>then for check ping the IP of node2 and see webpage.</a:t>
            </a:r>
          </a:p>
        </p:txBody>
      </p:sp>
    </p:spTree>
    <p:extLst>
      <p:ext uri="{BB962C8B-B14F-4D97-AF65-F5344CB8AC3E}">
        <p14:creationId xmlns:p14="http://schemas.microsoft.com/office/powerpoint/2010/main" val="26475994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894C-91F5-A86B-690A-7ADA5F16579A}"/>
              </a:ext>
            </a:extLst>
          </p:cNvPr>
          <p:cNvSpPr>
            <a:spLocks noGrp="1"/>
          </p:cNvSpPr>
          <p:nvPr>
            <p:ph type="title"/>
          </p:nvPr>
        </p:nvSpPr>
        <p:spPr>
          <a:xfrm>
            <a:off x="2592925" y="624109"/>
            <a:ext cx="8911687" cy="719499"/>
          </a:xfrm>
        </p:spPr>
        <p:txBody>
          <a:bodyPr>
            <a:normAutofit fontScale="90000"/>
          </a:bodyPr>
          <a:lstStyle/>
          <a:p>
            <a:r>
              <a:rPr lang="en-AU" b="1" i="1"/>
              <a:t>How to Delete everything from chef-server:</a:t>
            </a:r>
            <a:endParaRPr lang="en-AU" b="1" i="1" dirty="0"/>
          </a:p>
        </p:txBody>
      </p:sp>
      <p:sp>
        <p:nvSpPr>
          <p:cNvPr id="3" name="Content Placeholder 2">
            <a:extLst>
              <a:ext uri="{FF2B5EF4-FFF2-40B4-BE49-F238E27FC236}">
                <a16:creationId xmlns:a16="http://schemas.microsoft.com/office/drawing/2014/main" id="{8EFFA1D6-6025-1742-FCB1-B7060F7183E0}"/>
              </a:ext>
            </a:extLst>
          </p:cNvPr>
          <p:cNvSpPr>
            <a:spLocks noGrp="1"/>
          </p:cNvSpPr>
          <p:nvPr>
            <p:ph idx="1"/>
          </p:nvPr>
        </p:nvSpPr>
        <p:spPr>
          <a:xfrm>
            <a:off x="2589212" y="1240971"/>
            <a:ext cx="8915400" cy="5458409"/>
          </a:xfrm>
        </p:spPr>
        <p:txBody>
          <a:bodyPr/>
          <a:lstStyle/>
          <a:p>
            <a:r>
              <a:rPr lang="en-AU" b="1"/>
              <a:t>To see list of client present inside chef-server,To delete clients</a:t>
            </a:r>
          </a:p>
          <a:p>
            <a:r>
              <a:rPr lang="en-AU" b="1"/>
              <a:t> </a:t>
            </a:r>
            <a:r>
              <a:rPr lang="en-AU" b="1">
                <a:solidFill>
                  <a:srgbClr val="FF0000"/>
                </a:solidFill>
              </a:rPr>
              <a:t>[chef-repo] #knife client list</a:t>
            </a:r>
          </a:p>
          <a:p>
            <a:r>
              <a:rPr lang="en-AU" b="1"/>
              <a:t> </a:t>
            </a:r>
            <a:r>
              <a:rPr lang="en-AU" b="1">
                <a:solidFill>
                  <a:srgbClr val="FF0000"/>
                </a:solidFill>
              </a:rPr>
              <a:t># knife client delete clientname -y </a:t>
            </a:r>
          </a:p>
          <a:p>
            <a:r>
              <a:rPr lang="en-AU" b="1"/>
              <a:t>To see cookbook list,To delete cookbook </a:t>
            </a:r>
          </a:p>
          <a:p>
            <a:r>
              <a:rPr lang="en-AU" b="1">
                <a:solidFill>
                  <a:srgbClr val="FF0000"/>
                </a:solidFill>
              </a:rPr>
              <a:t>[chef-repo] # knife cookbook list </a:t>
            </a:r>
          </a:p>
          <a:p>
            <a:r>
              <a:rPr lang="en-AU" b="1">
                <a:solidFill>
                  <a:srgbClr val="FF0000"/>
                </a:solidFill>
              </a:rPr>
              <a:t>#knife cookbook delete cookbookName -y </a:t>
            </a:r>
          </a:p>
          <a:p>
            <a:r>
              <a:rPr lang="en-AU" b="1"/>
              <a:t>To see Role list To delete Role </a:t>
            </a:r>
          </a:p>
          <a:p>
            <a:r>
              <a:rPr lang="en-AU" b="1">
                <a:solidFill>
                  <a:srgbClr val="FF0000"/>
                </a:solidFill>
              </a:rPr>
              <a:t>[chef-repo] # knife role list </a:t>
            </a:r>
          </a:p>
          <a:p>
            <a:r>
              <a:rPr lang="en-AU" b="1">
                <a:solidFill>
                  <a:srgbClr val="FF0000"/>
                </a:solidFill>
              </a:rPr>
              <a:t>#knife cookbook delete roleName –y</a:t>
            </a:r>
          </a:p>
          <a:p>
            <a:r>
              <a:rPr lang="en-AU" b="1"/>
              <a:t> To see Node list,To delete Node </a:t>
            </a:r>
          </a:p>
          <a:p>
            <a:r>
              <a:rPr lang="en-AU" b="1">
                <a:solidFill>
                  <a:srgbClr val="FF0000"/>
                </a:solidFill>
              </a:rPr>
              <a:t>[chef-repo] # knife node list </a:t>
            </a:r>
          </a:p>
          <a:p>
            <a:r>
              <a:rPr lang="en-AU" b="1">
                <a:solidFill>
                  <a:srgbClr val="FF0000"/>
                </a:solidFill>
              </a:rPr>
              <a:t>#knife cookbook delete nodeName -y</a:t>
            </a:r>
            <a:endParaRPr lang="en-AU" b="1" dirty="0">
              <a:solidFill>
                <a:srgbClr val="FF0000"/>
              </a:solidFill>
            </a:endParaRPr>
          </a:p>
        </p:txBody>
      </p:sp>
    </p:spTree>
    <p:extLst>
      <p:ext uri="{BB962C8B-B14F-4D97-AF65-F5344CB8AC3E}">
        <p14:creationId xmlns:p14="http://schemas.microsoft.com/office/powerpoint/2010/main" val="4911234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1AB4-1A71-B4B8-BABE-AEEB62CAEFCD}"/>
              </a:ext>
            </a:extLst>
          </p:cNvPr>
          <p:cNvSpPr>
            <a:spLocks noGrp="1"/>
          </p:cNvSpPr>
          <p:nvPr>
            <p:ph type="title"/>
          </p:nvPr>
        </p:nvSpPr>
        <p:spPr>
          <a:xfrm>
            <a:off x="2434305" y="605690"/>
            <a:ext cx="8911687" cy="682176"/>
          </a:xfrm>
        </p:spPr>
        <p:txBody>
          <a:bodyPr/>
          <a:lstStyle/>
          <a:p>
            <a:r>
              <a:rPr lang="en-AU" b="1" i="1" dirty="0"/>
              <a:t>How to create ROLE</a:t>
            </a:r>
            <a:r>
              <a:rPr lang="en-AU" dirty="0"/>
              <a:t>:</a:t>
            </a:r>
          </a:p>
        </p:txBody>
      </p:sp>
      <p:sp>
        <p:nvSpPr>
          <p:cNvPr id="3" name="Content Placeholder 2">
            <a:extLst>
              <a:ext uri="{FF2B5EF4-FFF2-40B4-BE49-F238E27FC236}">
                <a16:creationId xmlns:a16="http://schemas.microsoft.com/office/drawing/2014/main" id="{0690C91B-2CB2-9ED9-A925-6B64F6D94F44}"/>
              </a:ext>
            </a:extLst>
          </p:cNvPr>
          <p:cNvSpPr>
            <a:spLocks noGrp="1"/>
          </p:cNvSpPr>
          <p:nvPr>
            <p:ph idx="1"/>
          </p:nvPr>
        </p:nvSpPr>
        <p:spPr>
          <a:xfrm>
            <a:off x="2589212" y="1287866"/>
            <a:ext cx="8915400" cy="5383522"/>
          </a:xfrm>
        </p:spPr>
        <p:txBody>
          <a:bodyPr>
            <a:normAutofit fontScale="92500" lnSpcReduction="20000"/>
          </a:bodyPr>
          <a:lstStyle/>
          <a:p>
            <a:r>
              <a:rPr lang="en-AU" b="1" dirty="0">
                <a:solidFill>
                  <a:srgbClr val="FF0000"/>
                </a:solidFill>
              </a:rPr>
              <a:t>[chef-repo]# ls </a:t>
            </a:r>
          </a:p>
          <a:p>
            <a:r>
              <a:rPr lang="en-AU" b="1" dirty="0"/>
              <a:t>.chef roles </a:t>
            </a:r>
          </a:p>
          <a:p>
            <a:r>
              <a:rPr lang="en-AU" b="1" dirty="0">
                <a:solidFill>
                  <a:srgbClr val="FF0000"/>
                </a:solidFill>
              </a:rPr>
              <a:t># cd roles/ [roles] </a:t>
            </a:r>
          </a:p>
          <a:p>
            <a:r>
              <a:rPr lang="en-AU" b="1" dirty="0">
                <a:solidFill>
                  <a:srgbClr val="FF0000"/>
                </a:solidFill>
              </a:rPr>
              <a:t>#ls </a:t>
            </a:r>
          </a:p>
          <a:p>
            <a:r>
              <a:rPr lang="en-AU" b="1" dirty="0">
                <a:solidFill>
                  <a:srgbClr val="FF0000"/>
                </a:solidFill>
              </a:rPr>
              <a:t>#starter.rb [roles]</a:t>
            </a:r>
          </a:p>
          <a:p>
            <a:r>
              <a:rPr lang="en-AU" dirty="0"/>
              <a:t> </a:t>
            </a:r>
            <a:r>
              <a:rPr lang="en-AU" b="1" dirty="0">
                <a:solidFill>
                  <a:srgbClr val="FF0000"/>
                </a:solidFill>
              </a:rPr>
              <a:t># vi </a:t>
            </a:r>
            <a:r>
              <a:rPr lang="en-AU" b="1" dirty="0" err="1">
                <a:solidFill>
                  <a:srgbClr val="FF0000"/>
                </a:solidFill>
              </a:rPr>
              <a:t>Engineer.rb</a:t>
            </a:r>
            <a:r>
              <a:rPr lang="en-AU" b="1" dirty="0">
                <a:solidFill>
                  <a:srgbClr val="FF0000"/>
                </a:solidFill>
              </a:rPr>
              <a:t> </a:t>
            </a:r>
            <a:r>
              <a:rPr lang="en-AU" b="1" dirty="0"/>
              <a:t>*(this is the command to create role name Engineer)</a:t>
            </a:r>
          </a:p>
          <a:p>
            <a:r>
              <a:rPr lang="en-AU" b="1" dirty="0">
                <a:solidFill>
                  <a:srgbClr val="FF0000"/>
                </a:solidFill>
              </a:rPr>
              <a:t>Name “Engineer”</a:t>
            </a:r>
          </a:p>
          <a:p>
            <a:r>
              <a:rPr lang="en-AU" b="1" dirty="0">
                <a:solidFill>
                  <a:srgbClr val="FF0000"/>
                </a:solidFill>
              </a:rPr>
              <a:t> Description “webserver role” </a:t>
            </a:r>
          </a:p>
          <a:p>
            <a:r>
              <a:rPr lang="en-AU" b="1" dirty="0" err="1">
                <a:solidFill>
                  <a:srgbClr val="FF0000"/>
                </a:solidFill>
              </a:rPr>
              <a:t>run_list</a:t>
            </a:r>
            <a:r>
              <a:rPr lang="en-AU" b="1" dirty="0">
                <a:solidFill>
                  <a:srgbClr val="FF0000"/>
                </a:solidFill>
              </a:rPr>
              <a:t> “recipe[</a:t>
            </a:r>
            <a:r>
              <a:rPr lang="en-AU" b="1" dirty="0" err="1">
                <a:solidFill>
                  <a:srgbClr val="FF0000"/>
                </a:solidFill>
              </a:rPr>
              <a:t>apache</a:t>
            </a:r>
            <a:r>
              <a:rPr lang="en-AU" b="1" dirty="0">
                <a:solidFill>
                  <a:srgbClr val="FF0000"/>
                </a:solidFill>
              </a:rPr>
              <a:t>-cookbook::</a:t>
            </a:r>
            <a:r>
              <a:rPr lang="en-AU" b="1" dirty="0" err="1">
                <a:solidFill>
                  <a:srgbClr val="FF0000"/>
                </a:solidFill>
              </a:rPr>
              <a:t>apache</a:t>
            </a:r>
            <a:r>
              <a:rPr lang="en-AU" b="1" dirty="0">
                <a:solidFill>
                  <a:srgbClr val="FF0000"/>
                </a:solidFill>
              </a:rPr>
              <a:t>-recipe]” </a:t>
            </a:r>
            <a:r>
              <a:rPr lang="en-AU" b="1" dirty="0"/>
              <a:t>ESC+:</a:t>
            </a:r>
            <a:r>
              <a:rPr lang="en-AU" b="1" dirty="0" err="1"/>
              <a:t>wq</a:t>
            </a:r>
            <a:r>
              <a:rPr lang="en-AU" b="1" dirty="0"/>
              <a:t> </a:t>
            </a:r>
          </a:p>
          <a:p>
            <a:r>
              <a:rPr lang="en-AU" b="1" dirty="0"/>
              <a:t>Now back to chef-repo </a:t>
            </a:r>
          </a:p>
          <a:p>
            <a:r>
              <a:rPr lang="en-AU" b="1" dirty="0">
                <a:solidFill>
                  <a:srgbClr val="FF0000"/>
                </a:solidFill>
              </a:rPr>
              <a:t># cd .. </a:t>
            </a:r>
            <a:r>
              <a:rPr lang="en-AU" b="1" dirty="0"/>
              <a:t>and upload the role on chef server [chef-repo] </a:t>
            </a:r>
          </a:p>
          <a:p>
            <a:r>
              <a:rPr lang="en-AU" b="1" dirty="0">
                <a:solidFill>
                  <a:srgbClr val="FF0000"/>
                </a:solidFill>
              </a:rPr>
              <a:t># knife role from file roles/</a:t>
            </a:r>
            <a:r>
              <a:rPr lang="en-AU" b="1" dirty="0" err="1">
                <a:solidFill>
                  <a:srgbClr val="FF0000"/>
                </a:solidFill>
              </a:rPr>
              <a:t>Engineer.rb</a:t>
            </a:r>
            <a:endParaRPr lang="en-AU" b="1" dirty="0">
              <a:solidFill>
                <a:srgbClr val="FF0000"/>
              </a:solidFill>
            </a:endParaRPr>
          </a:p>
          <a:p>
            <a:r>
              <a:rPr lang="en-AU" b="1" dirty="0"/>
              <a:t> If you want to see the created role</a:t>
            </a:r>
          </a:p>
          <a:p>
            <a:r>
              <a:rPr lang="en-AU" dirty="0"/>
              <a:t> </a:t>
            </a:r>
            <a:r>
              <a:rPr lang="en-AU" b="1" dirty="0">
                <a:solidFill>
                  <a:srgbClr val="FF0000"/>
                </a:solidFill>
              </a:rPr>
              <a:t># knife role list </a:t>
            </a:r>
          </a:p>
          <a:p>
            <a:r>
              <a:rPr lang="en-AU" b="1" dirty="0"/>
              <a:t>o/p: Engineer Now create 4 instances (1,2,3,4) by one IMA on same availability zone as of workstation with new security group sg-1 with SSH +HTTP.</a:t>
            </a:r>
          </a:p>
        </p:txBody>
      </p:sp>
    </p:spTree>
    <p:extLst>
      <p:ext uri="{BB962C8B-B14F-4D97-AF65-F5344CB8AC3E}">
        <p14:creationId xmlns:p14="http://schemas.microsoft.com/office/powerpoint/2010/main" val="7352200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C243-044A-1492-56C0-4B3C59C1D52E}"/>
              </a:ext>
            </a:extLst>
          </p:cNvPr>
          <p:cNvSpPr>
            <a:spLocks noGrp="1"/>
          </p:cNvSpPr>
          <p:nvPr>
            <p:ph type="title"/>
          </p:nvPr>
        </p:nvSpPr>
        <p:spPr>
          <a:xfrm>
            <a:off x="2592925" y="624110"/>
            <a:ext cx="8911687" cy="588870"/>
          </a:xfrm>
        </p:spPr>
        <p:txBody>
          <a:bodyPr>
            <a:normAutofit fontScale="90000"/>
          </a:bodyPr>
          <a:lstStyle/>
          <a:p>
            <a:r>
              <a:rPr lang="en-AU" b="1" i="1" dirty="0"/>
              <a:t>How to create ROLE</a:t>
            </a:r>
            <a:r>
              <a:rPr lang="en-AU" dirty="0"/>
              <a:t>:</a:t>
            </a:r>
          </a:p>
        </p:txBody>
      </p:sp>
      <p:sp>
        <p:nvSpPr>
          <p:cNvPr id="3" name="Content Placeholder 2">
            <a:extLst>
              <a:ext uri="{FF2B5EF4-FFF2-40B4-BE49-F238E27FC236}">
                <a16:creationId xmlns:a16="http://schemas.microsoft.com/office/drawing/2014/main" id="{FB87C953-377D-1571-3235-7C4A1676355A}"/>
              </a:ext>
            </a:extLst>
          </p:cNvPr>
          <p:cNvSpPr>
            <a:spLocks noGrp="1"/>
          </p:cNvSpPr>
          <p:nvPr>
            <p:ph idx="1"/>
          </p:nvPr>
        </p:nvSpPr>
        <p:spPr>
          <a:xfrm>
            <a:off x="2589212" y="1306285"/>
            <a:ext cx="8915400" cy="5421085"/>
          </a:xfrm>
        </p:spPr>
        <p:txBody>
          <a:bodyPr/>
          <a:lstStyle/>
          <a:p>
            <a:r>
              <a:rPr lang="en-AU" dirty="0"/>
              <a:t> </a:t>
            </a:r>
            <a:r>
              <a:rPr lang="en-AU" b="1" dirty="0"/>
              <a:t>Attach Advance details</a:t>
            </a:r>
          </a:p>
          <a:p>
            <a:r>
              <a:rPr lang="en-AU" dirty="0"/>
              <a:t> </a:t>
            </a:r>
            <a:r>
              <a:rPr lang="en-AU" b="1" dirty="0">
                <a:solidFill>
                  <a:srgbClr val="00B0F0"/>
                </a:solidFill>
              </a:rPr>
              <a:t>[ #!/bin/bash</a:t>
            </a:r>
          </a:p>
          <a:p>
            <a:r>
              <a:rPr lang="en-AU" b="1" dirty="0">
                <a:solidFill>
                  <a:srgbClr val="00B0F0"/>
                </a:solidFill>
              </a:rPr>
              <a:t> </a:t>
            </a:r>
            <a:r>
              <a:rPr lang="en-AU" b="1" dirty="0" err="1">
                <a:solidFill>
                  <a:srgbClr val="00B0F0"/>
                </a:solidFill>
              </a:rPr>
              <a:t>Sudo</a:t>
            </a:r>
            <a:r>
              <a:rPr lang="en-AU" b="1" dirty="0">
                <a:solidFill>
                  <a:srgbClr val="00B0F0"/>
                </a:solidFill>
              </a:rPr>
              <a:t> </a:t>
            </a:r>
            <a:r>
              <a:rPr lang="en-AU" b="1" dirty="0" err="1">
                <a:solidFill>
                  <a:srgbClr val="00B0F0"/>
                </a:solidFill>
              </a:rPr>
              <a:t>su</a:t>
            </a:r>
            <a:endParaRPr lang="en-AU" b="1" dirty="0">
              <a:solidFill>
                <a:srgbClr val="00B0F0"/>
              </a:solidFill>
            </a:endParaRPr>
          </a:p>
          <a:p>
            <a:r>
              <a:rPr lang="en-AU" b="1" dirty="0">
                <a:solidFill>
                  <a:srgbClr val="00B0F0"/>
                </a:solidFill>
              </a:rPr>
              <a:t> Yum update -y </a:t>
            </a:r>
          </a:p>
          <a:p>
            <a:r>
              <a:rPr lang="en-AU" b="1" dirty="0">
                <a:solidFill>
                  <a:srgbClr val="00B0F0"/>
                </a:solidFill>
              </a:rPr>
              <a:t>echo”* * * * *root chef-client”&gt;&gt; etc/crontab]</a:t>
            </a:r>
          </a:p>
          <a:p>
            <a:r>
              <a:rPr lang="en-AU" dirty="0"/>
              <a:t> </a:t>
            </a:r>
            <a:r>
              <a:rPr lang="en-AU" b="1" dirty="0"/>
              <a:t>Now Bootstraps the nodes 1,2,3,4 one by one</a:t>
            </a:r>
          </a:p>
          <a:p>
            <a:r>
              <a:rPr lang="en-AU" b="1" dirty="0">
                <a:solidFill>
                  <a:srgbClr val="FF0000"/>
                </a:solidFill>
              </a:rPr>
              <a:t> </a:t>
            </a:r>
            <a:r>
              <a:rPr lang="en-AU" dirty="0">
                <a:solidFill>
                  <a:srgbClr val="FF0000"/>
                </a:solidFill>
              </a:rPr>
              <a:t>#[chef-repo]# knife bootstrap 172.31.10.121 -–</a:t>
            </a:r>
            <a:r>
              <a:rPr lang="en-AU" dirty="0" err="1">
                <a:solidFill>
                  <a:srgbClr val="FF0000"/>
                </a:solidFill>
              </a:rPr>
              <a:t>ssh</a:t>
            </a:r>
            <a:r>
              <a:rPr lang="en-AU" dirty="0">
                <a:solidFill>
                  <a:srgbClr val="FF0000"/>
                </a:solidFill>
              </a:rPr>
              <a:t>-user ec2-user -–</a:t>
            </a:r>
            <a:r>
              <a:rPr lang="en-AU" dirty="0" err="1">
                <a:solidFill>
                  <a:srgbClr val="FF0000"/>
                </a:solidFill>
              </a:rPr>
              <a:t>sudo</a:t>
            </a:r>
            <a:r>
              <a:rPr lang="en-AU" dirty="0">
                <a:solidFill>
                  <a:srgbClr val="FF0000"/>
                </a:solidFill>
              </a:rPr>
              <a:t> -</a:t>
            </a:r>
            <a:r>
              <a:rPr lang="en-AU" dirty="0" err="1">
                <a:solidFill>
                  <a:srgbClr val="FF0000"/>
                </a:solidFill>
              </a:rPr>
              <a:t>i</a:t>
            </a:r>
            <a:r>
              <a:rPr lang="en-AU" dirty="0">
                <a:solidFill>
                  <a:srgbClr val="FF0000"/>
                </a:solidFill>
              </a:rPr>
              <a:t> node-1key.pem -N node1</a:t>
            </a:r>
          </a:p>
          <a:p>
            <a:r>
              <a:rPr lang="en-AU" dirty="0">
                <a:solidFill>
                  <a:srgbClr val="FF0000"/>
                </a:solidFill>
              </a:rPr>
              <a:t>#[chef-repo]# knife bootstrap 172.31.10.122 -–</a:t>
            </a:r>
            <a:r>
              <a:rPr lang="en-AU" dirty="0" err="1">
                <a:solidFill>
                  <a:srgbClr val="FF0000"/>
                </a:solidFill>
              </a:rPr>
              <a:t>ssh</a:t>
            </a:r>
            <a:r>
              <a:rPr lang="en-AU" dirty="0">
                <a:solidFill>
                  <a:srgbClr val="FF0000"/>
                </a:solidFill>
              </a:rPr>
              <a:t>-user ec2-user -–</a:t>
            </a:r>
            <a:r>
              <a:rPr lang="en-AU" dirty="0" err="1">
                <a:solidFill>
                  <a:srgbClr val="FF0000"/>
                </a:solidFill>
              </a:rPr>
              <a:t>sudo</a:t>
            </a:r>
            <a:r>
              <a:rPr lang="en-AU" dirty="0">
                <a:solidFill>
                  <a:srgbClr val="FF0000"/>
                </a:solidFill>
              </a:rPr>
              <a:t> -</a:t>
            </a:r>
            <a:r>
              <a:rPr lang="en-AU" dirty="0" err="1">
                <a:solidFill>
                  <a:srgbClr val="FF0000"/>
                </a:solidFill>
              </a:rPr>
              <a:t>i</a:t>
            </a:r>
            <a:r>
              <a:rPr lang="en-AU" dirty="0">
                <a:solidFill>
                  <a:srgbClr val="FF0000"/>
                </a:solidFill>
              </a:rPr>
              <a:t> node-1key.pem -N node2 </a:t>
            </a:r>
          </a:p>
          <a:p>
            <a:r>
              <a:rPr lang="en-AU" dirty="0">
                <a:solidFill>
                  <a:srgbClr val="FF0000"/>
                </a:solidFill>
              </a:rPr>
              <a:t>#[chef-repo]# knife bootstrap 172.31.10.123 -–</a:t>
            </a:r>
            <a:r>
              <a:rPr lang="en-AU" dirty="0" err="1">
                <a:solidFill>
                  <a:srgbClr val="FF0000"/>
                </a:solidFill>
              </a:rPr>
              <a:t>ssh</a:t>
            </a:r>
            <a:r>
              <a:rPr lang="en-AU" dirty="0">
                <a:solidFill>
                  <a:srgbClr val="FF0000"/>
                </a:solidFill>
              </a:rPr>
              <a:t>-user ec2-user -–</a:t>
            </a:r>
            <a:r>
              <a:rPr lang="en-AU" dirty="0" err="1">
                <a:solidFill>
                  <a:srgbClr val="FF0000"/>
                </a:solidFill>
              </a:rPr>
              <a:t>sudo</a:t>
            </a:r>
            <a:r>
              <a:rPr lang="en-AU" dirty="0">
                <a:solidFill>
                  <a:srgbClr val="FF0000"/>
                </a:solidFill>
              </a:rPr>
              <a:t> -</a:t>
            </a:r>
            <a:r>
              <a:rPr lang="en-AU" dirty="0" err="1">
                <a:solidFill>
                  <a:srgbClr val="FF0000"/>
                </a:solidFill>
              </a:rPr>
              <a:t>i</a:t>
            </a:r>
            <a:r>
              <a:rPr lang="en-AU" dirty="0">
                <a:solidFill>
                  <a:srgbClr val="FF0000"/>
                </a:solidFill>
              </a:rPr>
              <a:t> node-1key.pem -N node3 </a:t>
            </a:r>
          </a:p>
          <a:p>
            <a:r>
              <a:rPr lang="en-AU" dirty="0">
                <a:solidFill>
                  <a:srgbClr val="FF0000"/>
                </a:solidFill>
              </a:rPr>
              <a:t>#[chef-repo]# knife bootstrap 172.31.10.124 -–</a:t>
            </a:r>
            <a:r>
              <a:rPr lang="en-AU" dirty="0" err="1">
                <a:solidFill>
                  <a:srgbClr val="FF0000"/>
                </a:solidFill>
              </a:rPr>
              <a:t>ssh</a:t>
            </a:r>
            <a:r>
              <a:rPr lang="en-AU" dirty="0">
                <a:solidFill>
                  <a:srgbClr val="FF0000"/>
                </a:solidFill>
              </a:rPr>
              <a:t>-user ec2-user -–</a:t>
            </a:r>
            <a:r>
              <a:rPr lang="en-AU" dirty="0" err="1">
                <a:solidFill>
                  <a:srgbClr val="FF0000"/>
                </a:solidFill>
              </a:rPr>
              <a:t>sudo</a:t>
            </a:r>
            <a:r>
              <a:rPr lang="en-AU" dirty="0">
                <a:solidFill>
                  <a:srgbClr val="FF0000"/>
                </a:solidFill>
              </a:rPr>
              <a:t> -</a:t>
            </a:r>
            <a:r>
              <a:rPr lang="en-AU" dirty="0" err="1">
                <a:solidFill>
                  <a:srgbClr val="FF0000"/>
                </a:solidFill>
              </a:rPr>
              <a:t>i</a:t>
            </a:r>
            <a:r>
              <a:rPr lang="en-AU" dirty="0">
                <a:solidFill>
                  <a:srgbClr val="FF0000"/>
                </a:solidFill>
              </a:rPr>
              <a:t> node-1key.pem -N node4</a:t>
            </a:r>
          </a:p>
          <a:p>
            <a:endParaRPr lang="en-AU" dirty="0"/>
          </a:p>
        </p:txBody>
      </p:sp>
    </p:spTree>
    <p:extLst>
      <p:ext uri="{BB962C8B-B14F-4D97-AF65-F5344CB8AC3E}">
        <p14:creationId xmlns:p14="http://schemas.microsoft.com/office/powerpoint/2010/main" val="149778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3" name="Rectangle 4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DA62E-145E-C9DC-8F30-99C5B2211976}"/>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b="1" dirty="0">
                <a:solidFill>
                  <a:srgbClr val="FF0000"/>
                </a:solidFill>
                <a:highlight>
                  <a:srgbClr val="FFFF00"/>
                </a:highlight>
              </a:rPr>
              <a:t>Central Version Control system</a:t>
            </a:r>
            <a:endParaRPr lang="en-US" sz="3600" dirty="0">
              <a:solidFill>
                <a:srgbClr val="FF0000"/>
              </a:solidFill>
            </a:endParaRPr>
          </a:p>
        </p:txBody>
      </p:sp>
      <p:sp>
        <p:nvSpPr>
          <p:cNvPr id="45" name="Rectangle 4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6BDAEDBE-D0E7-EDCC-06A7-51012D719DCC}"/>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marL="285750" indent="-285750">
              <a:lnSpc>
                <a:spcPct val="90000"/>
              </a:lnSpc>
              <a:buFont typeface="Wingdings 3" charset="2"/>
              <a:buChar char=""/>
            </a:pPr>
            <a:r>
              <a:rPr lang="en-US" sz="1200" b="1"/>
              <a:t>First Developer writes code and uploads it to Central repository.</a:t>
            </a:r>
          </a:p>
          <a:p>
            <a:pPr marL="285750" indent="-285750">
              <a:lnSpc>
                <a:spcPct val="90000"/>
              </a:lnSpc>
              <a:buFont typeface="Wingdings 3" charset="2"/>
              <a:buChar char=""/>
            </a:pPr>
            <a:r>
              <a:rPr lang="en-US" sz="1200" b="1"/>
              <a:t>Second Developer will pull the code ,make changes and will commit and upload code.</a:t>
            </a:r>
          </a:p>
          <a:p>
            <a:pPr marL="285750" indent="-285750">
              <a:lnSpc>
                <a:spcPct val="90000"/>
              </a:lnSpc>
              <a:buFont typeface="Wingdings 3" charset="2"/>
              <a:buChar char=""/>
            </a:pPr>
            <a:r>
              <a:rPr lang="en-US" sz="1200" b="1"/>
              <a:t>Similarly rest Developers will do.</a:t>
            </a:r>
          </a:p>
          <a:p>
            <a:pPr marL="285750" indent="-285750">
              <a:lnSpc>
                <a:spcPct val="90000"/>
              </a:lnSpc>
              <a:buFont typeface="Wingdings 3" charset="2"/>
              <a:buChar char=""/>
            </a:pPr>
            <a:r>
              <a:rPr lang="en-US" sz="1200" b="1"/>
              <a:t>Commands are easy to learn.</a:t>
            </a:r>
          </a:p>
          <a:p>
            <a:pPr marL="285750" indent="-285750">
              <a:lnSpc>
                <a:spcPct val="90000"/>
              </a:lnSpc>
              <a:buFont typeface="Wingdings 3" charset="2"/>
              <a:buChar char=""/>
            </a:pPr>
            <a:r>
              <a:rPr lang="en-US" sz="1200" b="1"/>
              <a:t>Single Copy of code is maintained here.</a:t>
            </a:r>
          </a:p>
          <a:p>
            <a:pPr marL="285750" indent="-285750">
              <a:lnSpc>
                <a:spcPct val="90000"/>
              </a:lnSpc>
              <a:buFont typeface="Wingdings 3" charset="2"/>
              <a:buChar char=""/>
            </a:pPr>
            <a:r>
              <a:rPr lang="en-US" sz="1200" b="1"/>
              <a:t>Difficult to work in Branches.</a:t>
            </a:r>
          </a:p>
          <a:p>
            <a:pPr marL="285750" indent="-285750">
              <a:lnSpc>
                <a:spcPct val="90000"/>
              </a:lnSpc>
              <a:buFont typeface="Wingdings 3" charset="2"/>
              <a:buChar char=""/>
            </a:pPr>
            <a:r>
              <a:rPr lang="en-US" sz="1200" b="1"/>
              <a:t>Merge Conflicts can occur.</a:t>
            </a:r>
          </a:p>
          <a:p>
            <a:pPr marL="285750" indent="-285750">
              <a:lnSpc>
                <a:spcPct val="90000"/>
              </a:lnSpc>
              <a:buFont typeface="Wingdings 3" charset="2"/>
              <a:buChar char=""/>
            </a:pPr>
            <a:r>
              <a:rPr lang="en-US" sz="1200" b="1"/>
              <a:t>Complete Dependency on Internet, if Internet slow ,it will impact working.</a:t>
            </a:r>
          </a:p>
          <a:p>
            <a:pPr marL="285750" indent="-285750">
              <a:lnSpc>
                <a:spcPct val="90000"/>
              </a:lnSpc>
              <a:buFont typeface="Wingdings 3" charset="2"/>
              <a:buChar char=""/>
            </a:pPr>
            <a:r>
              <a:rPr lang="en-US" sz="1200" b="1"/>
              <a:t>If Central Repository goes down, everything goes down.</a:t>
            </a:r>
          </a:p>
          <a:p>
            <a:pPr marL="285750" indent="-285750">
              <a:lnSpc>
                <a:spcPct val="90000"/>
              </a:lnSpc>
              <a:buFont typeface="Wingdings 3" charset="2"/>
              <a:buChar char=""/>
            </a:pPr>
            <a:r>
              <a:rPr lang="en-US" sz="1200" b="1"/>
              <a:t>Examples are SVN Tool.</a:t>
            </a:r>
          </a:p>
        </p:txBody>
      </p:sp>
      <p:pic>
        <p:nvPicPr>
          <p:cNvPr id="6" name="Content Placeholder 5" descr="A diagram of a system&#10;&#10;Description automatically generated">
            <a:extLst>
              <a:ext uri="{FF2B5EF4-FFF2-40B4-BE49-F238E27FC236}">
                <a16:creationId xmlns:a16="http://schemas.microsoft.com/office/drawing/2014/main" id="{40FBC63D-6A34-9A3F-62FD-7D523C7C8940}"/>
              </a:ext>
            </a:extLst>
          </p:cNvPr>
          <p:cNvPicPr>
            <a:picLocks noGrp="1" noChangeAspect="1"/>
          </p:cNvPicPr>
          <p:nvPr>
            <p:ph idx="1"/>
          </p:nvPr>
        </p:nvPicPr>
        <p:blipFill>
          <a:blip r:embed="rId2"/>
          <a:stretch>
            <a:fillRect/>
          </a:stretch>
        </p:blipFill>
        <p:spPr>
          <a:xfrm>
            <a:off x="4619543" y="1606300"/>
            <a:ext cx="6953577" cy="3320332"/>
          </a:xfrm>
          <a:prstGeom prst="rect">
            <a:avLst/>
          </a:prstGeom>
        </p:spPr>
      </p:pic>
      <p:sp>
        <p:nvSpPr>
          <p:cNvPr id="4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6936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E126-75FD-8F05-6193-291EF298F4D5}"/>
              </a:ext>
            </a:extLst>
          </p:cNvPr>
          <p:cNvSpPr>
            <a:spLocks noGrp="1"/>
          </p:cNvSpPr>
          <p:nvPr>
            <p:ph type="title"/>
          </p:nvPr>
        </p:nvSpPr>
        <p:spPr>
          <a:xfrm>
            <a:off x="2592925" y="624110"/>
            <a:ext cx="8911687" cy="598200"/>
          </a:xfrm>
        </p:spPr>
        <p:txBody>
          <a:bodyPr>
            <a:normAutofit fontScale="90000"/>
          </a:bodyPr>
          <a:lstStyle/>
          <a:p>
            <a:r>
              <a:rPr lang="en-AU" b="1" i="1" dirty="0"/>
              <a:t>How to create ROLE</a:t>
            </a:r>
            <a:r>
              <a:rPr lang="en-AU" dirty="0"/>
              <a:t>:</a:t>
            </a:r>
          </a:p>
        </p:txBody>
      </p:sp>
      <p:sp>
        <p:nvSpPr>
          <p:cNvPr id="3" name="Content Placeholder 2">
            <a:extLst>
              <a:ext uri="{FF2B5EF4-FFF2-40B4-BE49-F238E27FC236}">
                <a16:creationId xmlns:a16="http://schemas.microsoft.com/office/drawing/2014/main" id="{080B09CF-4A10-6298-3998-27FD9431E58C}"/>
              </a:ext>
            </a:extLst>
          </p:cNvPr>
          <p:cNvSpPr>
            <a:spLocks noGrp="1"/>
          </p:cNvSpPr>
          <p:nvPr>
            <p:ph idx="1"/>
          </p:nvPr>
        </p:nvSpPr>
        <p:spPr>
          <a:xfrm>
            <a:off x="2589212" y="1371600"/>
            <a:ext cx="8915400" cy="4544008"/>
          </a:xfrm>
        </p:spPr>
        <p:txBody>
          <a:bodyPr>
            <a:normAutofit/>
          </a:bodyPr>
          <a:lstStyle/>
          <a:p>
            <a:r>
              <a:rPr lang="en-AU" b="1" dirty="0"/>
              <a:t>Now connect these nodes to roles one by one</a:t>
            </a:r>
            <a:r>
              <a:rPr lang="en-AU" dirty="0"/>
              <a:t>. </a:t>
            </a:r>
          </a:p>
          <a:p>
            <a:r>
              <a:rPr lang="en-AU" b="1" dirty="0">
                <a:solidFill>
                  <a:srgbClr val="FF0000"/>
                </a:solidFill>
              </a:rPr>
              <a:t># knife node run-list set node1 “role[Engineer]” </a:t>
            </a:r>
          </a:p>
          <a:p>
            <a:r>
              <a:rPr lang="en-AU" b="1" dirty="0"/>
              <a:t>Node1:Run_list:role[Engineer] (similarly for rest 3 nodes) </a:t>
            </a:r>
          </a:p>
          <a:p>
            <a:r>
              <a:rPr lang="en-AU" b="1" dirty="0">
                <a:solidFill>
                  <a:srgbClr val="FF0000"/>
                </a:solidFill>
              </a:rPr>
              <a:t># knife node run-list set node2 “role[Engineer]” </a:t>
            </a:r>
          </a:p>
          <a:p>
            <a:r>
              <a:rPr lang="en-AU" b="1" dirty="0">
                <a:solidFill>
                  <a:srgbClr val="FF0000"/>
                </a:solidFill>
              </a:rPr>
              <a:t># knife node run-list set node3 “role[Engineer]”</a:t>
            </a:r>
          </a:p>
          <a:p>
            <a:r>
              <a:rPr lang="en-AU" b="1" dirty="0">
                <a:solidFill>
                  <a:srgbClr val="FF0000"/>
                </a:solidFill>
              </a:rPr>
              <a:t> # knife node run-list set node4 “role[Engineer]” </a:t>
            </a:r>
          </a:p>
          <a:p>
            <a:r>
              <a:rPr lang="en-AU" b="1" dirty="0"/>
              <a:t>UPLOAD cookbook to server </a:t>
            </a:r>
          </a:p>
          <a:p>
            <a:r>
              <a:rPr lang="en-AU" b="1" dirty="0">
                <a:solidFill>
                  <a:srgbClr val="FF0000"/>
                </a:solidFill>
              </a:rPr>
              <a:t># knife cookbook upload </a:t>
            </a:r>
            <a:r>
              <a:rPr lang="en-AU" b="1" dirty="0" err="1">
                <a:solidFill>
                  <a:srgbClr val="FF0000"/>
                </a:solidFill>
              </a:rPr>
              <a:t>apache</a:t>
            </a:r>
            <a:r>
              <a:rPr lang="en-AU" b="1" dirty="0">
                <a:solidFill>
                  <a:srgbClr val="FF0000"/>
                </a:solidFill>
              </a:rPr>
              <a:t>-cookbook </a:t>
            </a:r>
          </a:p>
          <a:p>
            <a:r>
              <a:rPr lang="en-AU" b="1" dirty="0"/>
              <a:t>Now we can check public IP of any node on webserver, every node will behave like server cause, now cookbook has been uploaded despite of uploading different recipes, all recipes have uploaded together inside role by </a:t>
            </a:r>
            <a:r>
              <a:rPr lang="en-AU" b="1" dirty="0" err="1"/>
              <a:t>cookbok</a:t>
            </a:r>
            <a:r>
              <a:rPr lang="en-AU" b="1" dirty="0"/>
              <a:t>.</a:t>
            </a:r>
          </a:p>
        </p:txBody>
      </p:sp>
    </p:spTree>
    <p:extLst>
      <p:ext uri="{BB962C8B-B14F-4D97-AF65-F5344CB8AC3E}">
        <p14:creationId xmlns:p14="http://schemas.microsoft.com/office/powerpoint/2010/main" val="2111781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19D5-9BE9-11D3-5EE1-7D9F0BF93FAA}"/>
              </a:ext>
            </a:extLst>
          </p:cNvPr>
          <p:cNvSpPr>
            <a:spLocks noGrp="1"/>
          </p:cNvSpPr>
          <p:nvPr>
            <p:ph type="title"/>
          </p:nvPr>
        </p:nvSpPr>
        <p:spPr>
          <a:xfrm>
            <a:off x="2592925" y="624110"/>
            <a:ext cx="8911687" cy="747490"/>
          </a:xfrm>
        </p:spPr>
        <p:txBody>
          <a:bodyPr/>
          <a:lstStyle/>
          <a:p>
            <a:r>
              <a:rPr lang="en-AU" b="1" i="1" dirty="0"/>
              <a:t>How to create ROLE</a:t>
            </a:r>
            <a:r>
              <a:rPr lang="en-AU" dirty="0"/>
              <a:t>:</a:t>
            </a:r>
          </a:p>
        </p:txBody>
      </p:sp>
      <p:sp>
        <p:nvSpPr>
          <p:cNvPr id="3" name="Content Placeholder 2">
            <a:extLst>
              <a:ext uri="{FF2B5EF4-FFF2-40B4-BE49-F238E27FC236}">
                <a16:creationId xmlns:a16="http://schemas.microsoft.com/office/drawing/2014/main" id="{9F033437-DD89-CB10-C48B-9326D864E5F8}"/>
              </a:ext>
            </a:extLst>
          </p:cNvPr>
          <p:cNvSpPr>
            <a:spLocks noGrp="1"/>
          </p:cNvSpPr>
          <p:nvPr>
            <p:ph idx="1"/>
          </p:nvPr>
        </p:nvSpPr>
        <p:spPr>
          <a:xfrm>
            <a:off x="2589212" y="1371600"/>
            <a:ext cx="8915400" cy="5365102"/>
          </a:xfrm>
        </p:spPr>
        <p:txBody>
          <a:bodyPr>
            <a:normAutofit fontScale="85000" lnSpcReduction="20000"/>
          </a:bodyPr>
          <a:lstStyle/>
          <a:p>
            <a:r>
              <a:rPr lang="en-AU" dirty="0"/>
              <a:t> </a:t>
            </a:r>
            <a:r>
              <a:rPr lang="en-AU" b="1" dirty="0"/>
              <a:t>Now we are doing changes in recipe</a:t>
            </a:r>
          </a:p>
          <a:p>
            <a:r>
              <a:rPr lang="en-AU" b="1" dirty="0">
                <a:solidFill>
                  <a:srgbClr val="FF0000"/>
                </a:solidFill>
              </a:rPr>
              <a:t> # vi cookbooks/</a:t>
            </a:r>
            <a:r>
              <a:rPr lang="en-AU" b="1" dirty="0" err="1">
                <a:solidFill>
                  <a:srgbClr val="FF0000"/>
                </a:solidFill>
              </a:rPr>
              <a:t>apache</a:t>
            </a:r>
            <a:r>
              <a:rPr lang="en-AU" b="1" dirty="0">
                <a:solidFill>
                  <a:srgbClr val="FF0000"/>
                </a:solidFill>
              </a:rPr>
              <a:t>-cookbook/recipes/</a:t>
            </a:r>
            <a:r>
              <a:rPr lang="en-AU" b="1" dirty="0" err="1">
                <a:solidFill>
                  <a:srgbClr val="FF0000"/>
                </a:solidFill>
              </a:rPr>
              <a:t>apache-recipe.rb</a:t>
            </a:r>
            <a:endParaRPr lang="en-AU" b="1" dirty="0">
              <a:solidFill>
                <a:srgbClr val="FF0000"/>
              </a:solidFill>
            </a:endParaRPr>
          </a:p>
          <a:p>
            <a:r>
              <a:rPr lang="en-AU" dirty="0"/>
              <a:t> </a:t>
            </a:r>
            <a:r>
              <a:rPr lang="en-AU" b="1" dirty="0"/>
              <a:t>Content change to “I Love India”</a:t>
            </a:r>
          </a:p>
          <a:p>
            <a:r>
              <a:rPr lang="en-AU" b="1" dirty="0"/>
              <a:t> ESC+:</a:t>
            </a:r>
            <a:r>
              <a:rPr lang="en-AU" b="1" dirty="0" err="1"/>
              <a:t>wq</a:t>
            </a:r>
            <a:endParaRPr lang="en-AU" b="1" dirty="0"/>
          </a:p>
          <a:p>
            <a:r>
              <a:rPr lang="en-AU" b="1" dirty="0"/>
              <a:t> Now see if Boss need changes, said do work on another recipe (recipe10)</a:t>
            </a:r>
          </a:p>
          <a:p>
            <a:r>
              <a:rPr lang="en-AU" dirty="0"/>
              <a:t> </a:t>
            </a:r>
            <a:r>
              <a:rPr lang="en-AU" b="1" dirty="0">
                <a:solidFill>
                  <a:srgbClr val="FF0000"/>
                </a:solidFill>
              </a:rPr>
              <a:t>#cat cookbooks/</a:t>
            </a:r>
            <a:r>
              <a:rPr lang="en-AU" b="1" dirty="0" err="1">
                <a:solidFill>
                  <a:srgbClr val="FF0000"/>
                </a:solidFill>
              </a:rPr>
              <a:t>apache</a:t>
            </a:r>
            <a:r>
              <a:rPr lang="en-AU" b="1" dirty="0">
                <a:solidFill>
                  <a:srgbClr val="FF0000"/>
                </a:solidFill>
              </a:rPr>
              <a:t>-cookbook/recipes/recipe10.rb </a:t>
            </a:r>
          </a:p>
          <a:p>
            <a:r>
              <a:rPr lang="en-AU" dirty="0"/>
              <a:t>Paste code update recipe and go to the role in workstation </a:t>
            </a:r>
          </a:p>
          <a:p>
            <a:r>
              <a:rPr lang="en-AU" b="1" dirty="0">
                <a:solidFill>
                  <a:srgbClr val="FF0000"/>
                </a:solidFill>
              </a:rPr>
              <a:t># vi roles/</a:t>
            </a:r>
            <a:r>
              <a:rPr lang="en-AU" b="1" dirty="0" err="1">
                <a:solidFill>
                  <a:srgbClr val="FF0000"/>
                </a:solidFill>
              </a:rPr>
              <a:t>Engineer.rb</a:t>
            </a:r>
            <a:r>
              <a:rPr lang="en-AU" b="1" dirty="0">
                <a:solidFill>
                  <a:srgbClr val="FF0000"/>
                </a:solidFill>
              </a:rPr>
              <a:t> vi </a:t>
            </a:r>
            <a:r>
              <a:rPr lang="en-AU" b="1" dirty="0" err="1">
                <a:solidFill>
                  <a:srgbClr val="FF0000"/>
                </a:solidFill>
              </a:rPr>
              <a:t>Engineer.rb</a:t>
            </a:r>
            <a:endParaRPr lang="en-AU" b="1" dirty="0">
              <a:solidFill>
                <a:srgbClr val="FF0000"/>
              </a:solidFill>
            </a:endParaRPr>
          </a:p>
          <a:p>
            <a:r>
              <a:rPr lang="en-AU" dirty="0"/>
              <a:t> </a:t>
            </a:r>
            <a:r>
              <a:rPr lang="en-AU" b="1" dirty="0">
                <a:solidFill>
                  <a:srgbClr val="00B0F0"/>
                </a:solidFill>
              </a:rPr>
              <a:t>Name “Engineer”</a:t>
            </a:r>
          </a:p>
          <a:p>
            <a:r>
              <a:rPr lang="en-AU" b="1" dirty="0">
                <a:solidFill>
                  <a:srgbClr val="00B0F0"/>
                </a:solidFill>
              </a:rPr>
              <a:t> Description “webserver role” </a:t>
            </a:r>
          </a:p>
          <a:p>
            <a:r>
              <a:rPr lang="en-AU" b="1" dirty="0" err="1">
                <a:solidFill>
                  <a:srgbClr val="00B0F0"/>
                </a:solidFill>
              </a:rPr>
              <a:t>run_list</a:t>
            </a:r>
            <a:r>
              <a:rPr lang="en-AU" b="1" dirty="0">
                <a:solidFill>
                  <a:srgbClr val="00B0F0"/>
                </a:solidFill>
              </a:rPr>
              <a:t> “recipe[</a:t>
            </a:r>
            <a:r>
              <a:rPr lang="en-AU" b="1" dirty="0" err="1">
                <a:solidFill>
                  <a:srgbClr val="00B0F0"/>
                </a:solidFill>
              </a:rPr>
              <a:t>apache</a:t>
            </a:r>
            <a:r>
              <a:rPr lang="en-AU" b="1" dirty="0">
                <a:solidFill>
                  <a:srgbClr val="00B0F0"/>
                </a:solidFill>
              </a:rPr>
              <a:t>-cookbook::</a:t>
            </a:r>
            <a:r>
              <a:rPr lang="en-AU" b="1" dirty="0" err="1">
                <a:solidFill>
                  <a:srgbClr val="00B0F0"/>
                </a:solidFill>
              </a:rPr>
              <a:t>apache</a:t>
            </a:r>
            <a:r>
              <a:rPr lang="en-AU" b="1" dirty="0">
                <a:solidFill>
                  <a:srgbClr val="00B0F0"/>
                </a:solidFill>
              </a:rPr>
              <a:t>-recipe]” update </a:t>
            </a:r>
            <a:r>
              <a:rPr lang="en-AU" b="1" dirty="0" err="1">
                <a:solidFill>
                  <a:srgbClr val="00B0F0"/>
                </a:solidFill>
              </a:rPr>
              <a:t>apache</a:t>
            </a:r>
            <a:r>
              <a:rPr lang="en-AU" b="1" dirty="0">
                <a:solidFill>
                  <a:srgbClr val="00B0F0"/>
                </a:solidFill>
              </a:rPr>
              <a:t>-recipe to recipe10 in role</a:t>
            </a:r>
          </a:p>
          <a:p>
            <a:r>
              <a:rPr lang="en-AU" b="1" dirty="0">
                <a:solidFill>
                  <a:srgbClr val="00B0F0"/>
                </a:solidFill>
              </a:rPr>
              <a:t> </a:t>
            </a:r>
            <a:r>
              <a:rPr lang="en-AU" b="1" dirty="0" err="1">
                <a:solidFill>
                  <a:srgbClr val="00B0F0"/>
                </a:solidFill>
              </a:rPr>
              <a:t>run_list</a:t>
            </a:r>
            <a:r>
              <a:rPr lang="en-AU" b="1" dirty="0">
                <a:solidFill>
                  <a:srgbClr val="00B0F0"/>
                </a:solidFill>
              </a:rPr>
              <a:t> “recipe[</a:t>
            </a:r>
            <a:r>
              <a:rPr lang="en-AU" b="1" dirty="0" err="1">
                <a:solidFill>
                  <a:srgbClr val="00B0F0"/>
                </a:solidFill>
              </a:rPr>
              <a:t>apache</a:t>
            </a:r>
            <a:r>
              <a:rPr lang="en-AU" b="1" dirty="0">
                <a:solidFill>
                  <a:srgbClr val="00B0F0"/>
                </a:solidFill>
              </a:rPr>
              <a:t>-cookbook::recipe10]” </a:t>
            </a:r>
          </a:p>
          <a:p>
            <a:r>
              <a:rPr lang="en-AU" b="1" dirty="0"/>
              <a:t>ESC+:</a:t>
            </a:r>
            <a:r>
              <a:rPr lang="en-AU" b="1" dirty="0" err="1"/>
              <a:t>wq</a:t>
            </a:r>
            <a:r>
              <a:rPr lang="en-AU" b="1" dirty="0"/>
              <a:t> *for update in recipe we can create user and file by these commands below</a:t>
            </a:r>
          </a:p>
          <a:p>
            <a:r>
              <a:rPr lang="en-AU" b="1" dirty="0"/>
              <a:t>#user”Ashok” #file “</a:t>
            </a:r>
            <a:r>
              <a:rPr lang="en-AU" b="1" dirty="0" err="1"/>
              <a:t>Anupamfile</a:t>
            </a:r>
            <a:r>
              <a:rPr lang="en-AU" b="1" dirty="0"/>
              <a:t>” </a:t>
            </a:r>
          </a:p>
          <a:p>
            <a:r>
              <a:rPr lang="en-AU" b="1" dirty="0"/>
              <a:t>now upload role to server</a:t>
            </a:r>
          </a:p>
          <a:p>
            <a:r>
              <a:rPr lang="en-AU" dirty="0"/>
              <a:t> </a:t>
            </a:r>
            <a:r>
              <a:rPr lang="en-AU" dirty="0">
                <a:solidFill>
                  <a:srgbClr val="FF0000"/>
                </a:solidFill>
              </a:rPr>
              <a:t>[chef-repo] # knife role from file roles/</a:t>
            </a:r>
            <a:r>
              <a:rPr lang="en-AU" dirty="0" err="1">
                <a:solidFill>
                  <a:srgbClr val="FF0000"/>
                </a:solidFill>
              </a:rPr>
              <a:t>Engineer.rb</a:t>
            </a:r>
            <a:r>
              <a:rPr lang="en-AU" dirty="0">
                <a:solidFill>
                  <a:srgbClr val="FF0000"/>
                </a:solidFill>
              </a:rPr>
              <a:t> </a:t>
            </a:r>
          </a:p>
          <a:p>
            <a:pPr marL="0" indent="0">
              <a:buNone/>
            </a:pPr>
            <a:endParaRPr lang="en-AU" dirty="0"/>
          </a:p>
        </p:txBody>
      </p:sp>
    </p:spTree>
    <p:extLst>
      <p:ext uri="{BB962C8B-B14F-4D97-AF65-F5344CB8AC3E}">
        <p14:creationId xmlns:p14="http://schemas.microsoft.com/office/powerpoint/2010/main" val="38234011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6F89-CAB3-E5D9-B9C4-ADF64099A098}"/>
              </a:ext>
            </a:extLst>
          </p:cNvPr>
          <p:cNvSpPr>
            <a:spLocks noGrp="1"/>
          </p:cNvSpPr>
          <p:nvPr>
            <p:ph type="title"/>
          </p:nvPr>
        </p:nvSpPr>
        <p:spPr>
          <a:xfrm>
            <a:off x="2592925" y="624110"/>
            <a:ext cx="8911687" cy="663514"/>
          </a:xfrm>
        </p:spPr>
        <p:txBody>
          <a:bodyPr/>
          <a:lstStyle/>
          <a:p>
            <a:r>
              <a:rPr lang="en-AU" b="1" i="1" dirty="0"/>
              <a:t>How to create ROLE</a:t>
            </a:r>
            <a:r>
              <a:rPr lang="en-AU" dirty="0"/>
              <a:t>:</a:t>
            </a:r>
          </a:p>
        </p:txBody>
      </p:sp>
      <p:sp>
        <p:nvSpPr>
          <p:cNvPr id="3" name="Content Placeholder 2">
            <a:extLst>
              <a:ext uri="{FF2B5EF4-FFF2-40B4-BE49-F238E27FC236}">
                <a16:creationId xmlns:a16="http://schemas.microsoft.com/office/drawing/2014/main" id="{D7289CB8-7875-96F8-65C3-BBD24B3E44B2}"/>
              </a:ext>
            </a:extLst>
          </p:cNvPr>
          <p:cNvSpPr>
            <a:spLocks noGrp="1"/>
          </p:cNvSpPr>
          <p:nvPr>
            <p:ph idx="1"/>
          </p:nvPr>
        </p:nvSpPr>
        <p:spPr>
          <a:xfrm>
            <a:off x="2589212" y="1399592"/>
            <a:ext cx="8915400" cy="5234474"/>
          </a:xfrm>
        </p:spPr>
        <p:txBody>
          <a:bodyPr>
            <a:normAutofit/>
          </a:bodyPr>
          <a:lstStyle/>
          <a:p>
            <a:pPr marL="0" indent="0">
              <a:buNone/>
            </a:pPr>
            <a:r>
              <a:rPr lang="en-AU" b="1" dirty="0"/>
              <a:t>    Again, go to the workstation</a:t>
            </a:r>
          </a:p>
          <a:p>
            <a:r>
              <a:rPr lang="en-AU" dirty="0"/>
              <a:t> </a:t>
            </a:r>
            <a:r>
              <a:rPr lang="en-AU" b="1" dirty="0">
                <a:solidFill>
                  <a:srgbClr val="FF0000"/>
                </a:solidFill>
              </a:rPr>
              <a:t># vi roles/</a:t>
            </a:r>
            <a:r>
              <a:rPr lang="en-AU" b="1" dirty="0" err="1">
                <a:solidFill>
                  <a:srgbClr val="FF0000"/>
                </a:solidFill>
              </a:rPr>
              <a:t>Engineer.rb</a:t>
            </a:r>
            <a:r>
              <a:rPr lang="en-AU" dirty="0"/>
              <a:t> </a:t>
            </a:r>
          </a:p>
          <a:p>
            <a:r>
              <a:rPr lang="en-AU" b="1" dirty="0">
                <a:solidFill>
                  <a:srgbClr val="00B0F0"/>
                </a:solidFill>
              </a:rPr>
              <a:t>Name “Engineer” </a:t>
            </a:r>
          </a:p>
          <a:p>
            <a:r>
              <a:rPr lang="en-AU" b="1" dirty="0">
                <a:solidFill>
                  <a:srgbClr val="00B0F0"/>
                </a:solidFill>
              </a:rPr>
              <a:t>Description “webserver role” (change last line only </a:t>
            </a:r>
            <a:r>
              <a:rPr lang="en-AU" b="1" dirty="0" err="1">
                <a:solidFill>
                  <a:srgbClr val="00B0F0"/>
                </a:solidFill>
              </a:rPr>
              <a:t>apache</a:t>
            </a:r>
            <a:r>
              <a:rPr lang="en-AU" b="1" dirty="0">
                <a:solidFill>
                  <a:srgbClr val="00B0F0"/>
                </a:solidFill>
              </a:rPr>
              <a:t>-cookbook in role) </a:t>
            </a:r>
          </a:p>
          <a:p>
            <a:r>
              <a:rPr lang="en-AU" b="1" dirty="0" err="1">
                <a:solidFill>
                  <a:srgbClr val="00B0F0"/>
                </a:solidFill>
              </a:rPr>
              <a:t>run_list</a:t>
            </a:r>
            <a:r>
              <a:rPr lang="en-AU" b="1" dirty="0">
                <a:solidFill>
                  <a:srgbClr val="00B0F0"/>
                </a:solidFill>
              </a:rPr>
              <a:t> “recipe[</a:t>
            </a:r>
            <a:r>
              <a:rPr lang="en-AU" b="1" dirty="0" err="1">
                <a:solidFill>
                  <a:srgbClr val="00B0F0"/>
                </a:solidFill>
              </a:rPr>
              <a:t>apache</a:t>
            </a:r>
            <a:r>
              <a:rPr lang="en-AU" b="1" dirty="0">
                <a:solidFill>
                  <a:srgbClr val="00B0F0"/>
                </a:solidFill>
              </a:rPr>
              <a:t>-cookbook]” </a:t>
            </a:r>
          </a:p>
          <a:p>
            <a:r>
              <a:rPr lang="en-AU" b="1" dirty="0"/>
              <a:t>ESC+:</a:t>
            </a:r>
            <a:r>
              <a:rPr lang="en-AU" b="1" dirty="0" err="1"/>
              <a:t>wq</a:t>
            </a:r>
            <a:r>
              <a:rPr lang="en-AU" b="1" dirty="0"/>
              <a:t> now upload role to server</a:t>
            </a:r>
          </a:p>
          <a:p>
            <a:r>
              <a:rPr lang="en-AU" dirty="0"/>
              <a:t> </a:t>
            </a:r>
            <a:r>
              <a:rPr lang="en-AU" b="1" dirty="0">
                <a:solidFill>
                  <a:srgbClr val="FF0000"/>
                </a:solidFill>
              </a:rPr>
              <a:t>[chef-repo] # knife role from file roles/</a:t>
            </a:r>
            <a:r>
              <a:rPr lang="en-AU" b="1" dirty="0" err="1">
                <a:solidFill>
                  <a:srgbClr val="FF0000"/>
                </a:solidFill>
              </a:rPr>
              <a:t>Engineer.rb</a:t>
            </a:r>
            <a:endParaRPr lang="en-AU" b="1" dirty="0">
              <a:solidFill>
                <a:srgbClr val="FF0000"/>
              </a:solidFill>
            </a:endParaRPr>
          </a:p>
          <a:p>
            <a:r>
              <a:rPr lang="en-AU" dirty="0"/>
              <a:t> </a:t>
            </a:r>
            <a:r>
              <a:rPr lang="en-AU" b="1" dirty="0"/>
              <a:t>Do not mention any recipe just upload only cookbook for all recipes, will update automatically on serve</a:t>
            </a:r>
          </a:p>
          <a:p>
            <a:r>
              <a:rPr lang="en-AU" b="1" dirty="0">
                <a:solidFill>
                  <a:srgbClr val="FF0000"/>
                </a:solidFill>
              </a:rPr>
              <a:t>#  knife cookbook upload </a:t>
            </a:r>
            <a:r>
              <a:rPr lang="en-AU" b="1" dirty="0" err="1">
                <a:solidFill>
                  <a:srgbClr val="FF0000"/>
                </a:solidFill>
              </a:rPr>
              <a:t>apache</a:t>
            </a:r>
            <a:r>
              <a:rPr lang="en-AU" b="1" dirty="0">
                <a:solidFill>
                  <a:srgbClr val="FF0000"/>
                </a:solidFill>
              </a:rPr>
              <a:t>-cookbook </a:t>
            </a:r>
          </a:p>
          <a:p>
            <a:r>
              <a:rPr lang="en-AU" b="1" dirty="0"/>
              <a:t>Now we are adding 2 cookbooks in roles</a:t>
            </a:r>
          </a:p>
        </p:txBody>
      </p:sp>
    </p:spTree>
    <p:extLst>
      <p:ext uri="{BB962C8B-B14F-4D97-AF65-F5344CB8AC3E}">
        <p14:creationId xmlns:p14="http://schemas.microsoft.com/office/powerpoint/2010/main" val="23191271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2E56-E1E5-D1FD-A911-2B800B12192D}"/>
              </a:ext>
            </a:extLst>
          </p:cNvPr>
          <p:cNvSpPr>
            <a:spLocks noGrp="1"/>
          </p:cNvSpPr>
          <p:nvPr>
            <p:ph type="title"/>
          </p:nvPr>
        </p:nvSpPr>
        <p:spPr>
          <a:xfrm>
            <a:off x="2592925" y="624110"/>
            <a:ext cx="8911687" cy="635523"/>
          </a:xfrm>
        </p:spPr>
        <p:txBody>
          <a:bodyPr>
            <a:normAutofit fontScale="90000"/>
          </a:bodyPr>
          <a:lstStyle/>
          <a:p>
            <a:r>
              <a:rPr lang="en-AU" b="1" i="1" dirty="0"/>
              <a:t>How to create ROLE</a:t>
            </a:r>
            <a:r>
              <a:rPr lang="en-AU" dirty="0"/>
              <a:t>:</a:t>
            </a:r>
          </a:p>
        </p:txBody>
      </p:sp>
      <p:sp>
        <p:nvSpPr>
          <p:cNvPr id="3" name="Content Placeholder 2">
            <a:extLst>
              <a:ext uri="{FF2B5EF4-FFF2-40B4-BE49-F238E27FC236}">
                <a16:creationId xmlns:a16="http://schemas.microsoft.com/office/drawing/2014/main" id="{5FF7218E-9866-B668-423F-BA58CBC9AFBF}"/>
              </a:ext>
            </a:extLst>
          </p:cNvPr>
          <p:cNvSpPr>
            <a:spLocks noGrp="1"/>
          </p:cNvSpPr>
          <p:nvPr>
            <p:ph idx="1"/>
          </p:nvPr>
        </p:nvSpPr>
        <p:spPr>
          <a:xfrm>
            <a:off x="2589212" y="1259633"/>
            <a:ext cx="8915400" cy="5505061"/>
          </a:xfrm>
        </p:spPr>
        <p:txBody>
          <a:bodyPr>
            <a:normAutofit fontScale="92500" lnSpcReduction="20000"/>
          </a:bodyPr>
          <a:lstStyle/>
          <a:p>
            <a:r>
              <a:rPr lang="en-AU" dirty="0"/>
              <a:t> </a:t>
            </a:r>
            <a:r>
              <a:rPr lang="en-AU" b="1" dirty="0">
                <a:solidFill>
                  <a:srgbClr val="FF0000"/>
                </a:solidFill>
              </a:rPr>
              <a:t>vi roles/</a:t>
            </a:r>
            <a:r>
              <a:rPr lang="en-AU" b="1" dirty="0" err="1">
                <a:solidFill>
                  <a:srgbClr val="FF0000"/>
                </a:solidFill>
              </a:rPr>
              <a:t>Engineer.rb</a:t>
            </a:r>
            <a:r>
              <a:rPr lang="en-AU" b="1" dirty="0">
                <a:solidFill>
                  <a:srgbClr val="FF0000"/>
                </a:solidFill>
              </a:rPr>
              <a:t> Name</a:t>
            </a:r>
          </a:p>
          <a:p>
            <a:r>
              <a:rPr lang="en-AU" dirty="0"/>
              <a:t> “</a:t>
            </a:r>
            <a:r>
              <a:rPr lang="en-AU" b="1" dirty="0">
                <a:solidFill>
                  <a:srgbClr val="FF0000"/>
                </a:solidFill>
              </a:rPr>
              <a:t>Engineer” Description “webserver role”</a:t>
            </a:r>
          </a:p>
          <a:p>
            <a:r>
              <a:rPr lang="en-AU" b="1" dirty="0">
                <a:solidFill>
                  <a:srgbClr val="FF0000"/>
                </a:solidFill>
              </a:rPr>
              <a:t> </a:t>
            </a:r>
            <a:r>
              <a:rPr lang="en-AU" b="1" dirty="0" err="1">
                <a:solidFill>
                  <a:srgbClr val="FF0000"/>
                </a:solidFill>
              </a:rPr>
              <a:t>run_list</a:t>
            </a:r>
            <a:r>
              <a:rPr lang="en-AU" b="1" dirty="0">
                <a:solidFill>
                  <a:srgbClr val="FF0000"/>
                </a:solidFill>
              </a:rPr>
              <a:t> “recipe[</a:t>
            </a:r>
            <a:r>
              <a:rPr lang="en-AU" b="1" dirty="0" err="1">
                <a:solidFill>
                  <a:srgbClr val="FF0000"/>
                </a:solidFill>
              </a:rPr>
              <a:t>apache</a:t>
            </a:r>
            <a:r>
              <a:rPr lang="en-AU" b="1" dirty="0">
                <a:solidFill>
                  <a:srgbClr val="FF0000"/>
                </a:solidFill>
              </a:rPr>
              <a:t>-cookbook]”,”recipe[Ashok-cookbook]”</a:t>
            </a:r>
          </a:p>
          <a:p>
            <a:r>
              <a:rPr lang="en-AU" dirty="0"/>
              <a:t> </a:t>
            </a:r>
            <a:r>
              <a:rPr lang="en-AU" b="1" dirty="0"/>
              <a:t>esc+:</a:t>
            </a:r>
            <a:r>
              <a:rPr lang="en-AU" b="1" dirty="0" err="1"/>
              <a:t>wq</a:t>
            </a:r>
            <a:endParaRPr lang="en-AU" b="1" dirty="0"/>
          </a:p>
          <a:p>
            <a:r>
              <a:rPr lang="en-AU" b="1" dirty="0"/>
              <a:t> now upload role to server</a:t>
            </a:r>
          </a:p>
          <a:p>
            <a:r>
              <a:rPr lang="en-AU" dirty="0"/>
              <a:t> </a:t>
            </a:r>
            <a:r>
              <a:rPr lang="en-AU" b="1" dirty="0">
                <a:solidFill>
                  <a:srgbClr val="FF0000"/>
                </a:solidFill>
              </a:rPr>
              <a:t>[chef-repo] # knife role from file roles/</a:t>
            </a:r>
            <a:r>
              <a:rPr lang="en-AU" b="1" dirty="0" err="1">
                <a:solidFill>
                  <a:srgbClr val="FF0000"/>
                </a:solidFill>
              </a:rPr>
              <a:t>Engineer.rb</a:t>
            </a:r>
            <a:endParaRPr lang="en-AU" b="1" dirty="0">
              <a:solidFill>
                <a:srgbClr val="FF0000"/>
              </a:solidFill>
            </a:endParaRPr>
          </a:p>
          <a:p>
            <a:r>
              <a:rPr lang="en-AU" dirty="0"/>
              <a:t> </a:t>
            </a:r>
            <a:r>
              <a:rPr lang="en-AU" b="1" dirty="0"/>
              <a:t>Do not forget to upload Ashok-cookbook on server otherwise role will not perform properly</a:t>
            </a:r>
          </a:p>
          <a:p>
            <a:r>
              <a:rPr lang="en-AU" dirty="0"/>
              <a:t> </a:t>
            </a:r>
            <a:r>
              <a:rPr lang="en-AU" b="1" dirty="0">
                <a:solidFill>
                  <a:srgbClr val="FF0000"/>
                </a:solidFill>
              </a:rPr>
              <a:t># knife cookbook upload Ashok-cookbook</a:t>
            </a:r>
          </a:p>
          <a:p>
            <a:r>
              <a:rPr lang="en-AU" dirty="0"/>
              <a:t> </a:t>
            </a:r>
            <a:r>
              <a:rPr lang="en-AU" b="1" dirty="0"/>
              <a:t>Boss need changes again but this time in Ashok-recipe </a:t>
            </a:r>
          </a:p>
          <a:p>
            <a:r>
              <a:rPr lang="en-AU" b="1" dirty="0">
                <a:solidFill>
                  <a:srgbClr val="FF0000"/>
                </a:solidFill>
              </a:rPr>
              <a:t>[Chef-repo]# vi cookbooks/</a:t>
            </a:r>
            <a:r>
              <a:rPr lang="en-AU" b="1" dirty="0" err="1">
                <a:solidFill>
                  <a:srgbClr val="FF0000"/>
                </a:solidFill>
              </a:rPr>
              <a:t>apache</a:t>
            </a:r>
            <a:r>
              <a:rPr lang="en-AU" b="1" dirty="0">
                <a:solidFill>
                  <a:srgbClr val="FF0000"/>
                </a:solidFill>
              </a:rPr>
              <a:t>-cookbook/recipes/Ashok-</a:t>
            </a:r>
            <a:r>
              <a:rPr lang="en-AU" b="1" dirty="0" err="1">
                <a:solidFill>
                  <a:srgbClr val="FF0000"/>
                </a:solidFill>
              </a:rPr>
              <a:t>recipe.rb</a:t>
            </a:r>
            <a:r>
              <a:rPr lang="en-AU" b="1" dirty="0">
                <a:solidFill>
                  <a:srgbClr val="FF0000"/>
                </a:solidFill>
              </a:rPr>
              <a:t> </a:t>
            </a:r>
          </a:p>
          <a:p>
            <a:r>
              <a:rPr lang="en-AU" b="1" dirty="0">
                <a:solidFill>
                  <a:srgbClr val="00B0F0"/>
                </a:solidFill>
              </a:rPr>
              <a:t>%W (httpd </a:t>
            </a:r>
            <a:r>
              <a:rPr lang="en-AU" b="1" dirty="0" err="1">
                <a:solidFill>
                  <a:srgbClr val="00B0F0"/>
                </a:solidFill>
              </a:rPr>
              <a:t>mariadb</a:t>
            </a:r>
            <a:r>
              <a:rPr lang="en-AU" b="1" dirty="0">
                <a:solidFill>
                  <a:srgbClr val="00B0F0"/>
                </a:solidFill>
              </a:rPr>
              <a:t>-server unzip git vim) .each do |p| Package p do</a:t>
            </a:r>
          </a:p>
          <a:p>
            <a:r>
              <a:rPr lang="en-AU" b="1" dirty="0">
                <a:solidFill>
                  <a:srgbClr val="00B0F0"/>
                </a:solidFill>
              </a:rPr>
              <a:t> Action :install end </a:t>
            </a:r>
          </a:p>
          <a:p>
            <a:r>
              <a:rPr lang="en-AU" b="1" dirty="0">
                <a:solidFill>
                  <a:srgbClr val="00B0F0"/>
                </a:solidFill>
              </a:rPr>
              <a:t>end esc+:</a:t>
            </a:r>
            <a:r>
              <a:rPr lang="en-AU" b="1" dirty="0" err="1">
                <a:solidFill>
                  <a:srgbClr val="00B0F0"/>
                </a:solidFill>
              </a:rPr>
              <a:t>wq</a:t>
            </a:r>
            <a:r>
              <a:rPr lang="en-AU" b="1" dirty="0">
                <a:solidFill>
                  <a:srgbClr val="00B0F0"/>
                </a:solidFill>
              </a:rPr>
              <a:t> </a:t>
            </a:r>
            <a:r>
              <a:rPr lang="en-AU" b="1" dirty="0">
                <a:solidFill>
                  <a:srgbClr val="FF0000"/>
                </a:solidFill>
              </a:rPr>
              <a:t># knife cookbook upload Ashok-cookbook</a:t>
            </a:r>
          </a:p>
          <a:p>
            <a:r>
              <a:rPr lang="en-AU" dirty="0"/>
              <a:t> </a:t>
            </a:r>
            <a:r>
              <a:rPr lang="en-AU" b="1" dirty="0"/>
              <a:t>Go to inside any node and search git by using command </a:t>
            </a:r>
          </a:p>
          <a:p>
            <a:r>
              <a:rPr lang="en-AU" b="1" dirty="0">
                <a:solidFill>
                  <a:srgbClr val="FF0000"/>
                </a:solidFill>
              </a:rPr>
              <a:t># which git </a:t>
            </a:r>
            <a:r>
              <a:rPr lang="en-AU" b="1" dirty="0"/>
              <a:t>after 1 minute execute again same command and you will see output /bin/git it means working properly</a:t>
            </a:r>
            <a:r>
              <a:rPr lang="en-AU" dirty="0"/>
              <a:t>.</a:t>
            </a:r>
          </a:p>
          <a:p>
            <a:endParaRPr lang="en-AU" dirty="0"/>
          </a:p>
        </p:txBody>
      </p:sp>
    </p:spTree>
    <p:extLst>
      <p:ext uri="{BB962C8B-B14F-4D97-AF65-F5344CB8AC3E}">
        <p14:creationId xmlns:p14="http://schemas.microsoft.com/office/powerpoint/2010/main" val="35739637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8" name="Group 45">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7"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8"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9"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0"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1"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2"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3"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4"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5"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6"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7"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8"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9" name="Group 59">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1"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2"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3"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4"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5"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6"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7"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8"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9"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0"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1"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2"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0" name="Rectangle 7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1"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22" name="Rectangle 77">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79">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B2E850-3CFD-EF99-FDD8-5ED0DDA484F0}"/>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a:solidFill>
                  <a:srgbClr val="FEFFFF"/>
                </a:solidFill>
              </a:rPr>
              <a:t>       </a:t>
            </a:r>
            <a:endParaRPr lang="en-US" sz="4000">
              <a:solidFill>
                <a:srgbClr val="FEFFFF"/>
              </a:solidFill>
            </a:endParaRPr>
          </a:p>
        </p:txBody>
      </p:sp>
      <p:sp>
        <p:nvSpPr>
          <p:cNvPr id="12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B1B1BAA6-F4D6-BAFF-7328-E10307C87C37}"/>
              </a:ext>
            </a:extLst>
          </p:cNvPr>
          <p:cNvSpPr>
            <a:spLocks noGrp="1"/>
          </p:cNvSpPr>
          <p:nvPr>
            <p:ph type="body" sz="half" idx="2"/>
          </p:nvPr>
        </p:nvSpPr>
        <p:spPr>
          <a:xfrm>
            <a:off x="540279" y="5189400"/>
            <a:ext cx="3778870" cy="544260"/>
          </a:xfrm>
        </p:spPr>
        <p:txBody>
          <a:bodyPr vert="horz" lIns="91440" tIns="45720" rIns="91440" bIns="45720" rtlCol="0" anchor="ctr">
            <a:normAutofit/>
          </a:bodyPr>
          <a:lstStyle/>
          <a:p>
            <a:pPr>
              <a:lnSpc>
                <a:spcPct val="90000"/>
              </a:lnSpc>
            </a:pPr>
            <a:r>
              <a:rPr lang="en-US" sz="1600" b="1" i="1">
                <a:solidFill>
                  <a:srgbClr val="FEFFFF"/>
                </a:solidFill>
              </a:rPr>
              <a:t>Ansible- A push-based Configuration management Tool</a:t>
            </a:r>
          </a:p>
        </p:txBody>
      </p:sp>
      <p:pic>
        <p:nvPicPr>
          <p:cNvPr id="6" name="Picture Placeholder 5" descr="A black circle with a white letter in it&#10;&#10;Description automatically generated">
            <a:extLst>
              <a:ext uri="{FF2B5EF4-FFF2-40B4-BE49-F238E27FC236}">
                <a16:creationId xmlns:a16="http://schemas.microsoft.com/office/drawing/2014/main" id="{F63D443D-A97C-1BB5-F9BA-378B320B7557}"/>
              </a:ext>
            </a:extLst>
          </p:cNvPr>
          <p:cNvPicPr>
            <a:picLocks noGrp="1" noChangeAspect="1"/>
          </p:cNvPicPr>
          <p:nvPr>
            <p:ph type="pic" idx="1"/>
          </p:nvPr>
        </p:nvPicPr>
        <p:blipFill rotWithShape="1">
          <a:blip r:embed="rId2"/>
          <a:srcRect l="2528" r="735"/>
          <a:stretch/>
        </p:blipFill>
        <p:spPr>
          <a:xfrm>
            <a:off x="5847235" y="967417"/>
            <a:ext cx="5122019" cy="4930468"/>
          </a:xfrm>
          <a:prstGeom prst="rect">
            <a:avLst/>
          </a:prstGeom>
        </p:spPr>
      </p:pic>
    </p:spTree>
    <p:extLst>
      <p:ext uri="{BB962C8B-B14F-4D97-AF65-F5344CB8AC3E}">
        <p14:creationId xmlns:p14="http://schemas.microsoft.com/office/powerpoint/2010/main" val="22728684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8BDA-6679-97CE-5DD8-E13DD1F2EB14}"/>
              </a:ext>
            </a:extLst>
          </p:cNvPr>
          <p:cNvSpPr>
            <a:spLocks noGrp="1"/>
          </p:cNvSpPr>
          <p:nvPr>
            <p:ph type="title"/>
          </p:nvPr>
        </p:nvSpPr>
        <p:spPr>
          <a:xfrm>
            <a:off x="2592925" y="624110"/>
            <a:ext cx="8911687" cy="734907"/>
          </a:xfrm>
        </p:spPr>
        <p:txBody>
          <a:bodyPr/>
          <a:lstStyle/>
          <a:p>
            <a:r>
              <a:rPr lang="en-AU" b="1" i="1" dirty="0"/>
              <a:t>Ansible-Introduction</a:t>
            </a:r>
          </a:p>
        </p:txBody>
      </p:sp>
      <p:sp>
        <p:nvSpPr>
          <p:cNvPr id="3" name="Content Placeholder 2">
            <a:extLst>
              <a:ext uri="{FF2B5EF4-FFF2-40B4-BE49-F238E27FC236}">
                <a16:creationId xmlns:a16="http://schemas.microsoft.com/office/drawing/2014/main" id="{BDDC1A37-FC4F-2136-3070-97E3086C859C}"/>
              </a:ext>
            </a:extLst>
          </p:cNvPr>
          <p:cNvSpPr>
            <a:spLocks noGrp="1"/>
          </p:cNvSpPr>
          <p:nvPr>
            <p:ph idx="1"/>
          </p:nvPr>
        </p:nvSpPr>
        <p:spPr>
          <a:xfrm>
            <a:off x="2589212" y="1593909"/>
            <a:ext cx="8915400" cy="5033394"/>
          </a:xfrm>
        </p:spPr>
        <p:txBody>
          <a:bodyPr>
            <a:normAutofit/>
          </a:bodyPr>
          <a:lstStyle/>
          <a:p>
            <a:r>
              <a:rPr lang="en-AU" b="1" dirty="0">
                <a:solidFill>
                  <a:srgbClr val="FF0000"/>
                </a:solidFill>
              </a:rPr>
              <a:t>Ansible is an opensource IT configuration management, deployment and orchestration tool.</a:t>
            </a:r>
          </a:p>
          <a:p>
            <a:r>
              <a:rPr lang="en-AU" dirty="0"/>
              <a:t> It aims provide large productivity gains to a wide variety of automation challenges.</a:t>
            </a:r>
          </a:p>
          <a:p>
            <a:r>
              <a:rPr lang="en-AU" dirty="0"/>
              <a:t> Ansible History:</a:t>
            </a:r>
          </a:p>
          <a:p>
            <a:r>
              <a:rPr lang="en-AU" dirty="0"/>
              <a:t>  Michael </a:t>
            </a:r>
            <a:r>
              <a:rPr lang="en-AU" dirty="0" err="1"/>
              <a:t>Dehaan</a:t>
            </a:r>
            <a:r>
              <a:rPr lang="en-AU" dirty="0"/>
              <a:t> developed ansible and the ansible project began in February 2012.</a:t>
            </a:r>
          </a:p>
          <a:p>
            <a:r>
              <a:rPr lang="en-AU" dirty="0"/>
              <a:t>  </a:t>
            </a:r>
            <a:r>
              <a:rPr lang="en-AU" dirty="0" err="1"/>
              <a:t>Redhat</a:t>
            </a:r>
            <a:r>
              <a:rPr lang="en-AU" dirty="0"/>
              <a:t> acquired the ansible tool in 2015</a:t>
            </a:r>
          </a:p>
          <a:p>
            <a:r>
              <a:rPr lang="en-AU" dirty="0"/>
              <a:t>  Ansible is available for RHEL, Debian, cent OS and oracle Linux.</a:t>
            </a:r>
          </a:p>
          <a:p>
            <a:r>
              <a:rPr lang="en-AU" dirty="0"/>
              <a:t>  You can use this tool whether your servers are in on-premises or in cloud.</a:t>
            </a:r>
          </a:p>
          <a:p>
            <a:r>
              <a:rPr lang="en-AU" b="1" dirty="0">
                <a:solidFill>
                  <a:srgbClr val="FF0000"/>
                </a:solidFill>
              </a:rPr>
              <a:t>  </a:t>
            </a:r>
            <a:r>
              <a:rPr lang="en-AU" b="1" dirty="0">
                <a:solidFill>
                  <a:srgbClr val="FF0000"/>
                </a:solidFill>
                <a:highlight>
                  <a:srgbClr val="FFFF00"/>
                </a:highlight>
              </a:rPr>
              <a:t>It turns your code into infrastructure i.e. your computing environment has some of the same attributes as your application</a:t>
            </a:r>
            <a:r>
              <a:rPr lang="en-AU" dirty="0"/>
              <a:t>.</a:t>
            </a:r>
          </a:p>
        </p:txBody>
      </p:sp>
    </p:spTree>
    <p:extLst>
      <p:ext uri="{BB962C8B-B14F-4D97-AF65-F5344CB8AC3E}">
        <p14:creationId xmlns:p14="http://schemas.microsoft.com/office/powerpoint/2010/main" val="11467170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9D25-5B4A-928C-C84D-D897603A0636}"/>
              </a:ext>
            </a:extLst>
          </p:cNvPr>
          <p:cNvSpPr>
            <a:spLocks noGrp="1"/>
          </p:cNvSpPr>
          <p:nvPr>
            <p:ph type="title"/>
          </p:nvPr>
        </p:nvSpPr>
        <p:spPr>
          <a:xfrm>
            <a:off x="2592925" y="624110"/>
            <a:ext cx="8911687" cy="726518"/>
          </a:xfrm>
        </p:spPr>
        <p:txBody>
          <a:bodyPr/>
          <a:lstStyle/>
          <a:p>
            <a:r>
              <a:rPr lang="en-AU" b="1" i="1" dirty="0"/>
              <a:t>Ansible-Advantages&amp; Disadvantages</a:t>
            </a:r>
            <a:endParaRPr lang="en-AU" dirty="0"/>
          </a:p>
        </p:txBody>
      </p:sp>
      <p:sp>
        <p:nvSpPr>
          <p:cNvPr id="3" name="Content Placeholder 2">
            <a:extLst>
              <a:ext uri="{FF2B5EF4-FFF2-40B4-BE49-F238E27FC236}">
                <a16:creationId xmlns:a16="http://schemas.microsoft.com/office/drawing/2014/main" id="{60B3E39C-41E7-F094-CAE5-03F98C2B9A24}"/>
              </a:ext>
            </a:extLst>
          </p:cNvPr>
          <p:cNvSpPr>
            <a:spLocks noGrp="1"/>
          </p:cNvSpPr>
          <p:nvPr>
            <p:ph idx="1"/>
          </p:nvPr>
        </p:nvSpPr>
        <p:spPr>
          <a:xfrm>
            <a:off x="2589212" y="1350628"/>
            <a:ext cx="8915400" cy="5402510"/>
          </a:xfrm>
        </p:spPr>
        <p:txBody>
          <a:bodyPr>
            <a:normAutofit/>
          </a:bodyPr>
          <a:lstStyle/>
          <a:p>
            <a:r>
              <a:rPr lang="en-AU" b="1" dirty="0">
                <a:solidFill>
                  <a:srgbClr val="00B0F0"/>
                </a:solidFill>
              </a:rPr>
              <a:t>Advantages</a:t>
            </a:r>
            <a:r>
              <a:rPr lang="en-AU" dirty="0"/>
              <a:t>: </a:t>
            </a:r>
          </a:p>
          <a:p>
            <a:r>
              <a:rPr lang="en-AU" dirty="0"/>
              <a:t>Ansible is free to use by everyone.</a:t>
            </a:r>
          </a:p>
          <a:p>
            <a:r>
              <a:rPr lang="en-AU" dirty="0"/>
              <a:t> Ansible is very consistent and light weight and no constrains regarding the OS or underlying hardware are present.</a:t>
            </a:r>
          </a:p>
          <a:p>
            <a:r>
              <a:rPr lang="en-AU" dirty="0"/>
              <a:t> </a:t>
            </a:r>
            <a:r>
              <a:rPr lang="en-AU" b="1" dirty="0">
                <a:solidFill>
                  <a:srgbClr val="FF0000"/>
                </a:solidFill>
                <a:highlight>
                  <a:srgbClr val="FFFF00"/>
                </a:highlight>
              </a:rPr>
              <a:t>It is very secure due to its agentless capabilities and open SSH security features. </a:t>
            </a:r>
          </a:p>
          <a:p>
            <a:r>
              <a:rPr lang="en-AU" dirty="0"/>
              <a:t> Ansible doesn’t need any special system administrator skills to install and use it.</a:t>
            </a:r>
          </a:p>
          <a:p>
            <a:r>
              <a:rPr lang="en-AU" dirty="0"/>
              <a:t>  </a:t>
            </a:r>
            <a:r>
              <a:rPr lang="en-AU" b="1" dirty="0">
                <a:solidFill>
                  <a:srgbClr val="FF0000"/>
                </a:solidFill>
                <a:highlight>
                  <a:srgbClr val="FFFF00"/>
                </a:highlight>
              </a:rPr>
              <a:t>It is push mechanism. </a:t>
            </a:r>
          </a:p>
          <a:p>
            <a:r>
              <a:rPr lang="en-AU" b="1" dirty="0">
                <a:solidFill>
                  <a:srgbClr val="00B0F0"/>
                </a:solidFill>
              </a:rPr>
              <a:t>Disadvantages</a:t>
            </a:r>
            <a:r>
              <a:rPr lang="en-AU" dirty="0"/>
              <a:t>: </a:t>
            </a:r>
          </a:p>
          <a:p>
            <a:r>
              <a:rPr lang="en-AU" dirty="0"/>
              <a:t> Insufficient user interface, though ansible tower is GUI, but it is still in development stage.</a:t>
            </a:r>
          </a:p>
          <a:p>
            <a:r>
              <a:rPr lang="en-AU" dirty="0"/>
              <a:t>  </a:t>
            </a:r>
            <a:r>
              <a:rPr lang="en-AU" b="1" dirty="0">
                <a:solidFill>
                  <a:srgbClr val="FF0000"/>
                </a:solidFill>
              </a:rPr>
              <a:t>Cannot achieve full automation by ansible.</a:t>
            </a:r>
          </a:p>
          <a:p>
            <a:r>
              <a:rPr lang="en-AU" dirty="0"/>
              <a:t>  New to the market, therefore limited support and document is available.</a:t>
            </a:r>
          </a:p>
        </p:txBody>
      </p:sp>
    </p:spTree>
    <p:extLst>
      <p:ext uri="{BB962C8B-B14F-4D97-AF65-F5344CB8AC3E}">
        <p14:creationId xmlns:p14="http://schemas.microsoft.com/office/powerpoint/2010/main" val="2828851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D0B-4758-3F6C-98EF-B2147FED6BAF}"/>
              </a:ext>
            </a:extLst>
          </p:cNvPr>
          <p:cNvSpPr>
            <a:spLocks noGrp="1"/>
          </p:cNvSpPr>
          <p:nvPr>
            <p:ph type="title"/>
          </p:nvPr>
        </p:nvSpPr>
        <p:spPr/>
        <p:txBody>
          <a:bodyPr/>
          <a:lstStyle/>
          <a:p>
            <a:r>
              <a:rPr lang="en-US" sz="3600" b="1" i="1" dirty="0">
                <a:solidFill>
                  <a:srgbClr val="FF0000"/>
                </a:solidFill>
              </a:rPr>
              <a:t>                Ansible-Architecture</a:t>
            </a:r>
            <a:endParaRPr lang="en-AU" dirty="0"/>
          </a:p>
        </p:txBody>
      </p:sp>
      <p:pic>
        <p:nvPicPr>
          <p:cNvPr id="5" name="Content Placeholder 4" descr="A diagram of a software flow&#10;&#10;Description automatically generated">
            <a:extLst>
              <a:ext uri="{FF2B5EF4-FFF2-40B4-BE49-F238E27FC236}">
                <a16:creationId xmlns:a16="http://schemas.microsoft.com/office/drawing/2014/main" id="{28505236-CA92-E650-92E0-605045141B48}"/>
              </a:ext>
            </a:extLst>
          </p:cNvPr>
          <p:cNvPicPr>
            <a:picLocks noGrp="1" noChangeAspect="1"/>
          </p:cNvPicPr>
          <p:nvPr>
            <p:ph idx="1"/>
          </p:nvPr>
        </p:nvPicPr>
        <p:blipFill>
          <a:blip r:embed="rId2"/>
          <a:stretch>
            <a:fillRect/>
          </a:stretch>
        </p:blipFill>
        <p:spPr>
          <a:xfrm>
            <a:off x="4390439" y="2133600"/>
            <a:ext cx="5312948" cy="3778250"/>
          </a:xfrm>
        </p:spPr>
      </p:pic>
    </p:spTree>
    <p:extLst>
      <p:ext uri="{BB962C8B-B14F-4D97-AF65-F5344CB8AC3E}">
        <p14:creationId xmlns:p14="http://schemas.microsoft.com/office/powerpoint/2010/main" val="2273196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C2F2-9F66-4F38-05BE-2046B7642B3C}"/>
              </a:ext>
            </a:extLst>
          </p:cNvPr>
          <p:cNvSpPr>
            <a:spLocks noGrp="1"/>
          </p:cNvSpPr>
          <p:nvPr>
            <p:ph type="title"/>
          </p:nvPr>
        </p:nvSpPr>
        <p:spPr>
          <a:xfrm>
            <a:off x="2592925" y="624110"/>
            <a:ext cx="8911687" cy="642628"/>
          </a:xfrm>
        </p:spPr>
        <p:txBody>
          <a:bodyPr/>
          <a:lstStyle/>
          <a:p>
            <a:r>
              <a:rPr lang="en-AU" b="1" i="1" dirty="0"/>
              <a:t>Terms used in Ansible:</a:t>
            </a:r>
          </a:p>
        </p:txBody>
      </p:sp>
      <p:sp>
        <p:nvSpPr>
          <p:cNvPr id="3" name="Content Placeholder 2">
            <a:extLst>
              <a:ext uri="{FF2B5EF4-FFF2-40B4-BE49-F238E27FC236}">
                <a16:creationId xmlns:a16="http://schemas.microsoft.com/office/drawing/2014/main" id="{5012E268-D022-369F-3F12-E84E8406B5BC}"/>
              </a:ext>
            </a:extLst>
          </p:cNvPr>
          <p:cNvSpPr>
            <a:spLocks noGrp="1"/>
          </p:cNvSpPr>
          <p:nvPr>
            <p:ph idx="1"/>
          </p:nvPr>
        </p:nvSpPr>
        <p:spPr>
          <a:xfrm>
            <a:off x="2589212" y="1325461"/>
            <a:ext cx="8915400" cy="5318620"/>
          </a:xfrm>
        </p:spPr>
        <p:txBody>
          <a:bodyPr>
            <a:normAutofit fontScale="92500" lnSpcReduction="10000"/>
          </a:bodyPr>
          <a:lstStyle/>
          <a:p>
            <a:r>
              <a:rPr lang="en-AU" b="1" dirty="0">
                <a:solidFill>
                  <a:srgbClr val="FF0000"/>
                </a:solidFill>
                <a:highlight>
                  <a:srgbClr val="FFFF00"/>
                </a:highlight>
              </a:rPr>
              <a:t>Ansible</a:t>
            </a:r>
            <a:r>
              <a:rPr lang="en-AU" dirty="0">
                <a:solidFill>
                  <a:srgbClr val="FF0000"/>
                </a:solidFill>
                <a:highlight>
                  <a:srgbClr val="FFFF00"/>
                </a:highlight>
              </a:rPr>
              <a:t> </a:t>
            </a:r>
            <a:r>
              <a:rPr lang="en-AU" b="1" dirty="0">
                <a:solidFill>
                  <a:srgbClr val="FF0000"/>
                </a:solidFill>
                <a:highlight>
                  <a:srgbClr val="FFFF00"/>
                </a:highlight>
              </a:rPr>
              <a:t>Server</a:t>
            </a:r>
            <a:r>
              <a:rPr lang="en-AU" dirty="0">
                <a:highlight>
                  <a:srgbClr val="FFFF00"/>
                </a:highlight>
              </a:rPr>
              <a:t>: the machine where ansible is installed and from which all tasks and Playbooks will be run. </a:t>
            </a:r>
          </a:p>
          <a:p>
            <a:r>
              <a:rPr lang="en-AU" dirty="0"/>
              <a:t> </a:t>
            </a:r>
            <a:r>
              <a:rPr lang="en-AU" b="1" dirty="0">
                <a:solidFill>
                  <a:srgbClr val="FF0000"/>
                </a:solidFill>
              </a:rPr>
              <a:t>Module</a:t>
            </a:r>
            <a:r>
              <a:rPr lang="en-AU" dirty="0"/>
              <a:t>: a module is a command or set of similar commands meant to be executed on the client side. </a:t>
            </a:r>
          </a:p>
          <a:p>
            <a:r>
              <a:rPr lang="en-AU" dirty="0"/>
              <a:t> </a:t>
            </a:r>
            <a:r>
              <a:rPr lang="en-AU" b="1" dirty="0">
                <a:solidFill>
                  <a:srgbClr val="FF0000"/>
                </a:solidFill>
              </a:rPr>
              <a:t>Task</a:t>
            </a:r>
            <a:r>
              <a:rPr lang="en-AU" dirty="0"/>
              <a:t>: a task is section that consist of a single procedure to be completed.</a:t>
            </a:r>
          </a:p>
          <a:p>
            <a:r>
              <a:rPr lang="en-AU" dirty="0"/>
              <a:t> </a:t>
            </a:r>
            <a:r>
              <a:rPr lang="en-AU" b="1" dirty="0">
                <a:solidFill>
                  <a:srgbClr val="FF0000"/>
                </a:solidFill>
              </a:rPr>
              <a:t>Role</a:t>
            </a:r>
            <a:r>
              <a:rPr lang="en-AU" dirty="0"/>
              <a:t>: a way of organizing tasks and related files to be later called playbook.</a:t>
            </a:r>
          </a:p>
          <a:p>
            <a:r>
              <a:rPr lang="en-AU" dirty="0"/>
              <a:t>  </a:t>
            </a:r>
            <a:r>
              <a:rPr lang="en-AU" b="1" dirty="0">
                <a:solidFill>
                  <a:srgbClr val="FF0000"/>
                </a:solidFill>
              </a:rPr>
              <a:t>Fact</a:t>
            </a:r>
            <a:r>
              <a:rPr lang="en-AU" dirty="0"/>
              <a:t>: information fetched from the client form the global variables with the gather facts operation. </a:t>
            </a:r>
          </a:p>
          <a:p>
            <a:r>
              <a:rPr lang="en-AU" dirty="0"/>
              <a:t> </a:t>
            </a:r>
            <a:r>
              <a:rPr lang="en-AU" b="1" dirty="0">
                <a:solidFill>
                  <a:srgbClr val="FF0000"/>
                </a:solidFill>
                <a:highlight>
                  <a:srgbClr val="FFFF00"/>
                </a:highlight>
              </a:rPr>
              <a:t>Inventory</a:t>
            </a:r>
            <a:r>
              <a:rPr lang="en-AU" dirty="0">
                <a:highlight>
                  <a:srgbClr val="FFFF00"/>
                </a:highlight>
              </a:rPr>
              <a:t>: file containing data about the ansible client servers. g. Play: execution of playbook</a:t>
            </a:r>
            <a:r>
              <a:rPr lang="en-AU" dirty="0"/>
              <a:t>.</a:t>
            </a:r>
          </a:p>
          <a:p>
            <a:r>
              <a:rPr lang="en-AU" dirty="0"/>
              <a:t> </a:t>
            </a:r>
            <a:r>
              <a:rPr lang="en-AU" b="1" dirty="0">
                <a:solidFill>
                  <a:srgbClr val="FF0000"/>
                </a:solidFill>
              </a:rPr>
              <a:t>Handler</a:t>
            </a:r>
            <a:r>
              <a:rPr lang="en-AU" dirty="0"/>
              <a:t>: task which is called only if notifier is present.</a:t>
            </a:r>
          </a:p>
          <a:p>
            <a:r>
              <a:rPr lang="en-AU" dirty="0"/>
              <a:t> </a:t>
            </a:r>
            <a:r>
              <a:rPr lang="en-AU" b="1" dirty="0">
                <a:solidFill>
                  <a:srgbClr val="FF0000"/>
                </a:solidFill>
              </a:rPr>
              <a:t>Notifier</a:t>
            </a:r>
            <a:r>
              <a:rPr lang="en-AU" dirty="0"/>
              <a:t>: section attributed to a task which calls a handler if the output is changed.</a:t>
            </a:r>
          </a:p>
          <a:p>
            <a:r>
              <a:rPr lang="en-AU" dirty="0"/>
              <a:t> </a:t>
            </a:r>
            <a:r>
              <a:rPr lang="en-AU" b="1" dirty="0">
                <a:solidFill>
                  <a:srgbClr val="FF0000"/>
                </a:solidFill>
              </a:rPr>
              <a:t>Playbooks</a:t>
            </a:r>
            <a:r>
              <a:rPr lang="en-AU" dirty="0"/>
              <a:t>: it consists code in YAML format which describes tasks to be executed. </a:t>
            </a:r>
          </a:p>
          <a:p>
            <a:r>
              <a:rPr lang="en-AU" dirty="0"/>
              <a:t> </a:t>
            </a:r>
            <a:r>
              <a:rPr lang="en-AU" b="1" dirty="0">
                <a:solidFill>
                  <a:srgbClr val="FF0000"/>
                </a:solidFill>
                <a:highlight>
                  <a:srgbClr val="FFFF00"/>
                </a:highlight>
              </a:rPr>
              <a:t>Host</a:t>
            </a:r>
            <a:r>
              <a:rPr lang="en-AU" dirty="0">
                <a:highlight>
                  <a:srgbClr val="FFFF00"/>
                </a:highlight>
              </a:rPr>
              <a:t>: nodes which are automated by ansible</a:t>
            </a:r>
          </a:p>
        </p:txBody>
      </p:sp>
    </p:spTree>
    <p:extLst>
      <p:ext uri="{BB962C8B-B14F-4D97-AF65-F5344CB8AC3E}">
        <p14:creationId xmlns:p14="http://schemas.microsoft.com/office/powerpoint/2010/main" val="32529808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280E-D93A-CF04-38A8-AB2DA7D69C3B}"/>
              </a:ext>
            </a:extLst>
          </p:cNvPr>
          <p:cNvSpPr>
            <a:spLocks noGrp="1"/>
          </p:cNvSpPr>
          <p:nvPr>
            <p:ph type="title"/>
          </p:nvPr>
        </p:nvSpPr>
        <p:spPr>
          <a:xfrm>
            <a:off x="2592925" y="394284"/>
            <a:ext cx="8765769" cy="520116"/>
          </a:xfrm>
        </p:spPr>
        <p:txBody>
          <a:bodyPr>
            <a:normAutofit fontScale="90000"/>
          </a:bodyPr>
          <a:lstStyle/>
          <a:p>
            <a:r>
              <a:rPr lang="en-AU" b="1" i="1" dirty="0"/>
              <a:t>Ansible-Installation</a:t>
            </a:r>
          </a:p>
        </p:txBody>
      </p:sp>
      <p:sp>
        <p:nvSpPr>
          <p:cNvPr id="3" name="Content Placeholder 2">
            <a:extLst>
              <a:ext uri="{FF2B5EF4-FFF2-40B4-BE49-F238E27FC236}">
                <a16:creationId xmlns:a16="http://schemas.microsoft.com/office/drawing/2014/main" id="{396A9A73-C9D3-63BB-D127-7B013617F082}"/>
              </a:ext>
            </a:extLst>
          </p:cNvPr>
          <p:cNvSpPr>
            <a:spLocks noGrp="1"/>
          </p:cNvSpPr>
          <p:nvPr>
            <p:ph idx="1"/>
          </p:nvPr>
        </p:nvSpPr>
        <p:spPr>
          <a:xfrm>
            <a:off x="2589212" y="1015068"/>
            <a:ext cx="8915400" cy="5721292"/>
          </a:xfrm>
        </p:spPr>
        <p:txBody>
          <a:bodyPr>
            <a:normAutofit fontScale="92500" lnSpcReduction="20000"/>
          </a:bodyPr>
          <a:lstStyle/>
          <a:p>
            <a:r>
              <a:rPr lang="en-AU" dirty="0"/>
              <a:t>Go to AWS account- create 3 EC2 instances in same AZ.</a:t>
            </a:r>
          </a:p>
          <a:p>
            <a:r>
              <a:rPr lang="en-AU" dirty="0"/>
              <a:t> Take access of all machines via putty.</a:t>
            </a:r>
          </a:p>
          <a:p>
            <a:r>
              <a:rPr lang="en-AU" dirty="0"/>
              <a:t> Now go inside ansible server and download ansible package</a:t>
            </a:r>
          </a:p>
          <a:p>
            <a:r>
              <a:rPr lang="en-AU" dirty="0"/>
              <a:t> # </a:t>
            </a:r>
            <a:r>
              <a:rPr lang="en-AU" dirty="0" err="1">
                <a:solidFill>
                  <a:srgbClr val="FF0000"/>
                </a:solidFill>
              </a:rPr>
              <a:t>wget</a:t>
            </a:r>
            <a:r>
              <a:rPr lang="en-AU" dirty="0"/>
              <a:t> </a:t>
            </a:r>
            <a:r>
              <a:rPr lang="en-AU" dirty="0">
                <a:solidFill>
                  <a:srgbClr val="FF0000"/>
                </a:solidFill>
              </a:rPr>
              <a:t>https://dl.fedoraproject.org/pub/epel/epel-release-latest-9.noarch.rpm </a:t>
            </a:r>
          </a:p>
          <a:p>
            <a:r>
              <a:rPr lang="en-AU" dirty="0"/>
              <a:t>Now do #ls</a:t>
            </a:r>
          </a:p>
          <a:p>
            <a:r>
              <a:rPr lang="en-AU" dirty="0"/>
              <a:t> # </a:t>
            </a:r>
            <a:r>
              <a:rPr lang="en-AU" dirty="0">
                <a:solidFill>
                  <a:srgbClr val="FF0000"/>
                </a:solidFill>
              </a:rPr>
              <a:t>yum install epel-release-latest-9.noarch.rpm</a:t>
            </a:r>
          </a:p>
          <a:p>
            <a:r>
              <a:rPr lang="en-AU" dirty="0">
                <a:solidFill>
                  <a:srgbClr val="FF0000"/>
                </a:solidFill>
              </a:rPr>
              <a:t> #yum update -y </a:t>
            </a:r>
          </a:p>
          <a:p>
            <a:r>
              <a:rPr lang="en-AU" dirty="0"/>
              <a:t>Now we have to install all the packages one by one </a:t>
            </a:r>
          </a:p>
          <a:p>
            <a:r>
              <a:rPr lang="en-AU" dirty="0">
                <a:solidFill>
                  <a:srgbClr val="FF0000"/>
                </a:solidFill>
              </a:rPr>
              <a:t> </a:t>
            </a:r>
            <a:r>
              <a:rPr lang="en-AU" dirty="0" err="1">
                <a:solidFill>
                  <a:srgbClr val="FF0000"/>
                </a:solidFill>
              </a:rPr>
              <a:t>sudo</a:t>
            </a:r>
            <a:r>
              <a:rPr lang="en-AU" dirty="0">
                <a:solidFill>
                  <a:srgbClr val="FF0000"/>
                </a:solidFill>
              </a:rPr>
              <a:t> yum install ansible</a:t>
            </a:r>
          </a:p>
          <a:p>
            <a:r>
              <a:rPr lang="en-AU" dirty="0">
                <a:solidFill>
                  <a:srgbClr val="FF0000"/>
                </a:solidFill>
              </a:rPr>
              <a:t> </a:t>
            </a:r>
            <a:r>
              <a:rPr lang="en-AU" dirty="0" err="1">
                <a:solidFill>
                  <a:srgbClr val="FF0000"/>
                </a:solidFill>
              </a:rPr>
              <a:t>sudo</a:t>
            </a:r>
            <a:r>
              <a:rPr lang="en-AU" dirty="0">
                <a:solidFill>
                  <a:srgbClr val="FF0000"/>
                </a:solidFill>
              </a:rPr>
              <a:t> yum install python</a:t>
            </a:r>
          </a:p>
          <a:p>
            <a:r>
              <a:rPr lang="en-AU" dirty="0">
                <a:solidFill>
                  <a:srgbClr val="FF0000"/>
                </a:solidFill>
              </a:rPr>
              <a:t> </a:t>
            </a:r>
            <a:r>
              <a:rPr lang="en-AU" dirty="0" err="1">
                <a:solidFill>
                  <a:srgbClr val="FF0000"/>
                </a:solidFill>
              </a:rPr>
              <a:t>sudo</a:t>
            </a:r>
            <a:r>
              <a:rPr lang="en-AU" dirty="0">
                <a:solidFill>
                  <a:srgbClr val="FF0000"/>
                </a:solidFill>
              </a:rPr>
              <a:t> yum install git</a:t>
            </a:r>
          </a:p>
          <a:p>
            <a:r>
              <a:rPr lang="en-AU" dirty="0"/>
              <a:t> Let’s rename Master server and Node 1 and Node2,their names </a:t>
            </a:r>
          </a:p>
          <a:p>
            <a:r>
              <a:rPr lang="en-AU" dirty="0"/>
              <a:t>[ec2-user@ip172-31-91-98] </a:t>
            </a:r>
            <a:r>
              <a:rPr lang="en-AU" dirty="0">
                <a:solidFill>
                  <a:srgbClr val="FF0000"/>
                </a:solidFill>
              </a:rPr>
              <a:t>$ </a:t>
            </a:r>
            <a:r>
              <a:rPr lang="en-AU" dirty="0" err="1">
                <a:solidFill>
                  <a:srgbClr val="FF0000"/>
                </a:solidFill>
              </a:rPr>
              <a:t>sudo</a:t>
            </a:r>
            <a:r>
              <a:rPr lang="en-AU" dirty="0">
                <a:solidFill>
                  <a:srgbClr val="FF0000"/>
                </a:solidFill>
              </a:rPr>
              <a:t> </a:t>
            </a:r>
            <a:r>
              <a:rPr lang="en-AU" dirty="0" err="1">
                <a:solidFill>
                  <a:srgbClr val="FF0000"/>
                </a:solidFill>
              </a:rPr>
              <a:t>hostnamectl</a:t>
            </a:r>
            <a:r>
              <a:rPr lang="en-AU" dirty="0">
                <a:solidFill>
                  <a:srgbClr val="FF0000"/>
                </a:solidFill>
              </a:rPr>
              <a:t> set-hostname ansible-master </a:t>
            </a:r>
          </a:p>
          <a:p>
            <a:r>
              <a:rPr lang="en-AU" dirty="0"/>
              <a:t>[ec2-user@ip172-31-80-251] $ </a:t>
            </a:r>
            <a:r>
              <a:rPr lang="en-AU" dirty="0" err="1">
                <a:solidFill>
                  <a:srgbClr val="FF0000"/>
                </a:solidFill>
              </a:rPr>
              <a:t>sudo</a:t>
            </a:r>
            <a:r>
              <a:rPr lang="en-AU" dirty="0">
                <a:solidFill>
                  <a:srgbClr val="FF0000"/>
                </a:solidFill>
              </a:rPr>
              <a:t> </a:t>
            </a:r>
            <a:r>
              <a:rPr lang="en-AU" dirty="0" err="1">
                <a:solidFill>
                  <a:srgbClr val="FF0000"/>
                </a:solidFill>
              </a:rPr>
              <a:t>hostnamectl</a:t>
            </a:r>
            <a:r>
              <a:rPr lang="en-AU" dirty="0">
                <a:solidFill>
                  <a:srgbClr val="FF0000"/>
                </a:solidFill>
              </a:rPr>
              <a:t> set-hostname ansible-Node1 </a:t>
            </a:r>
          </a:p>
          <a:p>
            <a:r>
              <a:rPr lang="en-AU" dirty="0"/>
              <a:t>[ec2-user@ip172-31-82-233] $ </a:t>
            </a:r>
            <a:r>
              <a:rPr lang="en-AU" dirty="0" err="1">
                <a:solidFill>
                  <a:srgbClr val="FF0000"/>
                </a:solidFill>
              </a:rPr>
              <a:t>sudo</a:t>
            </a:r>
            <a:r>
              <a:rPr lang="en-AU" dirty="0">
                <a:solidFill>
                  <a:srgbClr val="FF0000"/>
                </a:solidFill>
              </a:rPr>
              <a:t> </a:t>
            </a:r>
            <a:r>
              <a:rPr lang="en-AU" dirty="0" err="1">
                <a:solidFill>
                  <a:srgbClr val="FF0000"/>
                </a:solidFill>
              </a:rPr>
              <a:t>hostnamectl</a:t>
            </a:r>
            <a:r>
              <a:rPr lang="en-AU" dirty="0">
                <a:solidFill>
                  <a:srgbClr val="FF0000"/>
                </a:solidFill>
              </a:rPr>
              <a:t> set-hostname ansible- Node2</a:t>
            </a:r>
          </a:p>
          <a:p>
            <a:r>
              <a:rPr lang="en-AU" dirty="0"/>
              <a:t> [ec2-user@ip172-31-91-98] $ </a:t>
            </a:r>
            <a:r>
              <a:rPr lang="en-AU" dirty="0">
                <a:solidFill>
                  <a:srgbClr val="FF0000"/>
                </a:solidFill>
              </a:rPr>
              <a:t>hostname </a:t>
            </a:r>
          </a:p>
          <a:p>
            <a:r>
              <a:rPr lang="en-AU" dirty="0">
                <a:solidFill>
                  <a:srgbClr val="FF0000"/>
                </a:solidFill>
              </a:rPr>
              <a:t>ansible-master ansible- Node1 ansible- Node2</a:t>
            </a:r>
          </a:p>
        </p:txBody>
      </p:sp>
    </p:spTree>
    <p:extLst>
      <p:ext uri="{BB962C8B-B14F-4D97-AF65-F5344CB8AC3E}">
        <p14:creationId xmlns:p14="http://schemas.microsoft.com/office/powerpoint/2010/main" val="86097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8" name="Group 5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9" name="Group 7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0" name="Rectangle 8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1"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a:extLst>
              <a:ext uri="{FF2B5EF4-FFF2-40B4-BE49-F238E27FC236}">
                <a16:creationId xmlns:a16="http://schemas.microsoft.com/office/drawing/2014/main" id="{34BD5EB3-0672-88A6-BD60-BCF43BC5B024}"/>
              </a:ext>
            </a:extLst>
          </p:cNvPr>
          <p:cNvSpPr>
            <a:spLocks noGrp="1"/>
          </p:cNvSpPr>
          <p:nvPr>
            <p:ph type="title"/>
          </p:nvPr>
        </p:nvSpPr>
        <p:spPr>
          <a:xfrm>
            <a:off x="1687669" y="624110"/>
            <a:ext cx="4137059" cy="1280890"/>
          </a:xfrm>
        </p:spPr>
        <p:txBody>
          <a:bodyPr vert="horz" lIns="91440" tIns="45720" rIns="91440" bIns="45720" rtlCol="0" anchor="t">
            <a:normAutofit/>
          </a:bodyPr>
          <a:lstStyle/>
          <a:p>
            <a:r>
              <a:rPr lang="en-US" sz="3200" b="1" i="1" dirty="0">
                <a:solidFill>
                  <a:srgbClr val="FF0000"/>
                </a:solidFill>
                <a:highlight>
                  <a:srgbClr val="FFFF00"/>
                </a:highlight>
              </a:rPr>
              <a:t>Distributed Version Control System-GIT</a:t>
            </a:r>
          </a:p>
        </p:txBody>
      </p:sp>
      <p:sp>
        <p:nvSpPr>
          <p:cNvPr id="4" name="Text Placeholder 3">
            <a:extLst>
              <a:ext uri="{FF2B5EF4-FFF2-40B4-BE49-F238E27FC236}">
                <a16:creationId xmlns:a16="http://schemas.microsoft.com/office/drawing/2014/main" id="{62D700C8-DA8E-03F9-78F4-96EB8520E0B5}"/>
              </a:ext>
            </a:extLst>
          </p:cNvPr>
          <p:cNvSpPr>
            <a:spLocks noGrp="1"/>
          </p:cNvSpPr>
          <p:nvPr>
            <p:ph type="body" sz="half" idx="2"/>
          </p:nvPr>
        </p:nvSpPr>
        <p:spPr>
          <a:xfrm>
            <a:off x="1683956" y="2133600"/>
            <a:ext cx="4140772" cy="4396288"/>
          </a:xfrm>
        </p:spPr>
        <p:txBody>
          <a:bodyPr vert="horz" lIns="91440" tIns="45720" rIns="91440" bIns="45720" rtlCol="0">
            <a:normAutofit/>
          </a:bodyPr>
          <a:lstStyle/>
          <a:p>
            <a:pPr>
              <a:lnSpc>
                <a:spcPct val="90000"/>
              </a:lnSpc>
              <a:buFont typeface="Wingdings 3" charset="2"/>
              <a:buChar char=""/>
            </a:pPr>
            <a:r>
              <a:rPr lang="en-US" b="1" dirty="0">
                <a:solidFill>
                  <a:srgbClr val="000000"/>
                </a:solidFill>
              </a:rPr>
              <a:t>Here, each Developer will maintain a local copy of the code in his machine.</a:t>
            </a:r>
          </a:p>
          <a:p>
            <a:pPr>
              <a:lnSpc>
                <a:spcPct val="90000"/>
              </a:lnSpc>
              <a:buFont typeface="Wingdings 3" charset="2"/>
              <a:buChar char=""/>
            </a:pPr>
            <a:r>
              <a:rPr lang="en-US" b="1" dirty="0">
                <a:solidFill>
                  <a:srgbClr val="000000"/>
                </a:solidFill>
              </a:rPr>
              <a:t>First Developer will write code, first commit it to local Repository and then push to Central Repository.</a:t>
            </a:r>
          </a:p>
          <a:p>
            <a:pPr>
              <a:lnSpc>
                <a:spcPct val="90000"/>
              </a:lnSpc>
              <a:buFont typeface="Wingdings 3" charset="2"/>
              <a:buChar char=""/>
            </a:pPr>
            <a:r>
              <a:rPr lang="en-US" b="1" dirty="0">
                <a:solidFill>
                  <a:srgbClr val="000000"/>
                </a:solidFill>
              </a:rPr>
              <a:t>Second Developer will pull the entire code in his local repository first, Commit changes in local repository and then push to Central repository.</a:t>
            </a:r>
          </a:p>
          <a:p>
            <a:pPr>
              <a:lnSpc>
                <a:spcPct val="90000"/>
              </a:lnSpc>
              <a:buFont typeface="Wingdings 3" charset="2"/>
              <a:buChar char=""/>
            </a:pPr>
            <a:r>
              <a:rPr lang="en-US" b="1" dirty="0">
                <a:solidFill>
                  <a:srgbClr val="000000"/>
                </a:solidFill>
              </a:rPr>
              <a:t>Similarly rest Developers will do.</a:t>
            </a:r>
          </a:p>
          <a:p>
            <a:pPr>
              <a:lnSpc>
                <a:spcPct val="90000"/>
              </a:lnSpc>
              <a:buFont typeface="Wingdings 3" charset="2"/>
              <a:buChar char=""/>
            </a:pPr>
            <a:r>
              <a:rPr lang="en-US" b="1" dirty="0">
                <a:solidFill>
                  <a:srgbClr val="000000"/>
                </a:solidFill>
              </a:rPr>
              <a:t>Hence each Developer will have two copy of codes one at Local and other at Central Repository.</a:t>
            </a:r>
          </a:p>
          <a:p>
            <a:pPr>
              <a:lnSpc>
                <a:spcPct val="90000"/>
              </a:lnSpc>
              <a:buFont typeface="Wingdings 3" charset="2"/>
              <a:buChar char=""/>
            </a:pPr>
            <a:r>
              <a:rPr lang="en-US" b="1" dirty="0">
                <a:solidFill>
                  <a:srgbClr val="000000"/>
                </a:solidFill>
              </a:rPr>
              <a:t>Here, working in Branches is easy.</a:t>
            </a:r>
          </a:p>
          <a:p>
            <a:pPr>
              <a:lnSpc>
                <a:spcPct val="90000"/>
              </a:lnSpc>
              <a:buFont typeface="Wingdings 3" charset="2"/>
              <a:buChar char=""/>
            </a:pPr>
            <a:r>
              <a:rPr lang="en-US" b="1" dirty="0">
                <a:solidFill>
                  <a:srgbClr val="000000"/>
                </a:solidFill>
              </a:rPr>
              <a:t>Merge conflict don’t occur, if occur, can be resolved easily.</a:t>
            </a:r>
          </a:p>
          <a:p>
            <a:pPr>
              <a:lnSpc>
                <a:spcPct val="90000"/>
              </a:lnSpc>
              <a:buFont typeface="Wingdings 3" charset="2"/>
              <a:buChar char=""/>
            </a:pPr>
            <a:r>
              <a:rPr lang="en-US" b="1" dirty="0">
                <a:solidFill>
                  <a:srgbClr val="000000"/>
                </a:solidFill>
              </a:rPr>
              <a:t>Helpful for parallel Development.</a:t>
            </a:r>
          </a:p>
          <a:p>
            <a:pPr>
              <a:lnSpc>
                <a:spcPct val="90000"/>
              </a:lnSpc>
              <a:buFont typeface="Wingdings 3" charset="2"/>
              <a:buChar char=""/>
            </a:pPr>
            <a:r>
              <a:rPr lang="en-US" b="1" dirty="0">
                <a:solidFill>
                  <a:srgbClr val="000000"/>
                </a:solidFill>
              </a:rPr>
              <a:t>Difficult commands compared to Central Version Control system.</a:t>
            </a:r>
          </a:p>
          <a:p>
            <a:pPr>
              <a:lnSpc>
                <a:spcPct val="90000"/>
              </a:lnSpc>
              <a:buFont typeface="Wingdings 3" charset="2"/>
              <a:buChar char=""/>
            </a:pPr>
            <a:r>
              <a:rPr lang="en-US" b="1" dirty="0">
                <a:solidFill>
                  <a:srgbClr val="000000"/>
                </a:solidFill>
              </a:rPr>
              <a:t>Works fast as Local copy maintained.</a:t>
            </a:r>
          </a:p>
          <a:p>
            <a:pPr>
              <a:lnSpc>
                <a:spcPct val="90000"/>
              </a:lnSpc>
              <a:buFont typeface="Wingdings 3" charset="2"/>
              <a:buChar char=""/>
            </a:pPr>
            <a:r>
              <a:rPr lang="en-US" b="1" dirty="0">
                <a:solidFill>
                  <a:srgbClr val="000000"/>
                </a:solidFill>
              </a:rPr>
              <a:t>Example is GIT</a:t>
            </a:r>
          </a:p>
          <a:p>
            <a:pPr>
              <a:lnSpc>
                <a:spcPct val="90000"/>
              </a:lnSpc>
              <a:buFont typeface="Wingdings 3" charset="2"/>
              <a:buChar char=""/>
            </a:pPr>
            <a:endParaRPr lang="en-US" b="1" dirty="0">
              <a:solidFill>
                <a:srgbClr val="000000"/>
              </a:solidFill>
            </a:endParaRPr>
          </a:p>
          <a:p>
            <a:pPr>
              <a:lnSpc>
                <a:spcPct val="90000"/>
              </a:lnSpc>
              <a:buFont typeface="Wingdings 3" charset="2"/>
              <a:buChar char=""/>
            </a:pPr>
            <a:endParaRPr lang="en-US" b="1" dirty="0">
              <a:solidFill>
                <a:srgbClr val="000000"/>
              </a:solidFill>
            </a:endParaRPr>
          </a:p>
        </p:txBody>
      </p:sp>
      <p:pic>
        <p:nvPicPr>
          <p:cNvPr id="8" name="Picture Placeholder 7" descr="A diagram of a distributed version control system&#10;&#10;Description automatically generated">
            <a:extLst>
              <a:ext uri="{FF2B5EF4-FFF2-40B4-BE49-F238E27FC236}">
                <a16:creationId xmlns:a16="http://schemas.microsoft.com/office/drawing/2014/main" id="{BB3C7FA2-6B8B-D247-7C70-37DEACBDF25D}"/>
              </a:ext>
            </a:extLst>
          </p:cNvPr>
          <p:cNvPicPr>
            <a:picLocks noGrp="1" noChangeAspect="1"/>
          </p:cNvPicPr>
          <p:nvPr>
            <p:ph type="pic" idx="1"/>
          </p:nvPr>
        </p:nvPicPr>
        <p:blipFill>
          <a:blip r:embed="rId2"/>
          <a:srcRect t="14477" b="14477"/>
          <a:stretch>
            <a:fillRect/>
          </a:stretch>
        </p:blipFill>
        <p:spPr>
          <a:xfrm>
            <a:off x="6091916" y="2092506"/>
            <a:ext cx="5451627" cy="2352947"/>
          </a:xfrm>
          <a:prstGeom prst="rect">
            <a:avLst/>
          </a:prstGeom>
        </p:spPr>
      </p:pic>
    </p:spTree>
    <p:extLst>
      <p:ext uri="{BB962C8B-B14F-4D97-AF65-F5344CB8AC3E}">
        <p14:creationId xmlns:p14="http://schemas.microsoft.com/office/powerpoint/2010/main" val="24454678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273B-3973-FC0B-FAD6-B89F00BA8744}"/>
              </a:ext>
            </a:extLst>
          </p:cNvPr>
          <p:cNvSpPr>
            <a:spLocks noGrp="1"/>
          </p:cNvSpPr>
          <p:nvPr>
            <p:ph type="title"/>
          </p:nvPr>
        </p:nvSpPr>
        <p:spPr>
          <a:xfrm>
            <a:off x="2592925" y="624110"/>
            <a:ext cx="8911687" cy="651017"/>
          </a:xfrm>
        </p:spPr>
        <p:txBody>
          <a:bodyPr/>
          <a:lstStyle/>
          <a:p>
            <a:r>
              <a:rPr lang="en-AU" b="1" i="1" dirty="0"/>
              <a:t>Ansible-&gt;Node Connection</a:t>
            </a:r>
            <a:endParaRPr lang="en-AU" dirty="0"/>
          </a:p>
        </p:txBody>
      </p:sp>
      <p:sp>
        <p:nvSpPr>
          <p:cNvPr id="3" name="Content Placeholder 2">
            <a:extLst>
              <a:ext uri="{FF2B5EF4-FFF2-40B4-BE49-F238E27FC236}">
                <a16:creationId xmlns:a16="http://schemas.microsoft.com/office/drawing/2014/main" id="{5F67247E-BEDF-FF87-537D-24920B9FF757}"/>
              </a:ext>
            </a:extLst>
          </p:cNvPr>
          <p:cNvSpPr>
            <a:spLocks noGrp="1"/>
          </p:cNvSpPr>
          <p:nvPr>
            <p:ph idx="1"/>
          </p:nvPr>
        </p:nvSpPr>
        <p:spPr>
          <a:xfrm>
            <a:off x="2589212" y="1359017"/>
            <a:ext cx="8915400" cy="5268286"/>
          </a:xfrm>
        </p:spPr>
        <p:txBody>
          <a:bodyPr>
            <a:normAutofit fontScale="92500" lnSpcReduction="20000"/>
          </a:bodyPr>
          <a:lstStyle/>
          <a:p>
            <a:r>
              <a:rPr lang="en-AU" dirty="0">
                <a:solidFill>
                  <a:srgbClr val="FF0000"/>
                </a:solidFill>
              </a:rPr>
              <a:t>Now go to host file- inside ansible server and paste private </a:t>
            </a:r>
            <a:r>
              <a:rPr lang="en-AU" dirty="0" err="1">
                <a:solidFill>
                  <a:srgbClr val="FF0000"/>
                </a:solidFill>
              </a:rPr>
              <a:t>ip</a:t>
            </a:r>
            <a:r>
              <a:rPr lang="en-AU" dirty="0">
                <a:solidFill>
                  <a:srgbClr val="FF0000"/>
                </a:solidFill>
              </a:rPr>
              <a:t> of node1 and node2 </a:t>
            </a:r>
          </a:p>
          <a:p>
            <a:r>
              <a:rPr lang="en-AU" dirty="0">
                <a:solidFill>
                  <a:srgbClr val="FF0000"/>
                </a:solidFill>
              </a:rPr>
              <a:t># vi /etc/ansible/hosts</a:t>
            </a:r>
          </a:p>
          <a:p>
            <a:r>
              <a:rPr lang="en-AU" dirty="0"/>
              <a:t> Now this host file is only working after updating </a:t>
            </a:r>
            <a:r>
              <a:rPr lang="en-AU" dirty="0" err="1"/>
              <a:t>ansible.cfg</a:t>
            </a:r>
            <a:r>
              <a:rPr lang="en-AU" dirty="0"/>
              <a:t> file </a:t>
            </a:r>
          </a:p>
          <a:p>
            <a:r>
              <a:rPr lang="en-AU" dirty="0">
                <a:solidFill>
                  <a:srgbClr val="FF0000"/>
                </a:solidFill>
              </a:rPr>
              <a:t># vi /etc/ansible/</a:t>
            </a:r>
            <a:r>
              <a:rPr lang="en-AU" dirty="0" err="1">
                <a:solidFill>
                  <a:srgbClr val="FF0000"/>
                </a:solidFill>
              </a:rPr>
              <a:t>ansible.cfg</a:t>
            </a:r>
            <a:endParaRPr lang="en-AU" dirty="0">
              <a:solidFill>
                <a:srgbClr val="FF0000"/>
              </a:solidFill>
            </a:endParaRPr>
          </a:p>
          <a:p>
            <a:r>
              <a:rPr lang="en-AU" dirty="0">
                <a:solidFill>
                  <a:srgbClr val="FF0000"/>
                </a:solidFill>
              </a:rPr>
              <a:t> [defaults] inventory = /etc/ansible/hosts </a:t>
            </a:r>
          </a:p>
          <a:p>
            <a:r>
              <a:rPr lang="en-AU" dirty="0" err="1">
                <a:solidFill>
                  <a:srgbClr val="FF0000"/>
                </a:solidFill>
              </a:rPr>
              <a:t>sudo</a:t>
            </a:r>
            <a:r>
              <a:rPr lang="en-AU" dirty="0">
                <a:solidFill>
                  <a:srgbClr val="FF0000"/>
                </a:solidFill>
              </a:rPr>
              <a:t>-user = root</a:t>
            </a:r>
          </a:p>
          <a:p>
            <a:r>
              <a:rPr lang="en-AU" dirty="0"/>
              <a:t>Now create one user, in all the three instances </a:t>
            </a:r>
          </a:p>
          <a:p>
            <a:r>
              <a:rPr lang="en-AU" dirty="0"/>
              <a:t># </a:t>
            </a:r>
            <a:r>
              <a:rPr lang="en-AU" dirty="0" err="1">
                <a:solidFill>
                  <a:srgbClr val="FF0000"/>
                </a:solidFill>
              </a:rPr>
              <a:t>adduser</a:t>
            </a:r>
            <a:r>
              <a:rPr lang="en-AU" dirty="0">
                <a:solidFill>
                  <a:srgbClr val="FF0000"/>
                </a:solidFill>
              </a:rPr>
              <a:t> ansible </a:t>
            </a:r>
          </a:p>
          <a:p>
            <a:r>
              <a:rPr lang="en-AU" dirty="0"/>
              <a:t>Now set password for this user</a:t>
            </a:r>
          </a:p>
          <a:p>
            <a:r>
              <a:rPr lang="en-AU" dirty="0"/>
              <a:t> # </a:t>
            </a:r>
            <a:r>
              <a:rPr lang="en-AU" dirty="0">
                <a:solidFill>
                  <a:srgbClr val="FF0000"/>
                </a:solidFill>
              </a:rPr>
              <a:t>passwd ansible</a:t>
            </a:r>
          </a:p>
          <a:p>
            <a:r>
              <a:rPr lang="en-AU" dirty="0"/>
              <a:t> Now switch as ansible user </a:t>
            </a:r>
          </a:p>
          <a:p>
            <a:r>
              <a:rPr lang="en-AU" dirty="0"/>
              <a:t># </a:t>
            </a:r>
            <a:r>
              <a:rPr lang="en-AU" dirty="0" err="1">
                <a:solidFill>
                  <a:srgbClr val="FF0000"/>
                </a:solidFill>
              </a:rPr>
              <a:t>su</a:t>
            </a:r>
            <a:r>
              <a:rPr lang="en-AU" dirty="0">
                <a:solidFill>
                  <a:srgbClr val="FF0000"/>
                </a:solidFill>
              </a:rPr>
              <a:t> – ansible</a:t>
            </a:r>
          </a:p>
          <a:p>
            <a:r>
              <a:rPr lang="en-AU" dirty="0"/>
              <a:t> This ansible user don’t have </a:t>
            </a:r>
            <a:r>
              <a:rPr lang="en-AU" dirty="0" err="1"/>
              <a:t>sudo</a:t>
            </a:r>
            <a:r>
              <a:rPr lang="en-AU" dirty="0"/>
              <a:t> </a:t>
            </a:r>
            <a:r>
              <a:rPr lang="en-AU" dirty="0" err="1"/>
              <a:t>priviledges</a:t>
            </a:r>
            <a:r>
              <a:rPr lang="en-AU" dirty="0"/>
              <a:t> right </a:t>
            </a:r>
            <a:r>
              <a:rPr lang="en-AU" dirty="0" err="1"/>
              <a:t>now.If</a:t>
            </a:r>
            <a:r>
              <a:rPr lang="en-AU" dirty="0"/>
              <a:t> you want to give </a:t>
            </a:r>
            <a:r>
              <a:rPr lang="en-AU" dirty="0" err="1"/>
              <a:t>sudo</a:t>
            </a:r>
            <a:r>
              <a:rPr lang="en-AU" dirty="0"/>
              <a:t> </a:t>
            </a:r>
            <a:r>
              <a:rPr lang="en-AU" dirty="0" err="1"/>
              <a:t>priviledge</a:t>
            </a:r>
            <a:r>
              <a:rPr lang="en-AU" dirty="0"/>
              <a:t> to ansible user </a:t>
            </a:r>
          </a:p>
          <a:p>
            <a:r>
              <a:rPr lang="en-AU" dirty="0"/>
              <a:t># </a:t>
            </a:r>
            <a:r>
              <a:rPr lang="en-AU" dirty="0" err="1">
                <a:solidFill>
                  <a:srgbClr val="FF0000"/>
                </a:solidFill>
              </a:rPr>
              <a:t>visudo</a:t>
            </a:r>
            <a:r>
              <a:rPr lang="en-AU" dirty="0">
                <a:solidFill>
                  <a:srgbClr val="FF0000"/>
                </a:solidFill>
              </a:rPr>
              <a:t> </a:t>
            </a:r>
          </a:p>
        </p:txBody>
      </p:sp>
    </p:spTree>
    <p:extLst>
      <p:ext uri="{BB962C8B-B14F-4D97-AF65-F5344CB8AC3E}">
        <p14:creationId xmlns:p14="http://schemas.microsoft.com/office/powerpoint/2010/main" val="20118863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D25D-765B-F6F7-4E83-2408E094C7F0}"/>
              </a:ext>
            </a:extLst>
          </p:cNvPr>
          <p:cNvSpPr>
            <a:spLocks noGrp="1"/>
          </p:cNvSpPr>
          <p:nvPr>
            <p:ph type="title"/>
          </p:nvPr>
        </p:nvSpPr>
        <p:spPr>
          <a:xfrm>
            <a:off x="2592925" y="624110"/>
            <a:ext cx="8911687" cy="692962"/>
          </a:xfrm>
        </p:spPr>
        <p:txBody>
          <a:bodyPr/>
          <a:lstStyle/>
          <a:p>
            <a:r>
              <a:rPr lang="en-AU" b="1" i="1" dirty="0"/>
              <a:t>Ansible-&gt;Node Connection</a:t>
            </a:r>
            <a:endParaRPr lang="en-AU" dirty="0"/>
          </a:p>
        </p:txBody>
      </p:sp>
      <p:sp>
        <p:nvSpPr>
          <p:cNvPr id="3" name="Content Placeholder 2">
            <a:extLst>
              <a:ext uri="{FF2B5EF4-FFF2-40B4-BE49-F238E27FC236}">
                <a16:creationId xmlns:a16="http://schemas.microsoft.com/office/drawing/2014/main" id="{DE7C01D0-1F4B-F5E2-E096-17F2C5F85371}"/>
              </a:ext>
            </a:extLst>
          </p:cNvPr>
          <p:cNvSpPr>
            <a:spLocks noGrp="1"/>
          </p:cNvSpPr>
          <p:nvPr>
            <p:ph idx="1"/>
          </p:nvPr>
        </p:nvSpPr>
        <p:spPr>
          <a:xfrm>
            <a:off x="2589212" y="1317072"/>
            <a:ext cx="8915400" cy="4790113"/>
          </a:xfrm>
        </p:spPr>
        <p:txBody>
          <a:bodyPr>
            <a:normAutofit/>
          </a:bodyPr>
          <a:lstStyle/>
          <a:p>
            <a:r>
              <a:rPr lang="en-AU" dirty="0"/>
              <a:t>Now go inside this file </a:t>
            </a:r>
          </a:p>
          <a:p>
            <a:r>
              <a:rPr lang="en-AU" dirty="0">
                <a:solidFill>
                  <a:srgbClr val="FF0000"/>
                </a:solidFill>
              </a:rPr>
              <a:t>Root ALL= (ALL) ALL </a:t>
            </a:r>
          </a:p>
          <a:p>
            <a:r>
              <a:rPr lang="en-AU" dirty="0">
                <a:solidFill>
                  <a:srgbClr val="FF0000"/>
                </a:solidFill>
              </a:rPr>
              <a:t>(ansible ALL= (ALL) NOPASSWD: ALL) </a:t>
            </a:r>
          </a:p>
          <a:p>
            <a:r>
              <a:rPr lang="en-AU" dirty="0"/>
              <a:t>:</a:t>
            </a:r>
            <a:r>
              <a:rPr lang="en-AU" dirty="0" err="1"/>
              <a:t>wq</a:t>
            </a:r>
            <a:r>
              <a:rPr lang="en-AU" dirty="0"/>
              <a:t>!</a:t>
            </a:r>
          </a:p>
          <a:p>
            <a:r>
              <a:rPr lang="en-AU" dirty="0"/>
              <a:t> Now do this thing in other nodes also.</a:t>
            </a:r>
          </a:p>
          <a:p>
            <a:r>
              <a:rPr lang="en-AU" dirty="0"/>
              <a:t> Now go to ansible server and try to install httpd package as an ansible user. </a:t>
            </a:r>
          </a:p>
          <a:p>
            <a:r>
              <a:rPr lang="en-AU" dirty="0"/>
              <a:t># </a:t>
            </a:r>
            <a:r>
              <a:rPr lang="en-AU" dirty="0" err="1">
                <a:solidFill>
                  <a:srgbClr val="FF0000"/>
                </a:solidFill>
              </a:rPr>
              <a:t>sudo</a:t>
            </a:r>
            <a:r>
              <a:rPr lang="en-AU" dirty="0">
                <a:solidFill>
                  <a:srgbClr val="FF0000"/>
                </a:solidFill>
              </a:rPr>
              <a:t> you install httpd –y</a:t>
            </a:r>
          </a:p>
          <a:p>
            <a:r>
              <a:rPr lang="en-AU" dirty="0"/>
              <a:t> Now establish connection between server and node, go to ansible server</a:t>
            </a:r>
          </a:p>
          <a:p>
            <a:r>
              <a:rPr lang="en-AU" dirty="0"/>
              <a:t> $ </a:t>
            </a:r>
            <a:r>
              <a:rPr lang="en-AU" dirty="0" err="1"/>
              <a:t>ssh</a:t>
            </a:r>
            <a:r>
              <a:rPr lang="en-AU" dirty="0"/>
              <a:t> 172.31.41.240 </a:t>
            </a:r>
          </a:p>
          <a:p>
            <a:r>
              <a:rPr lang="en-AU" dirty="0"/>
              <a:t>o/p- permission denied now we have to do some changes in </a:t>
            </a:r>
            <a:r>
              <a:rPr lang="en-AU" dirty="0" err="1"/>
              <a:t>sshd</a:t>
            </a:r>
            <a:r>
              <a:rPr lang="en-AU" dirty="0"/>
              <a:t>-config file, go to ansible server</a:t>
            </a:r>
          </a:p>
        </p:txBody>
      </p:sp>
    </p:spTree>
    <p:extLst>
      <p:ext uri="{BB962C8B-B14F-4D97-AF65-F5344CB8AC3E}">
        <p14:creationId xmlns:p14="http://schemas.microsoft.com/office/powerpoint/2010/main" val="24079175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D5EB-5286-15AD-3B43-F4D4C20273A2}"/>
              </a:ext>
            </a:extLst>
          </p:cNvPr>
          <p:cNvSpPr>
            <a:spLocks noGrp="1"/>
          </p:cNvSpPr>
          <p:nvPr>
            <p:ph type="title"/>
          </p:nvPr>
        </p:nvSpPr>
        <p:spPr>
          <a:xfrm>
            <a:off x="2592925" y="624110"/>
            <a:ext cx="8911687" cy="625850"/>
          </a:xfrm>
        </p:spPr>
        <p:txBody>
          <a:bodyPr>
            <a:normAutofit fontScale="90000"/>
          </a:bodyPr>
          <a:lstStyle/>
          <a:p>
            <a:r>
              <a:rPr lang="en-AU" b="1" i="1" dirty="0"/>
              <a:t>Ansible-&gt;Node Connection</a:t>
            </a:r>
            <a:endParaRPr lang="en-AU" dirty="0"/>
          </a:p>
        </p:txBody>
      </p:sp>
      <p:sp>
        <p:nvSpPr>
          <p:cNvPr id="3" name="Content Placeholder 2">
            <a:extLst>
              <a:ext uri="{FF2B5EF4-FFF2-40B4-BE49-F238E27FC236}">
                <a16:creationId xmlns:a16="http://schemas.microsoft.com/office/drawing/2014/main" id="{30C452CE-F63D-B9AF-5411-6C62C9968284}"/>
              </a:ext>
            </a:extLst>
          </p:cNvPr>
          <p:cNvSpPr>
            <a:spLocks noGrp="1"/>
          </p:cNvSpPr>
          <p:nvPr>
            <p:ph idx="1"/>
          </p:nvPr>
        </p:nvSpPr>
        <p:spPr>
          <a:xfrm>
            <a:off x="2589212" y="1249960"/>
            <a:ext cx="8915400" cy="5503178"/>
          </a:xfrm>
        </p:spPr>
        <p:txBody>
          <a:bodyPr>
            <a:normAutofit fontScale="85000" lnSpcReduction="20000"/>
          </a:bodyPr>
          <a:lstStyle/>
          <a:p>
            <a:r>
              <a:rPr lang="en-AU" dirty="0">
                <a:solidFill>
                  <a:srgbClr val="FF0000"/>
                </a:solidFill>
              </a:rPr>
              <a:t># vi /etc/</a:t>
            </a:r>
            <a:r>
              <a:rPr lang="en-AU" dirty="0" err="1">
                <a:solidFill>
                  <a:srgbClr val="FF0000"/>
                </a:solidFill>
              </a:rPr>
              <a:t>ssh</a:t>
            </a:r>
            <a:r>
              <a:rPr lang="en-AU" dirty="0">
                <a:solidFill>
                  <a:srgbClr val="FF0000"/>
                </a:solidFill>
              </a:rPr>
              <a:t>/</a:t>
            </a:r>
            <a:r>
              <a:rPr lang="en-AU" dirty="0" err="1">
                <a:solidFill>
                  <a:srgbClr val="FF0000"/>
                </a:solidFill>
              </a:rPr>
              <a:t>sshd</a:t>
            </a:r>
            <a:r>
              <a:rPr lang="en-AU" dirty="0">
                <a:solidFill>
                  <a:srgbClr val="FF0000"/>
                </a:solidFill>
              </a:rPr>
              <a:t>-config</a:t>
            </a:r>
          </a:p>
          <a:p>
            <a:r>
              <a:rPr lang="en-AU" dirty="0"/>
              <a:t> Do some changes and saved the file.</a:t>
            </a:r>
          </a:p>
          <a:p>
            <a:r>
              <a:rPr lang="en-AU" dirty="0"/>
              <a:t> Do this work in node1 and node2 also. </a:t>
            </a:r>
          </a:p>
          <a:p>
            <a:r>
              <a:rPr lang="en-AU" dirty="0"/>
              <a:t>Now verify in ansible server </a:t>
            </a:r>
          </a:p>
          <a:p>
            <a:r>
              <a:rPr lang="en-AU" dirty="0"/>
              <a:t># </a:t>
            </a:r>
            <a:r>
              <a:rPr lang="en-AU" dirty="0" err="1">
                <a:solidFill>
                  <a:srgbClr val="FF0000"/>
                </a:solidFill>
              </a:rPr>
              <a:t>su</a:t>
            </a:r>
            <a:r>
              <a:rPr lang="en-AU" dirty="0">
                <a:solidFill>
                  <a:srgbClr val="FF0000"/>
                </a:solidFill>
              </a:rPr>
              <a:t> –ansible</a:t>
            </a:r>
          </a:p>
          <a:p>
            <a:r>
              <a:rPr lang="en-AU" dirty="0">
                <a:solidFill>
                  <a:srgbClr val="FF0000"/>
                </a:solidFill>
              </a:rPr>
              <a:t> # </a:t>
            </a:r>
            <a:r>
              <a:rPr lang="en-AU" dirty="0" err="1">
                <a:solidFill>
                  <a:srgbClr val="FF0000"/>
                </a:solidFill>
              </a:rPr>
              <a:t>ssh</a:t>
            </a:r>
            <a:r>
              <a:rPr lang="en-AU" dirty="0">
                <a:solidFill>
                  <a:srgbClr val="FF0000"/>
                </a:solidFill>
              </a:rPr>
              <a:t> 172.31.41.240 </a:t>
            </a:r>
          </a:p>
          <a:p>
            <a:r>
              <a:rPr lang="en-AU" dirty="0"/>
              <a:t>Now it asks for passwd, enter the password after that you will be inside node1. </a:t>
            </a:r>
          </a:p>
          <a:p>
            <a:r>
              <a:rPr lang="en-AU" dirty="0"/>
              <a:t>Now go to ansible server and create keys. </a:t>
            </a:r>
          </a:p>
          <a:p>
            <a:r>
              <a:rPr lang="en-AU" dirty="0"/>
              <a:t>Run this command as ansible user. </a:t>
            </a:r>
          </a:p>
          <a:p>
            <a:r>
              <a:rPr lang="en-AU" dirty="0">
                <a:solidFill>
                  <a:srgbClr val="FF0000"/>
                </a:solidFill>
              </a:rPr>
              <a:t># </a:t>
            </a:r>
            <a:r>
              <a:rPr lang="en-AU" dirty="0" err="1">
                <a:solidFill>
                  <a:srgbClr val="FF0000"/>
                </a:solidFill>
              </a:rPr>
              <a:t>ssh</a:t>
            </a:r>
            <a:r>
              <a:rPr lang="en-AU" dirty="0">
                <a:solidFill>
                  <a:srgbClr val="FF0000"/>
                </a:solidFill>
              </a:rPr>
              <a:t>-keygen </a:t>
            </a:r>
          </a:p>
          <a:p>
            <a:r>
              <a:rPr lang="en-AU" dirty="0">
                <a:solidFill>
                  <a:srgbClr val="FF0000"/>
                </a:solidFill>
              </a:rPr>
              <a:t># ls -a </a:t>
            </a:r>
          </a:p>
          <a:p>
            <a:r>
              <a:rPr lang="en-AU" dirty="0">
                <a:solidFill>
                  <a:srgbClr val="FF0000"/>
                </a:solidFill>
              </a:rPr>
              <a:t>o/p- .</a:t>
            </a:r>
            <a:r>
              <a:rPr lang="en-AU" dirty="0" err="1">
                <a:solidFill>
                  <a:srgbClr val="FF0000"/>
                </a:solidFill>
              </a:rPr>
              <a:t>ssh</a:t>
            </a:r>
            <a:r>
              <a:rPr lang="en-AU" dirty="0">
                <a:solidFill>
                  <a:srgbClr val="FF0000"/>
                </a:solidFill>
              </a:rPr>
              <a:t> </a:t>
            </a:r>
          </a:p>
          <a:p>
            <a:r>
              <a:rPr lang="en-AU" dirty="0">
                <a:solidFill>
                  <a:srgbClr val="FF0000"/>
                </a:solidFill>
              </a:rPr>
              <a:t># cd .</a:t>
            </a:r>
            <a:r>
              <a:rPr lang="en-AU" dirty="0" err="1">
                <a:solidFill>
                  <a:srgbClr val="FF0000"/>
                </a:solidFill>
              </a:rPr>
              <a:t>ssh</a:t>
            </a:r>
            <a:r>
              <a:rPr lang="en-AU" dirty="0">
                <a:solidFill>
                  <a:srgbClr val="FF0000"/>
                </a:solidFill>
              </a:rPr>
              <a:t>/</a:t>
            </a:r>
          </a:p>
          <a:p>
            <a:r>
              <a:rPr lang="en-AU" dirty="0">
                <a:solidFill>
                  <a:srgbClr val="FF0000"/>
                </a:solidFill>
              </a:rPr>
              <a:t> ls</a:t>
            </a:r>
          </a:p>
          <a:p>
            <a:r>
              <a:rPr lang="en-AU" dirty="0">
                <a:solidFill>
                  <a:srgbClr val="FF0000"/>
                </a:solidFill>
              </a:rPr>
              <a:t> o/p- </a:t>
            </a:r>
            <a:r>
              <a:rPr lang="en-AU" dirty="0" err="1">
                <a:solidFill>
                  <a:srgbClr val="FF0000"/>
                </a:solidFill>
              </a:rPr>
              <a:t>id_rsa</a:t>
            </a:r>
            <a:r>
              <a:rPr lang="en-AU" dirty="0">
                <a:solidFill>
                  <a:srgbClr val="FF0000"/>
                </a:solidFill>
              </a:rPr>
              <a:t> </a:t>
            </a:r>
            <a:r>
              <a:rPr lang="en-AU" dirty="0" err="1">
                <a:solidFill>
                  <a:srgbClr val="FF0000"/>
                </a:solidFill>
              </a:rPr>
              <a:t>id_rsa_pub</a:t>
            </a:r>
            <a:r>
              <a:rPr lang="en-AU" dirty="0">
                <a:solidFill>
                  <a:srgbClr val="FF0000"/>
                </a:solidFill>
              </a:rPr>
              <a:t> </a:t>
            </a:r>
          </a:p>
          <a:p>
            <a:r>
              <a:rPr lang="en-AU" dirty="0"/>
              <a:t>now I need to copy public key in both the nodes. (</a:t>
            </a:r>
            <a:r>
              <a:rPr lang="en-AU" dirty="0" err="1"/>
              <a:t>ansible@private_ip</a:t>
            </a:r>
            <a:r>
              <a:rPr lang="en-AU" dirty="0"/>
              <a:t> of node)</a:t>
            </a:r>
          </a:p>
          <a:p>
            <a:r>
              <a:rPr lang="en-AU" dirty="0">
                <a:solidFill>
                  <a:srgbClr val="FF0000"/>
                </a:solidFill>
              </a:rPr>
              <a:t># </a:t>
            </a:r>
            <a:r>
              <a:rPr lang="en-AU" dirty="0" err="1">
                <a:solidFill>
                  <a:srgbClr val="FF0000"/>
                </a:solidFill>
              </a:rPr>
              <a:t>ssh</a:t>
            </a:r>
            <a:r>
              <a:rPr lang="en-AU" dirty="0">
                <a:solidFill>
                  <a:srgbClr val="FF0000"/>
                </a:solidFill>
              </a:rPr>
              <a:t>-copy-id ansible(username)@172.31.41.240 </a:t>
            </a:r>
          </a:p>
        </p:txBody>
      </p:sp>
    </p:spTree>
    <p:extLst>
      <p:ext uri="{BB962C8B-B14F-4D97-AF65-F5344CB8AC3E}">
        <p14:creationId xmlns:p14="http://schemas.microsoft.com/office/powerpoint/2010/main" val="13919990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3398-425B-0399-CE17-1BE507875152}"/>
              </a:ext>
            </a:extLst>
          </p:cNvPr>
          <p:cNvSpPr>
            <a:spLocks noGrp="1"/>
          </p:cNvSpPr>
          <p:nvPr>
            <p:ph type="title"/>
          </p:nvPr>
        </p:nvSpPr>
        <p:spPr/>
        <p:txBody>
          <a:bodyPr/>
          <a:lstStyle/>
          <a:p>
            <a:r>
              <a:rPr lang="en-AU" b="1" i="1" dirty="0"/>
              <a:t>Ansible-&gt;Node Connection</a:t>
            </a:r>
            <a:endParaRPr lang="en-AU" dirty="0"/>
          </a:p>
        </p:txBody>
      </p:sp>
      <p:sp>
        <p:nvSpPr>
          <p:cNvPr id="3" name="Content Placeholder 2">
            <a:extLst>
              <a:ext uri="{FF2B5EF4-FFF2-40B4-BE49-F238E27FC236}">
                <a16:creationId xmlns:a16="http://schemas.microsoft.com/office/drawing/2014/main" id="{D2013DE4-13B9-186B-34DB-6C8414C4B4A9}"/>
              </a:ext>
            </a:extLst>
          </p:cNvPr>
          <p:cNvSpPr>
            <a:spLocks noGrp="1"/>
          </p:cNvSpPr>
          <p:nvPr>
            <p:ph idx="1"/>
          </p:nvPr>
        </p:nvSpPr>
        <p:spPr/>
        <p:txBody>
          <a:bodyPr/>
          <a:lstStyle/>
          <a:p>
            <a:r>
              <a:rPr lang="en-AU" dirty="0"/>
              <a:t>Ask for password </a:t>
            </a:r>
          </a:p>
          <a:p>
            <a:r>
              <a:rPr lang="en-AU" dirty="0">
                <a:solidFill>
                  <a:srgbClr val="FF0000"/>
                </a:solidFill>
              </a:rPr>
              <a:t># </a:t>
            </a:r>
            <a:r>
              <a:rPr lang="en-AU" dirty="0" err="1">
                <a:solidFill>
                  <a:srgbClr val="FF0000"/>
                </a:solidFill>
              </a:rPr>
              <a:t>ssh</a:t>
            </a:r>
            <a:r>
              <a:rPr lang="en-AU" dirty="0">
                <a:solidFill>
                  <a:srgbClr val="FF0000"/>
                </a:solidFill>
              </a:rPr>
              <a:t>-copy-id ansible@172.31.41.228 </a:t>
            </a:r>
          </a:p>
          <a:p>
            <a:r>
              <a:rPr lang="en-AU" dirty="0"/>
              <a:t>–Ask for password </a:t>
            </a:r>
          </a:p>
          <a:p>
            <a:r>
              <a:rPr lang="en-AU" dirty="0"/>
              <a:t>Now verify, go to ansible server</a:t>
            </a:r>
          </a:p>
          <a:p>
            <a:r>
              <a:rPr lang="en-AU" dirty="0"/>
              <a:t> # </a:t>
            </a:r>
            <a:r>
              <a:rPr lang="en-AU" dirty="0">
                <a:solidFill>
                  <a:srgbClr val="FF0000"/>
                </a:solidFill>
              </a:rPr>
              <a:t>cd .. </a:t>
            </a:r>
          </a:p>
          <a:p>
            <a:r>
              <a:rPr lang="en-AU" dirty="0">
                <a:solidFill>
                  <a:srgbClr val="FF0000"/>
                </a:solidFill>
              </a:rPr>
              <a:t># </a:t>
            </a:r>
            <a:r>
              <a:rPr lang="en-AU" dirty="0" err="1">
                <a:solidFill>
                  <a:srgbClr val="FF0000"/>
                </a:solidFill>
              </a:rPr>
              <a:t>ssh</a:t>
            </a:r>
            <a:r>
              <a:rPr lang="en-AU" dirty="0">
                <a:solidFill>
                  <a:srgbClr val="FF0000"/>
                </a:solidFill>
              </a:rPr>
              <a:t> 172.31.41.240</a:t>
            </a:r>
          </a:p>
          <a:p>
            <a:r>
              <a:rPr lang="en-AU" dirty="0"/>
              <a:t> Now you will enter into node1.</a:t>
            </a:r>
          </a:p>
        </p:txBody>
      </p:sp>
    </p:spTree>
    <p:extLst>
      <p:ext uri="{BB962C8B-B14F-4D97-AF65-F5344CB8AC3E}">
        <p14:creationId xmlns:p14="http://schemas.microsoft.com/office/powerpoint/2010/main" val="4171881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7509-8356-8623-EAC0-A408B12E5930}"/>
              </a:ext>
            </a:extLst>
          </p:cNvPr>
          <p:cNvSpPr>
            <a:spLocks noGrp="1"/>
          </p:cNvSpPr>
          <p:nvPr>
            <p:ph type="title"/>
          </p:nvPr>
        </p:nvSpPr>
        <p:spPr>
          <a:xfrm>
            <a:off x="2592925" y="624110"/>
            <a:ext cx="8911687" cy="768462"/>
          </a:xfrm>
        </p:spPr>
        <p:txBody>
          <a:bodyPr/>
          <a:lstStyle/>
          <a:p>
            <a:r>
              <a:rPr lang="en-AU" b="1" i="1" dirty="0"/>
              <a:t>Host Patterns:</a:t>
            </a:r>
          </a:p>
        </p:txBody>
      </p:sp>
      <p:sp>
        <p:nvSpPr>
          <p:cNvPr id="3" name="Content Placeholder 2">
            <a:extLst>
              <a:ext uri="{FF2B5EF4-FFF2-40B4-BE49-F238E27FC236}">
                <a16:creationId xmlns:a16="http://schemas.microsoft.com/office/drawing/2014/main" id="{D9B79C98-FABD-0F29-D952-4C2B24448A5A}"/>
              </a:ext>
            </a:extLst>
          </p:cNvPr>
          <p:cNvSpPr>
            <a:spLocks noGrp="1"/>
          </p:cNvSpPr>
          <p:nvPr>
            <p:ph idx="1"/>
          </p:nvPr>
        </p:nvSpPr>
        <p:spPr>
          <a:xfrm>
            <a:off x="2589212" y="1392572"/>
            <a:ext cx="8915400" cy="5209564"/>
          </a:xfrm>
        </p:spPr>
        <p:txBody>
          <a:bodyPr>
            <a:normAutofit/>
          </a:bodyPr>
          <a:lstStyle/>
          <a:p>
            <a:r>
              <a:rPr lang="en-AU" dirty="0">
                <a:solidFill>
                  <a:srgbClr val="FF0000"/>
                </a:solidFill>
              </a:rPr>
              <a:t># vi /etc/ansible/hosts</a:t>
            </a:r>
          </a:p>
          <a:p>
            <a:r>
              <a:rPr lang="en-AU" dirty="0"/>
              <a:t> </a:t>
            </a:r>
            <a:r>
              <a:rPr lang="en-AU" dirty="0">
                <a:solidFill>
                  <a:srgbClr val="FF0000"/>
                </a:solidFill>
              </a:rPr>
              <a:t>“all” pattern refers to all the machines in an inventory </a:t>
            </a:r>
          </a:p>
          <a:p>
            <a:r>
              <a:rPr lang="en-AU" dirty="0"/>
              <a:t>Ansible all –list-host </a:t>
            </a:r>
          </a:p>
          <a:p>
            <a:r>
              <a:rPr lang="en-AU" dirty="0"/>
              <a:t>Ansible&lt;group name&gt; --list-hosts </a:t>
            </a:r>
          </a:p>
          <a:p>
            <a:r>
              <a:rPr lang="en-AU" dirty="0"/>
              <a:t>Ansible&lt;group name&gt;[0] –list-hosts </a:t>
            </a:r>
          </a:p>
          <a:p>
            <a:r>
              <a:rPr lang="en-AU" dirty="0" err="1">
                <a:solidFill>
                  <a:srgbClr val="FF0000"/>
                </a:solidFill>
              </a:rPr>
              <a:t>Groupname</a:t>
            </a:r>
            <a:r>
              <a:rPr lang="en-AU" dirty="0">
                <a:solidFill>
                  <a:srgbClr val="FF0000"/>
                </a:solidFill>
              </a:rPr>
              <a:t>[0]- picks first machine of the group </a:t>
            </a:r>
          </a:p>
          <a:p>
            <a:r>
              <a:rPr lang="en-AU" dirty="0" err="1">
                <a:solidFill>
                  <a:srgbClr val="FF0000"/>
                </a:solidFill>
              </a:rPr>
              <a:t>Groupname</a:t>
            </a:r>
            <a:r>
              <a:rPr lang="en-AU" dirty="0">
                <a:solidFill>
                  <a:srgbClr val="FF0000"/>
                </a:solidFill>
              </a:rPr>
              <a:t>[1]- picks second machine of the group</a:t>
            </a:r>
          </a:p>
          <a:p>
            <a:r>
              <a:rPr lang="en-AU" dirty="0">
                <a:solidFill>
                  <a:srgbClr val="FF0000"/>
                </a:solidFill>
              </a:rPr>
              <a:t> </a:t>
            </a:r>
            <a:r>
              <a:rPr lang="en-AU" dirty="0" err="1">
                <a:solidFill>
                  <a:srgbClr val="FF0000"/>
                </a:solidFill>
              </a:rPr>
              <a:t>Groupname</a:t>
            </a:r>
            <a:r>
              <a:rPr lang="en-AU" dirty="0">
                <a:solidFill>
                  <a:srgbClr val="FF0000"/>
                </a:solidFill>
              </a:rPr>
              <a:t>[-1]- picks last machine of the group </a:t>
            </a:r>
          </a:p>
          <a:p>
            <a:r>
              <a:rPr lang="en-AU" dirty="0" err="1">
                <a:solidFill>
                  <a:srgbClr val="FF0000"/>
                </a:solidFill>
              </a:rPr>
              <a:t>Groupname</a:t>
            </a:r>
            <a:r>
              <a:rPr lang="en-AU" dirty="0">
                <a:solidFill>
                  <a:srgbClr val="FF0000"/>
                </a:solidFill>
              </a:rPr>
              <a:t>[0:1]- picks first two machines of the group </a:t>
            </a:r>
          </a:p>
          <a:p>
            <a:r>
              <a:rPr lang="en-AU" dirty="0" err="1">
                <a:solidFill>
                  <a:srgbClr val="FF0000"/>
                </a:solidFill>
              </a:rPr>
              <a:t>Groupname</a:t>
            </a:r>
            <a:r>
              <a:rPr lang="en-AU" dirty="0">
                <a:solidFill>
                  <a:srgbClr val="FF0000"/>
                </a:solidFill>
              </a:rPr>
              <a:t>[2:5]- picks 3,4,5 and 6 machines of the group </a:t>
            </a:r>
          </a:p>
          <a:p>
            <a:r>
              <a:rPr lang="en-AU" dirty="0"/>
              <a:t>Group separated by colon (:) can be used to use hosts from multiple groups. Groupname1:groupname2</a:t>
            </a:r>
          </a:p>
        </p:txBody>
      </p:sp>
    </p:spTree>
    <p:extLst>
      <p:ext uri="{BB962C8B-B14F-4D97-AF65-F5344CB8AC3E}">
        <p14:creationId xmlns:p14="http://schemas.microsoft.com/office/powerpoint/2010/main" val="8148826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BFEB-ED78-51C6-C700-64B723ABB759}"/>
              </a:ext>
            </a:extLst>
          </p:cNvPr>
          <p:cNvSpPr>
            <a:spLocks noGrp="1"/>
          </p:cNvSpPr>
          <p:nvPr>
            <p:ph type="title"/>
          </p:nvPr>
        </p:nvSpPr>
        <p:spPr>
          <a:xfrm>
            <a:off x="2592925" y="624110"/>
            <a:ext cx="8911687" cy="701351"/>
          </a:xfrm>
        </p:spPr>
        <p:txBody>
          <a:bodyPr/>
          <a:lstStyle/>
          <a:p>
            <a:r>
              <a:rPr lang="en-AU" b="1" i="1" dirty="0"/>
              <a:t>Ad-hoc Commands: </a:t>
            </a:r>
          </a:p>
        </p:txBody>
      </p:sp>
      <p:sp>
        <p:nvSpPr>
          <p:cNvPr id="3" name="Content Placeholder 2">
            <a:extLst>
              <a:ext uri="{FF2B5EF4-FFF2-40B4-BE49-F238E27FC236}">
                <a16:creationId xmlns:a16="http://schemas.microsoft.com/office/drawing/2014/main" id="{DC1D9F42-5727-18B0-2D24-7B17044836AB}"/>
              </a:ext>
            </a:extLst>
          </p:cNvPr>
          <p:cNvSpPr>
            <a:spLocks noGrp="1"/>
          </p:cNvSpPr>
          <p:nvPr>
            <p:ph idx="1"/>
          </p:nvPr>
        </p:nvSpPr>
        <p:spPr>
          <a:xfrm>
            <a:off x="2589212" y="1325461"/>
            <a:ext cx="8915400" cy="5142451"/>
          </a:xfrm>
        </p:spPr>
        <p:txBody>
          <a:bodyPr>
            <a:normAutofit lnSpcReduction="10000"/>
          </a:bodyPr>
          <a:lstStyle/>
          <a:p>
            <a:r>
              <a:rPr lang="en-AU" dirty="0">
                <a:solidFill>
                  <a:srgbClr val="FF0000"/>
                </a:solidFill>
              </a:rPr>
              <a:t>Ad-hoc commands </a:t>
            </a:r>
            <a:r>
              <a:rPr lang="en-AU" dirty="0"/>
              <a:t>are commands which can be run individually to </a:t>
            </a:r>
            <a:r>
              <a:rPr lang="en-AU" dirty="0">
                <a:solidFill>
                  <a:srgbClr val="FF0000"/>
                </a:solidFill>
              </a:rPr>
              <a:t>perform quick functions</a:t>
            </a:r>
            <a:r>
              <a:rPr lang="en-AU" dirty="0"/>
              <a:t>. </a:t>
            </a:r>
          </a:p>
          <a:p>
            <a:r>
              <a:rPr lang="en-AU" dirty="0">
                <a:solidFill>
                  <a:srgbClr val="FF0000"/>
                </a:solidFill>
              </a:rPr>
              <a:t>These ad-hoc commands are not used for configuration management and deployment, because </a:t>
            </a:r>
            <a:r>
              <a:rPr lang="en-AU" dirty="0">
                <a:solidFill>
                  <a:srgbClr val="FF0000"/>
                </a:solidFill>
                <a:highlight>
                  <a:srgbClr val="FFFF00"/>
                </a:highlight>
              </a:rPr>
              <a:t>these commands are of one-time usage</a:t>
            </a:r>
          </a:p>
          <a:p>
            <a:r>
              <a:rPr lang="en-AU" dirty="0"/>
              <a:t>The ansible ad-hoc commands uses the /</a:t>
            </a:r>
            <a:r>
              <a:rPr lang="en-AU" dirty="0" err="1"/>
              <a:t>usr</a:t>
            </a:r>
            <a:r>
              <a:rPr lang="en-AU" dirty="0"/>
              <a:t>/bin/ansible command line tool to automate a single task. </a:t>
            </a:r>
          </a:p>
          <a:p>
            <a:r>
              <a:rPr lang="en-AU" dirty="0"/>
              <a:t>Go to ansible server</a:t>
            </a:r>
          </a:p>
          <a:p>
            <a:r>
              <a:rPr lang="en-AU" dirty="0">
                <a:solidFill>
                  <a:srgbClr val="FF0000"/>
                </a:solidFill>
              </a:rPr>
              <a:t> $ ansible demo -a “ls” </a:t>
            </a:r>
          </a:p>
          <a:p>
            <a:r>
              <a:rPr lang="en-AU" dirty="0">
                <a:solidFill>
                  <a:srgbClr val="FF0000"/>
                </a:solidFill>
              </a:rPr>
              <a:t>$ ansible demo[0] -a “touch </a:t>
            </a:r>
            <a:r>
              <a:rPr lang="en-AU" dirty="0" err="1">
                <a:solidFill>
                  <a:srgbClr val="FF0000"/>
                </a:solidFill>
              </a:rPr>
              <a:t>filez</a:t>
            </a:r>
            <a:r>
              <a:rPr lang="en-AU" dirty="0">
                <a:solidFill>
                  <a:srgbClr val="FF0000"/>
                </a:solidFill>
              </a:rPr>
              <a:t>” </a:t>
            </a:r>
          </a:p>
          <a:p>
            <a:r>
              <a:rPr lang="en-AU" dirty="0">
                <a:solidFill>
                  <a:srgbClr val="FF0000"/>
                </a:solidFill>
              </a:rPr>
              <a:t>$ ansible all -a “touchfile4”</a:t>
            </a:r>
          </a:p>
          <a:p>
            <a:r>
              <a:rPr lang="en-AU" dirty="0">
                <a:solidFill>
                  <a:srgbClr val="FF0000"/>
                </a:solidFill>
              </a:rPr>
              <a:t>$ ansible demo -a “ls-al” </a:t>
            </a:r>
          </a:p>
          <a:p>
            <a:r>
              <a:rPr lang="en-AU" dirty="0">
                <a:solidFill>
                  <a:srgbClr val="FF0000"/>
                </a:solidFill>
              </a:rPr>
              <a:t>$ ansible demo -a “</a:t>
            </a:r>
            <a:r>
              <a:rPr lang="en-AU" dirty="0" err="1">
                <a:solidFill>
                  <a:srgbClr val="FF0000"/>
                </a:solidFill>
              </a:rPr>
              <a:t>sudo</a:t>
            </a:r>
            <a:r>
              <a:rPr lang="en-AU" dirty="0">
                <a:solidFill>
                  <a:srgbClr val="FF0000"/>
                </a:solidFill>
              </a:rPr>
              <a:t> yum install httpd -y” or</a:t>
            </a:r>
          </a:p>
          <a:p>
            <a:r>
              <a:rPr lang="en-AU" dirty="0">
                <a:solidFill>
                  <a:srgbClr val="FF0000"/>
                </a:solidFill>
              </a:rPr>
              <a:t>$ ansible demo -</a:t>
            </a:r>
            <a:r>
              <a:rPr lang="en-AU" dirty="0" err="1">
                <a:solidFill>
                  <a:srgbClr val="FF0000"/>
                </a:solidFill>
              </a:rPr>
              <a:t>ba</a:t>
            </a:r>
            <a:r>
              <a:rPr lang="en-AU" dirty="0">
                <a:solidFill>
                  <a:srgbClr val="FF0000"/>
                </a:solidFill>
              </a:rPr>
              <a:t> “yum install httpd -y” </a:t>
            </a:r>
          </a:p>
          <a:p>
            <a:r>
              <a:rPr lang="en-AU" dirty="0">
                <a:solidFill>
                  <a:srgbClr val="FF0000"/>
                </a:solidFill>
              </a:rPr>
              <a:t>$ ansible demo -</a:t>
            </a:r>
            <a:r>
              <a:rPr lang="en-AU" dirty="0" err="1">
                <a:solidFill>
                  <a:srgbClr val="FF0000"/>
                </a:solidFill>
              </a:rPr>
              <a:t>ba</a:t>
            </a:r>
            <a:r>
              <a:rPr lang="en-AU" dirty="0">
                <a:solidFill>
                  <a:srgbClr val="FF0000"/>
                </a:solidFill>
              </a:rPr>
              <a:t> “yum remove httpd -y</a:t>
            </a:r>
          </a:p>
        </p:txBody>
      </p:sp>
    </p:spTree>
    <p:extLst>
      <p:ext uri="{BB962C8B-B14F-4D97-AF65-F5344CB8AC3E}">
        <p14:creationId xmlns:p14="http://schemas.microsoft.com/office/powerpoint/2010/main" val="18955188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6F4F-0DA9-72D2-B12E-2B42B0D247B0}"/>
              </a:ext>
            </a:extLst>
          </p:cNvPr>
          <p:cNvSpPr>
            <a:spLocks noGrp="1"/>
          </p:cNvSpPr>
          <p:nvPr>
            <p:ph type="title"/>
          </p:nvPr>
        </p:nvSpPr>
        <p:spPr>
          <a:xfrm>
            <a:off x="2592925" y="624110"/>
            <a:ext cx="8911687" cy="743296"/>
          </a:xfrm>
        </p:spPr>
        <p:txBody>
          <a:bodyPr/>
          <a:lstStyle/>
          <a:p>
            <a:r>
              <a:rPr lang="en-AU" b="1" i="1" dirty="0"/>
              <a:t>Ansible Modules:</a:t>
            </a:r>
          </a:p>
        </p:txBody>
      </p:sp>
      <p:sp>
        <p:nvSpPr>
          <p:cNvPr id="3" name="Content Placeholder 2">
            <a:extLst>
              <a:ext uri="{FF2B5EF4-FFF2-40B4-BE49-F238E27FC236}">
                <a16:creationId xmlns:a16="http://schemas.microsoft.com/office/drawing/2014/main" id="{B5EAF34B-7F72-2E9B-103E-B633FCD48581}"/>
              </a:ext>
            </a:extLst>
          </p:cNvPr>
          <p:cNvSpPr>
            <a:spLocks noGrp="1"/>
          </p:cNvSpPr>
          <p:nvPr>
            <p:ph idx="1"/>
          </p:nvPr>
        </p:nvSpPr>
        <p:spPr>
          <a:xfrm>
            <a:off x="2589212" y="1367405"/>
            <a:ext cx="8915400" cy="5377344"/>
          </a:xfrm>
        </p:spPr>
        <p:txBody>
          <a:bodyPr>
            <a:normAutofit/>
          </a:bodyPr>
          <a:lstStyle/>
          <a:p>
            <a:r>
              <a:rPr lang="en-AU" dirty="0"/>
              <a:t> </a:t>
            </a:r>
            <a:r>
              <a:rPr lang="en-AU" dirty="0">
                <a:solidFill>
                  <a:srgbClr val="FF0000"/>
                </a:solidFill>
              </a:rPr>
              <a:t>Ansible ships with a number of modules (called module library) that can be executed directly on remote hosts or through “playbooks”</a:t>
            </a:r>
          </a:p>
          <a:p>
            <a:r>
              <a:rPr lang="en-AU" dirty="0">
                <a:solidFill>
                  <a:srgbClr val="FF0000"/>
                </a:solidFill>
              </a:rPr>
              <a:t>Your library of modules can reside on any machine and there are no servers, daemons or databases required.</a:t>
            </a:r>
          </a:p>
          <a:p>
            <a:r>
              <a:rPr lang="en-AU" dirty="0"/>
              <a:t> Q. where ansible modules are stored? </a:t>
            </a:r>
          </a:p>
          <a:p>
            <a:r>
              <a:rPr lang="en-AU" dirty="0"/>
              <a:t>The default location of the inventory file is </a:t>
            </a:r>
            <a:r>
              <a:rPr lang="en-AU" dirty="0">
                <a:solidFill>
                  <a:srgbClr val="FF0000"/>
                </a:solidFill>
              </a:rPr>
              <a:t>/etc/ansible/hosts. </a:t>
            </a:r>
          </a:p>
          <a:p>
            <a:r>
              <a:rPr lang="en-AU" dirty="0"/>
              <a:t> </a:t>
            </a:r>
            <a:r>
              <a:rPr lang="en-AU" dirty="0">
                <a:solidFill>
                  <a:srgbClr val="FF0000"/>
                </a:solidFill>
              </a:rPr>
              <a:t>$ ansible demo -b -m yum -a “pkg=httpd state=present” </a:t>
            </a:r>
          </a:p>
          <a:p>
            <a:r>
              <a:rPr lang="en-AU" dirty="0">
                <a:solidFill>
                  <a:srgbClr val="FF0000"/>
                </a:solidFill>
              </a:rPr>
              <a:t> $ ansible demo -b -m yum -a “pkg=httpd state=latest”</a:t>
            </a:r>
          </a:p>
          <a:p>
            <a:r>
              <a:rPr lang="en-AU" dirty="0">
                <a:solidFill>
                  <a:srgbClr val="FF0000"/>
                </a:solidFill>
              </a:rPr>
              <a:t> $ ansible demo -b -m yum -a “pkg=httpd state=absent”</a:t>
            </a:r>
          </a:p>
          <a:p>
            <a:r>
              <a:rPr lang="en-AU" dirty="0">
                <a:solidFill>
                  <a:srgbClr val="FF0000"/>
                </a:solidFill>
              </a:rPr>
              <a:t> $ ansible demo -b -m service -a “name=httpd state=started”</a:t>
            </a:r>
          </a:p>
          <a:p>
            <a:r>
              <a:rPr lang="en-AU" dirty="0">
                <a:solidFill>
                  <a:srgbClr val="FF0000"/>
                </a:solidFill>
              </a:rPr>
              <a:t> $ ansible demo -b -m user -a “name=raj”</a:t>
            </a:r>
          </a:p>
          <a:p>
            <a:r>
              <a:rPr lang="en-AU" dirty="0">
                <a:solidFill>
                  <a:srgbClr val="FF0000"/>
                </a:solidFill>
              </a:rPr>
              <a:t> $ ansible demo -b -m copy -a “</a:t>
            </a:r>
            <a:r>
              <a:rPr lang="en-AU" dirty="0" err="1">
                <a:solidFill>
                  <a:srgbClr val="FF0000"/>
                </a:solidFill>
              </a:rPr>
              <a:t>src</a:t>
            </a:r>
            <a:r>
              <a:rPr lang="en-AU" dirty="0">
                <a:solidFill>
                  <a:srgbClr val="FF0000"/>
                </a:solidFill>
              </a:rPr>
              <a:t>=file4 </a:t>
            </a:r>
            <a:r>
              <a:rPr lang="en-AU" dirty="0" err="1">
                <a:solidFill>
                  <a:srgbClr val="FF0000"/>
                </a:solidFill>
              </a:rPr>
              <a:t>dest</a:t>
            </a:r>
            <a:r>
              <a:rPr lang="en-AU" dirty="0">
                <a:solidFill>
                  <a:srgbClr val="FF0000"/>
                </a:solidFill>
              </a:rPr>
              <a:t>=/</a:t>
            </a:r>
            <a:r>
              <a:rPr lang="en-AU" dirty="0" err="1">
                <a:solidFill>
                  <a:srgbClr val="FF0000"/>
                </a:solidFill>
              </a:rPr>
              <a:t>tmp</a:t>
            </a:r>
            <a:r>
              <a:rPr lang="en-AU" dirty="0">
                <a:solidFill>
                  <a:srgbClr val="FF0000"/>
                </a:solidFill>
              </a:rPr>
              <a:t>” </a:t>
            </a:r>
          </a:p>
          <a:p>
            <a:r>
              <a:rPr lang="en-AU" dirty="0">
                <a:solidFill>
                  <a:srgbClr val="FF0000"/>
                </a:solidFill>
              </a:rPr>
              <a:t>$ ansible demo -m setup </a:t>
            </a:r>
          </a:p>
          <a:p>
            <a:r>
              <a:rPr lang="en-AU" dirty="0">
                <a:solidFill>
                  <a:srgbClr val="FF0000"/>
                </a:solidFill>
              </a:rPr>
              <a:t>$ ansible demo -m setup -a “filter= *ipv4* </a:t>
            </a:r>
          </a:p>
        </p:txBody>
      </p:sp>
    </p:spTree>
    <p:extLst>
      <p:ext uri="{BB962C8B-B14F-4D97-AF65-F5344CB8AC3E}">
        <p14:creationId xmlns:p14="http://schemas.microsoft.com/office/powerpoint/2010/main" val="28449477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8FF1-46C7-7B07-0CA1-3DD7A8EBD631}"/>
              </a:ext>
            </a:extLst>
          </p:cNvPr>
          <p:cNvSpPr>
            <a:spLocks noGrp="1"/>
          </p:cNvSpPr>
          <p:nvPr>
            <p:ph type="title"/>
          </p:nvPr>
        </p:nvSpPr>
        <p:spPr>
          <a:xfrm>
            <a:off x="2592925" y="624110"/>
            <a:ext cx="8911687" cy="651017"/>
          </a:xfrm>
        </p:spPr>
        <p:txBody>
          <a:bodyPr/>
          <a:lstStyle/>
          <a:p>
            <a:r>
              <a:rPr lang="en-AU" b="1" i="1" dirty="0"/>
              <a:t>Playbook</a:t>
            </a:r>
          </a:p>
        </p:txBody>
      </p:sp>
      <p:sp>
        <p:nvSpPr>
          <p:cNvPr id="3" name="Content Placeholder 2">
            <a:extLst>
              <a:ext uri="{FF2B5EF4-FFF2-40B4-BE49-F238E27FC236}">
                <a16:creationId xmlns:a16="http://schemas.microsoft.com/office/drawing/2014/main" id="{1DEFC7C9-96EE-C9E0-04BC-06D4B8EE3F03}"/>
              </a:ext>
            </a:extLst>
          </p:cNvPr>
          <p:cNvSpPr>
            <a:spLocks noGrp="1"/>
          </p:cNvSpPr>
          <p:nvPr>
            <p:ph idx="1"/>
          </p:nvPr>
        </p:nvSpPr>
        <p:spPr>
          <a:xfrm>
            <a:off x="2589212" y="1275127"/>
            <a:ext cx="8915400" cy="5251508"/>
          </a:xfrm>
        </p:spPr>
        <p:txBody>
          <a:bodyPr>
            <a:normAutofit lnSpcReduction="10000"/>
          </a:bodyPr>
          <a:lstStyle/>
          <a:p>
            <a:r>
              <a:rPr lang="en-AU" dirty="0">
                <a:solidFill>
                  <a:srgbClr val="FF0000"/>
                </a:solidFill>
              </a:rPr>
              <a:t>Playbooks in ansible are written in YAML format</a:t>
            </a:r>
          </a:p>
          <a:p>
            <a:r>
              <a:rPr lang="en-AU" dirty="0"/>
              <a:t> It is human readable data serialization language and is commonly used for configuration files.</a:t>
            </a:r>
          </a:p>
          <a:p>
            <a:r>
              <a:rPr lang="en-AU" dirty="0"/>
              <a:t>  </a:t>
            </a:r>
            <a:r>
              <a:rPr lang="en-AU" dirty="0">
                <a:solidFill>
                  <a:srgbClr val="FF0000"/>
                </a:solidFill>
              </a:rPr>
              <a:t>Playbook is like a file where you write codes consists of variables, tasks, handlers, files, templates and roles. </a:t>
            </a:r>
          </a:p>
          <a:p>
            <a:r>
              <a:rPr lang="en-AU" dirty="0"/>
              <a:t> Each playbook is composed of one or more ‘modules’ in a list. </a:t>
            </a:r>
            <a:r>
              <a:rPr lang="en-AU" dirty="0">
                <a:solidFill>
                  <a:srgbClr val="FF0000"/>
                </a:solidFill>
              </a:rPr>
              <a:t>Module is a collections of configuration files.</a:t>
            </a:r>
          </a:p>
          <a:p>
            <a:r>
              <a:rPr lang="en-AU" dirty="0"/>
              <a:t>  Playbooks are divided into many sectors like </a:t>
            </a:r>
          </a:p>
          <a:p>
            <a:r>
              <a:rPr lang="en-AU" dirty="0"/>
              <a:t>a. </a:t>
            </a:r>
            <a:r>
              <a:rPr lang="en-AU" dirty="0">
                <a:solidFill>
                  <a:srgbClr val="FF0000"/>
                </a:solidFill>
              </a:rPr>
              <a:t>Target section</a:t>
            </a:r>
            <a:r>
              <a:rPr lang="en-AU" dirty="0"/>
              <a:t>: defines the host against which playbooks task has to be executed. </a:t>
            </a:r>
          </a:p>
          <a:p>
            <a:r>
              <a:rPr lang="en-AU" dirty="0"/>
              <a:t>b. </a:t>
            </a:r>
            <a:r>
              <a:rPr lang="en-AU" dirty="0">
                <a:solidFill>
                  <a:srgbClr val="FF0000"/>
                </a:solidFill>
              </a:rPr>
              <a:t>Variable</a:t>
            </a:r>
            <a:r>
              <a:rPr lang="en-AU" dirty="0"/>
              <a:t>: define variables </a:t>
            </a:r>
          </a:p>
          <a:p>
            <a:r>
              <a:rPr lang="en-AU" dirty="0"/>
              <a:t>c</a:t>
            </a:r>
            <a:r>
              <a:rPr lang="en-AU" dirty="0">
                <a:solidFill>
                  <a:srgbClr val="FF0000"/>
                </a:solidFill>
              </a:rPr>
              <a:t>. Task section</a:t>
            </a:r>
            <a:r>
              <a:rPr lang="en-AU" dirty="0"/>
              <a:t>: list of modules that we need to run in an order. YAML (Yet Another Markup Language): </a:t>
            </a:r>
          </a:p>
          <a:p>
            <a:r>
              <a:rPr lang="en-AU" dirty="0"/>
              <a:t> For ansible nearly every YAML files starts with a list. </a:t>
            </a:r>
          </a:p>
          <a:p>
            <a:r>
              <a:rPr lang="en-AU" dirty="0"/>
              <a:t> </a:t>
            </a:r>
            <a:r>
              <a:rPr lang="en-AU" dirty="0">
                <a:solidFill>
                  <a:srgbClr val="FF0000"/>
                </a:solidFill>
              </a:rPr>
              <a:t>Each item in the list is a list of key-value pairs commonly called as a directory</a:t>
            </a:r>
            <a:r>
              <a:rPr lang="en-AU" dirty="0"/>
              <a:t>. </a:t>
            </a:r>
          </a:p>
        </p:txBody>
      </p:sp>
    </p:spTree>
    <p:extLst>
      <p:ext uri="{BB962C8B-B14F-4D97-AF65-F5344CB8AC3E}">
        <p14:creationId xmlns:p14="http://schemas.microsoft.com/office/powerpoint/2010/main" val="26898659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1C37-498D-3523-F8BD-121458CE5DD0}"/>
              </a:ext>
            </a:extLst>
          </p:cNvPr>
          <p:cNvSpPr>
            <a:spLocks noGrp="1"/>
          </p:cNvSpPr>
          <p:nvPr>
            <p:ph type="title"/>
          </p:nvPr>
        </p:nvSpPr>
        <p:spPr>
          <a:xfrm>
            <a:off x="2592925" y="624110"/>
            <a:ext cx="8911687" cy="575516"/>
          </a:xfrm>
        </p:spPr>
        <p:txBody>
          <a:bodyPr>
            <a:normAutofit fontScale="90000"/>
          </a:bodyPr>
          <a:lstStyle/>
          <a:p>
            <a:r>
              <a:rPr lang="en-AU" b="1" i="1" dirty="0"/>
              <a:t>Playbook</a:t>
            </a:r>
            <a:endParaRPr lang="en-AU" dirty="0"/>
          </a:p>
        </p:txBody>
      </p:sp>
      <p:sp>
        <p:nvSpPr>
          <p:cNvPr id="3" name="Content Placeholder 2">
            <a:extLst>
              <a:ext uri="{FF2B5EF4-FFF2-40B4-BE49-F238E27FC236}">
                <a16:creationId xmlns:a16="http://schemas.microsoft.com/office/drawing/2014/main" id="{D81FBA42-1C4A-E2AA-431A-15C1E5C791DF}"/>
              </a:ext>
            </a:extLst>
          </p:cNvPr>
          <p:cNvSpPr>
            <a:spLocks noGrp="1"/>
          </p:cNvSpPr>
          <p:nvPr>
            <p:ph idx="1"/>
          </p:nvPr>
        </p:nvSpPr>
        <p:spPr>
          <a:xfrm>
            <a:off x="2589212" y="1283516"/>
            <a:ext cx="8915400" cy="5436065"/>
          </a:xfrm>
        </p:spPr>
        <p:txBody>
          <a:bodyPr>
            <a:normAutofit fontScale="85000" lnSpcReduction="10000"/>
          </a:bodyPr>
          <a:lstStyle/>
          <a:p>
            <a:r>
              <a:rPr lang="en-AU" dirty="0"/>
              <a:t> All YAML files have to begins with “---” and ends with “…”.</a:t>
            </a:r>
          </a:p>
          <a:p>
            <a:r>
              <a:rPr lang="en-AU" dirty="0"/>
              <a:t>  All members of a list lines must begin with same indentation level starting with “-”. </a:t>
            </a:r>
          </a:p>
          <a:p>
            <a:r>
              <a:rPr lang="en-AU" dirty="0"/>
              <a:t>For </a:t>
            </a:r>
            <a:r>
              <a:rPr lang="en-AU" dirty="0" err="1"/>
              <a:t>e.g</a:t>
            </a:r>
            <a:r>
              <a:rPr lang="en-AU" dirty="0"/>
              <a:t>:</a:t>
            </a:r>
          </a:p>
          <a:p>
            <a:r>
              <a:rPr lang="en-AU" dirty="0"/>
              <a:t> --- # a list of fruits </a:t>
            </a:r>
          </a:p>
          <a:p>
            <a:r>
              <a:rPr lang="en-AU" dirty="0"/>
              <a:t>-Fruits: </a:t>
            </a:r>
          </a:p>
          <a:p>
            <a:r>
              <a:rPr lang="en-AU" dirty="0"/>
              <a:t>   Mango </a:t>
            </a:r>
          </a:p>
          <a:p>
            <a:r>
              <a:rPr lang="en-AU" dirty="0"/>
              <a:t>   Strawberry </a:t>
            </a:r>
          </a:p>
          <a:p>
            <a:r>
              <a:rPr lang="en-AU" dirty="0"/>
              <a:t>   Banana </a:t>
            </a:r>
          </a:p>
          <a:p>
            <a:r>
              <a:rPr lang="en-AU" dirty="0"/>
              <a:t>   Grapes </a:t>
            </a:r>
          </a:p>
          <a:p>
            <a:r>
              <a:rPr lang="en-AU" dirty="0"/>
              <a:t>   Apple </a:t>
            </a:r>
          </a:p>
          <a:p>
            <a:r>
              <a:rPr lang="en-AU" dirty="0"/>
              <a:t>… A directory is represented in a sample key : value form </a:t>
            </a:r>
          </a:p>
          <a:p>
            <a:r>
              <a:rPr lang="en-AU" dirty="0"/>
              <a:t>--- # details of customer </a:t>
            </a:r>
          </a:p>
          <a:p>
            <a:r>
              <a:rPr lang="en-AU" dirty="0"/>
              <a:t>-Customer: Name: Ashok </a:t>
            </a:r>
          </a:p>
          <a:p>
            <a:r>
              <a:rPr lang="en-AU" dirty="0"/>
              <a:t>Job: ASE </a:t>
            </a:r>
          </a:p>
          <a:p>
            <a:r>
              <a:rPr lang="en-AU" dirty="0"/>
              <a:t>Skills: </a:t>
            </a:r>
            <a:r>
              <a:rPr lang="en-AU" dirty="0" err="1"/>
              <a:t>devops</a:t>
            </a:r>
            <a:r>
              <a:rPr lang="en-AU" dirty="0"/>
              <a:t> </a:t>
            </a:r>
          </a:p>
          <a:p>
            <a:r>
              <a:rPr lang="en-AU" dirty="0"/>
              <a:t>Exp: 12 year</a:t>
            </a:r>
          </a:p>
        </p:txBody>
      </p:sp>
    </p:spTree>
    <p:extLst>
      <p:ext uri="{BB962C8B-B14F-4D97-AF65-F5344CB8AC3E}">
        <p14:creationId xmlns:p14="http://schemas.microsoft.com/office/powerpoint/2010/main" val="21852514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DEC6-4995-D983-F5C1-719B37992B49}"/>
              </a:ext>
            </a:extLst>
          </p:cNvPr>
          <p:cNvSpPr>
            <a:spLocks noGrp="1"/>
          </p:cNvSpPr>
          <p:nvPr>
            <p:ph type="title"/>
          </p:nvPr>
        </p:nvSpPr>
        <p:spPr>
          <a:xfrm>
            <a:off x="2592925" y="624110"/>
            <a:ext cx="8911687" cy="617461"/>
          </a:xfrm>
        </p:spPr>
        <p:txBody>
          <a:bodyPr>
            <a:normAutofit fontScale="90000"/>
          </a:bodyPr>
          <a:lstStyle/>
          <a:p>
            <a:r>
              <a:rPr lang="en-AU" b="1" i="1" dirty="0"/>
              <a:t>Playbook</a:t>
            </a:r>
            <a:endParaRPr lang="en-AU" dirty="0"/>
          </a:p>
        </p:txBody>
      </p:sp>
      <p:sp>
        <p:nvSpPr>
          <p:cNvPr id="3" name="Content Placeholder 2">
            <a:extLst>
              <a:ext uri="{FF2B5EF4-FFF2-40B4-BE49-F238E27FC236}">
                <a16:creationId xmlns:a16="http://schemas.microsoft.com/office/drawing/2014/main" id="{36924E3C-09DE-B9BA-FE89-3ED23F250AA6}"/>
              </a:ext>
            </a:extLst>
          </p:cNvPr>
          <p:cNvSpPr>
            <a:spLocks noGrp="1"/>
          </p:cNvSpPr>
          <p:nvPr>
            <p:ph idx="1"/>
          </p:nvPr>
        </p:nvSpPr>
        <p:spPr>
          <a:xfrm>
            <a:off x="2589212" y="1241571"/>
            <a:ext cx="8915400" cy="5616429"/>
          </a:xfrm>
        </p:spPr>
        <p:txBody>
          <a:bodyPr>
            <a:normAutofit/>
          </a:bodyPr>
          <a:lstStyle/>
          <a:p>
            <a:r>
              <a:rPr lang="en-AU" dirty="0"/>
              <a:t>Extension for playbook files is .</a:t>
            </a:r>
            <a:r>
              <a:rPr lang="en-AU" dirty="0" err="1"/>
              <a:t>yml</a:t>
            </a:r>
            <a:r>
              <a:rPr lang="en-AU" dirty="0"/>
              <a:t>.</a:t>
            </a:r>
          </a:p>
          <a:p>
            <a:r>
              <a:rPr lang="en-AU" dirty="0"/>
              <a:t> Note: there should be space between : and value.</a:t>
            </a:r>
          </a:p>
          <a:p>
            <a:r>
              <a:rPr lang="en-AU" dirty="0"/>
              <a:t> Go to ansible server. </a:t>
            </a:r>
          </a:p>
          <a:p>
            <a:r>
              <a:rPr lang="en-AU" dirty="0"/>
              <a:t>Now create one playbook. </a:t>
            </a:r>
          </a:p>
          <a:p>
            <a:r>
              <a:rPr lang="en-AU" dirty="0">
                <a:solidFill>
                  <a:srgbClr val="FF0000"/>
                </a:solidFill>
              </a:rPr>
              <a:t># vi </a:t>
            </a:r>
            <a:r>
              <a:rPr lang="en-AU" dirty="0" err="1">
                <a:solidFill>
                  <a:srgbClr val="FF0000"/>
                </a:solidFill>
              </a:rPr>
              <a:t>target.yml</a:t>
            </a:r>
            <a:r>
              <a:rPr lang="en-AU" dirty="0">
                <a:solidFill>
                  <a:srgbClr val="FF0000"/>
                </a:solidFill>
              </a:rPr>
              <a:t> </a:t>
            </a:r>
          </a:p>
          <a:p>
            <a:r>
              <a:rPr lang="en-AU" dirty="0">
                <a:solidFill>
                  <a:srgbClr val="FF0000"/>
                </a:solidFill>
              </a:rPr>
              <a:t>--- # target playbook </a:t>
            </a:r>
          </a:p>
          <a:p>
            <a:r>
              <a:rPr lang="en-AU" dirty="0">
                <a:solidFill>
                  <a:srgbClr val="FF0000"/>
                </a:solidFill>
              </a:rPr>
              <a:t>-hosts: demo</a:t>
            </a:r>
          </a:p>
          <a:p>
            <a:r>
              <a:rPr lang="en-AU" dirty="0">
                <a:solidFill>
                  <a:srgbClr val="FF0000"/>
                </a:solidFill>
              </a:rPr>
              <a:t> -user: ansible</a:t>
            </a:r>
          </a:p>
          <a:p>
            <a:r>
              <a:rPr lang="en-AU" dirty="0">
                <a:solidFill>
                  <a:srgbClr val="FF0000"/>
                </a:solidFill>
              </a:rPr>
              <a:t> -become: yes </a:t>
            </a:r>
          </a:p>
          <a:p>
            <a:r>
              <a:rPr lang="en-AU" dirty="0">
                <a:solidFill>
                  <a:srgbClr val="FF0000"/>
                </a:solidFill>
              </a:rPr>
              <a:t>-connection: </a:t>
            </a:r>
            <a:r>
              <a:rPr lang="en-AU" dirty="0" err="1">
                <a:solidFill>
                  <a:srgbClr val="FF0000"/>
                </a:solidFill>
              </a:rPr>
              <a:t>ssh</a:t>
            </a:r>
            <a:r>
              <a:rPr lang="en-AU" dirty="0">
                <a:solidFill>
                  <a:srgbClr val="FF0000"/>
                </a:solidFill>
              </a:rPr>
              <a:t> </a:t>
            </a:r>
          </a:p>
          <a:p>
            <a:r>
              <a:rPr lang="en-AU" dirty="0">
                <a:solidFill>
                  <a:srgbClr val="FF0000"/>
                </a:solidFill>
              </a:rPr>
              <a:t>-</a:t>
            </a:r>
            <a:r>
              <a:rPr lang="en-AU" dirty="0" err="1">
                <a:solidFill>
                  <a:srgbClr val="FF0000"/>
                </a:solidFill>
              </a:rPr>
              <a:t>gather_facts</a:t>
            </a:r>
            <a:r>
              <a:rPr lang="en-AU" dirty="0">
                <a:solidFill>
                  <a:srgbClr val="FF0000"/>
                </a:solidFill>
              </a:rPr>
              <a:t>: yes</a:t>
            </a:r>
          </a:p>
          <a:p>
            <a:r>
              <a:rPr lang="en-AU" dirty="0"/>
              <a:t> Esc- :</a:t>
            </a:r>
            <a:r>
              <a:rPr lang="en-AU" dirty="0" err="1"/>
              <a:t>wq</a:t>
            </a:r>
            <a:r>
              <a:rPr lang="en-AU" dirty="0"/>
              <a:t>! </a:t>
            </a:r>
          </a:p>
          <a:p>
            <a:r>
              <a:rPr lang="en-AU" dirty="0"/>
              <a:t>$ ansible-playbook </a:t>
            </a:r>
            <a:r>
              <a:rPr lang="en-AU" dirty="0" err="1"/>
              <a:t>target.yml</a:t>
            </a:r>
            <a:endParaRPr lang="en-AU" dirty="0"/>
          </a:p>
        </p:txBody>
      </p:sp>
    </p:spTree>
    <p:extLst>
      <p:ext uri="{BB962C8B-B14F-4D97-AF65-F5344CB8AC3E}">
        <p14:creationId xmlns:p14="http://schemas.microsoft.com/office/powerpoint/2010/main" val="222871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EC48-156C-B6A8-916A-BC96AFCC3CDA}"/>
              </a:ext>
            </a:extLst>
          </p:cNvPr>
          <p:cNvSpPr>
            <a:spLocks noGrp="1"/>
          </p:cNvSpPr>
          <p:nvPr>
            <p:ph type="title"/>
          </p:nvPr>
        </p:nvSpPr>
        <p:spPr>
          <a:xfrm>
            <a:off x="2592925" y="624110"/>
            <a:ext cx="8911687" cy="852352"/>
          </a:xfrm>
        </p:spPr>
        <p:txBody>
          <a:bodyPr/>
          <a:lstStyle/>
          <a:p>
            <a:r>
              <a:rPr lang="en-AU" b="1" i="1"/>
              <a:t>GIT-In-Action</a:t>
            </a:r>
            <a:endParaRPr lang="en-AU" b="1" i="1" dirty="0"/>
          </a:p>
        </p:txBody>
      </p:sp>
      <p:sp>
        <p:nvSpPr>
          <p:cNvPr id="3" name="Content Placeholder 2">
            <a:extLst>
              <a:ext uri="{FF2B5EF4-FFF2-40B4-BE49-F238E27FC236}">
                <a16:creationId xmlns:a16="http://schemas.microsoft.com/office/drawing/2014/main" id="{F17F227D-0AEE-E249-77E6-596E4409AF56}"/>
              </a:ext>
            </a:extLst>
          </p:cNvPr>
          <p:cNvSpPr>
            <a:spLocks noGrp="1"/>
          </p:cNvSpPr>
          <p:nvPr>
            <p:ph idx="1"/>
          </p:nvPr>
        </p:nvSpPr>
        <p:spPr>
          <a:xfrm>
            <a:off x="2589212" y="1577131"/>
            <a:ext cx="8915400" cy="4848836"/>
          </a:xfrm>
        </p:spPr>
        <p:txBody>
          <a:bodyPr>
            <a:normAutofit fontScale="92500" lnSpcReduction="20000"/>
          </a:bodyPr>
          <a:lstStyle/>
          <a:p>
            <a:r>
              <a:rPr lang="en-AU" b="1" dirty="0">
                <a:highlight>
                  <a:srgbClr val="FFFF00"/>
                </a:highlight>
              </a:rPr>
              <a:t>Git has three stages of workflow</a:t>
            </a:r>
          </a:p>
          <a:p>
            <a:r>
              <a:rPr lang="en-AU" b="1" dirty="0">
                <a:highlight>
                  <a:srgbClr val="FFFF00"/>
                </a:highlight>
              </a:rPr>
              <a:t> 1. Working area 2. Staging area 3. Local Repository</a:t>
            </a:r>
            <a:r>
              <a:rPr lang="en-AU" b="1" dirty="0"/>
              <a:t>. </a:t>
            </a:r>
          </a:p>
          <a:p>
            <a:r>
              <a:rPr lang="en-AU" b="1" dirty="0"/>
              <a:t>We send data or </a:t>
            </a:r>
            <a:r>
              <a:rPr lang="en-AU" b="1" dirty="0">
                <a:highlight>
                  <a:srgbClr val="FFFF00"/>
                </a:highlight>
              </a:rPr>
              <a:t>code from working area to staging area by add command and staging area to Local repository by commit command and finally send data/code from Local repo to central repo by push command.</a:t>
            </a:r>
            <a:r>
              <a:rPr lang="en-AU" b="1" dirty="0"/>
              <a:t> </a:t>
            </a:r>
          </a:p>
          <a:p>
            <a:r>
              <a:rPr lang="en-AU" b="1" dirty="0"/>
              <a:t>Update Linux operating system in working area (Mumbai Ec2-user)</a:t>
            </a:r>
          </a:p>
          <a:p>
            <a:r>
              <a:rPr lang="en-AU" b="1" dirty="0">
                <a:solidFill>
                  <a:srgbClr val="FF0000"/>
                </a:solidFill>
              </a:rPr>
              <a:t># yum update –y</a:t>
            </a:r>
          </a:p>
          <a:p>
            <a:r>
              <a:rPr lang="en-AU" b="1" dirty="0">
                <a:solidFill>
                  <a:srgbClr val="FF0000"/>
                </a:solidFill>
              </a:rPr>
              <a:t> # yum install git -y </a:t>
            </a:r>
          </a:p>
          <a:p>
            <a:r>
              <a:rPr lang="en-AU" b="1" dirty="0">
                <a:solidFill>
                  <a:srgbClr val="FF0000"/>
                </a:solidFill>
              </a:rPr>
              <a:t># which git </a:t>
            </a:r>
          </a:p>
          <a:p>
            <a:r>
              <a:rPr lang="en-AU" b="1" dirty="0">
                <a:solidFill>
                  <a:srgbClr val="FF0000"/>
                </a:solidFill>
              </a:rPr>
              <a:t>User /bin /git </a:t>
            </a:r>
          </a:p>
          <a:p>
            <a:r>
              <a:rPr lang="en-AU" b="1" dirty="0">
                <a:solidFill>
                  <a:srgbClr val="FF0000"/>
                </a:solidFill>
              </a:rPr>
              <a:t># git –version </a:t>
            </a:r>
          </a:p>
          <a:p>
            <a:r>
              <a:rPr lang="en-AU" b="1" dirty="0">
                <a:solidFill>
                  <a:srgbClr val="FF0000"/>
                </a:solidFill>
              </a:rPr>
              <a:t>2.40.1 </a:t>
            </a:r>
          </a:p>
          <a:p>
            <a:r>
              <a:rPr lang="en-AU" b="1" dirty="0">
                <a:highlight>
                  <a:srgbClr val="00FF00"/>
                </a:highlight>
              </a:rPr>
              <a:t># git config –-global user.name “Ashok” </a:t>
            </a:r>
          </a:p>
          <a:p>
            <a:r>
              <a:rPr lang="en-AU" b="1" dirty="0">
                <a:highlight>
                  <a:srgbClr val="00FF00"/>
                </a:highlight>
              </a:rPr>
              <a:t># git config –-global </a:t>
            </a:r>
            <a:r>
              <a:rPr lang="en-AU" b="1" dirty="0" err="1">
                <a:highlight>
                  <a:srgbClr val="00FF00"/>
                </a:highlight>
              </a:rPr>
              <a:t>user.email</a:t>
            </a:r>
            <a:r>
              <a:rPr lang="en-AU" b="1" dirty="0">
                <a:highlight>
                  <a:srgbClr val="00FF00"/>
                </a:highlight>
              </a:rPr>
              <a:t> ashok.anupam465@gmail.com </a:t>
            </a:r>
          </a:p>
          <a:p>
            <a:r>
              <a:rPr lang="en-AU" b="1" dirty="0">
                <a:highlight>
                  <a:srgbClr val="00FF00"/>
                </a:highlight>
              </a:rPr>
              <a:t># git config –list</a:t>
            </a:r>
            <a:r>
              <a:rPr lang="en-AU" b="1" dirty="0"/>
              <a:t> (this command shows the all configurated list)</a:t>
            </a:r>
          </a:p>
        </p:txBody>
      </p:sp>
    </p:spTree>
    <p:extLst>
      <p:ext uri="{BB962C8B-B14F-4D97-AF65-F5344CB8AC3E}">
        <p14:creationId xmlns:p14="http://schemas.microsoft.com/office/powerpoint/2010/main" val="3082555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5453-0745-C3C5-B67D-206DC9F1CEFA}"/>
              </a:ext>
            </a:extLst>
          </p:cNvPr>
          <p:cNvSpPr>
            <a:spLocks noGrp="1"/>
          </p:cNvSpPr>
          <p:nvPr>
            <p:ph type="title"/>
          </p:nvPr>
        </p:nvSpPr>
        <p:spPr>
          <a:xfrm>
            <a:off x="2592925" y="624110"/>
            <a:ext cx="8911687" cy="667795"/>
          </a:xfrm>
        </p:spPr>
        <p:txBody>
          <a:bodyPr/>
          <a:lstStyle/>
          <a:p>
            <a:r>
              <a:rPr lang="en-AU" b="1" i="1" dirty="0"/>
              <a:t>Variables</a:t>
            </a:r>
          </a:p>
        </p:txBody>
      </p:sp>
      <p:sp>
        <p:nvSpPr>
          <p:cNvPr id="3" name="Content Placeholder 2">
            <a:extLst>
              <a:ext uri="{FF2B5EF4-FFF2-40B4-BE49-F238E27FC236}">
                <a16:creationId xmlns:a16="http://schemas.microsoft.com/office/drawing/2014/main" id="{DC1BF813-6E1C-8F39-A5F0-9312F669689D}"/>
              </a:ext>
            </a:extLst>
          </p:cNvPr>
          <p:cNvSpPr>
            <a:spLocks noGrp="1"/>
          </p:cNvSpPr>
          <p:nvPr>
            <p:ph idx="1"/>
          </p:nvPr>
        </p:nvSpPr>
        <p:spPr>
          <a:xfrm>
            <a:off x="2589212" y="1291905"/>
            <a:ext cx="8915400" cy="5410899"/>
          </a:xfrm>
        </p:spPr>
        <p:txBody>
          <a:bodyPr>
            <a:normAutofit fontScale="77500" lnSpcReduction="20000"/>
          </a:bodyPr>
          <a:lstStyle/>
          <a:p>
            <a:r>
              <a:rPr lang="en-AU" dirty="0"/>
              <a:t>Ansible uses variables which are defined previously to enable more flexibility in playbooks and roles.</a:t>
            </a:r>
          </a:p>
          <a:p>
            <a:r>
              <a:rPr lang="en-AU" dirty="0"/>
              <a:t> They can be used to loop through a set of given values, access various information like the host name of a system and replace certain strings in templates with specific values.</a:t>
            </a:r>
          </a:p>
          <a:p>
            <a:r>
              <a:rPr lang="en-AU" dirty="0"/>
              <a:t> Put variable section above tasks so that we define it first and use it later. Now go to ansible server and create one playbook.</a:t>
            </a:r>
          </a:p>
          <a:p>
            <a:r>
              <a:rPr lang="en-AU" dirty="0"/>
              <a:t> $ vi </a:t>
            </a:r>
            <a:r>
              <a:rPr lang="en-AU" dirty="0" err="1"/>
              <a:t>vars.yml</a:t>
            </a:r>
            <a:r>
              <a:rPr lang="en-AU" dirty="0"/>
              <a:t> </a:t>
            </a:r>
          </a:p>
          <a:p>
            <a:r>
              <a:rPr lang="en-AU" dirty="0"/>
              <a:t>--- # my variable playbook </a:t>
            </a:r>
          </a:p>
          <a:p>
            <a:r>
              <a:rPr lang="en-AU" dirty="0">
                <a:solidFill>
                  <a:srgbClr val="FF0000"/>
                </a:solidFill>
              </a:rPr>
              <a:t>-host: demo </a:t>
            </a:r>
          </a:p>
          <a:p>
            <a:r>
              <a:rPr lang="en-AU" dirty="0">
                <a:solidFill>
                  <a:srgbClr val="FF0000"/>
                </a:solidFill>
              </a:rPr>
              <a:t>- user: ansible </a:t>
            </a:r>
          </a:p>
          <a:p>
            <a:r>
              <a:rPr lang="en-AU" dirty="0">
                <a:solidFill>
                  <a:srgbClr val="FF0000"/>
                </a:solidFill>
              </a:rPr>
              <a:t>-become: yes </a:t>
            </a:r>
          </a:p>
          <a:p>
            <a:r>
              <a:rPr lang="en-AU" dirty="0">
                <a:solidFill>
                  <a:srgbClr val="FF0000"/>
                </a:solidFill>
              </a:rPr>
              <a:t>-connection: </a:t>
            </a:r>
            <a:r>
              <a:rPr lang="en-AU" dirty="0" err="1">
                <a:solidFill>
                  <a:srgbClr val="FF0000"/>
                </a:solidFill>
              </a:rPr>
              <a:t>ssh</a:t>
            </a:r>
            <a:r>
              <a:rPr lang="en-AU" dirty="0">
                <a:solidFill>
                  <a:srgbClr val="FF0000"/>
                </a:solidFill>
              </a:rPr>
              <a:t> </a:t>
            </a:r>
          </a:p>
          <a:p>
            <a:r>
              <a:rPr lang="en-AU" dirty="0">
                <a:solidFill>
                  <a:srgbClr val="FF0000"/>
                </a:solidFill>
              </a:rPr>
              <a:t>Vars:</a:t>
            </a:r>
          </a:p>
          <a:p>
            <a:r>
              <a:rPr lang="en-AU" dirty="0">
                <a:solidFill>
                  <a:srgbClr val="FF0000"/>
                </a:solidFill>
              </a:rPr>
              <a:t> </a:t>
            </a:r>
            <a:r>
              <a:rPr lang="en-AU" dirty="0" err="1">
                <a:solidFill>
                  <a:srgbClr val="FF0000"/>
                </a:solidFill>
              </a:rPr>
              <a:t>Pkgname</a:t>
            </a:r>
            <a:r>
              <a:rPr lang="en-AU" dirty="0">
                <a:solidFill>
                  <a:srgbClr val="FF0000"/>
                </a:solidFill>
              </a:rPr>
              <a:t>: httpd </a:t>
            </a:r>
          </a:p>
          <a:p>
            <a:r>
              <a:rPr lang="en-AU" dirty="0">
                <a:solidFill>
                  <a:srgbClr val="FF0000"/>
                </a:solidFill>
              </a:rPr>
              <a:t>Tasks:</a:t>
            </a:r>
          </a:p>
          <a:p>
            <a:r>
              <a:rPr lang="en-AU" dirty="0">
                <a:solidFill>
                  <a:srgbClr val="FF0000"/>
                </a:solidFill>
              </a:rPr>
              <a:t> -name: install httpd server </a:t>
            </a:r>
          </a:p>
          <a:p>
            <a:r>
              <a:rPr lang="en-AU" dirty="0">
                <a:solidFill>
                  <a:srgbClr val="FF0000"/>
                </a:solidFill>
              </a:rPr>
              <a:t>-action: yum name= “{{</a:t>
            </a:r>
            <a:r>
              <a:rPr lang="en-AU" dirty="0" err="1">
                <a:solidFill>
                  <a:srgbClr val="FF0000"/>
                </a:solidFill>
              </a:rPr>
              <a:t>packagename</a:t>
            </a:r>
            <a:r>
              <a:rPr lang="en-AU" dirty="0">
                <a:solidFill>
                  <a:srgbClr val="FF0000"/>
                </a:solidFill>
              </a:rPr>
              <a:t>}}” state=install</a:t>
            </a:r>
          </a:p>
          <a:p>
            <a:r>
              <a:rPr lang="en-AU" dirty="0">
                <a:solidFill>
                  <a:srgbClr val="FF0000"/>
                </a:solidFill>
              </a:rPr>
              <a:t> Esc - :</a:t>
            </a:r>
            <a:r>
              <a:rPr lang="en-AU" dirty="0" err="1">
                <a:solidFill>
                  <a:srgbClr val="FF0000"/>
                </a:solidFill>
              </a:rPr>
              <a:t>wq</a:t>
            </a:r>
            <a:r>
              <a:rPr lang="en-AU" dirty="0">
                <a:solidFill>
                  <a:srgbClr val="FF0000"/>
                </a:solidFill>
              </a:rPr>
              <a:t>!</a:t>
            </a:r>
          </a:p>
          <a:p>
            <a:r>
              <a:rPr lang="en-AU" dirty="0">
                <a:solidFill>
                  <a:srgbClr val="FF0000"/>
                </a:solidFill>
              </a:rPr>
              <a:t> Now execute playbook $ ansible-playbook </a:t>
            </a:r>
            <a:r>
              <a:rPr lang="en-AU" dirty="0" err="1">
                <a:solidFill>
                  <a:srgbClr val="FF0000"/>
                </a:solidFill>
              </a:rPr>
              <a:t>vars.ym</a:t>
            </a:r>
            <a:endParaRPr lang="en-AU" dirty="0">
              <a:solidFill>
                <a:srgbClr val="FF0000"/>
              </a:solidFill>
            </a:endParaRPr>
          </a:p>
        </p:txBody>
      </p:sp>
    </p:spTree>
    <p:extLst>
      <p:ext uri="{BB962C8B-B14F-4D97-AF65-F5344CB8AC3E}">
        <p14:creationId xmlns:p14="http://schemas.microsoft.com/office/powerpoint/2010/main" val="17400001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17E8-564B-1AE5-4D01-A0756A160A52}"/>
              </a:ext>
            </a:extLst>
          </p:cNvPr>
          <p:cNvSpPr>
            <a:spLocks noGrp="1"/>
          </p:cNvSpPr>
          <p:nvPr>
            <p:ph type="title"/>
          </p:nvPr>
        </p:nvSpPr>
        <p:spPr>
          <a:xfrm>
            <a:off x="2592925" y="624110"/>
            <a:ext cx="8911687" cy="692962"/>
          </a:xfrm>
        </p:spPr>
        <p:txBody>
          <a:bodyPr/>
          <a:lstStyle/>
          <a:p>
            <a:r>
              <a:rPr lang="en-AU" b="1" i="1" dirty="0"/>
              <a:t>Handlers Section:</a:t>
            </a:r>
          </a:p>
        </p:txBody>
      </p:sp>
      <p:sp>
        <p:nvSpPr>
          <p:cNvPr id="3" name="Content Placeholder 2">
            <a:extLst>
              <a:ext uri="{FF2B5EF4-FFF2-40B4-BE49-F238E27FC236}">
                <a16:creationId xmlns:a16="http://schemas.microsoft.com/office/drawing/2014/main" id="{7C153D0D-6A18-0F14-3AEE-88F364A49BBD}"/>
              </a:ext>
            </a:extLst>
          </p:cNvPr>
          <p:cNvSpPr>
            <a:spLocks noGrp="1"/>
          </p:cNvSpPr>
          <p:nvPr>
            <p:ph idx="1"/>
          </p:nvPr>
        </p:nvSpPr>
        <p:spPr>
          <a:xfrm>
            <a:off x="2589212" y="1442905"/>
            <a:ext cx="8915400" cy="3129095"/>
          </a:xfrm>
        </p:spPr>
        <p:txBody>
          <a:bodyPr/>
          <a:lstStyle/>
          <a:p>
            <a:r>
              <a:rPr lang="en-AU" dirty="0"/>
              <a:t>A handler is exactly the same as a task, but it will run when called by another task. </a:t>
            </a:r>
          </a:p>
          <a:p>
            <a:r>
              <a:rPr lang="en-AU" dirty="0"/>
              <a:t>Or Handlers are just like regular tasks in an ansible playbook, but are only run if the task contains a ‘notify’ directive and also indicates that it changed something. </a:t>
            </a:r>
          </a:p>
          <a:p>
            <a:r>
              <a:rPr lang="en-AU" dirty="0"/>
              <a:t>DRY-RUN: </a:t>
            </a:r>
          </a:p>
          <a:p>
            <a:r>
              <a:rPr lang="en-AU" dirty="0"/>
              <a:t>Check whether the playbook is formatted correctly or not.</a:t>
            </a:r>
          </a:p>
          <a:p>
            <a:r>
              <a:rPr lang="en-AU" dirty="0"/>
              <a:t> </a:t>
            </a:r>
            <a:r>
              <a:rPr lang="en-AU" dirty="0" err="1"/>
              <a:t>Anible</a:t>
            </a:r>
            <a:r>
              <a:rPr lang="en-AU" dirty="0"/>
              <a:t>-playbook </a:t>
            </a:r>
            <a:r>
              <a:rPr lang="en-AU" dirty="0" err="1"/>
              <a:t>handlers.yml</a:t>
            </a:r>
            <a:r>
              <a:rPr lang="en-AU" dirty="0"/>
              <a:t> –check </a:t>
            </a:r>
          </a:p>
        </p:txBody>
      </p:sp>
    </p:spTree>
    <p:extLst>
      <p:ext uri="{BB962C8B-B14F-4D97-AF65-F5344CB8AC3E}">
        <p14:creationId xmlns:p14="http://schemas.microsoft.com/office/powerpoint/2010/main" val="24658363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069F-117F-38B7-5B72-AD704D7423D7}"/>
              </a:ext>
            </a:extLst>
          </p:cNvPr>
          <p:cNvSpPr>
            <a:spLocks noGrp="1"/>
          </p:cNvSpPr>
          <p:nvPr>
            <p:ph type="title"/>
          </p:nvPr>
        </p:nvSpPr>
        <p:spPr>
          <a:xfrm>
            <a:off x="2592925" y="624110"/>
            <a:ext cx="8911687" cy="575516"/>
          </a:xfrm>
        </p:spPr>
        <p:txBody>
          <a:bodyPr>
            <a:normAutofit fontScale="90000"/>
          </a:bodyPr>
          <a:lstStyle/>
          <a:p>
            <a:r>
              <a:rPr lang="en-AU" b="1" i="1" dirty="0"/>
              <a:t>Handlers Section:</a:t>
            </a:r>
            <a:endParaRPr lang="en-AU" dirty="0"/>
          </a:p>
        </p:txBody>
      </p:sp>
      <p:sp>
        <p:nvSpPr>
          <p:cNvPr id="3" name="Content Placeholder 2">
            <a:extLst>
              <a:ext uri="{FF2B5EF4-FFF2-40B4-BE49-F238E27FC236}">
                <a16:creationId xmlns:a16="http://schemas.microsoft.com/office/drawing/2014/main" id="{63BF76EB-0BBC-0D40-4026-F591129A5EBD}"/>
              </a:ext>
            </a:extLst>
          </p:cNvPr>
          <p:cNvSpPr>
            <a:spLocks noGrp="1"/>
          </p:cNvSpPr>
          <p:nvPr>
            <p:ph idx="1"/>
          </p:nvPr>
        </p:nvSpPr>
        <p:spPr>
          <a:xfrm>
            <a:off x="2589212" y="1300294"/>
            <a:ext cx="8915400" cy="5557706"/>
          </a:xfrm>
        </p:spPr>
        <p:txBody>
          <a:bodyPr>
            <a:normAutofit fontScale="92500" lnSpcReduction="20000"/>
          </a:bodyPr>
          <a:lstStyle/>
          <a:p>
            <a:r>
              <a:rPr lang="en-AU" dirty="0"/>
              <a:t>Go to ansible server </a:t>
            </a:r>
          </a:p>
          <a:p>
            <a:r>
              <a:rPr lang="en-AU" dirty="0">
                <a:solidFill>
                  <a:srgbClr val="FF0000"/>
                </a:solidFill>
              </a:rPr>
              <a:t>$ vi </a:t>
            </a:r>
            <a:r>
              <a:rPr lang="en-AU" dirty="0" err="1">
                <a:solidFill>
                  <a:srgbClr val="FF0000"/>
                </a:solidFill>
              </a:rPr>
              <a:t>handler.yml</a:t>
            </a:r>
            <a:r>
              <a:rPr lang="en-AU" dirty="0">
                <a:solidFill>
                  <a:srgbClr val="FF0000"/>
                </a:solidFill>
              </a:rPr>
              <a:t> </a:t>
            </a:r>
          </a:p>
          <a:p>
            <a:r>
              <a:rPr lang="en-AU" dirty="0">
                <a:solidFill>
                  <a:srgbClr val="FF0000"/>
                </a:solidFill>
              </a:rPr>
              <a:t>---# handlers playbook</a:t>
            </a:r>
          </a:p>
          <a:p>
            <a:r>
              <a:rPr lang="en-AU" dirty="0">
                <a:solidFill>
                  <a:srgbClr val="FF0000"/>
                </a:solidFill>
              </a:rPr>
              <a:t> -hosts: demo</a:t>
            </a:r>
          </a:p>
          <a:p>
            <a:r>
              <a:rPr lang="en-AU" dirty="0">
                <a:solidFill>
                  <a:srgbClr val="FF0000"/>
                </a:solidFill>
              </a:rPr>
              <a:t> -user: ansible</a:t>
            </a:r>
          </a:p>
          <a:p>
            <a:r>
              <a:rPr lang="en-AU" dirty="0">
                <a:solidFill>
                  <a:srgbClr val="FF0000"/>
                </a:solidFill>
              </a:rPr>
              <a:t> -become: yes </a:t>
            </a:r>
          </a:p>
          <a:p>
            <a:r>
              <a:rPr lang="en-AU" dirty="0">
                <a:solidFill>
                  <a:srgbClr val="FF0000"/>
                </a:solidFill>
              </a:rPr>
              <a:t>-</a:t>
            </a:r>
            <a:r>
              <a:rPr lang="en-AU" dirty="0" err="1">
                <a:solidFill>
                  <a:srgbClr val="FF0000"/>
                </a:solidFill>
              </a:rPr>
              <a:t>connection:ssh</a:t>
            </a:r>
            <a:r>
              <a:rPr lang="en-AU" dirty="0">
                <a:solidFill>
                  <a:srgbClr val="FF0000"/>
                </a:solidFill>
              </a:rPr>
              <a:t> </a:t>
            </a:r>
          </a:p>
          <a:p>
            <a:r>
              <a:rPr lang="en-AU" dirty="0">
                <a:solidFill>
                  <a:srgbClr val="FF0000"/>
                </a:solidFill>
              </a:rPr>
              <a:t>Tasks: </a:t>
            </a:r>
          </a:p>
          <a:p>
            <a:r>
              <a:rPr lang="en-AU" dirty="0">
                <a:solidFill>
                  <a:srgbClr val="FF0000"/>
                </a:solidFill>
              </a:rPr>
              <a:t>Name: install httpd server</a:t>
            </a:r>
          </a:p>
          <a:p>
            <a:r>
              <a:rPr lang="en-AU" dirty="0">
                <a:solidFill>
                  <a:srgbClr val="FF0000"/>
                </a:solidFill>
              </a:rPr>
              <a:t> Action: yum name=httpd state=installed </a:t>
            </a:r>
          </a:p>
          <a:p>
            <a:r>
              <a:rPr lang="en-AU" dirty="0">
                <a:solidFill>
                  <a:srgbClr val="FF0000"/>
                </a:solidFill>
              </a:rPr>
              <a:t>Notify: restart HTTPD </a:t>
            </a:r>
          </a:p>
          <a:p>
            <a:r>
              <a:rPr lang="en-AU" dirty="0">
                <a:solidFill>
                  <a:srgbClr val="FF0000"/>
                </a:solidFill>
              </a:rPr>
              <a:t>Handlers: </a:t>
            </a:r>
          </a:p>
          <a:p>
            <a:r>
              <a:rPr lang="en-AU" dirty="0">
                <a:solidFill>
                  <a:srgbClr val="FF0000"/>
                </a:solidFill>
              </a:rPr>
              <a:t> Name: restart HTTPD</a:t>
            </a:r>
          </a:p>
          <a:p>
            <a:r>
              <a:rPr lang="en-AU" dirty="0">
                <a:solidFill>
                  <a:srgbClr val="FF0000"/>
                </a:solidFill>
              </a:rPr>
              <a:t> Action: service name=httpd state=restarted </a:t>
            </a:r>
          </a:p>
          <a:p>
            <a:r>
              <a:rPr lang="en-AU" dirty="0">
                <a:solidFill>
                  <a:srgbClr val="FF0000"/>
                </a:solidFill>
              </a:rPr>
              <a:t>Esc- :</a:t>
            </a:r>
            <a:r>
              <a:rPr lang="en-AU" dirty="0" err="1">
                <a:solidFill>
                  <a:srgbClr val="FF0000"/>
                </a:solidFill>
              </a:rPr>
              <a:t>wq</a:t>
            </a:r>
            <a:r>
              <a:rPr lang="en-AU" dirty="0">
                <a:solidFill>
                  <a:srgbClr val="FF0000"/>
                </a:solidFill>
              </a:rPr>
              <a:t>! </a:t>
            </a:r>
          </a:p>
          <a:p>
            <a:r>
              <a:rPr lang="en-AU" dirty="0">
                <a:solidFill>
                  <a:schemeClr val="tx1"/>
                </a:solidFill>
              </a:rPr>
              <a:t>Now execute this playbook </a:t>
            </a:r>
            <a:r>
              <a:rPr lang="en-AU" dirty="0">
                <a:solidFill>
                  <a:srgbClr val="FF0000"/>
                </a:solidFill>
              </a:rPr>
              <a:t>$ ansible-playbook </a:t>
            </a:r>
            <a:r>
              <a:rPr lang="en-AU" dirty="0" err="1">
                <a:solidFill>
                  <a:srgbClr val="FF0000"/>
                </a:solidFill>
              </a:rPr>
              <a:t>handlers.yml</a:t>
            </a:r>
            <a:endParaRPr lang="en-AU" dirty="0">
              <a:solidFill>
                <a:srgbClr val="FF0000"/>
              </a:solidFill>
            </a:endParaRPr>
          </a:p>
          <a:p>
            <a:endParaRPr lang="en-AU" dirty="0"/>
          </a:p>
        </p:txBody>
      </p:sp>
    </p:spTree>
    <p:extLst>
      <p:ext uri="{BB962C8B-B14F-4D97-AF65-F5344CB8AC3E}">
        <p14:creationId xmlns:p14="http://schemas.microsoft.com/office/powerpoint/2010/main" val="36176011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2E58-B8E7-44F5-3E7D-A0F634EA75FF}"/>
              </a:ext>
            </a:extLst>
          </p:cNvPr>
          <p:cNvSpPr>
            <a:spLocks noGrp="1"/>
          </p:cNvSpPr>
          <p:nvPr>
            <p:ph type="title"/>
          </p:nvPr>
        </p:nvSpPr>
        <p:spPr>
          <a:xfrm>
            <a:off x="2592925" y="184559"/>
            <a:ext cx="8911687" cy="713064"/>
          </a:xfrm>
        </p:spPr>
        <p:txBody>
          <a:bodyPr>
            <a:normAutofit/>
          </a:bodyPr>
          <a:lstStyle/>
          <a:p>
            <a:r>
              <a:rPr lang="en-AU" b="1" i="1" dirty="0"/>
              <a:t>Loops</a:t>
            </a:r>
          </a:p>
        </p:txBody>
      </p:sp>
      <p:sp>
        <p:nvSpPr>
          <p:cNvPr id="3" name="Content Placeholder 2">
            <a:extLst>
              <a:ext uri="{FF2B5EF4-FFF2-40B4-BE49-F238E27FC236}">
                <a16:creationId xmlns:a16="http://schemas.microsoft.com/office/drawing/2014/main" id="{1013AD65-2207-3402-8EAC-6F7C258F2155}"/>
              </a:ext>
            </a:extLst>
          </p:cNvPr>
          <p:cNvSpPr>
            <a:spLocks noGrp="1"/>
          </p:cNvSpPr>
          <p:nvPr>
            <p:ph idx="1"/>
          </p:nvPr>
        </p:nvSpPr>
        <p:spPr>
          <a:xfrm>
            <a:off x="2589212" y="822121"/>
            <a:ext cx="8915400" cy="6035880"/>
          </a:xfrm>
        </p:spPr>
        <p:txBody>
          <a:bodyPr>
            <a:normAutofit fontScale="70000" lnSpcReduction="20000"/>
          </a:bodyPr>
          <a:lstStyle/>
          <a:p>
            <a:r>
              <a:rPr lang="en-AU" dirty="0"/>
              <a:t>Sometimes you want to repeat a task multiple time. In computer programming this is called as loops.</a:t>
            </a:r>
          </a:p>
          <a:p>
            <a:r>
              <a:rPr lang="en-AU" dirty="0"/>
              <a:t> Common ansible loops include changing ownership on several files and/or directories with the file module, creating multiple users with the user module and repeating a polling step until certain result is reached.</a:t>
            </a:r>
          </a:p>
          <a:p>
            <a:r>
              <a:rPr lang="en-AU" dirty="0"/>
              <a:t> Now go to ansible server. </a:t>
            </a:r>
          </a:p>
          <a:p>
            <a:r>
              <a:rPr lang="en-AU" dirty="0">
                <a:solidFill>
                  <a:srgbClr val="FF0000"/>
                </a:solidFill>
              </a:rPr>
              <a:t>$ vi </a:t>
            </a:r>
            <a:r>
              <a:rPr lang="en-AU" dirty="0" err="1">
                <a:solidFill>
                  <a:srgbClr val="FF0000"/>
                </a:solidFill>
              </a:rPr>
              <a:t>loops.yml</a:t>
            </a:r>
            <a:r>
              <a:rPr lang="en-AU" dirty="0">
                <a:solidFill>
                  <a:srgbClr val="FF0000"/>
                </a:solidFill>
              </a:rPr>
              <a:t> </a:t>
            </a:r>
          </a:p>
          <a:p>
            <a:r>
              <a:rPr lang="en-AU" dirty="0">
                <a:solidFill>
                  <a:srgbClr val="FF0000"/>
                </a:solidFill>
              </a:rPr>
              <a:t>---# my loops playbook</a:t>
            </a:r>
          </a:p>
          <a:p>
            <a:r>
              <a:rPr lang="en-AU" dirty="0">
                <a:solidFill>
                  <a:srgbClr val="FF0000"/>
                </a:solidFill>
              </a:rPr>
              <a:t> -host: demo</a:t>
            </a:r>
          </a:p>
          <a:p>
            <a:r>
              <a:rPr lang="en-AU" dirty="0">
                <a:solidFill>
                  <a:srgbClr val="FF0000"/>
                </a:solidFill>
              </a:rPr>
              <a:t> -user: ansible </a:t>
            </a:r>
          </a:p>
          <a:p>
            <a:r>
              <a:rPr lang="en-AU" dirty="0">
                <a:solidFill>
                  <a:srgbClr val="FF0000"/>
                </a:solidFill>
              </a:rPr>
              <a:t>-become: yes</a:t>
            </a:r>
          </a:p>
          <a:p>
            <a:r>
              <a:rPr lang="en-AU" dirty="0">
                <a:solidFill>
                  <a:srgbClr val="FF0000"/>
                </a:solidFill>
              </a:rPr>
              <a:t> -</a:t>
            </a:r>
            <a:r>
              <a:rPr lang="en-AU" dirty="0" err="1">
                <a:solidFill>
                  <a:srgbClr val="FF0000"/>
                </a:solidFill>
              </a:rPr>
              <a:t>connection:ssh</a:t>
            </a:r>
            <a:r>
              <a:rPr lang="en-AU" dirty="0">
                <a:solidFill>
                  <a:srgbClr val="FF0000"/>
                </a:solidFill>
              </a:rPr>
              <a:t> </a:t>
            </a:r>
          </a:p>
          <a:p>
            <a:r>
              <a:rPr lang="en-AU" dirty="0">
                <a:solidFill>
                  <a:srgbClr val="FF0000"/>
                </a:solidFill>
              </a:rPr>
              <a:t>Tasks: -name: </a:t>
            </a:r>
          </a:p>
          <a:p>
            <a:r>
              <a:rPr lang="en-AU" dirty="0">
                <a:solidFill>
                  <a:srgbClr val="FF0000"/>
                </a:solidFill>
              </a:rPr>
              <a:t>add a list of users </a:t>
            </a:r>
          </a:p>
          <a:p>
            <a:r>
              <a:rPr lang="en-AU" dirty="0">
                <a:solidFill>
                  <a:srgbClr val="FF0000"/>
                </a:solidFill>
              </a:rPr>
              <a:t>-user: name= “{{item}}” state=present </a:t>
            </a:r>
          </a:p>
          <a:p>
            <a:r>
              <a:rPr lang="en-AU" dirty="0">
                <a:solidFill>
                  <a:srgbClr val="FF0000"/>
                </a:solidFill>
              </a:rPr>
              <a:t>With items:</a:t>
            </a:r>
          </a:p>
          <a:p>
            <a:r>
              <a:rPr lang="en-AU" dirty="0">
                <a:solidFill>
                  <a:srgbClr val="FF0000"/>
                </a:solidFill>
              </a:rPr>
              <a:t> -Ashok </a:t>
            </a:r>
          </a:p>
          <a:p>
            <a:r>
              <a:rPr lang="en-AU" dirty="0">
                <a:solidFill>
                  <a:srgbClr val="FF0000"/>
                </a:solidFill>
              </a:rPr>
              <a:t>-Anupam </a:t>
            </a:r>
          </a:p>
          <a:p>
            <a:r>
              <a:rPr lang="en-AU" dirty="0">
                <a:solidFill>
                  <a:srgbClr val="FF0000"/>
                </a:solidFill>
              </a:rPr>
              <a:t>-Kritika</a:t>
            </a:r>
          </a:p>
          <a:p>
            <a:r>
              <a:rPr lang="en-AU" dirty="0">
                <a:solidFill>
                  <a:srgbClr val="FF0000"/>
                </a:solidFill>
              </a:rPr>
              <a:t> -Sunny </a:t>
            </a:r>
          </a:p>
          <a:p>
            <a:r>
              <a:rPr lang="en-AU" dirty="0">
                <a:solidFill>
                  <a:srgbClr val="FF0000"/>
                </a:solidFill>
              </a:rPr>
              <a:t>-</a:t>
            </a:r>
            <a:r>
              <a:rPr lang="en-AU" dirty="0" err="1">
                <a:solidFill>
                  <a:srgbClr val="FF0000"/>
                </a:solidFill>
              </a:rPr>
              <a:t>Summy</a:t>
            </a:r>
            <a:endParaRPr lang="en-AU" dirty="0">
              <a:solidFill>
                <a:srgbClr val="FF0000"/>
              </a:solidFill>
            </a:endParaRPr>
          </a:p>
          <a:p>
            <a:r>
              <a:rPr lang="en-AU" dirty="0"/>
              <a:t>Esc- :</a:t>
            </a:r>
            <a:r>
              <a:rPr lang="en-AU" dirty="0" err="1"/>
              <a:t>wq</a:t>
            </a:r>
            <a:r>
              <a:rPr lang="en-AU" dirty="0"/>
              <a:t>! </a:t>
            </a:r>
          </a:p>
          <a:p>
            <a:r>
              <a:rPr lang="en-AU" dirty="0">
                <a:solidFill>
                  <a:srgbClr val="FF0000"/>
                </a:solidFill>
              </a:rPr>
              <a:t>$ansible-playbook </a:t>
            </a:r>
            <a:r>
              <a:rPr lang="en-AU" dirty="0" err="1">
                <a:solidFill>
                  <a:srgbClr val="FF0000"/>
                </a:solidFill>
              </a:rPr>
              <a:t>loops.yml</a:t>
            </a:r>
            <a:r>
              <a:rPr lang="en-AU" dirty="0">
                <a:solidFill>
                  <a:srgbClr val="FF0000"/>
                </a:solidFill>
              </a:rPr>
              <a:t> </a:t>
            </a:r>
            <a:r>
              <a:rPr lang="en-AU" dirty="0"/>
              <a:t>To verify go inside </a:t>
            </a:r>
            <a:r>
              <a:rPr lang="en-AU" dirty="0">
                <a:solidFill>
                  <a:srgbClr val="FF0000"/>
                </a:solidFill>
              </a:rPr>
              <a:t>node1 $cat /etc/passwd</a:t>
            </a:r>
          </a:p>
        </p:txBody>
      </p:sp>
    </p:spTree>
    <p:extLst>
      <p:ext uri="{BB962C8B-B14F-4D97-AF65-F5344CB8AC3E}">
        <p14:creationId xmlns:p14="http://schemas.microsoft.com/office/powerpoint/2010/main" val="3495299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902A-8CEA-D995-2C24-E6C9183057DE}"/>
              </a:ext>
            </a:extLst>
          </p:cNvPr>
          <p:cNvSpPr>
            <a:spLocks noGrp="1"/>
          </p:cNvSpPr>
          <p:nvPr>
            <p:ph type="title"/>
          </p:nvPr>
        </p:nvSpPr>
        <p:spPr>
          <a:xfrm>
            <a:off x="2592925" y="624110"/>
            <a:ext cx="8911687" cy="583905"/>
          </a:xfrm>
        </p:spPr>
        <p:txBody>
          <a:bodyPr>
            <a:normAutofit fontScale="90000"/>
          </a:bodyPr>
          <a:lstStyle/>
          <a:p>
            <a:r>
              <a:rPr lang="en-AU" b="1" i="1" dirty="0"/>
              <a:t>Conditions</a:t>
            </a:r>
          </a:p>
        </p:txBody>
      </p:sp>
      <p:sp>
        <p:nvSpPr>
          <p:cNvPr id="3" name="Content Placeholder 2">
            <a:extLst>
              <a:ext uri="{FF2B5EF4-FFF2-40B4-BE49-F238E27FC236}">
                <a16:creationId xmlns:a16="http://schemas.microsoft.com/office/drawing/2014/main" id="{86BD023B-D23C-8F30-745C-D349FCE33D06}"/>
              </a:ext>
            </a:extLst>
          </p:cNvPr>
          <p:cNvSpPr>
            <a:spLocks noGrp="1"/>
          </p:cNvSpPr>
          <p:nvPr>
            <p:ph idx="1"/>
          </p:nvPr>
        </p:nvSpPr>
        <p:spPr>
          <a:xfrm>
            <a:off x="2589212" y="1275127"/>
            <a:ext cx="8915400" cy="5377343"/>
          </a:xfrm>
        </p:spPr>
        <p:txBody>
          <a:bodyPr>
            <a:normAutofit fontScale="92500" lnSpcReduction="10000"/>
          </a:bodyPr>
          <a:lstStyle/>
          <a:p>
            <a:r>
              <a:rPr lang="en-AU" dirty="0"/>
              <a:t>Whenever we have different </a:t>
            </a:r>
            <a:r>
              <a:rPr lang="en-AU" dirty="0" err="1"/>
              <a:t>different</a:t>
            </a:r>
            <a:r>
              <a:rPr lang="en-AU" dirty="0"/>
              <a:t> scenarios we put conditions to the scenario. </a:t>
            </a:r>
          </a:p>
          <a:p>
            <a:r>
              <a:rPr lang="en-AU" dirty="0"/>
              <a:t>We put conditions in ansible by “when” statement.</a:t>
            </a:r>
          </a:p>
          <a:p>
            <a:r>
              <a:rPr lang="en-AU" dirty="0"/>
              <a:t> ---# </a:t>
            </a:r>
            <a:r>
              <a:rPr lang="en-AU"/>
              <a:t>condition playbook</a:t>
            </a:r>
            <a:endParaRPr lang="en-AU" dirty="0"/>
          </a:p>
          <a:p>
            <a:r>
              <a:rPr lang="en-AU" dirty="0"/>
              <a:t> -hosts: demo</a:t>
            </a:r>
          </a:p>
          <a:p>
            <a:r>
              <a:rPr lang="en-AU" dirty="0"/>
              <a:t> -user: ansible </a:t>
            </a:r>
          </a:p>
          <a:p>
            <a:r>
              <a:rPr lang="en-AU" dirty="0"/>
              <a:t>-become: yes</a:t>
            </a:r>
          </a:p>
          <a:p>
            <a:r>
              <a:rPr lang="en-AU" dirty="0"/>
              <a:t> -</a:t>
            </a:r>
            <a:r>
              <a:rPr lang="en-AU" dirty="0" err="1"/>
              <a:t>connection:ssh</a:t>
            </a:r>
            <a:r>
              <a:rPr lang="en-AU" dirty="0"/>
              <a:t> </a:t>
            </a:r>
          </a:p>
          <a:p>
            <a:r>
              <a:rPr lang="en-AU" dirty="0"/>
              <a:t>Tasks:</a:t>
            </a:r>
          </a:p>
          <a:p>
            <a:r>
              <a:rPr lang="en-AU" dirty="0"/>
              <a:t> -name: install </a:t>
            </a:r>
            <a:r>
              <a:rPr lang="en-AU" dirty="0" err="1"/>
              <a:t>apache</a:t>
            </a:r>
            <a:r>
              <a:rPr lang="en-AU" dirty="0"/>
              <a:t> on Debian</a:t>
            </a:r>
          </a:p>
          <a:p>
            <a:r>
              <a:rPr lang="en-AU" dirty="0"/>
              <a:t> Command: apt-get -y install apache2 </a:t>
            </a:r>
          </a:p>
          <a:p>
            <a:r>
              <a:rPr lang="en-AU" dirty="0"/>
              <a:t>When: </a:t>
            </a:r>
            <a:r>
              <a:rPr lang="en-AU" dirty="0" err="1"/>
              <a:t>ansible_os_family</a:t>
            </a:r>
            <a:r>
              <a:rPr lang="en-AU" dirty="0"/>
              <a:t> == “Debian”</a:t>
            </a:r>
          </a:p>
          <a:p>
            <a:r>
              <a:rPr lang="en-AU" dirty="0"/>
              <a:t> -name: install </a:t>
            </a:r>
            <a:r>
              <a:rPr lang="en-AU" dirty="0" err="1"/>
              <a:t>apache</a:t>
            </a:r>
            <a:r>
              <a:rPr lang="en-AU" dirty="0"/>
              <a:t> for </a:t>
            </a:r>
            <a:r>
              <a:rPr lang="en-AU" dirty="0" err="1"/>
              <a:t>redhat</a:t>
            </a:r>
            <a:endParaRPr lang="en-AU" dirty="0"/>
          </a:p>
          <a:p>
            <a:r>
              <a:rPr lang="en-AU" dirty="0"/>
              <a:t> Command: yum -y install httpd </a:t>
            </a:r>
          </a:p>
          <a:p>
            <a:r>
              <a:rPr lang="en-AU" dirty="0"/>
              <a:t>When: </a:t>
            </a:r>
            <a:r>
              <a:rPr lang="en-AU" dirty="0" err="1"/>
              <a:t>ansible_os_family</a:t>
            </a:r>
            <a:r>
              <a:rPr lang="en-AU" dirty="0"/>
              <a:t> == “</a:t>
            </a:r>
            <a:r>
              <a:rPr lang="en-AU" dirty="0" err="1"/>
              <a:t>Redhat</a:t>
            </a:r>
            <a:r>
              <a:rPr lang="en-AU" dirty="0"/>
              <a:t>”</a:t>
            </a:r>
          </a:p>
        </p:txBody>
      </p:sp>
    </p:spTree>
    <p:extLst>
      <p:ext uri="{BB962C8B-B14F-4D97-AF65-F5344CB8AC3E}">
        <p14:creationId xmlns:p14="http://schemas.microsoft.com/office/powerpoint/2010/main" val="27338858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E42B-DC24-C09B-5E94-489B3AA1252A}"/>
              </a:ext>
            </a:extLst>
          </p:cNvPr>
          <p:cNvSpPr>
            <a:spLocks noGrp="1"/>
          </p:cNvSpPr>
          <p:nvPr>
            <p:ph type="title"/>
          </p:nvPr>
        </p:nvSpPr>
        <p:spPr>
          <a:xfrm>
            <a:off x="2592925" y="624110"/>
            <a:ext cx="8911687" cy="609072"/>
          </a:xfrm>
        </p:spPr>
        <p:txBody>
          <a:bodyPr>
            <a:normAutofit fontScale="90000"/>
          </a:bodyPr>
          <a:lstStyle/>
          <a:p>
            <a:r>
              <a:rPr lang="en-AU" b="1" i="1" dirty="0"/>
              <a:t>Vault</a:t>
            </a:r>
          </a:p>
        </p:txBody>
      </p:sp>
      <p:sp>
        <p:nvSpPr>
          <p:cNvPr id="3" name="Content Placeholder 2">
            <a:extLst>
              <a:ext uri="{FF2B5EF4-FFF2-40B4-BE49-F238E27FC236}">
                <a16:creationId xmlns:a16="http://schemas.microsoft.com/office/drawing/2014/main" id="{821D3179-1AB1-8D1D-129D-13BDDCC70FAF}"/>
              </a:ext>
            </a:extLst>
          </p:cNvPr>
          <p:cNvSpPr>
            <a:spLocks noGrp="1"/>
          </p:cNvSpPr>
          <p:nvPr>
            <p:ph idx="1"/>
          </p:nvPr>
        </p:nvSpPr>
        <p:spPr>
          <a:xfrm>
            <a:off x="2589212" y="1174459"/>
            <a:ext cx="8915400" cy="5478011"/>
          </a:xfrm>
        </p:spPr>
        <p:txBody>
          <a:bodyPr/>
          <a:lstStyle/>
          <a:p>
            <a:r>
              <a:rPr lang="en-AU" dirty="0"/>
              <a:t>Ansible allows keeping sensitive data such as passwords or key in encrypted files, rather that a plaintext in your playbooks.</a:t>
            </a:r>
          </a:p>
          <a:p>
            <a:r>
              <a:rPr lang="en-AU" dirty="0">
                <a:highlight>
                  <a:srgbClr val="FFFF00"/>
                </a:highlight>
              </a:rPr>
              <a:t>Creating a new encrypted playbook</a:t>
            </a:r>
            <a:r>
              <a:rPr lang="en-AU" dirty="0"/>
              <a:t>: </a:t>
            </a:r>
          </a:p>
          <a:p>
            <a:r>
              <a:rPr lang="en-AU" dirty="0">
                <a:solidFill>
                  <a:srgbClr val="FF0000"/>
                </a:solidFill>
              </a:rPr>
              <a:t>$ ansible-vault create </a:t>
            </a:r>
            <a:r>
              <a:rPr lang="en-AU" dirty="0" err="1">
                <a:solidFill>
                  <a:srgbClr val="FF0000"/>
                </a:solidFill>
              </a:rPr>
              <a:t>vault.yml</a:t>
            </a:r>
            <a:r>
              <a:rPr lang="en-AU" dirty="0"/>
              <a:t> </a:t>
            </a:r>
          </a:p>
          <a:p>
            <a:r>
              <a:rPr lang="en-AU" dirty="0">
                <a:highlight>
                  <a:srgbClr val="FFFF00"/>
                </a:highlight>
              </a:rPr>
              <a:t>Edit the encrypted playbook</a:t>
            </a:r>
            <a:r>
              <a:rPr lang="en-AU" dirty="0"/>
              <a:t>:</a:t>
            </a:r>
          </a:p>
          <a:p>
            <a:r>
              <a:rPr lang="en-AU" dirty="0"/>
              <a:t> </a:t>
            </a:r>
            <a:r>
              <a:rPr lang="en-AU" dirty="0">
                <a:solidFill>
                  <a:srgbClr val="FF0000"/>
                </a:solidFill>
              </a:rPr>
              <a:t>$ ansible-vault edit </a:t>
            </a:r>
            <a:r>
              <a:rPr lang="en-AU" dirty="0" err="1">
                <a:solidFill>
                  <a:srgbClr val="FF0000"/>
                </a:solidFill>
              </a:rPr>
              <a:t>vault.yml</a:t>
            </a:r>
            <a:r>
              <a:rPr lang="en-AU" dirty="0">
                <a:solidFill>
                  <a:srgbClr val="FF0000"/>
                </a:solidFill>
              </a:rPr>
              <a:t> </a:t>
            </a:r>
          </a:p>
          <a:p>
            <a:r>
              <a:rPr lang="en-AU" dirty="0">
                <a:highlight>
                  <a:srgbClr val="FFFF00"/>
                </a:highlight>
              </a:rPr>
              <a:t>To change the password</a:t>
            </a:r>
            <a:r>
              <a:rPr lang="en-AU" dirty="0"/>
              <a:t>: </a:t>
            </a:r>
          </a:p>
          <a:p>
            <a:r>
              <a:rPr lang="en-AU" dirty="0">
                <a:solidFill>
                  <a:srgbClr val="FF0000"/>
                </a:solidFill>
              </a:rPr>
              <a:t>$ ansible-vault rekey </a:t>
            </a:r>
            <a:r>
              <a:rPr lang="en-AU" dirty="0" err="1">
                <a:solidFill>
                  <a:srgbClr val="FF0000"/>
                </a:solidFill>
              </a:rPr>
              <a:t>vault.yml</a:t>
            </a:r>
            <a:r>
              <a:rPr lang="en-AU" dirty="0">
                <a:solidFill>
                  <a:srgbClr val="FF0000"/>
                </a:solidFill>
              </a:rPr>
              <a:t> </a:t>
            </a:r>
          </a:p>
          <a:p>
            <a:r>
              <a:rPr lang="en-AU" dirty="0">
                <a:highlight>
                  <a:srgbClr val="FFFF00"/>
                </a:highlight>
              </a:rPr>
              <a:t>To encrypt on existing playbook</a:t>
            </a:r>
            <a:r>
              <a:rPr lang="en-AU" dirty="0"/>
              <a:t>: </a:t>
            </a:r>
          </a:p>
          <a:p>
            <a:r>
              <a:rPr lang="en-AU" dirty="0">
                <a:solidFill>
                  <a:srgbClr val="FF0000"/>
                </a:solidFill>
              </a:rPr>
              <a:t>$ ansible-vault encrypt </a:t>
            </a:r>
            <a:r>
              <a:rPr lang="en-AU" dirty="0" err="1">
                <a:solidFill>
                  <a:srgbClr val="FF0000"/>
                </a:solidFill>
              </a:rPr>
              <a:t>target.yml</a:t>
            </a:r>
            <a:r>
              <a:rPr lang="en-AU" dirty="0">
                <a:solidFill>
                  <a:srgbClr val="FF0000"/>
                </a:solidFill>
              </a:rPr>
              <a:t> </a:t>
            </a:r>
          </a:p>
          <a:p>
            <a:r>
              <a:rPr lang="en-AU" dirty="0">
                <a:highlight>
                  <a:srgbClr val="FFFF00"/>
                </a:highlight>
              </a:rPr>
              <a:t>To decrypt an encrypted playbook</a:t>
            </a:r>
            <a:r>
              <a:rPr lang="en-AU" dirty="0"/>
              <a:t>:</a:t>
            </a:r>
          </a:p>
          <a:p>
            <a:r>
              <a:rPr lang="en-AU" dirty="0"/>
              <a:t> </a:t>
            </a:r>
            <a:r>
              <a:rPr lang="en-AU" dirty="0">
                <a:solidFill>
                  <a:srgbClr val="FF0000"/>
                </a:solidFill>
              </a:rPr>
              <a:t>$ ansible-vault decrypt </a:t>
            </a:r>
            <a:r>
              <a:rPr lang="en-AU" dirty="0" err="1">
                <a:solidFill>
                  <a:srgbClr val="FF0000"/>
                </a:solidFill>
              </a:rPr>
              <a:t>target.yml</a:t>
            </a:r>
            <a:endParaRPr lang="en-AU" dirty="0">
              <a:solidFill>
                <a:srgbClr val="FF0000"/>
              </a:solidFill>
            </a:endParaRPr>
          </a:p>
        </p:txBody>
      </p:sp>
    </p:spTree>
    <p:extLst>
      <p:ext uri="{BB962C8B-B14F-4D97-AF65-F5344CB8AC3E}">
        <p14:creationId xmlns:p14="http://schemas.microsoft.com/office/powerpoint/2010/main" val="29811165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A77F-0FDF-CC9D-3BC6-8F422FA7B088}"/>
              </a:ext>
            </a:extLst>
          </p:cNvPr>
          <p:cNvSpPr>
            <a:spLocks noGrp="1"/>
          </p:cNvSpPr>
          <p:nvPr>
            <p:ph type="title"/>
          </p:nvPr>
        </p:nvSpPr>
        <p:spPr>
          <a:xfrm>
            <a:off x="2592925" y="109057"/>
            <a:ext cx="8911687" cy="620785"/>
          </a:xfrm>
        </p:spPr>
        <p:txBody>
          <a:bodyPr>
            <a:normAutofit fontScale="90000"/>
          </a:bodyPr>
          <a:lstStyle/>
          <a:p>
            <a:r>
              <a:rPr lang="en-AU" b="1" i="1" dirty="0"/>
              <a:t>Roles</a:t>
            </a:r>
          </a:p>
        </p:txBody>
      </p:sp>
      <p:sp>
        <p:nvSpPr>
          <p:cNvPr id="3" name="Content Placeholder 2">
            <a:extLst>
              <a:ext uri="{FF2B5EF4-FFF2-40B4-BE49-F238E27FC236}">
                <a16:creationId xmlns:a16="http://schemas.microsoft.com/office/drawing/2014/main" id="{18F41CCA-6889-286C-F79F-517197360FD5}"/>
              </a:ext>
            </a:extLst>
          </p:cNvPr>
          <p:cNvSpPr>
            <a:spLocks noGrp="1"/>
          </p:cNvSpPr>
          <p:nvPr>
            <p:ph idx="1"/>
          </p:nvPr>
        </p:nvSpPr>
        <p:spPr>
          <a:xfrm>
            <a:off x="2589212" y="629174"/>
            <a:ext cx="8915400" cy="6119769"/>
          </a:xfrm>
        </p:spPr>
        <p:txBody>
          <a:bodyPr>
            <a:normAutofit fontScale="92500" lnSpcReduction="20000"/>
          </a:bodyPr>
          <a:lstStyle/>
          <a:p>
            <a:r>
              <a:rPr lang="en-AU" dirty="0"/>
              <a:t>We can use two techniques for reusing a set of tasks :</a:t>
            </a:r>
          </a:p>
          <a:p>
            <a:r>
              <a:rPr lang="en-AU" dirty="0"/>
              <a:t> includes and role.</a:t>
            </a:r>
          </a:p>
          <a:p>
            <a:r>
              <a:rPr lang="en-AU" dirty="0"/>
              <a:t> Roles are good for organizing tasks and encapsulating data needed to accomplish those tasks. </a:t>
            </a:r>
          </a:p>
          <a:p>
            <a:r>
              <a:rPr lang="en-AU" dirty="0"/>
              <a:t> We can organize playbook into a directory structure called roles.</a:t>
            </a:r>
          </a:p>
          <a:p>
            <a:r>
              <a:rPr lang="en-AU" dirty="0"/>
              <a:t> Adding more and more functionality to the playbooks will make it difficult to maintain in a single file. </a:t>
            </a:r>
          </a:p>
          <a:p>
            <a:r>
              <a:rPr lang="en-AU" dirty="0"/>
              <a:t>Ansible Roles: </a:t>
            </a:r>
          </a:p>
          <a:p>
            <a:r>
              <a:rPr lang="en-AU" dirty="0">
                <a:solidFill>
                  <a:srgbClr val="FF0000"/>
                </a:solidFill>
              </a:rPr>
              <a:t>a. Default: </a:t>
            </a:r>
          </a:p>
          <a:p>
            <a:r>
              <a:rPr lang="en-AU" dirty="0"/>
              <a:t>it stores the data about role/ application. Default variables </a:t>
            </a:r>
            <a:r>
              <a:rPr lang="en-AU" dirty="0" err="1"/>
              <a:t>e.g</a:t>
            </a:r>
            <a:r>
              <a:rPr lang="en-AU" dirty="0"/>
              <a:t>: if you want to run to port 80 or 8080 then variables need to define in this path.</a:t>
            </a:r>
          </a:p>
          <a:p>
            <a:r>
              <a:rPr lang="en-AU" dirty="0"/>
              <a:t> </a:t>
            </a:r>
            <a:r>
              <a:rPr lang="en-AU" dirty="0">
                <a:solidFill>
                  <a:srgbClr val="FF0000"/>
                </a:solidFill>
              </a:rPr>
              <a:t>b. Files</a:t>
            </a:r>
            <a:r>
              <a:rPr lang="en-AU" dirty="0"/>
              <a:t>: it contains files need to be transferred to the remote VM (static files).</a:t>
            </a:r>
          </a:p>
          <a:p>
            <a:r>
              <a:rPr lang="en-AU" dirty="0"/>
              <a:t> </a:t>
            </a:r>
            <a:r>
              <a:rPr lang="en-AU" dirty="0">
                <a:solidFill>
                  <a:srgbClr val="FF0000"/>
                </a:solidFill>
              </a:rPr>
              <a:t>c. Handles</a:t>
            </a:r>
            <a:r>
              <a:rPr lang="en-AU" dirty="0"/>
              <a:t>: they are triggers or task. We can segregate all the handlers required in playbook.</a:t>
            </a:r>
          </a:p>
          <a:p>
            <a:r>
              <a:rPr lang="en-AU" dirty="0"/>
              <a:t> </a:t>
            </a:r>
            <a:r>
              <a:rPr lang="en-AU" dirty="0">
                <a:solidFill>
                  <a:srgbClr val="FF0000"/>
                </a:solidFill>
              </a:rPr>
              <a:t>d. Meta</a:t>
            </a:r>
            <a:r>
              <a:rPr lang="en-AU" dirty="0"/>
              <a:t>: this directory contains files that establish roles dependencies. </a:t>
            </a:r>
            <a:r>
              <a:rPr lang="en-AU" dirty="0" err="1"/>
              <a:t>E.g</a:t>
            </a:r>
            <a:r>
              <a:rPr lang="en-AU" dirty="0"/>
              <a:t>: author name, supported platform, dependencies if any.</a:t>
            </a:r>
          </a:p>
          <a:p>
            <a:r>
              <a:rPr lang="en-AU" dirty="0"/>
              <a:t> </a:t>
            </a:r>
            <a:r>
              <a:rPr lang="en-AU" dirty="0">
                <a:solidFill>
                  <a:srgbClr val="FF0000"/>
                </a:solidFill>
              </a:rPr>
              <a:t>e. Templates</a:t>
            </a:r>
            <a:r>
              <a:rPr lang="en-AU" dirty="0"/>
              <a:t>:</a:t>
            </a:r>
          </a:p>
          <a:p>
            <a:r>
              <a:rPr lang="en-AU" dirty="0"/>
              <a:t> </a:t>
            </a:r>
            <a:r>
              <a:rPr lang="en-AU" dirty="0">
                <a:solidFill>
                  <a:srgbClr val="FF0000"/>
                </a:solidFill>
              </a:rPr>
              <a:t>f. Tasks</a:t>
            </a:r>
            <a:r>
              <a:rPr lang="en-AU" dirty="0"/>
              <a:t>: it contains all the tasks that is normally in the playbook. </a:t>
            </a:r>
            <a:r>
              <a:rPr lang="en-AU" dirty="0" err="1"/>
              <a:t>E.g</a:t>
            </a:r>
            <a:r>
              <a:rPr lang="en-AU" dirty="0"/>
              <a:t>: installing packages and copies files etc.</a:t>
            </a:r>
          </a:p>
          <a:p>
            <a:r>
              <a:rPr lang="en-AU" dirty="0"/>
              <a:t> </a:t>
            </a:r>
            <a:r>
              <a:rPr lang="en-AU" dirty="0">
                <a:solidFill>
                  <a:srgbClr val="FF0000"/>
                </a:solidFill>
              </a:rPr>
              <a:t>g. Vars</a:t>
            </a:r>
            <a:r>
              <a:rPr lang="en-AU" dirty="0"/>
              <a:t>: variables for the role can be specified in this directory used in your configuration files. Both vars and default stores variables</a:t>
            </a:r>
          </a:p>
        </p:txBody>
      </p:sp>
    </p:spTree>
    <p:extLst>
      <p:ext uri="{BB962C8B-B14F-4D97-AF65-F5344CB8AC3E}">
        <p14:creationId xmlns:p14="http://schemas.microsoft.com/office/powerpoint/2010/main" val="7777991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EFEF-7C07-9E38-4EAA-B8150BDD20AA}"/>
              </a:ext>
            </a:extLst>
          </p:cNvPr>
          <p:cNvSpPr>
            <a:spLocks noGrp="1"/>
          </p:cNvSpPr>
          <p:nvPr>
            <p:ph type="title"/>
          </p:nvPr>
        </p:nvSpPr>
        <p:spPr>
          <a:xfrm>
            <a:off x="2592925" y="188752"/>
            <a:ext cx="8911687" cy="658536"/>
          </a:xfrm>
        </p:spPr>
        <p:txBody>
          <a:bodyPr/>
          <a:lstStyle/>
          <a:p>
            <a:r>
              <a:rPr lang="en-AU" b="1" i="1" dirty="0"/>
              <a:t>Roles</a:t>
            </a:r>
            <a:endParaRPr lang="en-AU" dirty="0"/>
          </a:p>
        </p:txBody>
      </p:sp>
      <p:sp>
        <p:nvSpPr>
          <p:cNvPr id="3" name="Content Placeholder 2">
            <a:extLst>
              <a:ext uri="{FF2B5EF4-FFF2-40B4-BE49-F238E27FC236}">
                <a16:creationId xmlns:a16="http://schemas.microsoft.com/office/drawing/2014/main" id="{B8E35F50-5AC7-13B4-EE5D-471BCCC64B9F}"/>
              </a:ext>
            </a:extLst>
          </p:cNvPr>
          <p:cNvSpPr>
            <a:spLocks noGrp="1"/>
          </p:cNvSpPr>
          <p:nvPr>
            <p:ph idx="1"/>
          </p:nvPr>
        </p:nvSpPr>
        <p:spPr>
          <a:xfrm>
            <a:off x="2589212" y="847288"/>
            <a:ext cx="8915400" cy="5821960"/>
          </a:xfrm>
        </p:spPr>
        <p:txBody>
          <a:bodyPr>
            <a:normAutofit fontScale="77500" lnSpcReduction="20000"/>
          </a:bodyPr>
          <a:lstStyle/>
          <a:p>
            <a:r>
              <a:rPr lang="en-AU" dirty="0"/>
              <a:t>$ </a:t>
            </a:r>
            <a:r>
              <a:rPr lang="en-AU" dirty="0" err="1"/>
              <a:t>mkdir</a:t>
            </a:r>
            <a:r>
              <a:rPr lang="en-AU" dirty="0"/>
              <a:t> -p playbooks/roles/webserver/tasks </a:t>
            </a:r>
          </a:p>
          <a:p>
            <a:r>
              <a:rPr lang="en-AU" dirty="0"/>
              <a:t>$ tree -p playbook/roles/</a:t>
            </a:r>
            <a:r>
              <a:rPr lang="en-AU" dirty="0" err="1"/>
              <a:t>webserever</a:t>
            </a:r>
            <a:r>
              <a:rPr lang="en-AU" dirty="0"/>
              <a:t>/handler</a:t>
            </a:r>
          </a:p>
          <a:p>
            <a:r>
              <a:rPr lang="en-AU" dirty="0"/>
              <a:t> $cd playbook/ </a:t>
            </a:r>
          </a:p>
          <a:p>
            <a:r>
              <a:rPr lang="en-AU" dirty="0"/>
              <a:t>$ tree</a:t>
            </a:r>
          </a:p>
          <a:p>
            <a:r>
              <a:rPr lang="en-AU" dirty="0"/>
              <a:t> $ touch roles/webserver/tasks/</a:t>
            </a:r>
            <a:r>
              <a:rPr lang="en-AU" dirty="0" err="1"/>
              <a:t>main.yml</a:t>
            </a:r>
            <a:r>
              <a:rPr lang="en-AU" dirty="0"/>
              <a:t> </a:t>
            </a:r>
          </a:p>
          <a:p>
            <a:r>
              <a:rPr lang="en-AU" dirty="0"/>
              <a:t>$ touch </a:t>
            </a:r>
            <a:r>
              <a:rPr lang="en-AU" dirty="0" err="1"/>
              <a:t>master.yml</a:t>
            </a:r>
            <a:r>
              <a:rPr lang="en-AU" dirty="0"/>
              <a:t> </a:t>
            </a:r>
          </a:p>
          <a:p>
            <a:r>
              <a:rPr lang="en-AU" dirty="0"/>
              <a:t>$ vi roles/webserver/tasks/</a:t>
            </a:r>
            <a:r>
              <a:rPr lang="en-AU" dirty="0" err="1"/>
              <a:t>main.yml</a:t>
            </a:r>
            <a:r>
              <a:rPr lang="en-AU" dirty="0"/>
              <a:t> </a:t>
            </a:r>
          </a:p>
          <a:p>
            <a:r>
              <a:rPr lang="en-AU" b="1" dirty="0"/>
              <a:t>Inside </a:t>
            </a:r>
            <a:r>
              <a:rPr lang="en-AU" b="1" dirty="0" err="1"/>
              <a:t>main.yml</a:t>
            </a:r>
            <a:r>
              <a:rPr lang="en-AU" b="1" dirty="0"/>
              <a:t> </a:t>
            </a:r>
          </a:p>
          <a:p>
            <a:r>
              <a:rPr lang="en-AU" dirty="0"/>
              <a:t>-name: install </a:t>
            </a:r>
            <a:r>
              <a:rPr lang="en-AU" dirty="0" err="1"/>
              <a:t>apache</a:t>
            </a:r>
            <a:r>
              <a:rPr lang="en-AU" dirty="0"/>
              <a:t> </a:t>
            </a:r>
          </a:p>
          <a:p>
            <a:r>
              <a:rPr lang="en-AU" dirty="0"/>
              <a:t>-yum: pkg=httpd state=latest </a:t>
            </a:r>
          </a:p>
          <a:p>
            <a:r>
              <a:rPr lang="en-AU" dirty="0"/>
              <a:t>Esc- :</a:t>
            </a:r>
            <a:r>
              <a:rPr lang="en-AU" dirty="0" err="1"/>
              <a:t>wq</a:t>
            </a:r>
            <a:r>
              <a:rPr lang="en-AU" dirty="0"/>
              <a:t>! </a:t>
            </a:r>
          </a:p>
          <a:p>
            <a:r>
              <a:rPr lang="en-AU" dirty="0"/>
              <a:t>$vi </a:t>
            </a:r>
            <a:r>
              <a:rPr lang="en-AU" dirty="0" err="1"/>
              <a:t>master.yml</a:t>
            </a:r>
            <a:r>
              <a:rPr lang="en-AU" dirty="0"/>
              <a:t> </a:t>
            </a:r>
          </a:p>
          <a:p>
            <a:r>
              <a:rPr lang="en-AU" dirty="0"/>
              <a:t>-host: all </a:t>
            </a:r>
          </a:p>
          <a:p>
            <a:r>
              <a:rPr lang="en-AU" dirty="0"/>
              <a:t>-user: ansible </a:t>
            </a:r>
          </a:p>
          <a:p>
            <a:r>
              <a:rPr lang="en-AU" dirty="0"/>
              <a:t>-become: yes </a:t>
            </a:r>
          </a:p>
          <a:p>
            <a:r>
              <a:rPr lang="en-AU" dirty="0"/>
              <a:t>-</a:t>
            </a:r>
            <a:r>
              <a:rPr lang="en-AU" dirty="0" err="1"/>
              <a:t>connection:ssh</a:t>
            </a:r>
            <a:endParaRPr lang="en-AU" dirty="0"/>
          </a:p>
          <a:p>
            <a:r>
              <a:rPr lang="en-AU" dirty="0"/>
              <a:t> Roles: </a:t>
            </a:r>
          </a:p>
          <a:p>
            <a:r>
              <a:rPr lang="en-AU" dirty="0"/>
              <a:t>-webserver</a:t>
            </a:r>
          </a:p>
          <a:p>
            <a:r>
              <a:rPr lang="en-AU" dirty="0"/>
              <a:t> $ansible-playbook </a:t>
            </a:r>
            <a:r>
              <a:rPr lang="en-AU" dirty="0" err="1"/>
              <a:t>master.yml</a:t>
            </a:r>
            <a:endParaRPr lang="en-AU" dirty="0"/>
          </a:p>
        </p:txBody>
      </p:sp>
    </p:spTree>
    <p:extLst>
      <p:ext uri="{BB962C8B-B14F-4D97-AF65-F5344CB8AC3E}">
        <p14:creationId xmlns:p14="http://schemas.microsoft.com/office/powerpoint/2010/main" val="36466982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1BE4-05C3-C006-59E6-AF5F623668A5}"/>
              </a:ext>
            </a:extLst>
          </p:cNvPr>
          <p:cNvSpPr>
            <a:spLocks noGrp="1"/>
          </p:cNvSpPr>
          <p:nvPr>
            <p:ph type="title"/>
          </p:nvPr>
        </p:nvSpPr>
        <p:spPr/>
        <p:txBody>
          <a:bodyPr/>
          <a:lstStyle/>
          <a:p>
            <a:r>
              <a:rPr lang="en-AU" b="1" i="1">
                <a:solidFill>
                  <a:srgbClr val="FF0000"/>
                </a:solidFill>
              </a:rPr>
              <a:t>Docker- A Containerization Tool</a:t>
            </a:r>
            <a:endParaRPr lang="en-AU" b="1" i="1" dirty="0">
              <a:solidFill>
                <a:srgbClr val="FF0000"/>
              </a:solidFill>
            </a:endParaRPr>
          </a:p>
        </p:txBody>
      </p:sp>
      <p:pic>
        <p:nvPicPr>
          <p:cNvPr id="6" name="Picture Placeholder 5" descr="A blue logo with a white background">
            <a:extLst>
              <a:ext uri="{FF2B5EF4-FFF2-40B4-BE49-F238E27FC236}">
                <a16:creationId xmlns:a16="http://schemas.microsoft.com/office/drawing/2014/main" id="{461F6EB7-D881-9FF9-D8D8-1F1945DF4562}"/>
              </a:ext>
            </a:extLst>
          </p:cNvPr>
          <p:cNvPicPr>
            <a:picLocks noGrp="1" noChangeAspect="1"/>
          </p:cNvPicPr>
          <p:nvPr>
            <p:ph type="pic" idx="1"/>
          </p:nvPr>
        </p:nvPicPr>
        <p:blipFill>
          <a:blip r:embed="rId2"/>
          <a:srcRect l="34" r="34"/>
          <a:stretch>
            <a:fillRect/>
          </a:stretch>
        </p:blipFill>
        <p:spPr/>
      </p:pic>
      <p:sp>
        <p:nvSpPr>
          <p:cNvPr id="4" name="Text Placeholder 3">
            <a:extLst>
              <a:ext uri="{FF2B5EF4-FFF2-40B4-BE49-F238E27FC236}">
                <a16:creationId xmlns:a16="http://schemas.microsoft.com/office/drawing/2014/main" id="{3447BD3E-9ADA-A160-E131-308D8E9D8E60}"/>
              </a:ext>
            </a:extLst>
          </p:cNvPr>
          <p:cNvSpPr>
            <a:spLocks noGrp="1"/>
          </p:cNvSpPr>
          <p:nvPr>
            <p:ph type="body" sz="half" idx="2"/>
          </p:nvPr>
        </p:nvSpPr>
        <p:spPr>
          <a:xfrm flipV="1">
            <a:off x="2589213" y="5861049"/>
            <a:ext cx="8915400" cy="45719"/>
          </a:xfrm>
        </p:spPr>
        <p:txBody>
          <a:bodyPr>
            <a:normAutofit fontScale="25000" lnSpcReduction="20000"/>
          </a:bodyPr>
          <a:lstStyle/>
          <a:p>
            <a:endParaRPr lang="en-AU" dirty="0"/>
          </a:p>
        </p:txBody>
      </p:sp>
    </p:spTree>
    <p:extLst>
      <p:ext uri="{BB962C8B-B14F-4D97-AF65-F5344CB8AC3E}">
        <p14:creationId xmlns:p14="http://schemas.microsoft.com/office/powerpoint/2010/main" val="37412971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29CA-509F-8049-765A-CC2F149CE764}"/>
              </a:ext>
            </a:extLst>
          </p:cNvPr>
          <p:cNvSpPr>
            <a:spLocks noGrp="1"/>
          </p:cNvSpPr>
          <p:nvPr>
            <p:ph type="title"/>
          </p:nvPr>
        </p:nvSpPr>
        <p:spPr>
          <a:xfrm>
            <a:off x="2592925" y="624110"/>
            <a:ext cx="8911687" cy="674338"/>
          </a:xfrm>
        </p:spPr>
        <p:txBody>
          <a:bodyPr/>
          <a:lstStyle/>
          <a:p>
            <a:r>
              <a:rPr lang="en-AU" b="1" i="1" dirty="0"/>
              <a:t>Docker-Introduction</a:t>
            </a:r>
          </a:p>
        </p:txBody>
      </p:sp>
      <p:sp>
        <p:nvSpPr>
          <p:cNvPr id="3" name="Content Placeholder 2">
            <a:extLst>
              <a:ext uri="{FF2B5EF4-FFF2-40B4-BE49-F238E27FC236}">
                <a16:creationId xmlns:a16="http://schemas.microsoft.com/office/drawing/2014/main" id="{9C55821B-2F36-F82C-FC68-1776DB332A34}"/>
              </a:ext>
            </a:extLst>
          </p:cNvPr>
          <p:cNvSpPr>
            <a:spLocks noGrp="1"/>
          </p:cNvSpPr>
          <p:nvPr>
            <p:ph idx="1"/>
          </p:nvPr>
        </p:nvSpPr>
        <p:spPr>
          <a:xfrm>
            <a:off x="2589212" y="1298448"/>
            <a:ext cx="8915400" cy="5458968"/>
          </a:xfrm>
        </p:spPr>
        <p:txBody>
          <a:bodyPr>
            <a:normAutofit/>
          </a:bodyPr>
          <a:lstStyle/>
          <a:p>
            <a:r>
              <a:rPr lang="en-AU" dirty="0"/>
              <a:t> Docker is an opensource centralized platform designed to create, deploy and run applications.</a:t>
            </a:r>
          </a:p>
          <a:p>
            <a:r>
              <a:rPr lang="en-AU" b="1" dirty="0">
                <a:solidFill>
                  <a:srgbClr val="FF0000"/>
                </a:solidFill>
              </a:rPr>
              <a:t>Docker uses container on the host OS to run applications</a:t>
            </a:r>
            <a:r>
              <a:rPr lang="en-AU" dirty="0"/>
              <a:t>. It allows applications to use same Linux kernel as a system on the host computer rather than creating a whole virtual OS.</a:t>
            </a:r>
          </a:p>
          <a:p>
            <a:r>
              <a:rPr lang="en-AU" dirty="0"/>
              <a:t> </a:t>
            </a:r>
            <a:r>
              <a:rPr lang="en-AU" dirty="0">
                <a:highlight>
                  <a:srgbClr val="FFFF00"/>
                </a:highlight>
              </a:rPr>
              <a:t>We can install docker on any OS but docker engine runs natively on Linux distributions</a:t>
            </a:r>
            <a:r>
              <a:rPr lang="en-AU" dirty="0"/>
              <a:t>. </a:t>
            </a:r>
          </a:p>
          <a:p>
            <a:r>
              <a:rPr lang="en-AU" dirty="0"/>
              <a:t> Docker written in “GO” programming language. </a:t>
            </a:r>
          </a:p>
          <a:p>
            <a:r>
              <a:rPr lang="en-AU" dirty="0"/>
              <a:t> </a:t>
            </a:r>
            <a:r>
              <a:rPr lang="en-AU" dirty="0">
                <a:highlight>
                  <a:srgbClr val="FFFF00"/>
                </a:highlight>
              </a:rPr>
              <a:t>Docker is a tool that performs OS level virtualization also known as Containerization</a:t>
            </a:r>
            <a:r>
              <a:rPr lang="en-AU" dirty="0"/>
              <a:t>. </a:t>
            </a:r>
          </a:p>
          <a:p>
            <a:r>
              <a:rPr lang="en-AU" dirty="0"/>
              <a:t>Before docker many </a:t>
            </a:r>
            <a:r>
              <a:rPr lang="en-AU" dirty="0">
                <a:highlight>
                  <a:srgbClr val="FFFF00"/>
                </a:highlight>
              </a:rPr>
              <a:t>users face the problem that a particular code is running in the developer’s system but not in the user’s system. </a:t>
            </a:r>
          </a:p>
          <a:p>
            <a:r>
              <a:rPr lang="en-AU" dirty="0"/>
              <a:t> Docker was first released in march 2013. It is developed by Solomon </a:t>
            </a:r>
            <a:r>
              <a:rPr lang="en-AU" dirty="0" err="1"/>
              <a:t>Hykes</a:t>
            </a:r>
            <a:r>
              <a:rPr lang="en-AU" dirty="0"/>
              <a:t> and Sebastian </a:t>
            </a:r>
            <a:r>
              <a:rPr lang="en-AU" dirty="0" err="1"/>
              <a:t>Pahl</a:t>
            </a:r>
            <a:r>
              <a:rPr lang="en-AU" dirty="0"/>
              <a:t>. </a:t>
            </a:r>
          </a:p>
          <a:p>
            <a:r>
              <a:rPr lang="en-AU" dirty="0"/>
              <a:t> Docker is a set of Platform-as-a-Service that uses OS level virtualization whereas VMWare uses hardware level of virtualization.</a:t>
            </a:r>
          </a:p>
        </p:txBody>
      </p:sp>
    </p:spTree>
    <p:extLst>
      <p:ext uri="{BB962C8B-B14F-4D97-AF65-F5344CB8AC3E}">
        <p14:creationId xmlns:p14="http://schemas.microsoft.com/office/powerpoint/2010/main" val="23435888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3157</TotalTime>
  <Words>16689</Words>
  <Application>Microsoft Office PowerPoint</Application>
  <PresentationFormat>Widescreen</PresentationFormat>
  <Paragraphs>1860</Paragraphs>
  <Slides>152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152</vt:i4>
      </vt:variant>
    </vt:vector>
  </HeadingPairs>
  <TitlesOfParts>
    <vt:vector size="158" baseType="lpstr">
      <vt:lpstr>Arial</vt:lpstr>
      <vt:lpstr>Century Gothic</vt:lpstr>
      <vt:lpstr>Times New Roman</vt:lpstr>
      <vt:lpstr>Wingdings</vt:lpstr>
      <vt:lpstr>Wingdings 3</vt:lpstr>
      <vt:lpstr>Wisp</vt:lpstr>
      <vt:lpstr>DevOps                                                                                           Written by- Ashok Anupam </vt:lpstr>
      <vt:lpstr>DevOps-Introduction</vt:lpstr>
      <vt:lpstr>Why The Need For DevOps</vt:lpstr>
      <vt:lpstr>    Dev                                        Ops</vt:lpstr>
      <vt:lpstr>PlanCodeBuildTestReleaseDeployOperateMonitor</vt:lpstr>
      <vt:lpstr>     </vt:lpstr>
      <vt:lpstr>Central Version Control system</vt:lpstr>
      <vt:lpstr>Distributed Version Control System-GIT</vt:lpstr>
      <vt:lpstr>GIT-In-Action</vt:lpstr>
      <vt:lpstr>GIT-In-Action</vt:lpstr>
      <vt:lpstr>GIT-In-Action</vt:lpstr>
      <vt:lpstr>GIT-In-Action</vt:lpstr>
      <vt:lpstr>GIT-In-Action</vt:lpstr>
      <vt:lpstr>GIT-IGNORE</vt:lpstr>
      <vt:lpstr>GIT-IGNORE</vt:lpstr>
      <vt:lpstr>GIT BRANCHES:  </vt:lpstr>
      <vt:lpstr>GIT BRANCHES:  </vt:lpstr>
      <vt:lpstr>GIT BRANCHES: </vt:lpstr>
      <vt:lpstr>GIT CONFLICT:  </vt:lpstr>
      <vt:lpstr>GIT CONFLICT:  </vt:lpstr>
      <vt:lpstr>GIT BRANCH STASH</vt:lpstr>
      <vt:lpstr>GIT BRANCH STASH</vt:lpstr>
      <vt:lpstr>GIT BRANCH STASH</vt:lpstr>
      <vt:lpstr>GIT RESET:</vt:lpstr>
      <vt:lpstr>GIT REVERT: </vt:lpstr>
      <vt:lpstr>Git Tags</vt:lpstr>
      <vt:lpstr>Git Hub Clone:</vt:lpstr>
      <vt:lpstr>                                  </vt:lpstr>
      <vt:lpstr>Maven-Introduction</vt:lpstr>
      <vt:lpstr>Problems without Maven:</vt:lpstr>
      <vt:lpstr>What is Build Tool:</vt:lpstr>
      <vt:lpstr>Maven- Architecture</vt:lpstr>
      <vt:lpstr>Requirement for Build</vt:lpstr>
      <vt:lpstr>Maven Build Life-Cycle</vt:lpstr>
      <vt:lpstr>ANT vs MAVEN</vt:lpstr>
      <vt:lpstr>                Jenkins</vt:lpstr>
      <vt:lpstr>                                     JENKINS-Introduction</vt:lpstr>
      <vt:lpstr>  Workflow of Jenkins:</vt:lpstr>
      <vt:lpstr>  Advantages of Jenkins:</vt:lpstr>
      <vt:lpstr>CI/CD Project:</vt:lpstr>
      <vt:lpstr>Download and Installation of JDK21:</vt:lpstr>
      <vt:lpstr>                     Maven download and install:</vt:lpstr>
      <vt:lpstr>                   Jenkins download and install:</vt:lpstr>
      <vt:lpstr>                                   Manage Jenkins</vt:lpstr>
      <vt:lpstr>                      Maven Project (by maven): </vt:lpstr>
      <vt:lpstr>                     Scheduled Project:  and Source Code Polling (Poll SCM): </vt:lpstr>
      <vt:lpstr>                      User Management: </vt:lpstr>
      <vt:lpstr>                      How to install Jenkins on Ubuntu:             </vt:lpstr>
      <vt:lpstr>                                  </vt:lpstr>
      <vt:lpstr>CHEF-Introduction</vt:lpstr>
      <vt:lpstr>CHEF-Architecture</vt:lpstr>
      <vt:lpstr>CHEF-Installation</vt:lpstr>
      <vt:lpstr>CHEF</vt:lpstr>
      <vt:lpstr>CHEF</vt:lpstr>
      <vt:lpstr>ATTRIBUTES</vt:lpstr>
      <vt:lpstr>ATTRIBUTES</vt:lpstr>
      <vt:lpstr>ATTRIBUTES</vt:lpstr>
      <vt:lpstr>ATTRIBUTES</vt:lpstr>
      <vt:lpstr>ATTRIBUTES</vt:lpstr>
      <vt:lpstr>RUNLIST</vt:lpstr>
      <vt:lpstr>BOOTSTRAP</vt:lpstr>
      <vt:lpstr>BOOTSTRAP</vt:lpstr>
      <vt:lpstr>BOOTSTRAP</vt:lpstr>
      <vt:lpstr>Moving and delete cookbooks in chef-repo to avoid cookbooks confusion</vt:lpstr>
      <vt:lpstr>NODE-SERVER</vt:lpstr>
      <vt:lpstr>How can we automate this process:</vt:lpstr>
      <vt:lpstr>How to Delete everything from chef-server:</vt:lpstr>
      <vt:lpstr>How to create ROLE:</vt:lpstr>
      <vt:lpstr>How to create ROLE:</vt:lpstr>
      <vt:lpstr>How to create ROLE:</vt:lpstr>
      <vt:lpstr>How to create ROLE:</vt:lpstr>
      <vt:lpstr>How to create ROLE:</vt:lpstr>
      <vt:lpstr>How to create ROLE:</vt:lpstr>
      <vt:lpstr>       </vt:lpstr>
      <vt:lpstr>Ansible-Introduction</vt:lpstr>
      <vt:lpstr>Ansible-Advantages&amp; Disadvantages</vt:lpstr>
      <vt:lpstr>                Ansible-Architecture</vt:lpstr>
      <vt:lpstr>Terms used in Ansible:</vt:lpstr>
      <vt:lpstr>Ansible-Installation</vt:lpstr>
      <vt:lpstr>Ansible-&gt;Node Connection</vt:lpstr>
      <vt:lpstr>Ansible-&gt;Node Connection</vt:lpstr>
      <vt:lpstr>Ansible-&gt;Node Connection</vt:lpstr>
      <vt:lpstr>Ansible-&gt;Node Connection</vt:lpstr>
      <vt:lpstr>Host Patterns:</vt:lpstr>
      <vt:lpstr>Ad-hoc Commands: </vt:lpstr>
      <vt:lpstr>Ansible Modules:</vt:lpstr>
      <vt:lpstr>Playbook</vt:lpstr>
      <vt:lpstr>Playbook</vt:lpstr>
      <vt:lpstr>Playbook</vt:lpstr>
      <vt:lpstr>Variables</vt:lpstr>
      <vt:lpstr>Handlers Section:</vt:lpstr>
      <vt:lpstr>Handlers Section:</vt:lpstr>
      <vt:lpstr>Loops</vt:lpstr>
      <vt:lpstr>Conditions</vt:lpstr>
      <vt:lpstr>Vault</vt:lpstr>
      <vt:lpstr>Roles</vt:lpstr>
      <vt:lpstr>Roles</vt:lpstr>
      <vt:lpstr>Docker- A Containerization Tool</vt:lpstr>
      <vt:lpstr>Docker-Introduction</vt:lpstr>
      <vt:lpstr>Docker uses container on the host OS to run applications</vt:lpstr>
      <vt:lpstr>Advantages of Docker:</vt:lpstr>
      <vt:lpstr>Architecture</vt:lpstr>
      <vt:lpstr>Components of Docker:</vt:lpstr>
      <vt:lpstr>Components of Docker:</vt:lpstr>
      <vt:lpstr>Components of Docker:</vt:lpstr>
      <vt:lpstr>Basic Docker Commands: </vt:lpstr>
      <vt:lpstr>Create container from our own Image:</vt:lpstr>
      <vt:lpstr>Now create image of this container</vt:lpstr>
      <vt:lpstr>Dockerfile</vt:lpstr>
      <vt:lpstr>Dockerfile</vt:lpstr>
      <vt:lpstr>Dockerfile</vt:lpstr>
      <vt:lpstr>Docker Volume:</vt:lpstr>
      <vt:lpstr>Creating Volume from Dockerfile:</vt:lpstr>
      <vt:lpstr>Creating Volume from Dockerfile</vt:lpstr>
      <vt:lpstr>Volumes (Host to Container)</vt:lpstr>
      <vt:lpstr>Some other commands:</vt:lpstr>
      <vt:lpstr>Docker Port Expose:</vt:lpstr>
      <vt:lpstr>Difference between docker attach and docker exec:</vt:lpstr>
      <vt:lpstr>How to push docker image in docker hub:</vt:lpstr>
      <vt:lpstr>      NAGIOS</vt:lpstr>
      <vt:lpstr>Nagios-Introduction</vt:lpstr>
      <vt:lpstr>                                 Why Nagios?  </vt:lpstr>
      <vt:lpstr>                                                Features of Nagios:  ➢  </vt:lpstr>
      <vt:lpstr>  Phases of Continuous Monitoring:</vt:lpstr>
      <vt:lpstr>                      Nagios Architecture:</vt:lpstr>
      <vt:lpstr>How does Nagios works?</vt:lpstr>
      <vt:lpstr>Pre-requisites and Config Files </vt:lpstr>
      <vt:lpstr>Installation of Nagios on Linux: </vt:lpstr>
      <vt:lpstr>Installation of Nagios on Linux: </vt:lpstr>
      <vt:lpstr>Installation of Nagios on Linux: </vt:lpstr>
      <vt:lpstr>Installation of Nagios on Linux: </vt:lpstr>
      <vt:lpstr>KUBERNETES- K8s</vt:lpstr>
      <vt:lpstr>KUBERNETES-Introduction</vt:lpstr>
      <vt:lpstr>                 KUBERNETES-Intro</vt:lpstr>
      <vt:lpstr>                             Features of Kubernetes:</vt:lpstr>
      <vt:lpstr>Kubernetes and Docker-Swarm Comparison</vt:lpstr>
      <vt:lpstr>KUBERNETES- ARCHITECTURE </vt:lpstr>
      <vt:lpstr>                           Working with Kubernetes</vt:lpstr>
      <vt:lpstr>Components of Control Plane (master):</vt:lpstr>
      <vt:lpstr>Components of Control Plane (master): </vt:lpstr>
      <vt:lpstr>                                 Components on master that runs controller: </vt:lpstr>
      <vt:lpstr>Nodes (kublet and container engine.)</vt:lpstr>
      <vt:lpstr>POD: </vt:lpstr>
      <vt:lpstr>POD</vt:lpstr>
      <vt:lpstr>                              DEMO: Setup Kubernetes master and node on AWS:</vt:lpstr>
      <vt:lpstr>DEMO: Setup Kubernetes master and node on AWS:</vt:lpstr>
      <vt:lpstr>DEMO: Setup Kubernetes master and node on AWS:</vt:lpstr>
      <vt:lpstr>PowerPoint Presentation</vt:lpstr>
      <vt:lpstr>PowerPoint Presentation</vt:lpstr>
      <vt:lpstr>PowerPoint Presentation</vt:lpstr>
      <vt:lpstr>PowerPoint Presentation</vt:lpstr>
      <vt:lpstr>PowerPoint Presentation</vt:lpstr>
    </vt:vector>
  </TitlesOfParts>
  <Company>Commonwealth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Ashok Anupam</dc:creator>
  <cp:lastModifiedBy>Ashok Anupam</cp:lastModifiedBy>
  <cp:revision>164</cp:revision>
  <dcterms:created xsi:type="dcterms:W3CDTF">2024-02-07T06:56:06Z</dcterms:created>
  <dcterms:modified xsi:type="dcterms:W3CDTF">2024-03-15T05:30:03Z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ad4e37-a57b-4acf-8043-ee7ad56988ae_Enabled">
    <vt:lpwstr>true</vt:lpwstr>
  </property>
  <property fmtid="{D5CDD505-2E9C-101B-9397-08002B2CF9AE}" pid="3" name="MSIP_Label_43ad4e37-a57b-4acf-8043-ee7ad56988ae_SetDate">
    <vt:lpwstr>2024-02-07T07:46:14Z</vt:lpwstr>
  </property>
  <property fmtid="{D5CDD505-2E9C-101B-9397-08002B2CF9AE}" pid="4" name="MSIP_Label_43ad4e37-a57b-4acf-8043-ee7ad56988ae_Method">
    <vt:lpwstr>Privileged</vt:lpwstr>
  </property>
  <property fmtid="{D5CDD505-2E9C-101B-9397-08002B2CF9AE}" pid="5" name="MSIP_Label_43ad4e37-a57b-4acf-8043-ee7ad56988ae_Name">
    <vt:lpwstr>43ad4e37-a57b-4acf-8043-ee7ad56988ae</vt:lpwstr>
  </property>
  <property fmtid="{D5CDD505-2E9C-101B-9397-08002B2CF9AE}" pid="6" name="MSIP_Label_43ad4e37-a57b-4acf-8043-ee7ad56988ae_SiteId">
    <vt:lpwstr>dddffba0-6c17-4f34-9748-3fa5e08cc366</vt:lpwstr>
  </property>
  <property fmtid="{D5CDD505-2E9C-101B-9397-08002B2CF9AE}" pid="7" name="MSIP_Label_43ad4e37-a57b-4acf-8043-ee7ad56988ae_ActionId">
    <vt:lpwstr>fe9ea591-61de-4f04-8b92-af623e45c4d4</vt:lpwstr>
  </property>
  <property fmtid="{D5CDD505-2E9C-101B-9397-08002B2CF9AE}" pid="8" name="MSIP_Label_43ad4e37-a57b-4acf-8043-ee7ad56988ae_ContentBits">
    <vt:lpwstr>0</vt:lpwstr>
  </property>
</Properties>
</file>