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492" r:id="rId3"/>
    <p:sldId id="257" r:id="rId4"/>
    <p:sldId id="258" r:id="rId5"/>
    <p:sldId id="259" r:id="rId6"/>
    <p:sldId id="260" r:id="rId7"/>
    <p:sldId id="261" r:id="rId8"/>
    <p:sldId id="262" r:id="rId9"/>
    <p:sldId id="493"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 id="410" r:id="rId157"/>
    <p:sldId id="411" r:id="rId158"/>
    <p:sldId id="412" r:id="rId159"/>
    <p:sldId id="413" r:id="rId160"/>
    <p:sldId id="414" r:id="rId161"/>
    <p:sldId id="415" r:id="rId162"/>
    <p:sldId id="416" r:id="rId163"/>
    <p:sldId id="417" r:id="rId164"/>
    <p:sldId id="418" r:id="rId165"/>
    <p:sldId id="419" r:id="rId166"/>
    <p:sldId id="420" r:id="rId167"/>
    <p:sldId id="421" r:id="rId168"/>
    <p:sldId id="422" r:id="rId169"/>
    <p:sldId id="423" r:id="rId170"/>
    <p:sldId id="424" r:id="rId171"/>
    <p:sldId id="425" r:id="rId172"/>
    <p:sldId id="426" r:id="rId173"/>
    <p:sldId id="427" r:id="rId174"/>
    <p:sldId id="428" r:id="rId175"/>
    <p:sldId id="429" r:id="rId176"/>
    <p:sldId id="430" r:id="rId177"/>
    <p:sldId id="431" r:id="rId178"/>
    <p:sldId id="432" r:id="rId179"/>
    <p:sldId id="433" r:id="rId180"/>
    <p:sldId id="434" r:id="rId181"/>
    <p:sldId id="435" r:id="rId182"/>
    <p:sldId id="436" r:id="rId183"/>
    <p:sldId id="437" r:id="rId184"/>
    <p:sldId id="438" r:id="rId185"/>
    <p:sldId id="439" r:id="rId186"/>
    <p:sldId id="440" r:id="rId187"/>
    <p:sldId id="441" r:id="rId188"/>
    <p:sldId id="442" r:id="rId189"/>
    <p:sldId id="443" r:id="rId190"/>
    <p:sldId id="444" r:id="rId191"/>
    <p:sldId id="445" r:id="rId192"/>
    <p:sldId id="446" r:id="rId193"/>
    <p:sldId id="447" r:id="rId194"/>
    <p:sldId id="448" r:id="rId195"/>
    <p:sldId id="449" r:id="rId196"/>
    <p:sldId id="450" r:id="rId197"/>
    <p:sldId id="451" r:id="rId198"/>
    <p:sldId id="452" r:id="rId199"/>
    <p:sldId id="453" r:id="rId200"/>
    <p:sldId id="454" r:id="rId201"/>
    <p:sldId id="455" r:id="rId202"/>
    <p:sldId id="456" r:id="rId203"/>
    <p:sldId id="457" r:id="rId204"/>
    <p:sldId id="458" r:id="rId205"/>
    <p:sldId id="459" r:id="rId206"/>
    <p:sldId id="460" r:id="rId207"/>
    <p:sldId id="461" r:id="rId208"/>
    <p:sldId id="462" r:id="rId209"/>
    <p:sldId id="463" r:id="rId210"/>
    <p:sldId id="464" r:id="rId211"/>
    <p:sldId id="465" r:id="rId212"/>
    <p:sldId id="466" r:id="rId213"/>
    <p:sldId id="467" r:id="rId214"/>
    <p:sldId id="468" r:id="rId215"/>
    <p:sldId id="469" r:id="rId216"/>
    <p:sldId id="470" r:id="rId217"/>
    <p:sldId id="471" r:id="rId218"/>
    <p:sldId id="472" r:id="rId219"/>
    <p:sldId id="473" r:id="rId220"/>
    <p:sldId id="474" r:id="rId221"/>
    <p:sldId id="475" r:id="rId222"/>
    <p:sldId id="476" r:id="rId223"/>
    <p:sldId id="477" r:id="rId224"/>
    <p:sldId id="478" r:id="rId225"/>
    <p:sldId id="479" r:id="rId226"/>
    <p:sldId id="480" r:id="rId227"/>
    <p:sldId id="481" r:id="rId228"/>
    <p:sldId id="482" r:id="rId229"/>
    <p:sldId id="483" r:id="rId230"/>
    <p:sldId id="484" r:id="rId231"/>
    <p:sldId id="485" r:id="rId232"/>
    <p:sldId id="486" r:id="rId233"/>
    <p:sldId id="487" r:id="rId234"/>
    <p:sldId id="488" r:id="rId235"/>
    <p:sldId id="489" r:id="rId236"/>
    <p:sldId id="490" r:id="rId237"/>
    <p:sldId id="491" r:id="rId2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presProps" Target="pres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769A53-54DE-4768-82C8-796113FACD20}" type="datetimeFigureOut">
              <a:rPr lang="en-AU" smtClean="0"/>
              <a:t>22/02/2024</a:t>
            </a:fld>
            <a:endParaRPr lang="en-AU"/>
          </a:p>
        </p:txBody>
      </p:sp>
      <p:sp>
        <p:nvSpPr>
          <p:cNvPr id="5" name="Footer Placeholder 4"/>
          <p:cNvSpPr>
            <a:spLocks noGrp="1"/>
          </p:cNvSpPr>
          <p:nvPr>
            <p:ph type="ftr" sz="quarter" idx="11"/>
          </p:nvPr>
        </p:nvSpPr>
        <p:spPr/>
        <p:txBody>
          <a:bodyPr/>
          <a:lstStyle/>
          <a:p>
            <a:endParaRPr lang="en-A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3C45D29-3402-413C-A300-8D16F911AB13}" type="slidenum">
              <a:rPr lang="en-AU" smtClean="0"/>
              <a:t>‹#›</a:t>
            </a:fld>
            <a:endParaRPr lang="en-AU"/>
          </a:p>
        </p:txBody>
      </p:sp>
    </p:spTree>
    <p:extLst>
      <p:ext uri="{BB962C8B-B14F-4D97-AF65-F5344CB8AC3E}">
        <p14:creationId xmlns:p14="http://schemas.microsoft.com/office/powerpoint/2010/main" val="211029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769A53-54DE-4768-82C8-796113FACD20}" type="datetimeFigureOut">
              <a:rPr lang="en-AU" smtClean="0"/>
              <a:t>22/02/2024</a:t>
            </a:fld>
            <a:endParaRPr lang="en-AU"/>
          </a:p>
        </p:txBody>
      </p:sp>
      <p:sp>
        <p:nvSpPr>
          <p:cNvPr id="5" name="Footer Placeholder 4"/>
          <p:cNvSpPr>
            <a:spLocks noGrp="1"/>
          </p:cNvSpPr>
          <p:nvPr>
            <p:ph type="ftr" sz="quarter" idx="11"/>
          </p:nvPr>
        </p:nvSpPr>
        <p:spPr/>
        <p:txBody>
          <a:bodyPr/>
          <a:lstStyle/>
          <a:p>
            <a:endParaRPr lang="en-A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C45D29-3402-413C-A300-8D16F911AB13}" type="slidenum">
              <a:rPr lang="en-AU" smtClean="0"/>
              <a:t>‹#›</a:t>
            </a:fld>
            <a:endParaRPr lang="en-AU"/>
          </a:p>
        </p:txBody>
      </p:sp>
    </p:spTree>
    <p:extLst>
      <p:ext uri="{BB962C8B-B14F-4D97-AF65-F5344CB8AC3E}">
        <p14:creationId xmlns:p14="http://schemas.microsoft.com/office/powerpoint/2010/main" val="344828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769A53-54DE-4768-82C8-796113FACD20}" type="datetimeFigureOut">
              <a:rPr lang="en-AU" smtClean="0"/>
              <a:t>22/02/2024</a:t>
            </a:fld>
            <a:endParaRPr lang="en-AU"/>
          </a:p>
        </p:txBody>
      </p:sp>
      <p:sp>
        <p:nvSpPr>
          <p:cNvPr id="5" name="Footer Placeholder 4"/>
          <p:cNvSpPr>
            <a:spLocks noGrp="1"/>
          </p:cNvSpPr>
          <p:nvPr>
            <p:ph type="ftr" sz="quarter" idx="11"/>
          </p:nvPr>
        </p:nvSpPr>
        <p:spPr/>
        <p:txBody>
          <a:bodyPr/>
          <a:lstStyle/>
          <a:p>
            <a:endParaRPr lang="en-A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C45D29-3402-413C-A300-8D16F911AB13}" type="slidenum">
              <a:rPr lang="en-AU" smtClean="0"/>
              <a:t>‹#›</a:t>
            </a:fld>
            <a:endParaRPr lang="en-A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0149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A769A53-54DE-4768-82C8-796113FACD20}" type="datetimeFigureOut">
              <a:rPr lang="en-AU" smtClean="0"/>
              <a:t>22/02/2024</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C45D29-3402-413C-A300-8D16F911AB13}" type="slidenum">
              <a:rPr lang="en-AU" smtClean="0"/>
              <a:t>‹#›</a:t>
            </a:fld>
            <a:endParaRPr lang="en-AU"/>
          </a:p>
        </p:txBody>
      </p:sp>
    </p:spTree>
    <p:extLst>
      <p:ext uri="{BB962C8B-B14F-4D97-AF65-F5344CB8AC3E}">
        <p14:creationId xmlns:p14="http://schemas.microsoft.com/office/powerpoint/2010/main" val="1427146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A769A53-54DE-4768-82C8-796113FACD20}" type="datetimeFigureOut">
              <a:rPr lang="en-AU" smtClean="0"/>
              <a:t>22/02/2024</a:t>
            </a:fld>
            <a:endParaRPr lang="en-AU"/>
          </a:p>
        </p:txBody>
      </p:sp>
      <p:sp>
        <p:nvSpPr>
          <p:cNvPr id="6" name="Footer Placeholder 5"/>
          <p:cNvSpPr>
            <a:spLocks noGrp="1"/>
          </p:cNvSpPr>
          <p:nvPr>
            <p:ph type="ftr" sz="quarter" idx="11"/>
          </p:nvPr>
        </p:nvSpPr>
        <p:spPr/>
        <p:txBody>
          <a:bodyPr/>
          <a:lstStyle/>
          <a:p>
            <a:endParaRPr lang="en-A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C45D29-3402-413C-A300-8D16F911AB13}" type="slidenum">
              <a:rPr lang="en-AU" smtClean="0"/>
              <a:t>‹#›</a:t>
            </a:fld>
            <a:endParaRPr lang="en-A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61050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A769A53-54DE-4768-82C8-796113FACD20}" type="datetimeFigureOut">
              <a:rPr lang="en-AU" smtClean="0"/>
              <a:t>22/02/2024</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C45D29-3402-413C-A300-8D16F911AB13}" type="slidenum">
              <a:rPr lang="en-AU" smtClean="0"/>
              <a:t>‹#›</a:t>
            </a:fld>
            <a:endParaRPr lang="en-AU"/>
          </a:p>
        </p:txBody>
      </p:sp>
    </p:spTree>
    <p:extLst>
      <p:ext uri="{BB962C8B-B14F-4D97-AF65-F5344CB8AC3E}">
        <p14:creationId xmlns:p14="http://schemas.microsoft.com/office/powerpoint/2010/main" val="760897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769A53-54DE-4768-82C8-796113FACD20}" type="datetimeFigureOut">
              <a:rPr lang="en-AU" smtClean="0"/>
              <a:t>22/02/2024</a:t>
            </a:fld>
            <a:endParaRPr lang="en-AU"/>
          </a:p>
        </p:txBody>
      </p:sp>
      <p:sp>
        <p:nvSpPr>
          <p:cNvPr id="5" name="Footer Placeholder 4"/>
          <p:cNvSpPr>
            <a:spLocks noGrp="1"/>
          </p:cNvSpPr>
          <p:nvPr>
            <p:ph type="ftr" sz="quarter" idx="11"/>
          </p:nvPr>
        </p:nvSpPr>
        <p:spPr/>
        <p:txBody>
          <a:bodyPr/>
          <a:lstStyle/>
          <a:p>
            <a:endParaRPr lang="en-A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C45D29-3402-413C-A300-8D16F911AB13}" type="slidenum">
              <a:rPr lang="en-AU" smtClean="0"/>
              <a:t>‹#›</a:t>
            </a:fld>
            <a:endParaRPr lang="en-AU"/>
          </a:p>
        </p:txBody>
      </p:sp>
    </p:spTree>
    <p:extLst>
      <p:ext uri="{BB962C8B-B14F-4D97-AF65-F5344CB8AC3E}">
        <p14:creationId xmlns:p14="http://schemas.microsoft.com/office/powerpoint/2010/main" val="77118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769A53-54DE-4768-82C8-796113FACD20}" type="datetimeFigureOut">
              <a:rPr lang="en-AU" smtClean="0"/>
              <a:t>22/02/2024</a:t>
            </a:fld>
            <a:endParaRPr lang="en-AU"/>
          </a:p>
        </p:txBody>
      </p:sp>
      <p:sp>
        <p:nvSpPr>
          <p:cNvPr id="5" name="Footer Placeholder 4"/>
          <p:cNvSpPr>
            <a:spLocks noGrp="1"/>
          </p:cNvSpPr>
          <p:nvPr>
            <p:ph type="ftr" sz="quarter" idx="11"/>
          </p:nvPr>
        </p:nvSpPr>
        <p:spPr/>
        <p:txBody>
          <a:bodyPr/>
          <a:lstStyle/>
          <a:p>
            <a:endParaRPr lang="en-A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C45D29-3402-413C-A300-8D16F911AB13}" type="slidenum">
              <a:rPr lang="en-AU" smtClean="0"/>
              <a:t>‹#›</a:t>
            </a:fld>
            <a:endParaRPr lang="en-AU"/>
          </a:p>
        </p:txBody>
      </p:sp>
    </p:spTree>
    <p:extLst>
      <p:ext uri="{BB962C8B-B14F-4D97-AF65-F5344CB8AC3E}">
        <p14:creationId xmlns:p14="http://schemas.microsoft.com/office/powerpoint/2010/main" val="396941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769A53-54DE-4768-82C8-796113FACD20}" type="datetimeFigureOut">
              <a:rPr lang="en-AU" smtClean="0"/>
              <a:t>22/02/2024</a:t>
            </a:fld>
            <a:endParaRPr lang="en-AU"/>
          </a:p>
        </p:txBody>
      </p:sp>
      <p:sp>
        <p:nvSpPr>
          <p:cNvPr id="5" name="Footer Placeholder 4"/>
          <p:cNvSpPr>
            <a:spLocks noGrp="1"/>
          </p:cNvSpPr>
          <p:nvPr>
            <p:ph type="ftr" sz="quarter" idx="11"/>
          </p:nvPr>
        </p:nvSpPr>
        <p:spPr/>
        <p:txBody>
          <a:bodyPr/>
          <a:lstStyle/>
          <a:p>
            <a:endParaRPr lang="en-A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C45D29-3402-413C-A300-8D16F911AB13}" type="slidenum">
              <a:rPr lang="en-AU" smtClean="0"/>
              <a:t>‹#›</a:t>
            </a:fld>
            <a:endParaRPr lang="en-AU"/>
          </a:p>
        </p:txBody>
      </p:sp>
    </p:spTree>
    <p:extLst>
      <p:ext uri="{BB962C8B-B14F-4D97-AF65-F5344CB8AC3E}">
        <p14:creationId xmlns:p14="http://schemas.microsoft.com/office/powerpoint/2010/main" val="579305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769A53-54DE-4768-82C8-796113FACD20}" type="datetimeFigureOut">
              <a:rPr lang="en-AU" smtClean="0"/>
              <a:t>22/02/2024</a:t>
            </a:fld>
            <a:endParaRPr lang="en-AU"/>
          </a:p>
        </p:txBody>
      </p:sp>
      <p:sp>
        <p:nvSpPr>
          <p:cNvPr id="5" name="Footer Placeholder 4"/>
          <p:cNvSpPr>
            <a:spLocks noGrp="1"/>
          </p:cNvSpPr>
          <p:nvPr>
            <p:ph type="ftr" sz="quarter" idx="11"/>
          </p:nvPr>
        </p:nvSpPr>
        <p:spPr/>
        <p:txBody>
          <a:bodyPr/>
          <a:lstStyle/>
          <a:p>
            <a:endParaRPr lang="en-A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C45D29-3402-413C-A300-8D16F911AB13}" type="slidenum">
              <a:rPr lang="en-AU" smtClean="0"/>
              <a:t>‹#›</a:t>
            </a:fld>
            <a:endParaRPr lang="en-AU"/>
          </a:p>
        </p:txBody>
      </p:sp>
    </p:spTree>
    <p:extLst>
      <p:ext uri="{BB962C8B-B14F-4D97-AF65-F5344CB8AC3E}">
        <p14:creationId xmlns:p14="http://schemas.microsoft.com/office/powerpoint/2010/main" val="2004777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769A53-54DE-4768-82C8-796113FACD20}" type="datetimeFigureOut">
              <a:rPr lang="en-AU" smtClean="0"/>
              <a:t>22/02/2024</a:t>
            </a:fld>
            <a:endParaRPr lang="en-AU"/>
          </a:p>
        </p:txBody>
      </p:sp>
      <p:sp>
        <p:nvSpPr>
          <p:cNvPr id="6" name="Footer Placeholder 5"/>
          <p:cNvSpPr>
            <a:spLocks noGrp="1"/>
          </p:cNvSpPr>
          <p:nvPr>
            <p:ph type="ftr" sz="quarter" idx="11"/>
          </p:nvPr>
        </p:nvSpPr>
        <p:spPr/>
        <p:txBody>
          <a:bodyPr/>
          <a:lstStyle/>
          <a:p>
            <a:endParaRPr lang="en-A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3C45D29-3402-413C-A300-8D16F911AB13}" type="slidenum">
              <a:rPr lang="en-AU" smtClean="0"/>
              <a:t>‹#›</a:t>
            </a:fld>
            <a:endParaRPr lang="en-AU"/>
          </a:p>
        </p:txBody>
      </p:sp>
    </p:spTree>
    <p:extLst>
      <p:ext uri="{BB962C8B-B14F-4D97-AF65-F5344CB8AC3E}">
        <p14:creationId xmlns:p14="http://schemas.microsoft.com/office/powerpoint/2010/main" val="3154607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769A53-54DE-4768-82C8-796113FACD20}" type="datetimeFigureOut">
              <a:rPr lang="en-AU" smtClean="0"/>
              <a:t>22/02/2024</a:t>
            </a:fld>
            <a:endParaRPr lang="en-AU"/>
          </a:p>
        </p:txBody>
      </p:sp>
      <p:sp>
        <p:nvSpPr>
          <p:cNvPr id="8" name="Footer Placeholder 7"/>
          <p:cNvSpPr>
            <a:spLocks noGrp="1"/>
          </p:cNvSpPr>
          <p:nvPr>
            <p:ph type="ftr" sz="quarter" idx="11"/>
          </p:nvPr>
        </p:nvSpPr>
        <p:spPr/>
        <p:txBody>
          <a:bodyPr/>
          <a:lstStyle/>
          <a:p>
            <a:endParaRPr lang="en-A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3C45D29-3402-413C-A300-8D16F911AB13}" type="slidenum">
              <a:rPr lang="en-AU" smtClean="0"/>
              <a:t>‹#›</a:t>
            </a:fld>
            <a:endParaRPr lang="en-AU"/>
          </a:p>
        </p:txBody>
      </p:sp>
    </p:spTree>
    <p:extLst>
      <p:ext uri="{BB962C8B-B14F-4D97-AF65-F5344CB8AC3E}">
        <p14:creationId xmlns:p14="http://schemas.microsoft.com/office/powerpoint/2010/main" val="128438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769A53-54DE-4768-82C8-796113FACD20}" type="datetimeFigureOut">
              <a:rPr lang="en-AU" smtClean="0"/>
              <a:t>22/02/2024</a:t>
            </a:fld>
            <a:endParaRPr lang="en-AU"/>
          </a:p>
        </p:txBody>
      </p:sp>
      <p:sp>
        <p:nvSpPr>
          <p:cNvPr id="4" name="Footer Placeholder 3"/>
          <p:cNvSpPr>
            <a:spLocks noGrp="1"/>
          </p:cNvSpPr>
          <p:nvPr>
            <p:ph type="ftr" sz="quarter" idx="11"/>
          </p:nvPr>
        </p:nvSpPr>
        <p:spPr/>
        <p:txBody>
          <a:bodyPr/>
          <a:lstStyle/>
          <a:p>
            <a:endParaRPr lang="en-A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C45D29-3402-413C-A300-8D16F911AB13}" type="slidenum">
              <a:rPr lang="en-AU" smtClean="0"/>
              <a:t>‹#›</a:t>
            </a:fld>
            <a:endParaRPr lang="en-AU"/>
          </a:p>
        </p:txBody>
      </p:sp>
    </p:spTree>
    <p:extLst>
      <p:ext uri="{BB962C8B-B14F-4D97-AF65-F5344CB8AC3E}">
        <p14:creationId xmlns:p14="http://schemas.microsoft.com/office/powerpoint/2010/main" val="1790305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69A53-54DE-4768-82C8-796113FACD20}" type="datetimeFigureOut">
              <a:rPr lang="en-AU" smtClean="0"/>
              <a:t>22/02/2024</a:t>
            </a:fld>
            <a:endParaRPr lang="en-AU"/>
          </a:p>
        </p:txBody>
      </p:sp>
      <p:sp>
        <p:nvSpPr>
          <p:cNvPr id="3" name="Footer Placeholder 2"/>
          <p:cNvSpPr>
            <a:spLocks noGrp="1"/>
          </p:cNvSpPr>
          <p:nvPr>
            <p:ph type="ftr" sz="quarter" idx="11"/>
          </p:nvPr>
        </p:nvSpPr>
        <p:spPr/>
        <p:txBody>
          <a:bodyPr/>
          <a:lstStyle/>
          <a:p>
            <a:endParaRPr lang="en-A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C45D29-3402-413C-A300-8D16F911AB13}" type="slidenum">
              <a:rPr lang="en-AU" smtClean="0"/>
              <a:t>‹#›</a:t>
            </a:fld>
            <a:endParaRPr lang="en-AU"/>
          </a:p>
        </p:txBody>
      </p:sp>
    </p:spTree>
    <p:extLst>
      <p:ext uri="{BB962C8B-B14F-4D97-AF65-F5344CB8AC3E}">
        <p14:creationId xmlns:p14="http://schemas.microsoft.com/office/powerpoint/2010/main" val="3553747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A769A53-54DE-4768-82C8-796113FACD20}" type="datetimeFigureOut">
              <a:rPr lang="en-AU" smtClean="0"/>
              <a:t>22/02/2024</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C45D29-3402-413C-A300-8D16F911AB13}" type="slidenum">
              <a:rPr lang="en-AU" smtClean="0"/>
              <a:t>‹#›</a:t>
            </a:fld>
            <a:endParaRPr lang="en-AU"/>
          </a:p>
        </p:txBody>
      </p:sp>
    </p:spTree>
    <p:extLst>
      <p:ext uri="{BB962C8B-B14F-4D97-AF65-F5344CB8AC3E}">
        <p14:creationId xmlns:p14="http://schemas.microsoft.com/office/powerpoint/2010/main" val="305693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A769A53-54DE-4768-82C8-796113FACD20}" type="datetimeFigureOut">
              <a:rPr lang="en-AU" smtClean="0"/>
              <a:t>22/02/2024</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C45D29-3402-413C-A300-8D16F911AB13}" type="slidenum">
              <a:rPr lang="en-AU" smtClean="0"/>
              <a:t>‹#›</a:t>
            </a:fld>
            <a:endParaRPr lang="en-AU"/>
          </a:p>
        </p:txBody>
      </p:sp>
    </p:spTree>
    <p:extLst>
      <p:ext uri="{BB962C8B-B14F-4D97-AF65-F5344CB8AC3E}">
        <p14:creationId xmlns:p14="http://schemas.microsoft.com/office/powerpoint/2010/main" val="2188087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A769A53-54DE-4768-82C8-796113FACD20}" type="datetimeFigureOut">
              <a:rPr lang="en-AU" smtClean="0"/>
              <a:t>22/02/2024</a:t>
            </a:fld>
            <a:endParaRPr lang="en-A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3C45D29-3402-413C-A300-8D16F911AB13}" type="slidenum">
              <a:rPr lang="en-AU" smtClean="0"/>
              <a:t>‹#›</a:t>
            </a:fld>
            <a:endParaRPr lang="en-AU"/>
          </a:p>
        </p:txBody>
      </p:sp>
    </p:spTree>
    <p:extLst>
      <p:ext uri="{BB962C8B-B14F-4D97-AF65-F5344CB8AC3E}">
        <p14:creationId xmlns:p14="http://schemas.microsoft.com/office/powerpoint/2010/main" val="70676882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44752" y="832105"/>
            <a:ext cx="8748000" cy="1908000"/>
          </a:xfrm>
        </p:spPr>
        <p:txBody>
          <a:bodyPr>
            <a:prstTxWarp prst="textPlain">
              <a:avLst/>
            </a:prstTxWarp>
            <a:normAutofit/>
            <a:scene3d>
              <a:camera prst="isometricOffAxis1Right"/>
              <a:lightRig rig="threePt" dir="t"/>
            </a:scene3d>
            <a:sp3d extrusionH="57150">
              <a:bevelT w="38100" h="38100" prst="relaxedInset"/>
            </a:sp3d>
          </a:bodyPr>
          <a:lstStyle/>
          <a:p>
            <a:r>
              <a:rPr lang="en-AU"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AWS</a:t>
            </a:r>
          </a:p>
        </p:txBody>
      </p:sp>
      <p:sp>
        <p:nvSpPr>
          <p:cNvPr id="6" name="AutoShape 2" descr="data:image/jpeg;base64,/9j/4AAQSkZJRgABAQAAAQABAAD/4gIoSUNDX1BST0ZJTEUAAQEAAAIYAAAAAAQwAABtbnRyUkdCIFhZWiAAAAAAAAAAAAAAAABhY3NwAAAAAAAAAAAAAAAAAAAAAAAAAAAAAAAAAAAAAQAA9tYAAQAAAADTLQAAAAAAAAAAAAAAAAAAAAAAAAAAAAAAAAAAAAAAAAAAAAAAAAAAAAAAAAAAAAAAAAAAAAlkZXNjAAAA8AAAAHRyWFlaAAABZAAAABRnWFlaAAABeAAAABRiWFlaAAABjAAAABRyVFJDAAABoAAAAChnVFJDAAABoAAAAChiVFJDAAABoAAAACh3dHB0AAAByAAAABRjcHJ0AAAB3AAAADxtbHVjAAAAAAAAAAEAAAAMZW5VUwAAAFgAAAAcAHMAUgBHAEIAAAAAAAAAAAAAAAAAAAAAAAAAAAAAAAAAAAAAAAAAAAAAAAAAAAAAAAAAAAAAAAAAAAAAAAAAAAAAAAAAAAAAAAAAAAAAAAAAAAAAAAAAAFhZWiAAAAAAAABvogAAOPUAAAOQWFlaIAAAAAAAAGKZAAC3hQAAGNpYWVogAAAAAAAAJKAAAA+EAAC2z3BhcmEAAAAAAAQAAAACZmYAAPKnAAANWQAAE9AAAApbAAAAAAAAAABYWVogAAAAAAAA9tYAAQAAAADTLW1sdWMAAAAAAAAAAQAAAAxlblVTAAAAIAAAABwARwBvAG8AZwBsAGUAIABJAG4AYwAuACAAMgAwADEANv/bAEMACAYGBwYFCAcHBwkJCAoMFA0MCwsMGRITDxQdGh8eHRocHCAkLicgIiwjHBwoNyksMDE0NDQfJzk9ODI8LjM0Mv/bAEMBCQkJDAsMGA0NGDIhHCEyMjIyMjIyMjIyMjIyMjIyMjIyMjIyMjIyMjIyMjIyMjIyMjIyMjIyMjIyMjIyMjIyMv/AABEIAv4C/QMBIgACEQEDEQH/xAAcAAEAAQUBAQAAAAAAAAAAAAAABwEDBAUGAgj/xABZEAABAwICBQQLCQsLAwUAAwAAAQIDBAUGERIhMUFRBxNhcRQiMkJSgZGhscHRFSMzVWJydJOyCBYYNDU3Q3OSotIXJDZEU1RWgoPh8GN1lCVFZsLiRkeE/8QAGwEBAAIDAQEAAAAAAAAAAAAAAAIDAQQFBgf/xAAvEQEAAgEDAwMEAgIBBQEAAAAAAQIDBBExBRIhE0FRFCIyYQZCFVKhIzNxkbEW/9oADAMBAAIRAxEAPwC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jnE57mu+0dLxHs08tUjcVR06r/AFXS/eNwUYcvfa1fiWZgABewAAAAAAAAAAAAAAAAAAAAAAAAAAAAAAAAAAAAAAAAAAAAAAAAAAAAAAAAAAAAAAAAAAAAAAAAAAAAAAAAAAAAAAAAAAAAAAAAAAAAAAAAAAAAAAAAAoqom1UTrUI5q7HIvjK/VpvtubKgAsAAAAABxdTVaXKasWeplE1vnzOyY7SYi8UI9ifz/KLdp0XNIso/IiId7Su0osuBwtFqYnW5KfKcx4XwAd1AAAAAAAAAAAAAAAAAAAAAAAAAAAAAAAAAAAAAAAAAAAAAAAAAAAAAAAAAAAAAAAAAAAAAAAAAAAAAAAAAAAAAAAAAAAAAAAAAAAAAAAAAAAAAAW554qaB888jY4o00nvcuSIhy78Q1V0kVLc1YKRP0707Z/Um5DVXmvfii+Ot8D19y6N3vqpslenqQ28cbIY2sY1Ea1MkRDyPWus2rM4cE/8AmVtKe8vTGqzunOe5drnLmql1szmlsHk/qMu/dv5WbNnTVy6mqufQpsmPR7UVqnNIuS6jZUNUueSr1npekdZvFoxZZ3hXevvDagonpKntYndUDPLWuxAYF7qkobFXVWeXNwOVOvLJCF7dtZkcFhh3ZVfdq7bz1S7JejNTvLdJm3LoOLwjT8xYYlVO2kVXKdXbn5Py4KeD0mq26j3fMr5j7W5AUHv1AAAAAAAAAAAAAAAAAAAAAAAAAAAAAAAAAAAAAAAAAAAAAAAAAAAAAAAAAAAAAAAAAAAAAAAAAAAAAAAAAAABYSqgdUupkkbz7UzWNVyXLjlvQvmlxFYUvVG1YZlpq+BdKmqW6lY7gvFq70MTMxHhi28RvDdAj6w45qGVklpvkXN3CnXRkbvXpTiindUtVBVx85DIj29G1OshTLW3CumatvEcr4ALFoAAAAAAAAAAAAAAAAaPFl1daMO1NRGuU705qJflO1Z+LWbw4XlClWarstuRe1kmWVyccskT0qauty+lgtf9MxG8vOHqBKC0xMVPfHppvXiqm1KNTRaiJsRMip8ty3m95tLYgABWyHuN2g9HHgEqT223gdDTv04k6C8YNvdnH4jOPqHTss5dNW0te0bSHJcolVzWHEpGr75WTNjROhFzU60j/FUvunjW329uuOjj5yTocv8AsiDqWaMOmtZisby2NDClPQQQoncsRDPpXZS9ZYPcTtGRq9J81w5JjNF/22J4dG1c2ovFCpagXShTo1F0+pYL9+OtvmGvIAC5gAAAAAAAAAAAAAAAAAAAAAAAAAAAAAAAAAAAAAAAAAAAAAAAAAAAAAAAAAAAAAAAAAAAAAAAAAAAAAAAAAAHE8oGD3X6jbcbd2l2o25xq3bK3wF6eBw+G8W1DcmyufHURLovTYqKnFCbiJeU3Cr6Cp++i1xroqqJXRtT9/2mpqcUzHfXloavBMx6lOYdvasVU9W1rahyMcv6RNi9fA6Jr0c1HNVFauxUXNFIGoLgromTwP1Kmw6+yYrlpXJG52pV1sd3K+wow63+t2tp+o+e3KksGBQXSmuDE5t2UmWti7f9zPOjW0WjeHXraLRvAADLIAAAAAAAAAABwGNdWL7Gq9zoO9J35wvKNCsTbTc2pqp51Y9eCLrT0Gh1Ok30t4hKvLZg8RvSWJr2rmjkRT2fLrRtOzYAAAAKoma5GY5G2tqatm42BiUDcoVdxXJDLPpvSKTTSUiWvafLzJIyKN8kio1jGq5yruRCN8OOfcrhcL1Ki51Mq6Ge5u7zHQY9uTqWxtoIF/nNe/mmoi60b3y+rxmPbaRtDb4adqZaLUz6zifyXVxFYwwnjhllU2oUB4yvK1vqJ2cS+UyTAtzs25dBnn0/pWT1NLSWvbkAB0UQAAAAAAAAAAAAAAAAAAAAAAAAAAAAAAAAAAAAAAAAAAAAAAAAAAAAAAAAAAAAAAAAAAAAAAAAAAAAAAAAAADxNDHPDJDMxHxyNVr2OTU5F2oewBAN9sr8GYnfQ5O9zan3yleuvJPBz4oXUXehK2M8MxYow/NSZIlTH75TSb2vTd1LsIYtVTI+N9PUNVlRA5WPa7aipqOPrcHZPdDz3UdN6du+vEuioLtNRvb2yq1NmS60JAsuKoqljWVLkXhInrIuLkM8kD0dG5UUow6m+Of019Pq74Z/Sc2ua9qOaqOaqZoqbz0RzYMUvhVI3rm1drHLqXq4He0dbBXQ85C9F4t3odnDnrljw9Bg1VM0eOWSAC5sgAAAAAAABq8Q2lL3Yqqh1I97c41Xc9NaG0BG9YtWaz7iOMLXF09E6jqO1qaZVY5q7dR0BrMW4eqqau++CzRqszddTAxO7Twk6eJ5tN9pLpCitkRkqd0xy6z511Xpt9Plm0R4lfW28NqADjJhdhYr5Go1M3KuSGK+ojY5G56T1XJGN1qpvbdRuhZzsyZSuTU3wU9p1el9OyarNHj7Y5lG1toZsbEjjaxNyFVXJM1VERN/AqcljW8PhpmWeiXOtrU0XZbY496+PYfQ8l6abDvPiIUcy0jZ/vkxbPcu6o6X3mm4LltXxqdCYdsoI7dQRU8adymvpUzD5nr9TbU5pyS2IjaAAGmy2VtdrRPEbU0tvXKROs3R9C/j9+7S7fCi/IADvIAAAAAAAAAAAAAAAAAAAAAAAAAAAAAAAAAAAAAAAAAAAAAAAAAAAAAAAAAAAAAAAAAAAAAAAAAAAAAACjlRrVc5URqJmqqupDlq/H1npHuipnPrJUXJUhTtUX5y6iF71pG9p2QyZaY43vOzqgcKnKE57tVAxqfKl1+g2NHjWmnVEmgfHnva5HIVV1WKeJUV1uC07RLqQY9LXU1azSgla/im9PEZBfExPmGzExMbwEN8plj9xMQQX+lZlTVrtCoRE1Nk4+NPQTIanEtlixDh+stsqJ79H2jlTuXpravlIZaRek1VZ8UZaTWUNtcj2I5NaKmaFTWWiSVjJaKoaraimesb2rtRUXI2Z569ZrbaXk8lJraayIuS5oby0X+eimbm9UVNjvaaIqKXmk7wzjyWxzvVMlpvcFxajVVGzZbM9Tuo2pCdBcpaKRMlVWZ7OBI9ixLHWRtjnema6myL6FOvp9XF/FuXf0murkjtvy6UAG86QAAAAAAAAcxecEW26zOqoVfRVirmssGxy9KHTgryYqZa9t43gR/962LKRdCmudJPGmxZM2r6DJp8MYkqHfz66U0Me9IWq5fUduDnz0bSTbeapd0tXbLHR2tNKNHSzrtmkXNy9XA2gMO5XKltNG6qq5NCNNSJtVy8ETepvVpiwU2rEREMcrV6vFPY7bJWVGtU1RxouuR25EONs9HUVFVNeLj21XUrpZbmJuROoMjqsQXL3UuTFZEzVT0+5icevpN5kiakPE9b6t69vSxz9sLaV28gAPNrAAAZNEuUpvjn6VcpfEb9utqdR7j+M23xWhTk5VAB6hWAAAAAAAAAbs9mRpZ8Qwc6sNE1amRNSuTUxvj3+Ipz6jHgr3ZJ2hKtJtO0N0DQ9nVkmuSRG/JYhVKmRP0j/Kca/wDIMEW2rEy2I0t9vLeg1MVc9q63qvWZ8NS2VE3ON7TdUwaidonaVd8Nqcr4AOipAAAAAAAAAAAAAAAAAAAAAAAAAAAAAAAAAAAAAAAAAAAAAAAAAAAAAAAACiqiIqquSImaqu4qcbym3iS0YPmbA9Wz1j0pmKm1EXuvMi+Uxa3bG6N7RWszLisU4uqMUXGWhoZXRWiB2i5zVyWoVNqr8nghqo42xsRrERETgWaCnbS0ccbUyyTWZB5/PlnJbeXldTntlvMyqVRzmrm1yovQeQUqG1oL1PSStcrnal7pFyVCRbHiKOvjbHM9umux/Hr4KRKZlBXSUUyORV0M9aG1g1Nsc/puaXWXxW88JuBpsP3Vtwpmsc/ORqZoufdIbk7dLReN4elx3i9e6EJ8oVs9w8dMro0yprm3SXgkianepTCO/wCVe1LX4PdWRp77b5EnT5ux3pz8RHNHMk9HHJxacjXY+2+8OB1PF25O6PdeABouYGRS1ctJIj41yTenExwZiZjzBEzE7wknDuJ2SRthndmzYirtZ/sdg1yOajmqitXWioQXBPJTyI+NyoqHd4cxOmSQyrmze3e3pQ6ml1e/23dzRa/f7MjugeWua9iOa5HNVM0VN56Ok7AAAAAAAAbgDDqrnSUmqSZFd4DNbjS1d1r61FjpG9ixLtkdrevVwOdquqabTx91vPwlFZlsbtfaa1N0Nc1UqdpAxda9fBDmEpKq6ViV11dpOT4KFO5jToT1mXTUENO5X5acjtbnu1qplHjOpdby6n7aeKra0iFERETJCoBw0wAAAABdp/hUOgZ8G3qOeg+FQ6CL4JvUey/jE+LQqyPYAPXKgAAAAAPEkrIYnyyvayNiK5znLkiJ0ns4bFlfJdrtHh6lcqQsykrHIu3ejfWa+p1FcGOb2TpSbTtClRdarE87o6dXwWpi5Z7HT9K9HQbKCnjpo0ZE1GtTgKeCOmgbDE1GtamSIhdPAazWZNTkmbS6mPHFI2gABpLFFLsUqxu6C2CymSaW3hGY3jaW9p5Ukj26y8ay3ya0avUbM+gdN1M59PFp5cvNTttsAA6CoAAAAAAAAAAAAAAAAAAAAAAAAAAAAAAAAAAAAAAAAAAAAAAAAAAAAACK+WJ6rJYYe9WaRy9epCVCNOWWlctotVeiZpT1Wi5eCOT2oVZ43xyo1MTOKdnI7ihRjkfG1ybFTMqedl5OeQABgAAYdHha5vpatrM+5XSb60JVY9JI2vaubXIioQfQyrFWxPTwiYbJNz1qiVV7nNp1en5JmJq7vSsszE0lfuVIy4Wuqo3tzbPC6NU60PnqxK5tLJTyd3DIrFThkuR9HptzPn+tgShxxfaRqZNSoc5qdC6/WT19d6breqU3xxK8ADjvPAAAqe4pnwSJIxcnIWwI8HHCQMM4kTJIZV7Re6b4PSh3DXNexr2ORzXJmipvIMhmfBK17FVFRSQMMYka9iQzO7Rduferx6jqaTVb/ZZ29Drd/wDp3dqYdzlrYKF81BCyadnbc0/VppvRF4mWioutNaLsUqdK0bxs7MOdtmK6e6Qq6JqNlbqfE5cnNXgqGct1dujb5TmMX4fmo6lcQ2huUzO2qoWp3aeF18S9abnDdaJk8SpmqdsnBTxvU9Vr9Jf8t4W1iJb190nVO10G+LMw5ZppvhJpHJwRckPAPP5eo6rL+V5T7YeGxMZ3LUQ9gGnNptykAAwAAAAAAAALsHwzTfxfAs6jn4PhmnQRfBM+ah7D+L/3VZHsAHsFQAAAAAs1dQyjo56l/cwxueviTMj7CUT54Ki6T65quRXq5elTp8bSOiwdclauSqxG+JVRDVWBiR2OkRPAzPM/yDLMVrSG5pK+ZlsgAeSb4ADAAAyMuh+FTrNwau3sVZM9zdZtD3PRKTXT7z7uZqZ3uAA7TXAAAG811bdY6aoZSRIktU9M9BNjE4u4GZA1zY0V65vdrVSiM9bZOyvmY5S7Z23ldABeiAAAAAAAAAAAAAAAAAAAAAAAAAAAAAAAAAAAAAAAAAAAAABpsVWVMQYZrrbq5yWPONV3PTW3zobkCY3jZiY3jaXzpZ53Op3U0yK2eByse1dqZGxN1ykYYltNzXE1tiVaWVf56xqdw7w8uC7+k0FNUR1ULZI3ZovmODqcM47vL6zTzivPwugA1mmAAC5D8MxE8JCXcM5+46Ku96kT0bNKoauSrkurpUmO0Uq0dqp4XJk9rM3da61Oj0+v3TLsdJrPdMs4gzFzeb5UbmiJlpxsd+6hOZB2MXafKjcMu9iYn7qG3rP+03+o/wDYljAA4bzIAAAAAF+mqX0szZGLllt6SwBE7TuRMxO8JSwzfmVMLIJHJkupqquxeB1BCVvrn0VQjkVdFdqEq2K7MuFM1rnosiJqXwkOzpNR3x225eh0Gr9SOy3Lb7UyVNpGt8t0mELz7pUbVW11L8pGJsicu7qXcSWWKykgr6OWlqY0khlarXtXgS1ukpqsU1s6kTtLmqeeOpgZNE5HMcmaKhdOWoVnwxe32Wscq0710qaVdjmrsOp2nzbWaW2myzSzYid4AAajIAAAAAAAAAALtP8ACodBH8E3qNBTJ754joE1NTqPafxiv22lVkVAOftV3Se93ekcufMT5J1ZJ6z0ubPXFt3e6Fazbh0ACbAXxO6IAANTieidX4YuNMzu3Qq5vWmv1HL4Uq21VggyXtmdqqcDvtW/Wm8jKqhfg3EkjHIvuXWOV8TtzF3p4jgdc0tsuOL19m1prxWdpdUDxHIyWNHxuRzXJmioezxcxtLoAADKh6amapqz6izLURxZI5c3KuSNTWqm1t1G9Mp6hui9e5Z4PX0nQ0OhyanJ2xHj5U5csUjeWZSw8zCiL3S63F8A99hxVxUjHXiHLtM2neQAsVVZT0UCzVMrY403uXb1cSybRWN5YhfOYu2I3vmdb7PlJUbHz7WR9XFTEq7lXX5zoYNOlt+xV2PlT1IZNFQxUrGxQxom5Mt553XdYjf0sHmflt4tP/ay/YrU2nVznOWSVy6csrlzV7joi1BCkESNTbtVS6dXp+nnDi+78p8ypy37reOAAG8qAAAAAAAAAAAAAAAAAAAAAAAAAAAAAAAAAAAAAAAAAAAAAAAAW5oY54XwysbJG9qtcxyZo5F3KQ7ijk+r8P1Mlxw/G+poHKrpKRNb4urinnJmBXkx1yRtZVmw1y12s+d6S609UmSu0JE2sdqVDOzRdmslO+4Cw/f3PmqKJIql22op10H59O5fGcfPyQ18Ll9zsQdpubPFr8qHNyaC0T9rjZel3ifsc6eHyMjTN7kTxnRRclV+c7Ke/UzWb9CNVU6mx8nNptL2z1L5bjUtXNHz9yi9DU1eUhXQZJnyrp0vLafPhqsFYflqZY7lVxLHTs1wsemuRfCy4EijZqRMkKnUw4a4q9sO5p8FcFO2oQJd5kq+UG+zoubWzLGi9Wr1E51tSyioairfqZDG6RfEmZ89WZXzsqK2Tu6iV0ir1rma2vttj2aXVL7Yu1swAcZ54AAAAAAABU3eH7s+iqmMV2SZ5tXgpoyqKqLmm1CVLzW28J47zjt3QnGjq2VlM2Zm/U5OCmQR/hG+aLkjldq7l6es7/PPZrRd538GWMlIl6nTZ4zUizR4pw+y/wBqcxqI2rh7eCTejuHUpzGG7q6spnUtSisq6ddB7XbdRIhH+NLW+0XKPElC3JiuRtWxvmd7Tj9c6dGfF6lY8w26W2luQWaWpjq6WOeNc2vTNC8fPpiYnaV4ADAAAAAAAAAyaNM5fGb40tvbnK3rN0e9/jdO3Tzb5U5OTeRzh+VZcS32paup1S5POSI92hG96961V8iEb4LRX0dXULtlnc7zlvXsnbhhdpo3s7qlrNWi4z0VHJmi5oc6iqi5oZcFYrFyzNDp3WeyIx5eFubT7+atwCzHUskTaiL0l49RjzUyxvSd2jNZrO0hiXG20l1on0tbC2WJ21F2ovFF3KZYLJiJjaWEdzYZv+HnufaJez6PPPmXLk9qestpiepg7Wts9XE5Nvva5EkDNTkZ+i4Ms93DYpqL1jZHbMULPqp7XWSuXYiRKZ1NT4hui59itoIV7+Ze2y6GnbbNmoEMXQ9PWd58s21V54au22Snt6845zp6hdssm1OpNxtAUc5rWq5zka1NqqdbHix4a9tY2hRMzad5VGaIiqq6k2qamqv1PFmyna6pk4M7lOtTVTurbj+NzaES/oY9SePiaGr6vp8Hjfef0tpgvb9M+uxFFG5YKBnZU+9U7hvWu/xGobRTVU/ZNxmWeXvW96zoRDMhgigboxsRqdBcPKa3qubUTtvtDdx4K0URqJkjUyQ2dvp9fOuTZ3Jh08KyyI1N+1eCG7Y1GNRrUyRNhv8ARND6l/WvxH/1Xqcm0dsPQAPYOeAAAAAAAAAAAAAAAAAAAAAAAAAAAAAAAAAAAAAAAAAAAAAAAAAAAAAAAAAAAAAOH5VLwtvwmtFE7+cXF6QNTfo7XL5NXjI3pIUp6SOJE7lDMxXd/vnxnK9jkfQ0GcMKpscvfO8a+gtHF1uXuvtHs851HN35O2PZQAGk5wAAAAAAAAVKADIo6l1JUskaupF1oSzh64pW0LWK7NzE1dLSHzp8KXV1LUtYqquiuaJxTehuaTN2X2nhv9P1HpZNp4lKRZqqaGtpJaWdiPhlarHtXeilxjkexr2rm1yZop6O1MRaPL0u6MbOs1hvVRYKty5NdpQPXvmrs8x05i4/tT5rfFeKVMqqhXSdltdHv8m0pbK1lwt8VQxc9JuvrPnnXND6GfurxK+k7wywAcNMAAAAAABvA2ltZ22fBDZmHb2ZROdx1GYfTOjYvT0lY+WvefLBvVQlLY6+ddSMgevmOMwfDzWHoVXa9VcbvHtT2PhGqai5Omc2JPGuv0GLaIex7TSx5bI0OV/Icn40bekjmWaADyu7eemyObsUyoq5zN/l1mGMjZw6vLhnekq7UrbltmXBq903yF5tVC7v8utDRHrSdxOti6/mrG1o3U20tfZvueiXZI3yleej/tG+U0Gko0lNn/8ARW2/BD6SPlvHVcDdsrfEWH3OFvcte/qTI1Oag18n8gz2/GIhKNJX3ZUtzqXplExkXSutTBlY+oXOplfL0KuryFwHMz9Q1Gf87Lq4qV4h5axrEya1EToPQBpb7rQq1M1KGfQU2k7nXJ2re56VNvRaW2pyxSqvJeKV3ll0dPzEebu7dt6DJAPoWDDXDjjHTiHKtabTvIAC5EAAAAAAAAAAAAAAAAAAAAAAAAAAAAAAAAAAAAAAAAAAAAAAAAAAAAAAAAAAA4jlHxOtmtKW2jf/AOpV7VYzLbGzvnepDfYkxDR4ZtEldVLm7uYYkXtpX7kQhbnKu63Ga8XJ2nVzrnluY3c1OhDV1WeMddvdpa3VRhptHMqUNK2jpWRt25ZqvFTJAOHM7zvLzMzMzvIADDAAAAAAAAAAABeppnU9QyVNylkCPE7kTtO6YMN1yVVAjM81ZrTqU3RHGDLlzU7GPXUi6K9Skjnf02TvxxL1OjzepiiXmSNksbo5Go5j0VrmrvRdpGdnY+xYhrrHLmjEdpwKu9q608xJxwvKDSPpZrffYU7aB6RSr8ldnr8podZ0sZ9PPzDdrO0tmC3DK2eCOVq9q9qKhcPm8xtOzYAAYAAAD3Gmb0PBk0kfOSImW1cjY0uOcmWtI92Jnw3NO3Qp2JvyzLpQqfU8OOMeOKR7NeXE8ocqystNuauueo01ToRP9zYsajGNamxqZGkvj/dDlEghTWyigTPoVdfsN6h4zrmXvz7R7Ojpq7U3AAcNsgAAAAAADIAAAAAACnpjHPejWpm5VyQlSs2tFYRmdo3XaWBZ5dFM0amty8DdNajWo1qZImpELdPA2niRqa1XWq8S8e96XoI02Lefynlzc+Xvt+gAHUUAAAAAAAAAAAAAAAAAAAAAAAAAAAAAAAAAAAAAAAAAAAAAAAAAAAAAAAAAAAGkxLii24XoFqa+ZNN2qKBq9vIvBE9ZuzX11ktVzekldb6WpeiaKOliRyonDMxO+3hi28x4QTcL+7Et1W53OpYipqhp0d2sTeCdPFS+2pgcnazMXxksy8n2EplVXWSmRV8DSb6FNfPyU4Um7ikngX/pTu9Zzsmived5lyM3Tr5Ld02R2jmrsci+MqdjPyO2xddLdrjAu7NWvT0Grn5J77AqrQ36CVqbEmjVq+bMonQ5I4atumZY4aIoZdTgvG1A1XdhQVjE/sJUz8i5GlnqrhQO0bjaaynVNquiXIotpslfZrX0eanMM8GDBd6KfU2VGrwcZrXsembXIvUpTNZjlrzW1eYVBXIoYRAAAAAZAABsLPUcxXs15I7UpMNBP2TQwy55qrcl60IQY5WSNcm1FzJZwrVc/b3Mz2ZOTxnS6ffaZq6/Ssm1po35rb/b0uthraPLN0kS6Hzk1p5zZDedO9YtWay7qOsJVa1NlYx/dwroORdxvjm7Uz3OxfebdsasqyMToXX6zpD5b1DF6WotX9tmOAAGmyAAAba2xZZvXcmSdZrI25uN/Txc1C1u/eej/juk9TN6s8VV3nwulFVGornLk1EzXqKmjxdcfczDFZMi5SSM5mP5ztR7rJaKVm0+yqI3nZyeHHrcbrdLu9Ph5lRi/Jz1eY6U1WHaLsGyU8Spk5W6TutTanzjV5fUzWs61I2rEAANVYAAAAAAAAAAAADMRuBt6Gl5pvOPT3x27ghYoKTNUmkTV3qes2Z67o3TOyIzZY8+zQ1Gbf7agAPStMAAAAAAAAAAAAAAAAAAAAAAAAAAAAAAAAAAAAAAAAAAAAAAAABakqIYUzlmjYnynIhrZ8S2enXt6+FVTcxdJfMSilp4hVfPjp+VohtwcxLjm0sz0OflVPBjy9JhS8oMSfA2969L5EQtjTZZ/q1b9U0tObw7QEfSY/rFXJlLA35zlUx346uju5WBnUzP1lkaPL8Na3W9LHukkEXuxnd1X8aanVGhZXFt2XbWv8TUJRociqevab4lKwIo++y6/wB/m8iewqmLLqn9em8aJ7DP0GRj/P6f4lKwItbjC6IuusevWxC8zG1ybtnY7rjQjOhyJx13TT8pMBH8WO6tO7bTv60VDNhx0jskkpWL8yT2kJ0mWPZfTrGlt/Z2YOfhxhbpE7dssa9Lc/QbCnvdtqfgquPPg5dFfOVWxXrzDcpq8F/xtDYFHIjm6LkRyLtRUzCKjkzaqKnFFzKlbYiYloLpgvDl4VXVdqp1kX9Ixug7yocjcOR+mTN9lu1RSyJsZP74zypkqEmghbHS3MK74cd+YQTccMYtsKK+egSup27ZaZdPLrTaaunvFNM/m3qsUiala9MlQ+ite40V8wjY8QsyuFAx0m6aNNCRP8yes1MmhpbzVz8vTKW/DwiJFRyZoqKgNvd+TK82dXT2Kq7Op019jy6pETo3KcxBdE551NWRPpqlq5Ojkboqi+M52XTXxuTn0eTFzDYAIuaZoDXawAAwqSBgapVVbGq90xW+Qj463BU2hWxp/wBTLymzpLbZYbeht25oSaADvPUo9xA3sTlHpZk1JU06IvWmaG7NTjhObxRYZU2rpNz8aG2Pnn8gp26qZX04AAcJMAPcbVc5ERM1XUhKlZtaKx7jNt8GnLpKnat1r1m3LVPCkMKM37VXpLp9L6Voo0uniJ5nlr2neQ4LGU/uniK3WaPW2Fefn8ezzHc1FRHS00tRM7RjiYr3LwRCPMOpJca6tvlQmT6qRdBF3N3J5CvrOp9HBMRzK7T07r7ujaiNajU2ImSFQDwc8umAAwAAAAAAAAAAMim0zKKk593OSJ70mxPC/wBi1R0rqp2kuaQtXWvhdCG8aiNRERERE2Ih6XpHS++YzZo8e0NLUZ9vtqFQD1sRs0QAGQAAAAAAAAAAAAAAAAAAAAAAAAAAAAAAAAAAAAAAUVckVV2JrOVu2O6G2K5kdDcqqRP7Olejf2lQzFZmfCF71pG9nVlFVGpmqoicVUiOv5VLg9XJHSOpG8XRK5yeNdRz0+LkrnKtXcJ5HLue5UTybDZppptzMQ5mo6rGP8KTKaa3EdooNU1dCjvBaukvkQ0dTyg0TM0paWaVdyuyYntIxjuNG/uJo9fAyGyMf3L0XqU3KaLF7zu4ufrmqnxWva6yox7dJUVIo4IE3ZIrl85qanEF1q8+euM2XgsXRTzGrBs10+OvEOVl6hqsn53l7fI6Rc3uc9eLlVSmku7JOpDyC6KxDUm9p5lXSVd6lAAiAAMAAAAAAAAAzAA9I9zdjlTxl1lXM3vs+tCwBMRKcXtHEtrS3yppnIrJJGfMdkdBQ41qG5NmcyROD0yXyocUUKbafHfmG5h6jqMU/bZLVHiigqURJFWFy+FrTym6ZIyVqOje1zV3tXMhCOeWJc2PVOg2tBiCopJEVHuYqLtavpQ08mg96S7em6/PGWEuA5a2YvjnRG1LUX5bPWh0sE8VRGkkMjXtXeimhfFak+YehwarFnjfHK4aLEWErTieDQr6ZOeanvc8eqRnj39Sm9BVMRMbSvmItG0oFv2G7zgqTTmzrbUrsm1LE7ngjk3L5i1T1EVTEkkTkVFJ7lijnifFKxskb0yc1yZo5OCoRBjHAM+H5ZLxh9jn0KZuqKXPNY+Kt4t6NxztRo4n7qORq+nxP342oBj0VbFWwJJGvWnAyTlzExO0uHMTE7SodDhR+hcG9EjV85zxvMM/j7fnt9JZgn/qQu03jLCXt6gLtB6J66HB4714hsDU26Tl86G1NPit3ZGO7VTpr5mFXr0Zr/sbg+e/yG0TqphfTgABwU1UTNTaW6myTnnJ8xPWYtDS9kSZr8G1e2Xj0G7RMkyTUes6B0ubT9Rljx7Kr29lQDEuVwgtVBNW1Lsoom5r0ruROlVPZzMVjeVUOXx1cHzJT4fpXe/Vao6bLvY0X1mTSUzKSljgYmTWNRDTWKnnraqovden84qXZtTwG7kTxHQHguraz6jNO3EOpgx9lQAHKXgAMAAAAAAAFHOa1qucuSJtUzEbsG1M1L1HSOrH6S5tp0XWu9/V0CioX1qpLMisp9zdiv8A9jetRGtRrURERMkRNx6XpfSJvMZs0ePhp59Rt9tRrUY1GtREaiZIibioB62IiI2hogAMgAAAAAAAAAAAAAAAAAAAAAAAAAAAAAAAAAAAAAAAAVzXipQAeXxskTJ7GuTg5qKYU1ktNT8NbKOTPwoGr6jPBneUZpWeYctW8nmFa3NXWmKJy99Aqxr5jSVPJBaHKq0NfW0rt2bkennJEBKMlo4lXfTYr/lVENXyY4ko1VbfdaasYmxsqLG5fShoa2jxHZ81uVlqEjTbLE3Tb5UJ8BfXV5K+7QzdH0+T22fPVPeKSddHT0Hb0dqM9HNcmbVRU4opLN4whYb41ezrdC6TdLGmg9PGhw105Kaykzlw/clcia+x6rf1OT1m3j10T+TjajoF6+cU7tDkUMCqnuFlquxb1Qy0sm5yp2rulF2KZkU8c7UdG9HIvA3aZK3jeJcLNpsuGdrw9gAm1wAAAAAAAAAAAAAAAAAAVY90btJjlReg3dsxBPRyoqvVq+Em/rQ0YI3pW0bSvxZ8mK3dSdks2rEVPWtRsqtY9djkXtV9hvCEaWslpX5sdq4Hc2DFKK1sUyq5nBdrf9jl59HNfNHqundZrk2x5eXalNqZcTzHIyWNJI3I5rkzRUPZobPQxMTG6GsfYQfh2rdf7SxewJHZ1UDdkSr3yJ4K+Y01POyphbLGubVQnmaGKpgkgnY2SKRqsexyZo5F2oQJerPJg7E8luVVdb6j3ylevg8OtNhzdZp4276uP1HSePUovG/ws3SuMacZGp5zQbjqsGRK+4w/rM/IhoYI3yQ5mljfLEJQ3gGFd7gy1Wiqrn7IY1cicV3J5Tv2tFYmZeshwrJPdLH10q9sdPlCxerV7ToDQ4TpXxWx1TNrmqXrI5V6TeucjWq5y5Im8+YdRzetqbT+2xHiFS7S076yXQYuUbe7fw6E6TxR0stydm3OOlRdcm93QntOhhhjgibHE1GsbsRDrdI6JbNMZc0bV/8AqNr7eIVjjZDG2NiZNamSIewM8kzVckTep7mtYpHbHClRVRqKqqiIiZqqrsI+uNY/F14bFEqpaKR+aL/bP49XAyr1d5sQTvtVreraJq5VNS39J8lq8OK7zNo6OKipmQwtRrWpkeb6x1OIj0sU/wDlu6fD/ay8xqMajWpk1EyRD0AeS3bwADAAAAADIFMx1ljnZaibsejZzkm9e9b1qW48V8lu2kbyjMxEby9yzNjTXrcupGptXqM6htb5HNqK1MstbIdydfSX7daW0a87K/nqldr1TU3oQ2Z63pvRq4tsmXzPw0c2omfFeAA0E2JYZbr7m0KpNIxyJNKmtsa8OlTvWvWkeVFaWvO1W/ABNWAAAAAAAAAAAAAAAAAAAAAAAAAAAAAAAAAAAAAAAAAAAAAAAAAAACm419TfbXSOVs1bA1ybW6ea+YzFZnhC+SlI3tOzYg06Yps7lyStavToqZUF4t1QqJFWQuVd2lkpKcd45hXXU4bT9to/9r9ZRUtwp3U9ZTxVELtrJGo5CM7/AMlslO51XhedY3bVo5XdqvzXbupSU9qZ7gKZLUneGM2nxZq7Wjd89RV8kNW+huEL6WrjXJ0ciZazYJszTYSviXCdtxRRrFWRaM7U96qWJ28a9e9Ogh25W+54QuLaG6t06d6rzFS3uXp6l6DqafVxfxbl5XqPR7YfvxeYZYKNc17Uc1c2rvCG88+qAAwAAAAAAAAAAAAAAAAHqOR8T0cxcnIeQGYnad4dph3Ejo3pG9c8+6Zx6U6TvYZo54myRORzHJqUhBj1a5HNXJybDtcM4iVjkjlXUup7fWhztVpf71en6T1SYmMWSXfHJcoWHPviwxM2FudbS+/0671VNrfGnqOra5r2Nc1UVqpmi8T0cq1d42l6m0Reu3y+eLVV9l0TXL3be1cnSSTgWmzqecVNTI1XxrqODvVr+9/H1bb2JlT1S8/D1O15eJc0JUwZTc1bpZsstNyNTqQ5WHDtqNnD02n7dVt8OmOGxxWOr7hR4fp17pyTVOW5qbEX0nWXW5Q2m2zVkyKqMTtWNTNXu3NROKqcPYsPXq4VVRcbgi0klU7Se96dvluRE3eMs6lbLbH6WKN7S9BX9tktRDSMjpokV8iIjWRsTNVNnQ2WadyTXHJGprbTtXV/mX1Gyt9ppLYzKBmci91K/W53jM452g6Djwz6mb7rf8JTffhRERrUaiIiJsRNxUtzTxU7NOWRrGpvcuRqKq/KqrHQQLK7+0fqantOzm1eDTx91tmK47WnxDaVNTBRwOnqJWxxt2q5fQcjcLhWYiV1PT6dNblXtnLqfKnqToLrqOWrnSe4TLO9NjV7lvUhltaiJkiIiIeY1/W7ZfsxeIbmLTRHmy1S0kNHA2KFiNanAvgHnptMzvLbAARZAAZAAw6q50tJ8JKmluamtSVaTadoY32ZmRj1FbBTJ27u2XY1NaqWqeC7XVU5qHsOmX9LKnbKnQhvLdYqO3rziI6adds0utfFwOzo+iZs21r+Ia+TU1r4jy1dNbK255PqdKlpl1o1O7d7Doqalgo4Uhp40YxNyb+svA9XpNBh01dqR5+WjkyWvyHiV7Io3SSPaxjEzc5y5IidJh3S7UVlpFqa2ZI2d6nfPXgib1IzvN6r8US6MiOpba1c2wIuuTpfx6izUaqmCPPK/S6PJqLfbx8tliHGNRdlfb7I50dKuqWs2K7ijOCdIwjSxUk8ccaatNFVeKmpZG2ONGMaiNTchu8PP0KpOhyL5zh11V8+es24d+2jpg09orykTeAD0ryoAAABzF3xpQ0ErqakTsyqauTmxr2rF6XEMmWuOO607LMeK+S3bSN5dMVzI4qMT3eqXNZ2wN8CFPWYq3KrVc3VMzuuRTm36riidqxu6dOj5pje0xCUc+kEaxXmpjXNJ5k/zqbmixRMio2VzZE+UmS+Unj6nitO0+EMvSs1I3jy7EGDR3SnrERGu0X5dypnHQret43rLm3pak7WjYABJEAAAAAAAAAAAAAAAAAAAAAAAAAAAAAAAAOcxNi+iw2xsb07IrpEzipmLrXpVdyF/FeIYsNWGa4PRHy/Bwxr3712J1byG6ZtRUzy3CvkWasqHab3u9HUbWm0/qz54crqfUY0tNq/lLc3DEF5vT1dV1KxQrsp4VVrU696mC1EZ3KIgGZ16Y60jasPE5tTlzW7rzu9pNImxyl1lXMxdufWhjgsmInlVF7RxLpLZieopHtbzrmp4Krm1fEd5ar5BcWo1cmSrsTPU7qIfM633GSilb2yqzPWnA1M+lreN45djQdXy4bRW87wmcwLvaKK+W6Wgr4UlgkTxtXii7lQs2S6JcKVEc5Fkam3wkNqce0TS20vZ0vTNTujzEoBulqrcG3nsCscslHLrpqjLU5OC8FTehkoqORFTYpL2JMP0mJbNLQVSZaWuKVNsb9zkIRpkqbbcKizXBNGppn6Ovvk3KnQqazqaTUd0dtnlOsdN9KfVx8NgADfecAAAAAAAAAAAALb5oo0ze9qdajdKKzPC4V1GukvNExckk0l4N1nqOtqqn8WtdbN8yBy+ohOWkcy2K6TNfiss/UNRi6F72ph+45fqHewsy1ddTJnU2euiRNqugciegj6+P5TnQaiP6yzy5DI+GVJGOVHIall+o1dovV0a8HJkZkVVBMmccrXdSkovW3EqbYcuOd5jZKGFr22eJsMjtS7PkqdWQvba11HVNdmugq9sSxaK9K6jaqqiyNTJ3TwU5Wrwdlu6OHr+j6/1qelfmHCcqNuX3RsV2jbrZMtNIqdOtvnzO+tVL2HbKeDYrWJpda61FyttPdIYYqlukyKZkyJxVq5oZpzox7Xm7sVxRGScny8uY1zmq5rVVq5tVUzyXoPQBYtUcjlauiqI7LUqpmcndExfA9X0y0tZBn3EKc29PL7TrQVZsUZa9szslW3bO6M1xM2nn0LvbqmnlTasjVVDbU1+tdU1Oaqo0z3KuR2ckcczFZKxsjF2te1FTzmkrMGYfrc1kt0cbl76FVYvmOFqOg9871t/wC21TVbcwx2SxvTNkjXdSns10nJzRNXOkuddT8E0kchaXA93i/F8RO/1Il9SnMv0HPHC2NVRtgaj708TN7m+06p0scekwniV3d32BPmxqpV/g9T8JfU0bU8OljYmb3tanSpgNwTcpPxjEMuXCOLL0qZEfJ/b886qtrqld6LJoovkLadAzzzOyM6qixUXy3Uye+VLM+CLmYsd7qK92ha7dUVGff6GTfKuo6ijwzZKFc4LdBpJ3z0018qm1REa1GtRERNiJqQ6OH+P0jzktuqtq59ochDh6916o64VkdJEu2KHtneXYbu3Yet1tydHBzk2+abtnL7Dag7GDQafD+FWvbLe3MgBrrre6Gzw87WTtZn3LE1ud1Ibc2isbyjWs2naGxOVv2NKW2vdSULErK3YrWr2kfzl9Rzd3xRc72joafSoqNdS5L749Old3iNXBTRU7NGNuXTxORqupRH243Z0nSbW+7Lx8PM3ZVwrFrbnOs9QuxF7licETcX01jNFKnEvkted7S9Bjx1x17axsGfaX6NYiZ7UMAu0snN1LHcFMYrdt4ljNXupMJThfpxMenfNRS4YFpmSWhZxbqM89jjt3ViXiMle28wAGqxJdfcXDtdXplpwxKrPnLqTzkpnaN5RrEzO0ONxnimoqri+wWmVY0Z+N1DF1p8hq+k0lNTR00SMjRE4rxMCx07mUXZEqq6edVke5dqqptNiHltZqbZb/p6/Q6WuHHHzKoANJvgAAy6Svkpnp2yq3r2Hd2e6trI2se7N+Wp3H/cjhNhsrRWOp6lrdJURV1dCm/otXbFfaeHM1+jrlpMxzCSwWaaZKinZJxTX1l49PExMbw8pMbTtIADLAAAAAAAAAAAAAAAAAAAAAAAAAAAAAAiPlSrFrMUWu1IvvUEazObntc5dXmTzmmyTLJDO5RI3QcosEr0ybNSs0V6s0ME7WiiIx+Hhut2tOoncABtuKAAAAAOpwlcXQVLWq5cmuTyLtJMIcsrlbWKqcCYY8+bZnt0UORrqxF4mHtOg5bWxTWfZ6I25VMPumo4cQ0jf5xRZNnRE7uPj4vQpJJbqKeKqppaediPilYrHtXeipkpqUtNbbw7WfFGXHNJ90EUs7amnZK1c9JC8YEVI+yX24WSVyr2PKqMVd7dqL5MjPU7+O/fWJfOtVhnDlmkgAJtYAAAFFVG61XJD1R09fd6jse10j6h6anP2Mb1u2EbXrWN7LsWC+W3bSN3lzmtTN6oiFmCSor5+YttJNWS8ImZonWuxDvbVyaQNe2a9VS1b018xH2sada7VO4pKKloKdIKSnjgiTYyNqIhoZddEeKPQaToFp85p2/SLqDk7v1wRH3GrioI1/RsTnJPYh0dv5MMP0mT6pk1dIm1aiRdH9lNR2oNG+oyX5l6DB07T4Y+2rApbLaqFqNpbbSQongQtQz0VUTV5gCreZbkUiODNeKjNeIBhnZgVdmtle1W1dvpZ0XbpxIq+U5O6clNgrVWSi563S8YHZt/ZU7sEovaOJV3wY7xtaEJ3TBGKbAqyUyJdaRNecWqRE6W+zM22B8VxPqUp5VWOZnavjfqXL/YlY56+4Otd8f2Q+NaavbrZVwJk9F6eKdZsRqZtHbfhzb9MrS/q4fEw6BFRUzRc0XWhU1lkir6agSmuDmSSwrotmZskbuXLcvQbM1pjafDqUtNqxMgAMJAAA566359kvdPDVNRaKrTKOTeyRNrfGms3kNRFUR6cT0cnQarFVjbf7BUUOpJstOB/gyJrRfV4yOsNYkq2MdTVKvjq6Z2hJuXNNWs0s2e2C29vNZb2DT11Fdq+LR/yl8HMUeKs2okzUk6UXJTbw3mimyylRi8H6i3HqsWSPEqsukzY5+6rYA8tlY9M2Pa5Ohcz1mhf3RPDX2n3AM0KKqNTNVRE4qpnuNlQYVRd7fSoqzVcTct2lmppqvGlHF2tNDLUO45aLfKpTfUYqflZdj02bJ+NZdMYNfeKC2M0qqpjjXLU3PNy9SHD12J7rW5tZIyli4RJm7yqaXm0dIsj1dJIu171zVTnZuq0r4xxu6WDo+S3nJOzorljSsq0dFa4OYYurn5dbvEm45vmlkmdPUSvnndtkkXNS8DkZtXlzT90u3g0eLBH2woVANZtgAADYqAAdphiuRzUjcvdJl40OoIytVWtNUpryRV29JI1LUJU07ZE2990Kel6bni+PtnmHleqaaceXujiV84zlRVyYIn0dizRI7q0jszS4tta3jC1womJnI+JXRp8putPQb+WJmkw52K0VyRKNaPLsGDLZoIZBqcP1fZFtbG7VLF2rkXahtjx+SJraYl7fFaLUiYAAVrAAAUPcaq2VqpuU8FyFqulb1ma8o24SLYpFfQLnucbQ1dhjVlrYq9+ul4jaHsMG/pV3eI1G3q22AAXKQAAAAAAAAAAAAAAAAAAAAAAAAAAAABHvKxZJKu0U15pmK6e3vVXom1Yl2+RclOFo6llXTMlYueaayeZI2SxuY9qOY5Fa5qpmiou5SFMV4SrMH18ldb2Ons0i6TkTWsCruXo4Kb+jzxSe2Xn+s9PnNHq05hYBj0tZDVRo+J6Lnu4GQdaJieHj7Ums7SAAIABWNHzVEcELHSzPXJsbEzVRMxHmU6Um87Q32GKN1VdIYkTa7Sf0NQlY0GGLD7j0SvmVHVUqIsipu+Shvzh6rLGS+8cPedJ0ltNg2tzIADWdREXKnQpQ4ott2jbk2qYsMqpvc3Z5l8xpzuuVuj7IwclSidvSVLJEXoXtV9JwFM/nKaN/FqHX0N96bPGdewxXNFo910AKqImarkbzgKlvSc+ZsEMbpZ3rkyNiZqqmzs1ir8Qy5Uqc1Sovb1L01J0JxUkyx4Zt1hhypo9KdU7eeTW93j3J0IamfV1x+I8y7XT+j5NR99/FXI2Xk8mqdGpvsitbtSlid9pfUhIFJSU1DTNp6SBkMLe5YxMkQvg5WTLbJO9pev02jw6evbSAAFTZAAAAAAAAAAAAAAAAAAAAAAirlDsklpu8eJKNi8xKqMq2tTUjtzvH6SVSxWUkFfRzUlTGkkEzFY9q70UqzYoy0msrsGacN4vCJqeds8LJYndq5M0UyW1ErdjlXrNLVUNRhC/PtVUrnUcq6VNM7Y5vtTYptNSpminlc2K2G81l7DBlpnp3Qy218jNmadS5F1LvVImqeVOp6mAMiEZ8kcSnOnxzzDPdd6t39Zm/bUx5KqWXu5JHfOeqljICc955kjT444g6kQZgFW+6yIiAABIAAAAAAAAAABM0XNNp1mHrvoqjJF1bHJ6zkz3DK6CRHsXYX6bPOG/dDV1WnrnpNZSwio5EVFzRdhU5qyXlj2Njkd2u5V706TPNM02Keqw5q5a91Xkc+C2G/bZEmNcOz4cu8l+t8auoKh2dTG1PgnLtXqUsUtXFVwtlhciou3oJgkjZNE6KVjXxvTRc1yZoqdJGl95OKmjnfXYYlRqLrdRSO1f5V9SnO1vT/Unvpy6Wg6j6cdmThg5g077xPb5ex7xQz0kqal02KiL1GXFdqCVM21LPGpxb4clJ2tD0FM+O8b1lmgxlr6REzWoj8pYdeKNHIyORZXrqRrEzVSMY7zxCU5aRzLYGxslA+41qRM+DbrlfuanDrU82jDV2vDkfUROoKTi9PfHdSbvGSFQW6mtlI2mpmaDW7V3uXiq71Olo+nWtaL5PEORrup0rWaYvMsljGxxtYxMmtTJEPQB6Hh5vnyAAAAAAAAAAAAAAAAAAAAAAAAAAAAAAAAHlzGvY5j2o5jkyc1yZoqdJ6AEd33kqoquVaqyVHudULrWPLOJy9W1DkKvDGMbS5UltnZsafpKZ2nmnVt8xOYL6anJTiXP1HTMGfzaHz46quETtGay17HJu5h3sLsPuxVu0aWx1z1XjCqekn7NeIzXiX/AF2Rpf4DBvyiK2YDxJcsn1zobbCu1rl05F8Sak8pIVhwvbrBF/N41kqFTJ88mt7vYnUbsGvkz3vzLoafp+n0/mlfIAClugAA5vH0PP4Fu7Ms8oNJE6lRSIrU7StkK/JJlxjl95l4z2div9BDNijmmoaaCnidLNJqZG1NanR0Nojfd5rr9Jt2xWN5lmPckaa9+xE2qdbh7BElcrKy7o6On2spdjnfO4J0G8w1gyK2Kytr9Get2tTa2Lq4r0nWkdRrN/toz03osU2yZvM/C3DBFTQthhjbHGxMmsamSIhcANB6SIiI2gAAAAAAAAAAAAAAAAAAAAAAAAAAAAAaTFGHKXEtofST9pK3toZt8b+PVxInpZqq1XCSzXZvN1MS5Ncux6blTiik5nOYswjS4oodFypDXRJnT1CJravBeKGnrNJXNXxy3tFrJ09vPDhgaiCpq7VXutF5jWGqj1I5djk4ou9DbJsQ8xkxWx22tD1eLLXLXuqqACtcAAAAAAAAAAAAAAAAAAC5BO+B6OavX0nXWa/popHKubOG9pxh6a9zHaTVyVDZ0+pvhtvDU1OkpnrtKWI5GSsR8bkc1dioeyP7bfpaZ6Zuy457FOuorzT1SIjnJG9eK6l8Z6LT63HmjbiXmdToMmCeN4ZlTS09ZEsVVBFNGu1sjEcnnNDUYDwxUuVz7PA1V2qzNvoU6RNaZg2prW3MNOLWrxLlo+TzCsa5pamO+c9y+s3NBZLXbPxK301OvhMjTPy7TYARSscQzOS08yAAkgAAAAAAAAAAAAAAAAAAAAAAAAAAAAAAAAAAAAAAAAAAAAAAAAAADRYxo6244Ur6K3RsfV1LEiYj1yamapmqrwRM1LWFMKU2GbdHCipNVaKJLPo5ZrwbwQ6IEu6e3tQnHSbRaY8wAAimAAAAAAAAAAAAAAAAAAAAAAAAAAAAAAAAAADR4lwxb8TUXMVTNGZiLzM7O7jXo4p0EVVtPdcIVaUl2jWSkcuUNUxO1cnqXoJxLFZRU1wpX0tZAyeB6ZOjemaKauo0lM0eeW3pdZfTz44RNDNHPGj4no5q70UubS9e+T242WSStw7I6opu6dRvXt2p8ld/pNJR3uGaRYKhjqeobqdHImSovjPO6jR5MU+Y8PTabXYs8eJ8tqCiKipmi5oVNRvAAAAAAAAAAAAAAAAAAAF6KpkhXtXauBY2lTMTMcIzWJjaXQUGI5qfJumuXgu1odFS4jppkRJUWNeKa0I82ntsj2Lm1yob+HqGXH45c7P0zDk8x4lKsVTDO3OKRr06FLpF8VxmjVFzVFTei5KbSmxPUxZIsquTg9MzpY+q45/KNnLy9Iy1/Cd3eA5iDFiL8LE1eljvaZ8eJKF/dK5nW3M3KavDfizRvo89OatwDCjutDL3FTH41yMhtRE/uZWO6nIXRkpPEqJx2jmF0DNMtoJo7AADAAAAAAAAAAAAAAAAAAAAAAAAAAAAAAAAAAAAAAAAAAAAAAAZLwUo5zW905retcgKgx33Cij7uspmfOlanrLDr3aWd1dKJF6Z2+0z2z8DPBrfvgs3xvQ/+Q32npt9tDu5utEvVO32me23wNgDFZcqCTuK6ld1TNX1l9ssb+4kY7qcimNpHsDJeA2GAAAAAAAAAAAAAAAAAAAAAAAAAAAA0V/wjaMRM/ntNlOiZNni7WRPHv8AGb0GJrFo2lKtprO8IiuGCMSWDTkt0iXOjbr0NkiJ1b/EamG/QLLzFXG+lnTayRqpkTma66WK13qLm7jQwz8HOb2ydS7TnZ+m47+a+HT0/VMuPxbzCMWSMlTON7XIvBT2bav5Ko43rLZLrNSrt5qbt2+XaaCrsuL7Oq8/bUroU/SUy6Xm2nLy9Ny048uvh6phvz4ZOYNMmIYYn83WQTU0m9JGKnpM2G5UU6dpUMXrU07Yr15hvVzY7cSywUR7XJm1yL1KVKtlm6oADIAAAAAAAAAUXJNqoBUFt08LE7aVidamLLd6CHuqhniUnFLTxCE3rHMs0qapt6ZO7RpKWoqXcI41Uz6e34ouGXY1jkiaux9Q5GJ5y2mlzX4qovrMNObL2tNgWo5pM3So3rUzoOT/ABDV5LW3WmpWrtbC1Xr6kNxScmFoiVHV1TWVzt+nJot8iG5j6bmtz4aWXq2CvHlx02IqWBdFZ9N25rUzUyqKe+3JU9zrLO9i/pJE5tvlUkugsFotjcqK200K+EkaK7yrrNlkb+PpsV/KznZeqzb8a7OKtuHcQK5H1tbBTJvZAqvd5V1HV0lElK1E56aVyd9I9V8xlA38eGmPhzsme+T8gAFqkAAAAAAAAAAAAAAAAAAAAAAAAAAAAAAAAAAADdnuTacdiPlQwnhlXR1NybUVKf1ek98d41TUnjUlWs28RA7EKuTVcqojU2quxD57v33QNzqVdHYrbDRs3TVK84/ybE85HN5xpiXEDl907zVzMX9Ej9Bn7KZIbNNHktz4H1Vdsc4XsjXLX3yjjc3axsmm/wAjc1OHuPL9hqmcraGir63LY7RSNq+XX5j5t3lczcpoMcflO4mW4/dB3eZyttlno6Zu5073SO82SHOVfLFjatzRLoymau6CBrcvSR9mVR6oX102GvEMupqMb4qrdVRiK4vRdyTq1PMa11bWTa5aypkz8OZy+lTVc8qHpKlUJ+nSOIGy1u7pyr1rme0anA1iVbkPaVypuJdsMNo1jeCFxGN4IapLh0F1txbvMdo2jUy2Ll1KX45JWa2zSNXoeqGqZcWcS+yvjXvkIzQb6C73WnVFhudazLwZ3e029PjbFMHcX2sVOD36XpOUZVsXehkxzsXeQnFWeYQl3NLyn4qgy0qyKZP+rCi+g3NNywXdmqpttHMm9Wq5i+sjVkjV3oXmuQrnT459kJtMJdpuWCkfklTaZ4+Kxyo43VLym4bqMkkmnp1X+0iXLypmQc3IutQqnSY54R9S0PoilxLY61EWnu1I/PdziIvnNmyVkrdKN7Xpxa5FPmdGou1EMqnqqmmcjqepmicmxWSK30FU6KPaT19uYfSAINo8aYipERGXOSRqbpUR/pN5Scp12jVOyqWmnbvyRWKVTpMkcJRnr7pWBw1JynW2TJKqjqYV4tyehuqPGVhrFRGV7I3L3syKz0lNsN68wlGWk+7fgtQ1EFQ3OCaOVOLHopdK58LOQAAAAAAAAAAAAAAAAAAY9VQ0ldGsdXSwzsXa2RiO9JztXyd4Yq1Vfc5IHLvgerDqgRmlbcwlW9q8Sjyo5J6LWtBd66mXcjsnp6jBfya4gh/Fr9BInCSNUJRBRbSYbf1bFdZnrxZEz8G40h7h9DOib0kyz8qFh+H8bQ91aYZOlkzfaTACqenYJ9l8dT1Ee6GXUGLmd1h6Vfmqi+s89j4q/wANVXkJoBD/ABmFL/K6hDHYuKl//jdV40T2lxtrxhJ3Nhc3572p6yYwZjpmA/yuoRE3DeNZf/bqaLpdO31F9mCsYy93Pb4v86r6iVgSjp2CPZCep6ifdGDOTnEEvw99p4+iOJVM2HksjX8dv1ZLxSNqNT1khAtro8Mf1VW1ue39nGwcmWHIlRZY6ipX/qzrr8mRt6TCGHqJyOgtFI1ybHOj0l85uwXRipXiFFsuS3MvDI44W6MUbGNTc1qIh6KgmhuoVADAAAAAAAAAAAAAAAAAAAAAAAAAAAAAAAAAAAAAAAEcY05Y7FhhZKSiVLncW6lihd73Gvyn+pCVaTadogSJLLHBE6WaRkcbEzc97kRETpVSLcV8uNis3OU1lYt1q26tNq6MLV6XbXeLykHYpx5iHF0yrc65/Y+ebaWLtIm/5d/WpzOZu49JEebjsMS8pOJsUvc2tuD4aVV1UtMqxxp15a18ZyBTMpmbtYrSPA9DM8K7pMmC311X+LUVTN+ric70IZnNECxpDSOho8BYuuGumw5cXdLoVYnnyNvT8jeO6jX7i80n/VnY31lU6mPkcNpDSJKZyEY3f3UNDH86pT1IX05AcXrtmtqf66+whOpr8iLdIaRKi/c/Yty1VNtX/WX2Hh/IFjFqdpJbX9U6p6iP1MfIi7SGkSPLyGY4jTNtJRydDKpvrNXU8keOqbusPzyfqnsf6FM/UR8jjNPpGkb2pwRiqkVUnw7c25bcqZy+hDUz26upl/nFFUw5f2kTm+lCUZv2ws6Z6SQs6ipKM1mWS2ZU2OUyGVcjdj1MA9IqkozShMNvHcZW99mZkV2cm1Dn0ep7bKuZOM0Tyrmrqoru3fmZ0Nzjd3yHGNmUvsqOkz30lXMS7iOsY7vjKZM1d5wsdY5NjlQzYrlI3vzP2zxKq27tGvaqF1uRykN3em02EN3bv1DtVTZv0Q9ohq4rlG7LtjNjq2O3mJrKEzDMifJEucb3MXi1yobikxRe6JESK4Sq1O9kXTTzmjZM1d5eRzVITjieYR75jiXZU3KJdI0RKimp5045K1Tc03KJQyIiVNHPEu9WqjkI4bke0Qqtpsc+yUarJX3S7TYsslVkja9jHL3sqK30m1iqIZ0zhmjkTixyKQfolyNz41zje5i8WrkUzo49pWV19o5hOIIjpcRXilySO4TK1Nz10k85tqfHV0jREljp5k6W6K+YpnSXjhdXX4p53hIwOOgx/AuSVFDIzirHopsoMYWebbO+Jf8AqMUqnBkjmF1dVhtxZvwYcN1t9QiLDWwPz2duhlo5HJm1yO6UXMrmsxyui9Z4lUAGEgAAAAAAAAAAAAAAAAAAAAAAAAHh80caZvkY1PlORDBmvtug1OqWKvBvbEoraeIV2y0r+UtiDn5cV0jfgoZZOvUhgTYpq35pFGyJP2lLa6fJb2at+o4Ke+7ryxNWU1O3OaeNiJxccNNda6pdovqZXZ7GsXLPxIZ9Bh2pqlbLVqsUa68l1vX2Ep08Uje8qa6+2WdsVN26XEFI+VIqWOWpkXYkbdXlU2MDpnM0pmNY5e9aueXWp4pKCmoYtCCJGJvXevWpklNpr/VvYoyc5J8/oABBcAAAAAAAAAAAAAAAAAAAAAAAAAAAanEOJLTha2vr7vVMp4U7lu18i8Gt2qpynKByq2vBkb6OnVldeFTtYEXtYumRd3VtPme/4humJ7q+4XWpfUVD1yanesTwWpuQvxYJv5ngdvjjlivOKHS0VuV1ttTly0GLlLKny3Js6k85GZ2eHeS7FuJUZLS2x9PTO/rFV723rRF1r4kJVsP3Plrp2skvtznrJNqw06c3H5dq+Y2vUxYo2gfPTUc96MY1XOXY1qZqp1ll5M8YX5GvpbJPHC7ZNU+9N/e1r4kPqSzYSsGHomx2u00lPl36Ro569KuXWbsqtq5/rA+fLT9zvcZVa673qnp2746aNZHeVckO2t3IRgyjRvZMdZXPTas06tRfE3Ik0FFs17cyOftuB8LWhE7BsNviVO+WFHu8rs1N7FHHC3RijZG3gxqJ6D2CuZmeQzVd4AMAAAAAAAACua8VPEkccyZSxsenB7UU9ADUVmFsPXBqpV2O3TZ7VdTNz8uRzldyO4Grs1WypTuXfTyuZ5s8jugSi0x7iIK/7nvDs6qtFc6+lXcjtGRPPkvnOWuH3O95iVVt17oqhu5szHRr5s0PogE4y3j3NnyfcORzG9uzX3I7Kam+lla/zalOUrbLdbY9WV9srKZybedgc31H22Ue1sjVbI1r2rtRyZoTjUT7wj2vhlqou89ofYl0wPha8ovZ1hoZHL37YkY7ytyU4+4chGE6rNaSStoXLujl02p4nFkaivuhNJfNqKXEcqbyYLn9z7conOda71TVDdzKiNY3eVM0OQuPJRjW2aTn2V9Qxvf0z2yeZFz8xZGWs8Srmk/DkmzOTeX2VLkPFTQ1lC9WVlJUU7k2pNErF86FlqouzWWxefaVNqw2UdaqbzLiuDk2OU0qHtFVE2k4y2VWxxLpobq9Mu2M+G7rvOObI5N5eZUOTeTjNHuoth+HdQ3ViprUzY69ju+Q4COtcm8y47iqbycXpKm1Lw75lSx2xS+2Vq7zh4roqd8Z0V3XwjO1Z4lTM2jmHXtcm49pkc3Fd+KmbHdWrtUdiucjdZFdE10dwYu8yG1jF3jtlCb1ZWjr2F+OeeJU5uaRmXgvVDFbOxd5dbI3ihGa/LHftxLZw367QdxXy5Jucul6TOixhd2d0+KT50fsNCjk4nrNOJXOGk8wlGpy14tLqI8b1afCUkLvmuVDLixxCvwtFI3irXIpxyZHpEQhOmxT7Jx1DPX+zumYztju6ZO3/JmXm4rtTl1zvb1xqcBkhXRQj9JRZHVs8fCRW4jtD9laxOtFQvJera7ZXQeN5GuihXQQjOip8pR1nNH9YSalzoHbK2Bf9RCvujRf3yD6xCMdBOBTm04IR+ij5Z/zWT/SEn+6NEv9bg+sQLcaFNtZAn+ohGHNpwQc23gg+ij5Z/zWT/SEluvFtZtrqf8AbQtPxBamba2NerNSOtBOA0UJfRV+UZ63l9qw792KbU3ZUOd81ilh2MLancpO7qZkcRkgzam8lGjoqnrGeeNnXSY0i/RUcrvnORDGfjGrX4Olib1uVTmecam8os7EJxpcfwpt1TPPNm9kxPdZO5kjj+awxJbpcJ/hKyZehHZJ5jUuq2pvLTq1OJZGCscQ1r67Jb8rTLYuertb3ucvSuZ551reBhUyVdwk5ukgkmcvgJq8p0tvwXVzZPr5khb/AGcet3l2GL2x4/ylPDiz6ifsrM/tpef0nI1qK5y7ERM1N5b8OV1YiPqP5tEvhd0viOpoLPRW1uVPC1Hb3u1uXxmwNLJq9/FIdrT9JiPuyzv+mvoLRR25M4Y85N8jtbjYAGnNpmd5dimOtI2rG0AAMJgAAAAAAAAAAAAAAAAAAAAAAAAAAEP8oHKrUJVyYbwXHJW3RyrHNUwM0+aXYqMy2u6diElXy1TXql7C7PlpaSRMqhYNUsjfBR3epxVNYseGrNhqkSmtFvgpGZZKrG9u7pc5dakqzWPM+RBGHeQm/XiVK3Edb2AyR2m+PPnZ357c9yL15kw4a5N8L4Xa11DbY5KhNtTUpzki9Srs8R1gJWyWtzIAArAAAAAAAAAAAAAAAK5LwAoC2+ogj+EniZl4T0Qw5L9ZodUt2oGKm51Sz2mdpkbAGlfi/DUfd323J/8A6Glr7+MK/wCILd9ehLst8Dfg0bMZYYk7i/W5f9dplRYisk2qO8UDl6KhvtMdlvgbIGOyvopfg6ymfn4MrV9Zfa5rk7VzXdS5mNpFQVyXgpQwAAAAAC1PTQVTNCpgimZ4MjEcnnOXufJng+65unsdPFIvf0+cS/unWgzFpjhiYj3RJceQSzTaTrbdaykVdjZUSVvqU5O48hWJKXNaKroq1u5NJY3eRdXnPocFkZrwhOKs+z5NuOAcV2rNaqxVeinfxM5xP3czQyRyQO0ZY3xu4ParV859oZqmxTFq7bQ1zFbWUVNUNXaksSO9JZGon3hXOnj2l8cIe02H05ceS3B9xern2hkD176me6PzJqOaruQmzy5rQ3Wsp13JI1sieosjPWVNtPf2QWjlTeXGyuTeSXW8ht+hVVorjQ1LdyO0o19aGgrOTHGNFmrrO+ZE3wPa/P1lkZazxKi2G8cw5ptU9u8yI69yb1PFVaLnQuVtXbquBU285C5PUYeeS5LqXpLIyT7S17Yo94bllzVN5lR3VeJz6HpFJxltCi2nrLqo7uvhGXHd/lHGte5N5cbM9N5OM0qLaWPZ3Ed3TwjIZdU8I4RtVIm8vNrnpvM+tCmdLb2l3jbm1d5ebcWrvODbcXJvUutubuJn1aqp0+SPd3ja9nEuNrWeEcK26L4RdbdV8Iz31Vzhyu4SsZxPXZbeKHEpdV8I9pdV8Iz31QnHldn2W3iOy2cUON91V8Ie6i+EO6qPp5XYrWNy2nla1vE5D3TXwjytyXwh31PSyuvWvbxPC3BvE5FbivhF2B1bWPRtNTzzOXdHGrjHqVhKNNlnh0jrknEtOuacStHgjFFaiL2AsDV3zvRvm2nQ0HJZUuydcLkxnFlO3NfKpXbVY6tinTM9/aXLOuXSeoJKqtfoUsEs7l3RsVxJ1BgCwUKo51M6qenfTu0k8mw6SGnhpmaEEMcTU71jURPMUW18f1hv4uhTP/csi+34Ivlbk6o5ukjX+0XN3kQ6q34DtdJk+pWSrkTbzi5N8iHVg1b6rLf3dTB0vT4v67z+1uCCGnjSOCJjGJsaxuSFwA1t93RiIrG0AADIAAAAAAAAAAAAAAAAAAAAAAAAAAAAAAAAAAAAAAAAAAABRzkaxXOVGtTWrlXJEAqDhsRcrWEsO6cbrgldVN1cxR5SLnwV2xPKRbfOX+91iujstBT2+NdkkvvsnsTyKX48GS/ED6Kc5rGK97mtam1zlyQ5a7cpOD7K5zKu+0zpW7Y4FWV37uZ8rXbE99vjlW53esqkXvZJV0fImo1HiNqmg/2kfRN0+6DssGbbXaausd4crkib61OSreX/ABJUIqUVBQUqblVrpF86kSZjM2q6TDX23HcVvKpja4Z85fZoWr3tOxsaeZMzSz4hvVYqrU3ivlz26VQ72mj01QqkyoXRixxxA2KySSLnJLI9flPVT0kbNqtRfEa5KhyHpKtyEu2GWza1m5ETxF1rUNSla5NxcSvVNw2YbZGou5PIe2xs8FPIaptxRNuZejuTOORiYG2Y1Eyy1dSmZDUVMfwdTM3LwZFT1mnjuEa98hlR1sa70IzX9IS6CmxBeqbXDdq1nVM43NJj/FVNlo3eWRE3Sta/0oceypYu8yWStXeVzirPMITMpBpuVfEMeSTRUU3XGrc/Ipt6blenzTsqzxrxWKVU9KEXNe0vNVCqdPjn2Qm9vlM9Lyp2OZESeGsp136TEcieRTc02NsOVWSMukTVXdIit9KECNLqIhVOkpPDHrWh9HQVlLVN0qephlau9kiL6C/l0HzhE58a6Ub3MdxauRtqTEd6pFTmbpVNRNyvzTzlU6OfaWY1Ee8J5BElJyiXyHJJux6hPlx5L5UN1S8psa5JV25ycXRSZ+ZSqdNkj2TjUY0gg5qlx1YqnJHVL4F4SxqnnQ3dNc6CsTOmrYJc9zZEz8hValo5hZF6zxLKABBIAABe2TJyI5OC6zAqbJaq1FSptlHMi7dOFq+ozwZifhiYieXJ1fJrg+rzV9lhjcu+FzmehcjTz8jOGJVVYn10HzZtJPOhIgJRe0e6E4qTzCKJ+Q6hXXTXupZw5yJrvRka6bkPrmp7xe6Z3DnIXN9CqTQCUZr/ACrnS4p9kDzcjGI4/g6q3y9T3N9KGHJyTYtZspKd/wA2dD6EBn17oTosUvnN3Jhi9n/tWl82ZvtLa8nGLk22WXxSN9p9IAfUWR+hx/Mvm/8Ak6xcmv3Fm/ab7T03k6xcv/s0qdb2+0+jgS+osx9Bj+ZfOzOTbF7tXuUrfnSt9plR8luLnrrpYGdLp0J/Bj6ix/j8SDIuSLEr8ucnoY+uVV9CGxp+Rm4L+M3qBnRHE53pyJiBj17pRocMeyM6fkat7fxi8VUnFGMa32m2peSvDNOqLJFU1C/9SZcvImR2wIzlvPutrpcNeKtNR4TsNBl2NaaRipsVY9JfKpt2RsiblGxrE4NREPQITaZ5W1pWvEAAMJAAAAAAAAAAAAAAAAAAAAAAAAAAAAAAAAAAAAAAAAAAAAAAAAAAAFuoqYaOnfUVM0cMEaaT5JHI1rU4qqkb415ZrJhtZKS2aN0uLVyVsbveo1+U7f1IQDijG19xdUrLdq57os+0po+1iZ1N9a6zYxae1/PECb8U8u9mtjn01igdc6hNXPOXQhavXtd4iFsScoOJcVPVLlcnpT7qaD3uNPEm3x5nL5lMzfx4MePgeuoZnnMpnmuSa+ounJED3mU0jYUWH71c1yobRXVGe+KncqeXI31NyV44q8ubw9VMRd8qtZ6VK51FY9xyOkU0iRIOQ7HM3dUFND+sqWp6MzPi+5/xe9ffKm1x/wCu5f8A6lc6mvyIr0hpEwN+52xCvdXm2N/bX1Hv8HS/fHds/Zk9hH6mvyIc0hpkvP8Aud8RtTNl3tb14ZvT1GFNyA4xZnzcttl6qhU9KGPqY+RF2kNIkCfkTx1Dnla4pcv7OpYvrNbPyV44p89PDlWqJvZou9Ckozx8jkdMqjzZVmGL/blXsyy3CDLe+ncieXI1bmuY7Re1Wqm5yZEozT8i8khdZLlsVTEzQ9ITjNZGYZ7Kl6bHKZUdfInfGpRek9I5SUZ5VzVv4rpIm3WZsV245nLtkUutnVDPq1nlVNZdjFdI13mbHXRu75Dh21CmRHVqm8lFqSqtEu7ZUMXehkMkau84iK4Pb35nw3Z6bVzM7RPEqpmXWtVC605yG7pvM+K5xu74dsq5s3DS43Uuaal4oa+Otjd3yGUydrt6Ee2UJs29LerpR5cxX1DETdpqqec3dLju8w5JK6GdPlsyXyocm16Km0uoqcSu2Kk8wzGW9eJSBTcobFySqoXJxdE/PzKbanxlZajJFqHwqu6Rip6CLUPaFM6XHPCca3LCZqe5UVX+L1cEnzXpmZRCTdWtNS8UM6nutwpcuZrJ2dCPXIqto/iVteo/7Ql8EbU+MbvDqfJFMny2a/KhtIMeP/rFC1emN+XpKZ0uSF1dfhnmdnag52DGlrl+ESaFflMz9BsIb/ap8tCuizXc5cvSVzivHML66jFbi0NkC3HNFKmccrHp8lyKXCExMLYtE8AAMMgAAAAAAAAAAAAAAAABQCoKFQABZlqaeBM5Zo2fOciGYiZQm8RzK8DVS4htsX6fTXgxqqYUuLIUzSGnkd0vXIsjDeeIU31mCnNnRDM42bFFbImUaRxJxRM185rpbhWVTtF88sjnLqai+pC2ult7+GpfquOPFI3dzPcKOlz56ojaqbtLWa92IoJZUhooJqiRdiNTJPKaqgw1PUKklYqwxrr0U7pfYdRS0dPRRc3BG1ib+K+MrvXHT9ytxX1GbzMdsf8AKtOtQ5mlUNYxy94xc8vGXgCmW9EbRsAAMgAAAAAAAAAAAAAAAAAAAAAAAABHnKDyrWvBrH0VNo1t4VNUCL2kXTIvq29RKtZtO0Dq8RYntGFbc6uu1W2CPvGbXyLwa3aqnzjjjlfvWKnSUdAr7Zal1c1G73yVPluT0J5zi75frrie6vrrpUyVVVIuTeDfktbuToQ6bDvJLi3EWhIyg7BpXa+frF0Ey6G90vkNumKmPzfkcL1F2GKWombDBE+WVy5NZG1XOXqRD6Lw/wAgNioVbLe6ye5SImuJnvUWfi1r5SS7Thyy2GPQtVrpaROMUaI5fHtJX1dY/EfLVn5JsaXnRdHZ30sTv0lY5Ik8i6/Md/a/udXKjXXe/onhR0kOf7zvYTzt2g17am88CPLVyKYKtuistBLXPTvqqZVT9lMkOuocMWC2IiUVloIMtisp25+XI2oKpvaeZBO1TJupE2ImpAARAAAAAAAAAAAVzXiphVNpttYipVW6knRdvOQNd6jMAHL1vJvg24Z8/hyhzXfGzQX93I5av5BcH1WbqV1fROXYkc2m1PE5F9JKIJxe0cSIJrvudNq27EWvc2op/WinKXDkNxpQ5rBBSVzU3wT5L5HZH1CCcZrwxtD41r8GYntea1thuETU2u5hXJ5UzNJ3Kq1yK1ybUVMlPuXNeJra/D9murVbX2qjqc9qyQtVfLlmTjUfMIzR8Xoez6fuXIxgu4ZujoJqJ699SzKieRc0ORuX3PjFRzrXfnIu5lVDn52+wtjPWVc45Qg1ypvLrZXJvO7uPIvjK35rFS09cxN9NMma+J2SnJ3DD16tDsrjaqym6ZIVy8uwsjJE8SptSY5hjMqXJvMllaqbzXIqblQ9oWRksqtSJbmK4Ki915zOiurkVO3OaRci417k3lkZpUWww7CG7rvUz4rs1dqnDNne3eX2VrkJRlieVNsNvZIEdxY7vjKZVsXehwEdxVN5mRXRU75fKS7qSotW8O7bM1d5eR7V3nGQ3ZU74z4rvxVDO0T7qptMcw6dFQ9miiurV2qZUdxYu8dsq5yQ2qHrIwY61i70MhtQ1d6GO2UZvDIYrmLmxzmr8lcjLiulfD8HWzt/zqYDZWrvLiPaRmkTzB6to4luYsTXeLL+daacHtRTNjxpcG/CQwP8Soc2ioekyITgxzzCcavNXi0usZjd36ShRfmyf7GRHjWmX4Skmb1KinG6iqIhCdLin2WR1LUR7u6Zi+2O7rnm9bC83FNpd/WFb1sU4DIrooRnR4046vnj2hIaYitLtlazx5lxL7a12VsPlI40CmghH6Knyl/mc3+sJI92rZ/fYf2j17s23++wftEa82nAaCD6Kvyz/msv+sJIW92tNtbD+0eVxBak210XiI50EGggjRU+WJ61m/1hITsTWlv9bRepqqWH4utTdj5XdUanCaKFe1JRosfyhPWc8+0OxfjOjRO0p5nL0oiGO/GiqnvdCv8Amectm3iUWRqbyUaTH8KrdV1E/wBnRvxhXu7ingZ1oqmJLiG7TLrqebTgxqIaVahib0LbqxELI09I4q179QzW5vLZyV1ZL8JVzOz4vUsK5M83LmvFTWurU4l2lirbi/QpKeSZd6tTUnWpPspXzPhT62S87RvMsxZmoeWzLJIkcbVe9djWpmqm9t+CZ5Mn3GoRibebi1r41OqobTRW1iNpqdrF3uXW5fGa2TVY6/j5dLT9M1GXzf7Y/wCXKW/DNbVqj6lexo+C63L4tx1VDaaO3N94iTT3yO1uXxmeDRyZ735d3T6HFg4jefkABS3AAAAAAAAAAAAAAAAAAAAAAAAAAAADW3m1vvFH2H2ZPTU71yn5hdF8jfBR21qLvVNZmBGeO+U+tlrX4ZwPBJXXJe0nqqdmmkW5UZlqz+UupDl8Ocg13ub1rMT160SPdpOhjVJJn57Vc7Yi+UnSz2G1WCkSltNBBRwptSJuSu612r4zZFkZO2NqjmcN4Aw1hVjfcy2RJOiZLUzJpyr412eLI6bXvAK5mZ5AAGAAAAAAAAAAAAAAAAAAAAAAAAAAAAAAAAAKOyc3RciK1dqKmaFQBorjgzDV2zWuslFK5drkiRrvKmRyFy5DsL1ek+ilraFy7EZJptTxO9pJgJRe0cSjNKzzCB7hyC3KNHOtt4pp8tjJ2KxV8aZocrX8luMrdmr7O+dqd9TvbJ5tp9RAsjPeOVc4Ky+N6q31tvdoVtHUUztmUsTm+ksIqLsU+y5oYqhisniZKxe9kajk85oa7AmFrii9k2KjzXvo2aC+VuRZGoj3hVbTT7S+VUPSKqE/1/InhupzdRz1tGvBsiPb5F9pz1ZyEVTc1ob5C/gk8Kt86KWRnpKm2nyIlbI5Nil5tS9u87Kt5IsX0arzdJBVtTfBMmvxLkpoKrCOI6HPsiyVzMtqpCrk8xZGSPaWvbDaOYYjK57d5kR3NybzXSxSQOVs0Ukbk2o9qtVPKeUVNylkZJ+WvbDWeYb+K6qnfGXHd18I5hD0iqm8nGazXtpqTw7CO76+6Mll3TwjiklcmxVLiVL03kvWU20kezumXZPCMht0avfHBNrHpvUvNuD03qS9aFU6W0cS71tyYu8utuDF3nBNuTuJebdHcTPqVVTp8ke7u0r2cUPaVzOKHDNuq+Ee23VfCM99EJwZXb9ms4js1nE4tLqvhFfdRfC8476o+jldl2a3ihTs1nE473TXiU90l8Id9T0srsVrm8Twtwb4RyC3J3hHlbiqrlpD1KnoZHWuuLeJbdc08I0VLSXWvy7Ft9XMi7FZEqp5Tf0WAcT1qor6VlKxe+nkRPMmakJz0jlbTQZr8RLHdc+ksuuXSdjRclWx1ddHLxbAzLzqdPQYHsFvyVlAkz07+ddNfPqKba2kcNzH0XNb8vCLKRlfcpNCjpZ51Ve8aqp5TpLfgO81So6rfHSx70z0neRCT44o4WIyKNsbE2Na3JD2a19dkn8fDpYeiYa+bzu5m34HtNFk6Vr6qRN8y6vIh0UcUcTEZGxrGpsa1MkLgNW17X/KXVxafFijalYgABBcAAAAAAAAAAAAAAAAAAAAAAAAAAAAAAAAAAAAAAAAAAAAAAAAAAAAAAAAAAAAAAAAAAAAAAAAAAAAAAAAAAAAAAAADNeKgAWZ6Smqm6NRTwzN4SRo70mmqsEYYrFVZrHRKq72x6PoN+DMTMIzWs8w4qfkowhP3Nukh6Yp3J6zUVHInY3/AItcK+HocrXp6EJMBKMlo90JwY55hEUvIcz9DfHf54PYpgTcid0RPebvSP8Ansc0mwEvWv8AKudJin2QRJyN4kYuTKi3yf6rk9RjP5JMVs2QUj/m1CetD6ABmM90Z0WJ89O5K8Xt2W+J3VUN9p5/kuxf8WM/8hntPocGfqLI/QY/mXz0nJdi9V/J0addQz2l5nJRixy66anZ86oQn8D6izH0GL9oKj5IsTu7uWgZ/rKvqMyLkavTvhbpRM+ajlJpBj17pRocPwiaDkXdq5++9aRwe1TZ03I5Zo1Rai4V03FEVrE9BIwMTmv8pxpMMf1clTcmuFqZUX3OWZU3yyud6zdUuHbNQqnY1rpI1TekSZmzBCb2n3W1xY68QImSZJqTggAIrAAAAAAAAAAAAAAAAAAAAAAAAAAAAAAAAAAAAAAAAAAAAAAAAAAAAAAAAAAAAAAAAAAAAAAAAAAAAAAAAAAAAAAAAAAAAAAAAAAAAAAAAAAAAAAAAAAAAAAAAAAAAAAAAAAAAAAAAAAAAAAAAAAAAAAAAAAAAAAAAAAAAAAAAAAAAAAAAAAAAAAAAAAAABkv/FAAZL/xRkv/ABQAGS/8UZKAAAAAAAAAAAAAAABkv/FAAZL/AMUZL/xQAGS/8Uf82gAMlAAAAAAAAAAAAABrXYgADJRkv/FAAZL/AMUZL/xQAGS/8UZf8zAAAAAAAAAAAADy5zWN0nua1qbVcuSHhKmnVckqIVXokQC6AAAAAAAAAAAAAAAAAAAAAAAAAAAAAAAAAAAAAAAAAAAAAAAAAAAAAAAAAAAKomanznU8t+MXYjqbZR01sXRqXwx6UK55I5U19t0Aefuhaupp8Y21sFTNE1aFFVGPVqd27gRL7o1GX5SrPrHe0+gqfB1PytNW6YirZY6yjRKZOwWtYxU7rY7PXrL34OuFvjK6/tM/hA+d/dGf4yrPrHe0e6M/xlWfWO9p9Efg64W+Mrr+0z+Efg64W+Mrr+0z+ED5390Z/jKs+sd7TLoLtJDUskW7V0bmrmj0kdq8ik+/g64W+Mrr+0z+Exbj9zpZn0j0tt4roqrLtFqEa9irwXJEUDGwbyiXijZEtZWLdreupzlXORnU7b4lJroqyC4UcVXSyJJDK3Sa5D43o1uGC8WzW2varHRS8zUxZ5tVOKelFPonkxujlmrrUr9JjUSeJF3bl9QEjAAAAAAAAAHB8q+MrlgjDNNcLYynfNLVJEvPtVyI3RVdmaa9QHYXZVSzV6oqoqU0ioqbu1U+Io7nWKq85cKtE3ZSu9pNNi5VsW4ip3pWst0NFKvMOWOFUc7S1Ll23SdD+DthbJP/AFK6/tM/hA+d/dGf4yrPrHe0e6M/xlWfWO9p9Efg64W+Mrr+0z+Efg64W+Mrr+0z+ED5390Z/jKs+sd7R7oz/GVZ9Y72n0R+Drhb4yuv7TP4R+Drhb4yuv7TP4QIiwpiavt9S1KHEFXTyqvcvldou8S5op9A4Lxw+7PZbbs1jK5U97lbqbN7HekhvlH5HJMH21bzbKt9ZbmKjZmyoiSRZ6kXVqVMzBwVfZ57erHyL2TQva6N+evLd5FQD6tBh2utS42mjrU/TxNevWqa/OZgAAAAAAAAHO4xxhbcFWN9yuDlcqroQQMXtpn8E9a7j5kxNys4sxLPJncZKCjcuTaWkcrGonBVTWvjNpy33+a9coU1uaq9j21Ep4mbtNclcvjVcvEaHC2AbjizEyWekVsTI2c5UVD26o271y3rnqRAOebcqpUzfcqvPokd7SvujP8AGVZ9Y72n0LH9zthpsTUkulze9E7ZzVYiKvVke/wdcLfGV1/aZ/CB87+6M/xlWfWO9o90Z/jKs+sd7T6I/B1wt8ZXX9pn8I/B1wt8ZXX9pn8IHzv7oz/GVZ9Y72j3RqPjKs+sd7T6I/B1wt8ZXX9pn8I/B1wt8ZXX9pn8IHM8jtdA7EtrgjrpaiV8ciyI+RVyXRXVkqn0KR1hXkcsWEcQQXmhrrhLUQo5Gslc3RXSTJc8kTiSKAAAAAAAABHHLk5zOS6tVrnNXsiFNS5d8QDg5sfMVVXI6R8rHI1qK5ckJ95dPzW1v0iH7RAGEPyZWfrG+gD6/oVzt1KvGFi/uoZBj2/8mUn6hn2UMgAAAAAAAAAAAAAAAAAAAAAAAAAAAAAAAAAAAAAAAAAAAAAAAAAAAAAAAACre6Q+LE/OJUfT5ftOPtNvdIfFifnEqPp8v2nAfR3JB+Qrj9KT7KEiEd8kH5CuP0pPsoSIAAAAAAfKXLq1GcqVYrUyzhhVct66JIvJQ9XYsfmv9RX/AOpGnLVVxV3KncUgdpc02OFyp4SNTNCRuSJ/OYunRutI6FUd0a2gTaAAAAAAAARF90R/QSh+nJ9lxLpEX3RH9BKH6cn2XARHgv8AJ0H0xPSh9c7k6j5GwX+Tqf6YnpQ+udydQAAAAAByfKaiLyZYhzTP+ZuXzofLmC3K2prct8Kek+pOUz82WIvoT/UfLODPxqs/U+sD6xwPrwRaPo6elToDn8Df0Hs/0dPSp0AAAAAAACbUATagHx1jhNLlau6LsW5L9pCbeRynjjrr3IjU01SNM9+WakJ42/O5dv8Aua/aQnHkg/Gr1/p+sCUweHzQxrlJNGxeDnoh57Kpv7zD9YntAugtdlU395h+sT2jsqm/vMP1ie0C6C12VTf3mH6xPaVbUQPXJs8Tl4I9FAuAAAAAAAAAACN+XT81tb9Ih+0QBhD8mVn6xvoJ/wCXT81tb9Ih+0QBhD8mVn6xvoA+v7f+TKT9Qz7KGQY9v/JlJ+oZ9lDIAAAAAAAAAAAAAAAAAAAAAAAAAAAAAAAAAAAAAAAAAAAAAAAAAAAAAAAAAq3ukPixPziVH0+X7Tj7Tb3SHxYn5xKj6fL9pwH0byQfkK5fSk+yhrMa8tTMH4qqrJ7huqlgRq852Ro6Wk1F2ZLxNpyQfkK4/Sk+yhFXK5hHEd05SLhW26yV1TTvbHoSwwq5q5MRFyVOkDo/wjv/AIq//wAr/wDI/CO/+Kyf+V/+SJ/vFxr/AIfu31Dh94uNf8P3b6hwEsfhHf8AxV//AJX/AOTXXj7om41FBJDa7JFR1DkVEnklWTQ6UTJNfWRx94uNf8P3b6hxhXLC2JLZTLPcrNcKeBNsksDkanWuQGJTpU1tVNXyK6Z7Xc5I9y5q5yrnmvjPo3kLsFXSWOrv1fGrJbi5GwNcmvmm7/GvoIPwNJTSVVTQz5aUzUdHnvVNx9T4LvTLxYI00WMnpcoZWNTJEyTUqJwVAOiAAAAAAAAIi+6H/oLQ/Tk+w4l0iL7oj+glD9OT7LgIjwX+Tqf6YnpQ+udydR8jYK/J0H0xPSh9c7k6gAAAAADlOUz82WIvoT/UfLODPxqs/U+s+puUz82WIvoT/UfLODPxqs/U+sD6xwN/Qez/AEdPSp0Bz+Bv6D2f6OnpU6AAAAAAABNqAJtQD47xt+dy7f8Ac1+0hOPJB+NXr/T9ZB2NvzuXb/ua/aQnHkg/Gr1/p+sCNPugZHt5Q4Ua9yJ2BHqRelxF/Oxf2tR5T64xXyXYdxld23O6LWJUNiSJOZl0W6KZ5astus0X8gGC/CuX16ewD5k52L+1qPKOdi/tajyn03/IBgvwrl9ensH8gGC/CuX16ewD5k52L+1qPKSByc19vgutsjZO91ZJVsRyPVdSaSbCW/5AMF+Fcvr09hlW7kPwjbLjTV1Otw56mlbKzSnTLSauaZ6gJJXul6wNq5gAAAAAAAACN+XT81tb9Ih+0QBhD8mVn6xvoJ/5dPzW1v0iH7RAGEPyZWfrG+gD6/t/5MpP1DPsoZBj2/8AJlJ+oZ9lDIAAAAAAAAAAAAAAAAAAAAAAAAAAAAAAAAAAAAAAAAAAAAAAAAAAAAAAAAAq3ukPixPziVH0+X7Tj7Tb3SHxZ/8A2JUfT5ftOA+juSD8hXL6Un2UJFzXipHXJB+RLl9KT7JIgFdJeKjSXipQAV0l4qWpoo6iF8M7GyQyN0XsemaORdqKhcAHx5juyswVykVlJRJoQQzNmg19yx2Soni1oTXyW16uxFWU7c9CamSXLpRU9pFXLv8AnSq/1EP2SQ+SXXit30Bf/qBNQAAAAAAABEv3QkL34ApZG9zHXN0vG1yIS0c/jbDTMW4RuFncqNkmZpQvXY2Rutq9WfpA+acB6L7XIu1YKlHqnRqX1H1hS1EVXSQ1ML0fFKxHNci6slPi631tfg++VFNVwPZIxyxVMD0yXUdQ3lHutugclhvktIx+tYntRURehHIqeQD6vB8k/wArmPP8Tp9VH/CP5XMe/wCJk+qj/hA+tgfJP8rmPf8AEyfVR/wj+VzHv+Jk+qj/AIQPovlM/NniL6E/1Hydhy5U1tqZ1qVcjZY9FFRM8lzJVwriXEGLOxbfiK9vrqC5SpTy0zWsajmKuS5q1EVCSv5F8BfEi/8AkSe0Dd4DkbLgOyyMXNrqZFRfGp0RiWy2UlmttPbqCLmqWmZoRR5quinWplgAAAAAAJtQBNqAfHeNvzuXb/ua/aQnHkg/Gr1/p+sg7G353Lt/3NftITjyQfjV6/0/WBKYAAAAAAAAAAAAAAAAAAjvlvgfPyW3HQTPm5Ynu6kchAWBWtqKavp8+2RWvROjYfWV7tUF9slba6pPeKuF0T8t2aal8S6z49q6S68n2LZ6Oqi0Z4HK1zV7mWNdip0KmsD7BsdXFXWKiqIXI5iwtTUuxUTJUNgfKEPKNXW9jpLHdpqB8mt8TkRW59SoqeMsfyuY9z/pMn1Uf8IH1sD5J/lcx7/iZPqo/wCEfyuY9/xMn1Uf8IH1sD5J/lcx7/iZPqo/4T0zlax6+RrExKmblRPgo/4QPrQEdcml+u13nrae63J1a+GJrs1Y1ERVXXlkiEigAAAAAAAAAAAAAAAAAAAAAAAAAAAAAAAAAAAAAAAAAAAAAAAAEXJcz52uXIBiOsu9ZVxXW3NbNO+VubnoqIrlVN3SfRIA4bkxwddcF2WrobpWQVT5Z0kjdCqrk3RyyXNDuQAAAAAACGOUbkevWM8Yz3iiraGGGSKNiMmV2lm1Ml2IZ3JjyYX3BOIJa24XKlqKd9M6JscTnKqOVUVNqbNSksgAAAAAAAAAAAONxpya2HGzUlrI3U9e1NFlZDkj8tyOTY5Osiis+5wujZ1Siv1HJDuWaNzHeRMz6JAHzd+DjiD45tn7/sH4OOIPjm2fv+w+kQB83fg44g+ObZ+/7B+DjiD45tn7/sPpEAQThPkQxBh3Etuucl5oXwU07ZZImK/NyJtRNW0nbeAAAAAAAAAAG8ACB8VchV6v2K7nd6e62+OKrqHSsY9H6TUXcuSbTs+S7AF2wL7otuVfT1balGc3zWkqtyzzzzTpJFAAAAAAAAAAAAAAAAAAAADm8XYIseM6FKe60ucjE96qY9UsfUvDoXUdIAPnu4/c4VqT/wDpd+p3wruqYla5P2c0UwvwccQfHNs/f9h9IgD5u/BxxB8c2z9/2D8HHEHxzbP3/YfSIA+bvwccQfHNs/f9g/BxxD8c2z9/2H0iAI15LuTq74Fqq+S5XGmq46iNrWNiV2bVRc96bCS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Subtitle 3"/>
          <p:cNvSpPr>
            <a:spLocks noGrp="1"/>
          </p:cNvSpPr>
          <p:nvPr>
            <p:ph type="subTitle" idx="1"/>
          </p:nvPr>
        </p:nvSpPr>
        <p:spPr>
          <a:xfrm>
            <a:off x="2589214" y="4054415"/>
            <a:ext cx="8901172" cy="2398143"/>
          </a:xfrm>
        </p:spPr>
        <p:txBody>
          <a:bodyPr>
            <a:normAutofit/>
          </a:bodyPr>
          <a:lstStyle/>
          <a:p>
            <a:r>
              <a:rPr lang="en-AU" sz="5400" dirty="0">
                <a:solidFill>
                  <a:srgbClr val="FF0000"/>
                </a:solidFill>
              </a:rPr>
              <a:t>(AMAZON WEB SERVICES)</a:t>
            </a:r>
          </a:p>
          <a:p>
            <a:endParaRPr lang="en-AU" dirty="0"/>
          </a:p>
        </p:txBody>
      </p:sp>
    </p:spTree>
    <p:extLst>
      <p:ext uri="{BB962C8B-B14F-4D97-AF65-F5344CB8AC3E}">
        <p14:creationId xmlns:p14="http://schemas.microsoft.com/office/powerpoint/2010/main" val="197245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AU" dirty="0"/>
            </a:br>
            <a:r>
              <a:rPr lang="en-AU" dirty="0"/>
              <a:t> </a:t>
            </a:r>
            <a:r>
              <a:rPr lang="en-AU" b="1" dirty="0"/>
              <a:t>ELASTIC COMPUTE CLOUD (EC2) </a:t>
            </a:r>
            <a:endParaRPr lang="en-AU" dirty="0"/>
          </a:p>
        </p:txBody>
      </p:sp>
      <p:sp>
        <p:nvSpPr>
          <p:cNvPr id="3" name="Content Placeholder 2"/>
          <p:cNvSpPr>
            <a:spLocks noGrp="1"/>
          </p:cNvSpPr>
          <p:nvPr>
            <p:ph idx="1"/>
          </p:nvPr>
        </p:nvSpPr>
        <p:spPr/>
        <p:txBody>
          <a:bodyPr>
            <a:normAutofit/>
          </a:bodyPr>
          <a:lstStyle/>
          <a:p>
            <a:pPr marL="0" indent="0">
              <a:buNone/>
            </a:pPr>
            <a:endParaRPr lang="en-AU" dirty="0"/>
          </a:p>
          <a:p>
            <a:r>
              <a:rPr lang="en-AU" dirty="0"/>
              <a:t> Amazon EC2 provides scalable computing capacity in the AWS cloud. </a:t>
            </a:r>
          </a:p>
          <a:p>
            <a:r>
              <a:rPr lang="en-AU" dirty="0"/>
              <a:t> You cans use Amazon EC2 to lunch as many or as few virtual servers as you need, configure security and networking and manage storage. </a:t>
            </a:r>
          </a:p>
          <a:p>
            <a:r>
              <a:rPr lang="en-AU" dirty="0"/>
              <a:t> Amazon EC2 enables you to scale up or scale down the instance. </a:t>
            </a:r>
          </a:p>
          <a:p>
            <a:r>
              <a:rPr lang="en-AU" dirty="0"/>
              <a:t>Amazon EC2 is having two storage options  </a:t>
            </a:r>
            <a:r>
              <a:rPr lang="en-AU" dirty="0" err="1"/>
              <a:t>i.e</a:t>
            </a:r>
            <a:r>
              <a:rPr lang="en-AU" dirty="0"/>
              <a:t>  EBS and instance store. </a:t>
            </a:r>
          </a:p>
          <a:p>
            <a:r>
              <a:rPr lang="en-AU" dirty="0"/>
              <a:t>Preconfigured templates are available known as amazon machine image. </a:t>
            </a:r>
          </a:p>
          <a:p>
            <a:r>
              <a:rPr lang="en-AU" dirty="0"/>
              <a:t>By default when you create an EC2 account with amazon your account is limited to a maximum of 20 instances per EC2 region with two default high I/O instances. </a:t>
            </a:r>
          </a:p>
        </p:txBody>
      </p:sp>
    </p:spTree>
    <p:extLst>
      <p:ext uri="{BB962C8B-B14F-4D97-AF65-F5344CB8AC3E}">
        <p14:creationId xmlns:p14="http://schemas.microsoft.com/office/powerpoint/2010/main" val="16229955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ELASTIC LOAD BALANCER (ELB) </a:t>
            </a:r>
            <a:endParaRPr lang="en-AU" dirty="0"/>
          </a:p>
        </p:txBody>
      </p:sp>
      <p:sp>
        <p:nvSpPr>
          <p:cNvPr id="3" name="Content Placeholder 2"/>
          <p:cNvSpPr>
            <a:spLocks noGrp="1"/>
          </p:cNvSpPr>
          <p:nvPr>
            <p:ph idx="1"/>
          </p:nvPr>
        </p:nvSpPr>
        <p:spPr>
          <a:xfrm>
            <a:off x="2589212" y="2133600"/>
            <a:ext cx="8915400" cy="4465608"/>
          </a:xfrm>
        </p:spPr>
        <p:txBody>
          <a:bodyPr>
            <a:normAutofit/>
          </a:bodyPr>
          <a:lstStyle/>
          <a:p>
            <a:endParaRPr lang="en-AU" dirty="0"/>
          </a:p>
          <a:p>
            <a:r>
              <a:rPr lang="en-AU" dirty="0"/>
              <a:t> ELB forwards traffic to “eth0” of your registered instances. </a:t>
            </a:r>
          </a:p>
          <a:p>
            <a:r>
              <a:rPr lang="en-AU" dirty="0"/>
              <a:t> In case the EC2 registered instances has multiple IP address on eth0, ELB will route the traffic to its primary IP address. </a:t>
            </a:r>
          </a:p>
          <a:p>
            <a:r>
              <a:rPr lang="en-AU" dirty="0"/>
              <a:t> Elastic load balancer supports IPV4 address only in VPC. </a:t>
            </a:r>
          </a:p>
          <a:p>
            <a:r>
              <a:rPr lang="en-AU" dirty="0"/>
              <a:t> To ensure that the ELB service can scale ELB nodes in each AZ, ensure that the subnet defined for the load balancer is at least /27 in scale size and has at least 8 available IP address the ELB nodes can use to scale. </a:t>
            </a:r>
          </a:p>
          <a:p>
            <a:r>
              <a:rPr lang="en-AU" dirty="0"/>
              <a:t> For fault tolerance it is recommended that you distribute your registered EC2 instances across multiple AZ with in the VPC region. </a:t>
            </a:r>
          </a:p>
          <a:p>
            <a:r>
              <a:rPr lang="en-AU" dirty="0"/>
              <a:t> If possible, try to allocate same number of registered instances in each AZ. </a:t>
            </a:r>
          </a:p>
        </p:txBody>
      </p:sp>
    </p:spTree>
    <p:extLst>
      <p:ext uri="{BB962C8B-B14F-4D97-AF65-F5344CB8AC3E}">
        <p14:creationId xmlns:p14="http://schemas.microsoft.com/office/powerpoint/2010/main" val="34727068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ELASTIC LOAD BALANCER (ELB) </a:t>
            </a:r>
            <a:endParaRPr lang="en-AU" dirty="0"/>
          </a:p>
        </p:txBody>
      </p:sp>
      <p:sp>
        <p:nvSpPr>
          <p:cNvPr id="3" name="Content Placeholder 2"/>
          <p:cNvSpPr>
            <a:spLocks noGrp="1"/>
          </p:cNvSpPr>
          <p:nvPr>
            <p:ph idx="1"/>
          </p:nvPr>
        </p:nvSpPr>
        <p:spPr>
          <a:xfrm>
            <a:off x="2589212" y="1354347"/>
            <a:ext cx="8915400" cy="5443267"/>
          </a:xfrm>
        </p:spPr>
        <p:txBody>
          <a:bodyPr>
            <a:normAutofit lnSpcReduction="10000"/>
          </a:bodyPr>
          <a:lstStyle/>
          <a:p>
            <a:endParaRPr lang="en-AU" dirty="0"/>
          </a:p>
          <a:p>
            <a:r>
              <a:rPr lang="en-AU" dirty="0"/>
              <a:t> The load balancer also monitors the health of its registered instances and ensures that it routes traffic only to healthy instances. </a:t>
            </a:r>
          </a:p>
          <a:p>
            <a:r>
              <a:rPr lang="en-AU" dirty="0"/>
              <a:t> A healthy instance shows as healthy under the ELB. </a:t>
            </a:r>
          </a:p>
          <a:p>
            <a:r>
              <a:rPr lang="en-AU" dirty="0"/>
              <a:t> When the ELB detects an unhealthy instance it stops routing traffic to that instance. </a:t>
            </a:r>
          </a:p>
          <a:p>
            <a:r>
              <a:rPr lang="en-AU" dirty="0"/>
              <a:t> An unhealthy instance shows as unhealthy under the ELB. </a:t>
            </a:r>
          </a:p>
          <a:p>
            <a:r>
              <a:rPr lang="en-AU" dirty="0"/>
              <a:t> By default AWS console uses ping http (port 80) for healthy check. </a:t>
            </a:r>
          </a:p>
          <a:p>
            <a:r>
              <a:rPr lang="en-AU" dirty="0"/>
              <a:t> Registered instances must respond with an http “200 OK” message within the timeout period else it will be considered as unhealthy. </a:t>
            </a:r>
          </a:p>
          <a:p>
            <a:r>
              <a:rPr lang="en-AU" dirty="0"/>
              <a:t> AWS API uses ping TCP (port-80) for health check. </a:t>
            </a:r>
          </a:p>
          <a:p>
            <a:r>
              <a:rPr lang="en-AU" dirty="0"/>
              <a:t> Response time-out is 5 seconds (range is 2-60 sec). </a:t>
            </a:r>
          </a:p>
          <a:p>
            <a:r>
              <a:rPr lang="en-AU" dirty="0"/>
              <a:t> Health check internet. </a:t>
            </a:r>
          </a:p>
          <a:p>
            <a:r>
              <a:rPr lang="en-AU" dirty="0"/>
              <a:t> Period of time between health check (default 30 and range is 5 to 300 sec) </a:t>
            </a:r>
          </a:p>
          <a:p>
            <a:endParaRPr lang="en-AU" dirty="0"/>
          </a:p>
          <a:p>
            <a:endParaRPr lang="en-AU" dirty="0"/>
          </a:p>
        </p:txBody>
      </p:sp>
    </p:spTree>
    <p:extLst>
      <p:ext uri="{BB962C8B-B14F-4D97-AF65-F5344CB8AC3E}">
        <p14:creationId xmlns:p14="http://schemas.microsoft.com/office/powerpoint/2010/main" val="148435527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ELASTIC LOAD BALANCER (ELB) </a:t>
            </a:r>
            <a:endParaRPr lang="en-AU" dirty="0"/>
          </a:p>
        </p:txBody>
      </p:sp>
      <p:sp>
        <p:nvSpPr>
          <p:cNvPr id="3" name="Content Placeholder 2"/>
          <p:cNvSpPr>
            <a:spLocks noGrp="1"/>
          </p:cNvSpPr>
          <p:nvPr>
            <p:ph idx="1"/>
          </p:nvPr>
        </p:nvSpPr>
        <p:spPr>
          <a:xfrm>
            <a:off x="2589212" y="2133599"/>
            <a:ext cx="8915400" cy="4664015"/>
          </a:xfrm>
        </p:spPr>
        <p:txBody>
          <a:bodyPr>
            <a:normAutofit fontScale="92500"/>
          </a:bodyPr>
          <a:lstStyle/>
          <a:p>
            <a:endParaRPr lang="en-AU" dirty="0"/>
          </a:p>
          <a:p>
            <a:r>
              <a:rPr lang="en-AU" dirty="0"/>
              <a:t> </a:t>
            </a:r>
            <a:r>
              <a:rPr lang="en-AU" b="1" dirty="0"/>
              <a:t>Unhealthy Threshold: </a:t>
            </a:r>
            <a:r>
              <a:rPr lang="en-AU" dirty="0"/>
              <a:t>number of consecutive failed health check that should occur before the instance is declared unhealthy. </a:t>
            </a:r>
          </a:p>
          <a:p>
            <a:r>
              <a:rPr lang="en-AU" dirty="0"/>
              <a:t>Range is 2 to 10 </a:t>
            </a:r>
          </a:p>
          <a:p>
            <a:r>
              <a:rPr lang="en-AU" dirty="0"/>
              <a:t>Default is 2 </a:t>
            </a:r>
          </a:p>
          <a:p>
            <a:r>
              <a:rPr lang="en-AU" dirty="0"/>
              <a:t> </a:t>
            </a:r>
            <a:r>
              <a:rPr lang="en-AU" b="1" dirty="0"/>
              <a:t>Healthy Threshold: </a:t>
            </a:r>
            <a:r>
              <a:rPr lang="en-AU" dirty="0"/>
              <a:t>number of consecutive successful health checks that must occur before the instance considered unhealthy. </a:t>
            </a:r>
          </a:p>
          <a:p>
            <a:endParaRPr lang="en-AU" dirty="0"/>
          </a:p>
          <a:p>
            <a:r>
              <a:rPr lang="en-AU" dirty="0"/>
              <a:t>Range is 2 to 10 </a:t>
            </a:r>
          </a:p>
          <a:p>
            <a:r>
              <a:rPr lang="en-AU" dirty="0"/>
              <a:t>Default is 10 </a:t>
            </a:r>
          </a:p>
          <a:p>
            <a:endParaRPr lang="en-AU" dirty="0"/>
          </a:p>
          <a:p>
            <a:r>
              <a:rPr lang="en-AU" dirty="0"/>
              <a:t> By default the ELB distributes traffic evenly between the AZ, it is defined in without consideration to the number of registered EC2 instances in each AZ. </a:t>
            </a:r>
          </a:p>
          <a:p>
            <a:endParaRPr lang="en-AU" dirty="0"/>
          </a:p>
        </p:txBody>
      </p:sp>
    </p:spTree>
    <p:extLst>
      <p:ext uri="{BB962C8B-B14F-4D97-AF65-F5344CB8AC3E}">
        <p14:creationId xmlns:p14="http://schemas.microsoft.com/office/powerpoint/2010/main" val="36176328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Cross Zone Load Balancing: </a:t>
            </a:r>
            <a:endParaRPr lang="en-AU" dirty="0"/>
          </a:p>
        </p:txBody>
      </p:sp>
      <p:sp>
        <p:nvSpPr>
          <p:cNvPr id="3" name="Content Placeholder 2"/>
          <p:cNvSpPr>
            <a:spLocks noGrp="1"/>
          </p:cNvSpPr>
          <p:nvPr>
            <p:ph idx="1"/>
          </p:nvPr>
        </p:nvSpPr>
        <p:spPr>
          <a:xfrm>
            <a:off x="2589212" y="1440611"/>
            <a:ext cx="8915400" cy="4470611"/>
          </a:xfrm>
        </p:spPr>
        <p:txBody>
          <a:bodyPr>
            <a:normAutofit/>
          </a:bodyPr>
          <a:lstStyle/>
          <a:p>
            <a:endParaRPr lang="en-AU" dirty="0"/>
          </a:p>
          <a:p>
            <a:r>
              <a:rPr lang="en-AU" dirty="0"/>
              <a:t> Disabled by default. </a:t>
            </a:r>
          </a:p>
          <a:p>
            <a:r>
              <a:rPr lang="en-AU" dirty="0"/>
              <a:t> When enabled, the ELB will distribute traffic evenly between registered EC2 instances. </a:t>
            </a:r>
          </a:p>
          <a:p>
            <a:r>
              <a:rPr lang="en-AU" dirty="0"/>
              <a:t> If you have 7 EC2 instances in one AZ, and 3 in another AZ, and you enabled cross zone </a:t>
            </a:r>
          </a:p>
          <a:p>
            <a:r>
              <a:rPr lang="en-AU" dirty="0"/>
              <a:t>Load balancing each registered EC2 instances will be getting the same amount of traffic load from the ELB. </a:t>
            </a:r>
          </a:p>
          <a:p>
            <a:r>
              <a:rPr lang="en-AU" dirty="0"/>
              <a:t> ELB name you choose must be unique within the account. </a:t>
            </a:r>
          </a:p>
          <a:p>
            <a:r>
              <a:rPr lang="en-AU" dirty="0"/>
              <a:t> ELB is region specific, so all registered EC2 instances must be in the same region, but can be in different AZs. </a:t>
            </a:r>
          </a:p>
        </p:txBody>
      </p:sp>
    </p:spTree>
    <p:extLst>
      <p:ext uri="{BB962C8B-B14F-4D97-AF65-F5344CB8AC3E}">
        <p14:creationId xmlns:p14="http://schemas.microsoft.com/office/powerpoint/2010/main" val="17153688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Cross Zone Load Balancing: </a:t>
            </a:r>
            <a:endParaRPr lang="en-AU" dirty="0"/>
          </a:p>
        </p:txBody>
      </p:sp>
      <p:sp>
        <p:nvSpPr>
          <p:cNvPr id="3" name="Content Placeholder 2"/>
          <p:cNvSpPr>
            <a:spLocks noGrp="1"/>
          </p:cNvSpPr>
          <p:nvPr>
            <p:ph idx="1"/>
          </p:nvPr>
        </p:nvSpPr>
        <p:spPr/>
        <p:txBody>
          <a:bodyPr/>
          <a:lstStyle/>
          <a:p>
            <a:endParaRPr lang="en-AU" dirty="0"/>
          </a:p>
          <a:p>
            <a:r>
              <a:rPr lang="en-AU" dirty="0"/>
              <a:t> To define your ELB in an AZ you can select one subnet in that AZ. Subnet can be public or private. </a:t>
            </a:r>
          </a:p>
          <a:p>
            <a:r>
              <a:rPr lang="en-AU" dirty="0"/>
              <a:t> Only one subnet can be defined for the ELB in an AZ. </a:t>
            </a:r>
          </a:p>
          <a:p>
            <a:r>
              <a:rPr lang="en-AU" dirty="0"/>
              <a:t> If you try and select another one in the same AZ, it will replace the former one. </a:t>
            </a:r>
          </a:p>
          <a:p>
            <a:r>
              <a:rPr lang="en-AU" dirty="0"/>
              <a:t> If you register instance in an AZ with ELB but do not define a subnet in that AZ for the ELB, these instances will not receive traffic form the ELB. </a:t>
            </a:r>
          </a:p>
          <a:p>
            <a:r>
              <a:rPr lang="en-AU" dirty="0"/>
              <a:t> ELB should always be accessed using DNS and not IP. </a:t>
            </a:r>
          </a:p>
        </p:txBody>
      </p:sp>
    </p:spTree>
    <p:extLst>
      <p:ext uri="{BB962C8B-B14F-4D97-AF65-F5344CB8AC3E}">
        <p14:creationId xmlns:p14="http://schemas.microsoft.com/office/powerpoint/2010/main" val="18235607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An ELB can be internet facing or internal ELB: </a:t>
            </a:r>
            <a:endParaRPr lang="en-AU" dirty="0"/>
          </a:p>
        </p:txBody>
      </p:sp>
      <p:sp>
        <p:nvSpPr>
          <p:cNvPr id="3" name="Content Placeholder 2"/>
          <p:cNvSpPr>
            <a:spLocks noGrp="1"/>
          </p:cNvSpPr>
          <p:nvPr>
            <p:ph idx="1"/>
          </p:nvPr>
        </p:nvSpPr>
        <p:spPr>
          <a:xfrm>
            <a:off x="2589212" y="1768415"/>
            <a:ext cx="8915400" cy="4986067"/>
          </a:xfrm>
        </p:spPr>
        <p:txBody>
          <a:bodyPr>
            <a:normAutofit fontScale="85000" lnSpcReduction="20000"/>
          </a:bodyPr>
          <a:lstStyle/>
          <a:p>
            <a:endParaRPr lang="en-AU" dirty="0"/>
          </a:p>
          <a:p>
            <a:r>
              <a:rPr lang="en-AU" dirty="0"/>
              <a:t> </a:t>
            </a:r>
            <a:r>
              <a:rPr lang="en-AU" b="1" dirty="0"/>
              <a:t>Internet Facing: </a:t>
            </a:r>
            <a:endParaRPr lang="en-AU" dirty="0"/>
          </a:p>
          <a:p>
            <a:r>
              <a:rPr lang="en-AU" dirty="0"/>
              <a:t> ELB nodes will have public IP address. </a:t>
            </a:r>
          </a:p>
          <a:p>
            <a:r>
              <a:rPr lang="en-AU" dirty="0"/>
              <a:t> DNS will resolve the ELB DNS name to these IP address. </a:t>
            </a:r>
          </a:p>
          <a:p>
            <a:r>
              <a:rPr lang="en-AU" dirty="0"/>
              <a:t> If routes traffic to the private IP address of your registered EC2 instances. </a:t>
            </a:r>
          </a:p>
          <a:p>
            <a:r>
              <a:rPr lang="en-AU" dirty="0"/>
              <a:t> You need one public subnet in each AZ where the internet facing ELB will be defined such that the ELB will be able to route internet traffic. </a:t>
            </a:r>
          </a:p>
          <a:p>
            <a:endParaRPr lang="en-AU" dirty="0"/>
          </a:p>
          <a:p>
            <a:r>
              <a:rPr lang="en-AU" dirty="0"/>
              <a:t> Format of the public ELB DNS name of internet facing ELB: </a:t>
            </a:r>
          </a:p>
          <a:p>
            <a:r>
              <a:rPr lang="en-AU" b="1" dirty="0"/>
              <a:t>name-1234567890.region.elb.amazonaws.com </a:t>
            </a:r>
            <a:endParaRPr lang="en-AU" dirty="0"/>
          </a:p>
          <a:p>
            <a:r>
              <a:rPr lang="en-AU" dirty="0"/>
              <a:t> Format of the internal ELB: </a:t>
            </a:r>
          </a:p>
          <a:p>
            <a:endParaRPr lang="en-AU" dirty="0"/>
          </a:p>
          <a:p>
            <a:r>
              <a:rPr lang="en-AU" b="1" dirty="0"/>
              <a:t>Internal-name.123456789.region.elb.amazonaws.com </a:t>
            </a:r>
            <a:endParaRPr lang="en-AU" dirty="0"/>
          </a:p>
          <a:p>
            <a:r>
              <a:rPr lang="en-AU" dirty="0"/>
              <a:t> An ELB listener is the process that checks for connection request. </a:t>
            </a:r>
          </a:p>
          <a:p>
            <a:r>
              <a:rPr lang="en-AU" dirty="0"/>
              <a:t> Each network load balancer needs at least one listener to accept traffic. </a:t>
            </a:r>
          </a:p>
          <a:p>
            <a:r>
              <a:rPr lang="en-AU" dirty="0"/>
              <a:t> You must assign a security group to your ELB. This will control traffic that can reach your ELB front end listeners. </a:t>
            </a:r>
          </a:p>
        </p:txBody>
      </p:sp>
    </p:spTree>
    <p:extLst>
      <p:ext uri="{BB962C8B-B14F-4D97-AF65-F5344CB8AC3E}">
        <p14:creationId xmlns:p14="http://schemas.microsoft.com/office/powerpoint/2010/main" val="265290627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Target Group: </a:t>
            </a:r>
            <a:endParaRPr lang="en-AU" dirty="0"/>
          </a:p>
        </p:txBody>
      </p:sp>
      <p:sp>
        <p:nvSpPr>
          <p:cNvPr id="3" name="Content Placeholder 2"/>
          <p:cNvSpPr>
            <a:spLocks noGrp="1"/>
          </p:cNvSpPr>
          <p:nvPr>
            <p:ph idx="1"/>
          </p:nvPr>
        </p:nvSpPr>
        <p:spPr/>
        <p:txBody>
          <a:bodyPr/>
          <a:lstStyle/>
          <a:p>
            <a:endParaRPr lang="en-AU" dirty="0"/>
          </a:p>
          <a:p>
            <a:r>
              <a:rPr lang="en-AU" dirty="0"/>
              <a:t> Logical grouping of targets behind the load balancer. </a:t>
            </a:r>
          </a:p>
          <a:p>
            <a:r>
              <a:rPr lang="en-AU" dirty="0"/>
              <a:t> Target groups can be exist independently from the load balancer. </a:t>
            </a:r>
          </a:p>
          <a:p>
            <a:r>
              <a:rPr lang="en-AU" dirty="0"/>
              <a:t> Target group can be associated with an auto scaling group. </a:t>
            </a:r>
          </a:p>
          <a:p>
            <a:r>
              <a:rPr lang="en-AU" dirty="0"/>
              <a:t> Target group can contain up to 200 targets. </a:t>
            </a:r>
          </a:p>
        </p:txBody>
      </p:sp>
    </p:spTree>
    <p:extLst>
      <p:ext uri="{BB962C8B-B14F-4D97-AF65-F5344CB8AC3E}">
        <p14:creationId xmlns:p14="http://schemas.microsoft.com/office/powerpoint/2010/main" val="28366387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IDENTITY AND ACCESS MANAGEMENT (IAM) </a:t>
            </a:r>
            <a:endParaRPr lang="en-AU" dirty="0"/>
          </a:p>
        </p:txBody>
      </p:sp>
      <p:sp>
        <p:nvSpPr>
          <p:cNvPr id="3" name="Content Placeholder 2"/>
          <p:cNvSpPr>
            <a:spLocks noGrp="1"/>
          </p:cNvSpPr>
          <p:nvPr>
            <p:ph idx="1"/>
          </p:nvPr>
        </p:nvSpPr>
        <p:spPr>
          <a:xfrm>
            <a:off x="2589212" y="2286000"/>
            <a:ext cx="8915400" cy="3625222"/>
          </a:xfrm>
        </p:spPr>
        <p:txBody>
          <a:bodyPr/>
          <a:lstStyle/>
          <a:p>
            <a:r>
              <a:rPr lang="en-AU" dirty="0"/>
              <a:t>IAM refers to a framework or policy and technologies for ensuring that the proper people in an organization have the appropriate access to technology resources. </a:t>
            </a:r>
          </a:p>
          <a:p>
            <a:r>
              <a:rPr lang="en-AU" dirty="0"/>
              <a:t>OR </a:t>
            </a:r>
          </a:p>
          <a:p>
            <a:r>
              <a:rPr lang="en-AU" dirty="0"/>
              <a:t>AWS Identity and Access Management is a web service that you security control access to AWS resources. We use IAM to control who is authenticated (signed-in) and authorized (has permission) to use resources. </a:t>
            </a:r>
          </a:p>
        </p:txBody>
      </p:sp>
    </p:spTree>
    <p:extLst>
      <p:ext uri="{BB962C8B-B14F-4D97-AF65-F5344CB8AC3E}">
        <p14:creationId xmlns:p14="http://schemas.microsoft.com/office/powerpoint/2010/main" val="40391157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IDENTITY AND ACCESS MANAGEMENT (IAM) </a:t>
            </a:r>
            <a:endParaRPr lang="en-AU" dirty="0"/>
          </a:p>
        </p:txBody>
      </p:sp>
      <p:sp>
        <p:nvSpPr>
          <p:cNvPr id="3" name="Content Placeholder 2"/>
          <p:cNvSpPr>
            <a:spLocks noGrp="1"/>
          </p:cNvSpPr>
          <p:nvPr>
            <p:ph idx="1"/>
          </p:nvPr>
        </p:nvSpPr>
        <p:spPr/>
        <p:txBody>
          <a:bodyPr>
            <a:normAutofit lnSpcReduction="10000"/>
          </a:bodyPr>
          <a:lstStyle/>
          <a:p>
            <a:endParaRPr lang="en-AU" dirty="0"/>
          </a:p>
          <a:p>
            <a:r>
              <a:rPr lang="en-AU" dirty="0"/>
              <a:t> When you first create AWS account, you begin in a single sign-in identity that has completely access to all AWS services and resources in the account. </a:t>
            </a:r>
          </a:p>
          <a:p>
            <a:r>
              <a:rPr lang="en-AU" dirty="0"/>
              <a:t> This identity is called the AWS account “Root-User” and is accessed by sighed-in with the email address and password that you used to create the account. </a:t>
            </a:r>
          </a:p>
          <a:p>
            <a:r>
              <a:rPr lang="en-AU" dirty="0"/>
              <a:t> AWS strongly recommends that you do not use the root user for you everyday tasks, even the administrative ones. </a:t>
            </a:r>
          </a:p>
          <a:p>
            <a:r>
              <a:rPr lang="en-AU" dirty="0"/>
              <a:t> Use other IAM user account to manage the administrative task of your account and securely lock away the root user credentials and use them to perform only a few account and service management task. </a:t>
            </a:r>
          </a:p>
        </p:txBody>
      </p:sp>
    </p:spTree>
    <p:extLst>
      <p:ext uri="{BB962C8B-B14F-4D97-AF65-F5344CB8AC3E}">
        <p14:creationId xmlns:p14="http://schemas.microsoft.com/office/powerpoint/2010/main" val="426824471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IDENTITY AND ACCESS MANAGEMENT (IAM) </a:t>
            </a:r>
            <a:endParaRPr lang="en-AU" dirty="0"/>
          </a:p>
        </p:txBody>
      </p:sp>
      <p:sp>
        <p:nvSpPr>
          <p:cNvPr id="3" name="Content Placeholder 2"/>
          <p:cNvSpPr>
            <a:spLocks noGrp="1"/>
          </p:cNvSpPr>
          <p:nvPr>
            <p:ph idx="1"/>
          </p:nvPr>
        </p:nvSpPr>
        <p:spPr/>
        <p:txBody>
          <a:bodyPr/>
          <a:lstStyle/>
          <a:p>
            <a:endParaRPr lang="en-AU" dirty="0"/>
          </a:p>
          <a:p>
            <a:r>
              <a:rPr lang="en-AU" dirty="0"/>
              <a:t> IAM user limit is 5000 per AWS account. You can add up to 10 users at one time. </a:t>
            </a:r>
          </a:p>
          <a:p>
            <a:r>
              <a:rPr lang="en-AU" dirty="0"/>
              <a:t> You are also limit to 300 groups per AWS account. </a:t>
            </a:r>
          </a:p>
          <a:p>
            <a:r>
              <a:rPr lang="en-AU" dirty="0"/>
              <a:t> Default limits of managed policies attached to an IAM role and IAM user is 10. </a:t>
            </a:r>
          </a:p>
          <a:p>
            <a:r>
              <a:rPr lang="en-AU" dirty="0"/>
              <a:t> IAM user can be a member of maximum 10 groups. </a:t>
            </a:r>
          </a:p>
          <a:p>
            <a:r>
              <a:rPr lang="en-AU" dirty="0"/>
              <a:t> We can assign maximum two access keys to an IAM user. </a:t>
            </a:r>
          </a:p>
        </p:txBody>
      </p:sp>
    </p:spTree>
    <p:extLst>
      <p:ext uri="{BB962C8B-B14F-4D97-AF65-F5344CB8AC3E}">
        <p14:creationId xmlns:p14="http://schemas.microsoft.com/office/powerpoint/2010/main" val="4138850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AU" dirty="0"/>
            </a:br>
            <a:r>
              <a:rPr lang="en-AU" dirty="0"/>
              <a:t> </a:t>
            </a:r>
            <a:r>
              <a:rPr lang="en-AU" b="1" dirty="0"/>
              <a:t>Types of EC2 instances: </a:t>
            </a:r>
            <a:endParaRPr lang="en-AU" dirty="0"/>
          </a:p>
        </p:txBody>
      </p:sp>
      <p:sp>
        <p:nvSpPr>
          <p:cNvPr id="3" name="Content Placeholder 2"/>
          <p:cNvSpPr>
            <a:spLocks noGrp="1"/>
          </p:cNvSpPr>
          <p:nvPr>
            <p:ph idx="1"/>
          </p:nvPr>
        </p:nvSpPr>
        <p:spPr/>
        <p:txBody>
          <a:bodyPr/>
          <a:lstStyle/>
          <a:p>
            <a:pPr marL="0" indent="0">
              <a:buNone/>
            </a:pPr>
            <a:endParaRPr lang="en-AU" dirty="0"/>
          </a:p>
          <a:p>
            <a:r>
              <a:rPr lang="en-AU" dirty="0"/>
              <a:t>1. General purpose </a:t>
            </a:r>
          </a:p>
          <a:p>
            <a:r>
              <a:rPr lang="en-AU" dirty="0"/>
              <a:t>2. Compute optimized </a:t>
            </a:r>
          </a:p>
          <a:p>
            <a:r>
              <a:rPr lang="en-AU" dirty="0"/>
              <a:t>3. Memory optimized </a:t>
            </a:r>
          </a:p>
          <a:p>
            <a:r>
              <a:rPr lang="en-AU" dirty="0"/>
              <a:t>4. Storage optimized </a:t>
            </a:r>
          </a:p>
          <a:p>
            <a:r>
              <a:rPr lang="en-AU" dirty="0"/>
              <a:t>5. Accelerated computing or GPU </a:t>
            </a:r>
          </a:p>
          <a:p>
            <a:r>
              <a:rPr lang="en-AU" dirty="0"/>
              <a:t>6. Storage optimized </a:t>
            </a:r>
          </a:p>
          <a:p>
            <a:r>
              <a:rPr lang="en-AU" dirty="0"/>
              <a:t>7. High memory optimized </a:t>
            </a:r>
          </a:p>
        </p:txBody>
      </p:sp>
    </p:spTree>
    <p:extLst>
      <p:ext uri="{BB962C8B-B14F-4D97-AF65-F5344CB8AC3E}">
        <p14:creationId xmlns:p14="http://schemas.microsoft.com/office/powerpoint/2010/main" val="223809666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IAM Features: </a:t>
            </a:r>
            <a:endParaRPr lang="en-AU" dirty="0"/>
          </a:p>
        </p:txBody>
      </p:sp>
      <p:sp>
        <p:nvSpPr>
          <p:cNvPr id="3" name="Content Placeholder 2"/>
          <p:cNvSpPr>
            <a:spLocks noGrp="1"/>
          </p:cNvSpPr>
          <p:nvPr>
            <p:ph idx="1"/>
          </p:nvPr>
        </p:nvSpPr>
        <p:spPr/>
        <p:txBody>
          <a:bodyPr>
            <a:normAutofit/>
          </a:bodyPr>
          <a:lstStyle/>
          <a:p>
            <a:r>
              <a:rPr lang="en-AU" b="1" dirty="0"/>
              <a:t>1. Shared access to your AWS account: </a:t>
            </a:r>
            <a:endParaRPr lang="en-AU" dirty="0"/>
          </a:p>
          <a:p>
            <a:r>
              <a:rPr lang="en-AU" dirty="0"/>
              <a:t>You can grant other people permission to administer and use resources in your AWS account without having to share your access credentials. </a:t>
            </a:r>
          </a:p>
          <a:p>
            <a:r>
              <a:rPr lang="en-AU" b="1" dirty="0"/>
              <a:t>2. Granular permission: </a:t>
            </a:r>
            <a:endParaRPr lang="en-AU" dirty="0"/>
          </a:p>
          <a:p>
            <a:endParaRPr lang="en-AU" dirty="0"/>
          </a:p>
          <a:p>
            <a:r>
              <a:rPr lang="en-AU" dirty="0"/>
              <a:t> You can grant different permission to different people for different resources. </a:t>
            </a:r>
          </a:p>
          <a:p>
            <a:r>
              <a:rPr lang="en-AU" dirty="0"/>
              <a:t> For instance, you can allow some users complete access to EC2, S3, Dynamo DB, Redshift while for others, you can allow read only access to just some S3 buckets, or permission to administer just some EC2 instances or to access your billing information but nothing else. </a:t>
            </a:r>
          </a:p>
        </p:txBody>
      </p:sp>
    </p:spTree>
    <p:extLst>
      <p:ext uri="{BB962C8B-B14F-4D97-AF65-F5344CB8AC3E}">
        <p14:creationId xmlns:p14="http://schemas.microsoft.com/office/powerpoint/2010/main" val="35767933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1342713"/>
          </a:xfrm>
        </p:spPr>
        <p:txBody>
          <a:bodyPr/>
          <a:lstStyle/>
          <a:p>
            <a:r>
              <a:rPr lang="en-AU" b="1" dirty="0"/>
              <a:t>IAM Features: </a:t>
            </a:r>
            <a:endParaRPr lang="en-AU" dirty="0"/>
          </a:p>
        </p:txBody>
      </p:sp>
      <p:sp>
        <p:nvSpPr>
          <p:cNvPr id="3" name="Content Placeholder 2"/>
          <p:cNvSpPr>
            <a:spLocks noGrp="1"/>
          </p:cNvSpPr>
          <p:nvPr>
            <p:ph idx="1"/>
          </p:nvPr>
        </p:nvSpPr>
        <p:spPr>
          <a:xfrm>
            <a:off x="2589212" y="1259457"/>
            <a:ext cx="8915400" cy="5357003"/>
          </a:xfrm>
        </p:spPr>
        <p:txBody>
          <a:bodyPr>
            <a:normAutofit fontScale="92500" lnSpcReduction="20000"/>
          </a:bodyPr>
          <a:lstStyle/>
          <a:p>
            <a:endParaRPr lang="en-AU" dirty="0"/>
          </a:p>
          <a:p>
            <a:r>
              <a:rPr lang="en-AU" b="1" dirty="0"/>
              <a:t>3. Secure access to AWS resources for application that run on Amazon EC2: </a:t>
            </a:r>
            <a:endParaRPr lang="en-AU" dirty="0"/>
          </a:p>
          <a:p>
            <a:r>
              <a:rPr lang="en-AU" dirty="0"/>
              <a:t>You can use IAM features to securely give application that run on EC2 instances the credentials that they need in order to access other AWS resources. For example, include S3 buckets and RDS or Dynamo DB databases. </a:t>
            </a:r>
          </a:p>
          <a:p>
            <a:r>
              <a:rPr lang="en-AU" b="1" dirty="0"/>
              <a:t>4. Multifactor Authentication (MFA): </a:t>
            </a:r>
            <a:endParaRPr lang="en-AU" dirty="0"/>
          </a:p>
          <a:p>
            <a:r>
              <a:rPr lang="en-AU" dirty="0"/>
              <a:t>You can add two factor authentication to your account and to individual users for extra security. You can use physical hardware or virtual MFA (for </a:t>
            </a:r>
            <a:r>
              <a:rPr lang="en-AU" dirty="0" err="1"/>
              <a:t>e.g</a:t>
            </a:r>
            <a:r>
              <a:rPr lang="en-AU" dirty="0"/>
              <a:t>: Google Authenticator) </a:t>
            </a:r>
          </a:p>
          <a:p>
            <a:r>
              <a:rPr lang="en-AU" b="1" dirty="0"/>
              <a:t>5. Identity federation: </a:t>
            </a:r>
            <a:endParaRPr lang="en-AU" dirty="0"/>
          </a:p>
          <a:p>
            <a:r>
              <a:rPr lang="en-AU" dirty="0"/>
              <a:t>You can allow users who already have passwords elsewhere. For </a:t>
            </a:r>
            <a:r>
              <a:rPr lang="en-AU" dirty="0" err="1"/>
              <a:t>e.g</a:t>
            </a:r>
            <a:r>
              <a:rPr lang="en-AU" dirty="0"/>
              <a:t>: in your corporate network of with an internet identity provider to get temporary access to your AWS account. </a:t>
            </a:r>
          </a:p>
          <a:p>
            <a:r>
              <a:rPr lang="en-AU" b="1" dirty="0"/>
              <a:t>6. Identity information for assurance: </a:t>
            </a:r>
            <a:endParaRPr lang="en-AU" dirty="0"/>
          </a:p>
          <a:p>
            <a:endParaRPr lang="en-AU" dirty="0"/>
          </a:p>
          <a:p>
            <a:r>
              <a:rPr lang="en-AU" dirty="0"/>
              <a:t>If you use AWS Cloud Trail, you receive log records that include information about those who made request for resources in your account. That information is based on IAM Identities. </a:t>
            </a:r>
          </a:p>
        </p:txBody>
      </p:sp>
    </p:spTree>
    <p:extLst>
      <p:ext uri="{BB962C8B-B14F-4D97-AF65-F5344CB8AC3E}">
        <p14:creationId xmlns:p14="http://schemas.microsoft.com/office/powerpoint/2010/main" val="9372078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IAM Features: </a:t>
            </a:r>
            <a:endParaRPr lang="en-AU" dirty="0"/>
          </a:p>
        </p:txBody>
      </p:sp>
      <p:sp>
        <p:nvSpPr>
          <p:cNvPr id="3" name="Content Placeholder 2"/>
          <p:cNvSpPr>
            <a:spLocks noGrp="1"/>
          </p:cNvSpPr>
          <p:nvPr>
            <p:ph idx="1"/>
          </p:nvPr>
        </p:nvSpPr>
        <p:spPr/>
        <p:txBody>
          <a:bodyPr>
            <a:normAutofit fontScale="85000" lnSpcReduction="20000"/>
          </a:bodyPr>
          <a:lstStyle/>
          <a:p>
            <a:endParaRPr lang="en-AU" dirty="0"/>
          </a:p>
          <a:p>
            <a:r>
              <a:rPr lang="en-AU" b="1" dirty="0"/>
              <a:t>7. PCI-DSS compliance: </a:t>
            </a:r>
            <a:endParaRPr lang="en-AU" dirty="0"/>
          </a:p>
          <a:p>
            <a:r>
              <a:rPr lang="en-AU" dirty="0"/>
              <a:t>IAM supports the processing, storage and transmission of credit cards by a merchant of service provider, and has been validated as being complaint with payment card industries (PCI) data security standards (DSS). </a:t>
            </a:r>
          </a:p>
          <a:p>
            <a:r>
              <a:rPr lang="en-AU" b="1" dirty="0"/>
              <a:t>8. Eventually consistent: </a:t>
            </a:r>
            <a:endParaRPr lang="en-AU" dirty="0"/>
          </a:p>
          <a:p>
            <a:endParaRPr lang="en-AU" dirty="0"/>
          </a:p>
          <a:p>
            <a:r>
              <a:rPr lang="en-AU" dirty="0"/>
              <a:t> If a request to change some data is successful, the change is committed and safely stored. However the change must be replicated across IAM which can take some time. </a:t>
            </a:r>
          </a:p>
          <a:p>
            <a:r>
              <a:rPr lang="en-AU" dirty="0"/>
              <a:t> IAM achieves high availability by replicating data across multiple servers within AWS data centre around the world. </a:t>
            </a:r>
          </a:p>
          <a:p>
            <a:endParaRPr lang="en-AU" dirty="0"/>
          </a:p>
          <a:p>
            <a:r>
              <a:rPr lang="en-AU" b="1" dirty="0"/>
              <a:t>Fee to Use: </a:t>
            </a:r>
            <a:r>
              <a:rPr lang="en-AU" dirty="0"/>
              <a:t>AWS IAM is a feature of AWS account offered at no additional charge. You will be charged only for use of other AWS products by your IAM users. </a:t>
            </a:r>
          </a:p>
        </p:txBody>
      </p:sp>
    </p:spTree>
    <p:extLst>
      <p:ext uri="{BB962C8B-B14F-4D97-AF65-F5344CB8AC3E}">
        <p14:creationId xmlns:p14="http://schemas.microsoft.com/office/powerpoint/2010/main" val="29216449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IAM Terms: </a:t>
            </a:r>
            <a:endParaRPr lang="en-AU" dirty="0"/>
          </a:p>
        </p:txBody>
      </p:sp>
      <p:sp>
        <p:nvSpPr>
          <p:cNvPr id="3" name="Content Placeholder 2"/>
          <p:cNvSpPr>
            <a:spLocks noGrp="1"/>
          </p:cNvSpPr>
          <p:nvPr>
            <p:ph idx="1"/>
          </p:nvPr>
        </p:nvSpPr>
        <p:spPr/>
        <p:txBody>
          <a:bodyPr/>
          <a:lstStyle/>
          <a:p>
            <a:r>
              <a:rPr lang="en-AU" dirty="0"/>
              <a:t>Following are the major terms which are used in an IAM account. </a:t>
            </a:r>
          </a:p>
          <a:p>
            <a:r>
              <a:rPr lang="en-AU" dirty="0"/>
              <a:t>1. Principal </a:t>
            </a:r>
          </a:p>
          <a:p>
            <a:r>
              <a:rPr lang="en-AU" dirty="0"/>
              <a:t>2. Request </a:t>
            </a:r>
          </a:p>
          <a:p>
            <a:r>
              <a:rPr lang="en-AU" dirty="0"/>
              <a:t>3. Authentication </a:t>
            </a:r>
          </a:p>
          <a:p>
            <a:r>
              <a:rPr lang="en-AU" dirty="0"/>
              <a:t>4. Authorization </a:t>
            </a:r>
          </a:p>
          <a:p>
            <a:r>
              <a:rPr lang="en-AU" dirty="0"/>
              <a:t>5. Action/Operation </a:t>
            </a:r>
          </a:p>
          <a:p>
            <a:r>
              <a:rPr lang="en-AU" dirty="0"/>
              <a:t>6. Resources </a:t>
            </a:r>
          </a:p>
        </p:txBody>
      </p:sp>
    </p:spTree>
    <p:extLst>
      <p:ext uri="{BB962C8B-B14F-4D97-AF65-F5344CB8AC3E}">
        <p14:creationId xmlns:p14="http://schemas.microsoft.com/office/powerpoint/2010/main" val="167779413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IAM Terms: </a:t>
            </a:r>
            <a:endParaRPr lang="en-AU" dirty="0"/>
          </a:p>
        </p:txBody>
      </p:sp>
      <p:sp>
        <p:nvSpPr>
          <p:cNvPr id="3" name="Content Placeholder 2"/>
          <p:cNvSpPr>
            <a:spLocks noGrp="1"/>
          </p:cNvSpPr>
          <p:nvPr>
            <p:ph idx="1"/>
          </p:nvPr>
        </p:nvSpPr>
        <p:spPr/>
        <p:txBody>
          <a:bodyPr/>
          <a:lstStyle/>
          <a:p>
            <a:endParaRPr lang="en-AU" dirty="0"/>
          </a:p>
          <a:p>
            <a:r>
              <a:rPr lang="en-AU" b="1" dirty="0"/>
              <a:t>1. Principal: </a:t>
            </a:r>
            <a:endParaRPr lang="en-AU" dirty="0"/>
          </a:p>
          <a:p>
            <a:endParaRPr lang="en-AU" dirty="0"/>
          </a:p>
          <a:p>
            <a:r>
              <a:rPr lang="en-AU" dirty="0"/>
              <a:t> A principal is a person or application that can make a result for an action or operation on an AWS resources. </a:t>
            </a:r>
          </a:p>
          <a:p>
            <a:r>
              <a:rPr lang="en-AU" dirty="0"/>
              <a:t> Your administrative IAM user is your first principal. </a:t>
            </a:r>
          </a:p>
          <a:p>
            <a:r>
              <a:rPr lang="en-AU" dirty="0"/>
              <a:t> You can allow users and services to assume a role. </a:t>
            </a:r>
          </a:p>
          <a:p>
            <a:r>
              <a:rPr lang="en-AU" dirty="0"/>
              <a:t> IAM users, roles, federated users and application are all AWS principals. </a:t>
            </a:r>
          </a:p>
          <a:p>
            <a:r>
              <a:rPr lang="en-AU" dirty="0"/>
              <a:t> You can support federated users of programmatic access to allow an application to access your AWS account. </a:t>
            </a:r>
          </a:p>
        </p:txBody>
      </p:sp>
    </p:spTree>
    <p:extLst>
      <p:ext uri="{BB962C8B-B14F-4D97-AF65-F5344CB8AC3E}">
        <p14:creationId xmlns:p14="http://schemas.microsoft.com/office/powerpoint/2010/main" val="38208050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2. Request: </a:t>
            </a:r>
            <a:endParaRPr lang="en-AU" dirty="0"/>
          </a:p>
        </p:txBody>
      </p:sp>
      <p:sp>
        <p:nvSpPr>
          <p:cNvPr id="3" name="Content Placeholder 2"/>
          <p:cNvSpPr>
            <a:spLocks noGrp="1"/>
          </p:cNvSpPr>
          <p:nvPr>
            <p:ph idx="1"/>
          </p:nvPr>
        </p:nvSpPr>
        <p:spPr>
          <a:xfrm>
            <a:off x="2589212" y="2133600"/>
            <a:ext cx="8915400" cy="4724400"/>
          </a:xfrm>
        </p:spPr>
        <p:txBody>
          <a:bodyPr>
            <a:normAutofit fontScale="92500" lnSpcReduction="10000"/>
          </a:bodyPr>
          <a:lstStyle/>
          <a:p>
            <a:r>
              <a:rPr lang="en-AU" dirty="0"/>
              <a:t>When a principal tries to use the AWS management console, the AWS API of the AWS CLI that principal sends a request to AWS. The request includes the following information: </a:t>
            </a:r>
          </a:p>
          <a:p>
            <a:r>
              <a:rPr lang="en-AU" dirty="0"/>
              <a:t> Actions: That the principal wants to perform. </a:t>
            </a:r>
          </a:p>
          <a:p>
            <a:r>
              <a:rPr lang="en-AU" dirty="0"/>
              <a:t> Resources: upon which the actions are performed. </a:t>
            </a:r>
          </a:p>
          <a:p>
            <a:r>
              <a:rPr lang="en-AU" dirty="0"/>
              <a:t> Principal information: it’s including the environment from which the request was made. </a:t>
            </a:r>
          </a:p>
          <a:p>
            <a:endParaRPr lang="en-AU" dirty="0"/>
          </a:p>
          <a:p>
            <a:r>
              <a:rPr lang="en-AU" b="1" dirty="0"/>
              <a:t>Request context</a:t>
            </a:r>
            <a:r>
              <a:rPr lang="en-AU" dirty="0"/>
              <a:t>: before AWS can evaluate and authorize a request, AWS gathers the request information. Principal (the requester) which is determined based on the authorization data. This includes the aggregate permissions that the associated with that principal. </a:t>
            </a:r>
          </a:p>
          <a:p>
            <a:r>
              <a:rPr lang="en-AU" dirty="0"/>
              <a:t> Environment data: such as IP address, user agent, SSL enabled status, or the time of the day. </a:t>
            </a:r>
          </a:p>
          <a:p>
            <a:r>
              <a:rPr lang="en-AU" dirty="0"/>
              <a:t> Resource data: it is related to the resource that is being requested </a:t>
            </a:r>
          </a:p>
        </p:txBody>
      </p:sp>
    </p:spTree>
    <p:extLst>
      <p:ext uri="{BB962C8B-B14F-4D97-AF65-F5344CB8AC3E}">
        <p14:creationId xmlns:p14="http://schemas.microsoft.com/office/powerpoint/2010/main" val="33836091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3. Authentication: </a:t>
            </a:r>
            <a:endParaRPr lang="en-AU" dirty="0"/>
          </a:p>
        </p:txBody>
      </p:sp>
      <p:sp>
        <p:nvSpPr>
          <p:cNvPr id="3" name="Content Placeholder 2"/>
          <p:cNvSpPr>
            <a:spLocks noGrp="1"/>
          </p:cNvSpPr>
          <p:nvPr>
            <p:ph idx="1"/>
          </p:nvPr>
        </p:nvSpPr>
        <p:spPr>
          <a:xfrm>
            <a:off x="2666850" y="1570008"/>
            <a:ext cx="8915400" cy="4996822"/>
          </a:xfrm>
        </p:spPr>
        <p:txBody>
          <a:bodyPr>
            <a:normAutofit/>
          </a:bodyPr>
          <a:lstStyle/>
          <a:p>
            <a:endParaRPr lang="en-AU" dirty="0"/>
          </a:p>
          <a:p>
            <a:r>
              <a:rPr lang="en-AU" dirty="0"/>
              <a:t> A principal sending a request must be authenticated (sighed into AWS) to send a request to AWS. </a:t>
            </a:r>
          </a:p>
          <a:p>
            <a:r>
              <a:rPr lang="en-AU" dirty="0"/>
              <a:t> Some AWS services, like AWS S3 allow request from anonymous users, they are exception to the role. </a:t>
            </a:r>
          </a:p>
          <a:p>
            <a:r>
              <a:rPr lang="en-AU" dirty="0"/>
              <a:t> To authenticate from the console as a root user, you must sign-in with your user name and password. </a:t>
            </a:r>
          </a:p>
          <a:p>
            <a:r>
              <a:rPr lang="en-AU" dirty="0"/>
              <a:t> To authenticate from the API to CLI, you must provide your access key and secrete key. </a:t>
            </a:r>
          </a:p>
          <a:p>
            <a:r>
              <a:rPr lang="en-AU" dirty="0"/>
              <a:t> You might also be required to provide additional security information like MFA (</a:t>
            </a:r>
            <a:r>
              <a:rPr lang="en-AU" dirty="0" err="1"/>
              <a:t>e.g</a:t>
            </a:r>
            <a:r>
              <a:rPr lang="en-AU" dirty="0"/>
              <a:t>: Google Authentication ) </a:t>
            </a:r>
          </a:p>
          <a:p>
            <a:endParaRPr lang="en-AU" dirty="0"/>
          </a:p>
        </p:txBody>
      </p:sp>
    </p:spTree>
    <p:extLst>
      <p:ext uri="{BB962C8B-B14F-4D97-AF65-F5344CB8AC3E}">
        <p14:creationId xmlns:p14="http://schemas.microsoft.com/office/powerpoint/2010/main" val="333451453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4. Authorization: </a:t>
            </a:r>
            <a:endParaRPr lang="en-AU" dirty="0"/>
          </a:p>
        </p:txBody>
      </p:sp>
      <p:sp>
        <p:nvSpPr>
          <p:cNvPr id="3" name="Content Placeholder 2"/>
          <p:cNvSpPr>
            <a:spLocks noGrp="1"/>
          </p:cNvSpPr>
          <p:nvPr>
            <p:ph idx="1"/>
          </p:nvPr>
        </p:nvSpPr>
        <p:spPr/>
        <p:txBody>
          <a:bodyPr/>
          <a:lstStyle/>
          <a:p>
            <a:endParaRPr lang="en-AU" dirty="0"/>
          </a:p>
          <a:p>
            <a:r>
              <a:rPr lang="en-AU" dirty="0"/>
              <a:t> To authorize request, IAM uses value from the request context to check, for matching policies and determine whether to allow or deny the request. </a:t>
            </a:r>
          </a:p>
          <a:p>
            <a:r>
              <a:rPr lang="en-AU" dirty="0"/>
              <a:t> IAM policies are stored in IAM as JSON documents and specify the permission that are allowed or denied. </a:t>
            </a:r>
          </a:p>
          <a:p>
            <a:r>
              <a:rPr lang="en-AU" dirty="0"/>
              <a:t> </a:t>
            </a:r>
            <a:r>
              <a:rPr lang="en-AU" b="1" dirty="0"/>
              <a:t>User (identity) Based Policy </a:t>
            </a:r>
            <a:r>
              <a:rPr lang="en-AU" dirty="0"/>
              <a:t>specifies permission allowed/denied for principals. </a:t>
            </a:r>
          </a:p>
          <a:p>
            <a:r>
              <a:rPr lang="en-AU" dirty="0"/>
              <a:t> </a:t>
            </a:r>
            <a:r>
              <a:rPr lang="en-AU" b="1" dirty="0"/>
              <a:t>Note: </a:t>
            </a:r>
            <a:r>
              <a:rPr lang="en-AU" dirty="0"/>
              <a:t>by default the AWS root user access to all the resources in that account. </a:t>
            </a:r>
          </a:p>
        </p:txBody>
      </p:sp>
    </p:spTree>
    <p:extLst>
      <p:ext uri="{BB962C8B-B14F-4D97-AF65-F5344CB8AC3E}">
        <p14:creationId xmlns:p14="http://schemas.microsoft.com/office/powerpoint/2010/main" val="53913018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6442" y="693121"/>
            <a:ext cx="8911687" cy="1280890"/>
          </a:xfrm>
        </p:spPr>
        <p:txBody>
          <a:bodyPr/>
          <a:lstStyle/>
          <a:p>
            <a:r>
              <a:rPr lang="en-AU" b="1" dirty="0"/>
              <a:t>Resource Based Policies: </a:t>
            </a:r>
            <a:endParaRPr lang="en-AU" dirty="0"/>
          </a:p>
        </p:txBody>
      </p:sp>
      <p:sp>
        <p:nvSpPr>
          <p:cNvPr id="3" name="Content Placeholder 2"/>
          <p:cNvSpPr>
            <a:spLocks noGrp="1"/>
          </p:cNvSpPr>
          <p:nvPr>
            <p:ph idx="1"/>
          </p:nvPr>
        </p:nvSpPr>
        <p:spPr>
          <a:xfrm>
            <a:off x="2589212" y="1578634"/>
            <a:ext cx="8915400" cy="4332588"/>
          </a:xfrm>
        </p:spPr>
        <p:txBody>
          <a:bodyPr/>
          <a:lstStyle/>
          <a:p>
            <a:endParaRPr lang="en-AU" dirty="0"/>
          </a:p>
          <a:p>
            <a:r>
              <a:rPr lang="en-AU" dirty="0"/>
              <a:t> It specifies permission allowed/denied for resources. Popular for granting cross account permission. </a:t>
            </a:r>
          </a:p>
          <a:p>
            <a:r>
              <a:rPr lang="en-AU" dirty="0"/>
              <a:t> IAM checks each policy that matches the context of your request. </a:t>
            </a:r>
          </a:p>
          <a:p>
            <a:r>
              <a:rPr lang="en-AU" dirty="0"/>
              <a:t> If a single policy includes a denied actions, IAM denies the entire request and stop evaluating. This is called </a:t>
            </a:r>
            <a:r>
              <a:rPr lang="en-AU" b="1" dirty="0"/>
              <a:t>explicit deny</a:t>
            </a:r>
            <a:r>
              <a:rPr lang="en-AU" dirty="0"/>
              <a:t>. </a:t>
            </a:r>
          </a:p>
          <a:p>
            <a:r>
              <a:rPr lang="en-AU" b="1" dirty="0"/>
              <a:t>The evaluation logic follows these Rules: </a:t>
            </a:r>
            <a:endParaRPr lang="en-AU" dirty="0"/>
          </a:p>
          <a:p>
            <a:r>
              <a:rPr lang="en-AU" dirty="0"/>
              <a:t> By default, all request are denied. </a:t>
            </a:r>
          </a:p>
          <a:p>
            <a:r>
              <a:rPr lang="en-AU" dirty="0"/>
              <a:t> An explicit allow overrides this default. </a:t>
            </a:r>
          </a:p>
          <a:p>
            <a:r>
              <a:rPr lang="en-AU" dirty="0"/>
              <a:t> An explicit deny overrides any allows. </a:t>
            </a:r>
          </a:p>
        </p:txBody>
      </p:sp>
    </p:spTree>
    <p:extLst>
      <p:ext uri="{BB962C8B-B14F-4D97-AF65-F5344CB8AC3E}">
        <p14:creationId xmlns:p14="http://schemas.microsoft.com/office/powerpoint/2010/main" val="165674247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Resource Based Policies: </a:t>
            </a:r>
            <a:endParaRPr lang="en-AU" dirty="0"/>
          </a:p>
        </p:txBody>
      </p:sp>
      <p:sp>
        <p:nvSpPr>
          <p:cNvPr id="3" name="Content Placeholder 2"/>
          <p:cNvSpPr>
            <a:spLocks noGrp="1"/>
          </p:cNvSpPr>
          <p:nvPr>
            <p:ph idx="1"/>
          </p:nvPr>
        </p:nvSpPr>
        <p:spPr/>
        <p:txBody>
          <a:bodyPr/>
          <a:lstStyle/>
          <a:p>
            <a:endParaRPr lang="en-AU" dirty="0"/>
          </a:p>
          <a:p>
            <a:r>
              <a:rPr lang="en-AU" dirty="0"/>
              <a:t> You can create a new IAM policy in the AWS management console using one of the following ways: </a:t>
            </a:r>
          </a:p>
          <a:p>
            <a:r>
              <a:rPr lang="en-AU" dirty="0"/>
              <a:t> JSON: you can create your own JSON syntax. </a:t>
            </a:r>
          </a:p>
          <a:p>
            <a:r>
              <a:rPr lang="en-AU" dirty="0"/>
              <a:t> Visual Editor: you can construct a new policy from scratch in the visual editor. If you can use the visual editor you do not have to understand JSON syntax. </a:t>
            </a:r>
          </a:p>
          <a:p>
            <a:r>
              <a:rPr lang="en-AU" dirty="0"/>
              <a:t> Import: you can import a managed policy with in your account and then edit the policy to customize it to your specific requirement. </a:t>
            </a:r>
          </a:p>
        </p:txBody>
      </p:sp>
    </p:spTree>
    <p:extLst>
      <p:ext uri="{BB962C8B-B14F-4D97-AF65-F5344CB8AC3E}">
        <p14:creationId xmlns:p14="http://schemas.microsoft.com/office/powerpoint/2010/main" val="1454532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AU" dirty="0"/>
            </a:br>
            <a:r>
              <a:rPr lang="en-AU" dirty="0"/>
              <a:t> </a:t>
            </a:r>
            <a:br>
              <a:rPr lang="en-AU" dirty="0"/>
            </a:br>
            <a:r>
              <a:rPr lang="en-AU" b="1" dirty="0"/>
              <a:t>1. General purpose: </a:t>
            </a:r>
            <a:endParaRPr lang="en-AU" dirty="0"/>
          </a:p>
        </p:txBody>
      </p:sp>
      <p:sp>
        <p:nvSpPr>
          <p:cNvPr id="3" name="Content Placeholder 2"/>
          <p:cNvSpPr>
            <a:spLocks noGrp="1"/>
          </p:cNvSpPr>
          <p:nvPr>
            <p:ph idx="1"/>
          </p:nvPr>
        </p:nvSpPr>
        <p:spPr/>
        <p:txBody>
          <a:bodyPr/>
          <a:lstStyle/>
          <a:p>
            <a:endParaRPr lang="en-AU" dirty="0"/>
          </a:p>
          <a:p>
            <a:r>
              <a:rPr lang="en-AU" dirty="0"/>
              <a:t> General purpose instances provide a balance of compute, memory and networking resources and can be used for a variety of workloads. </a:t>
            </a:r>
          </a:p>
          <a:p>
            <a:r>
              <a:rPr lang="en-AU" dirty="0"/>
              <a:t>There are 3 series are available in general purpose instance: </a:t>
            </a:r>
          </a:p>
          <a:p>
            <a:r>
              <a:rPr lang="en-AU" dirty="0"/>
              <a:t>a. A series: A1 </a:t>
            </a:r>
          </a:p>
          <a:p>
            <a:r>
              <a:rPr lang="en-AU" dirty="0"/>
              <a:t>b. M series: M4, M5, M5a, M5d, M5ad (large) </a:t>
            </a:r>
          </a:p>
          <a:p>
            <a:r>
              <a:rPr lang="fr-FR" dirty="0"/>
              <a:t>c. T </a:t>
            </a:r>
            <a:r>
              <a:rPr lang="fr-FR" dirty="0" err="1"/>
              <a:t>series</a:t>
            </a:r>
            <a:r>
              <a:rPr lang="fr-FR" dirty="0"/>
              <a:t>: T2 (free </a:t>
            </a:r>
            <a:r>
              <a:rPr lang="fr-FR" dirty="0" err="1"/>
              <a:t>tier</a:t>
            </a:r>
            <a:r>
              <a:rPr lang="fr-FR" dirty="0"/>
              <a:t> </a:t>
            </a:r>
            <a:r>
              <a:rPr lang="fr-FR" dirty="0" err="1"/>
              <a:t>eligible</a:t>
            </a:r>
            <a:r>
              <a:rPr lang="fr-FR" dirty="0"/>
              <a:t>), T3, T3a </a:t>
            </a:r>
          </a:p>
          <a:p>
            <a:endParaRPr lang="en-AU" dirty="0"/>
          </a:p>
          <a:p>
            <a:r>
              <a:rPr lang="en-AU" dirty="0"/>
              <a:t>Instances are available in four sizes: Nano, Small, Medium, Large </a:t>
            </a:r>
          </a:p>
        </p:txBody>
      </p:sp>
    </p:spTree>
    <p:extLst>
      <p:ext uri="{BB962C8B-B14F-4D97-AF65-F5344CB8AC3E}">
        <p14:creationId xmlns:p14="http://schemas.microsoft.com/office/powerpoint/2010/main" val="12673617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5. Actions: </a:t>
            </a:r>
            <a:endParaRPr lang="en-AU" dirty="0"/>
          </a:p>
        </p:txBody>
      </p:sp>
      <p:sp>
        <p:nvSpPr>
          <p:cNvPr id="3" name="Content Placeholder 2"/>
          <p:cNvSpPr>
            <a:spLocks noGrp="1"/>
          </p:cNvSpPr>
          <p:nvPr>
            <p:ph idx="1"/>
          </p:nvPr>
        </p:nvSpPr>
        <p:spPr/>
        <p:txBody>
          <a:bodyPr/>
          <a:lstStyle/>
          <a:p>
            <a:endParaRPr lang="en-AU" dirty="0"/>
          </a:p>
          <a:p>
            <a:r>
              <a:rPr lang="en-AU" dirty="0"/>
              <a:t> Actions are defined by a service, and more the things that you can do to a resource such as viewing, creating, editing, and deleting that resource. </a:t>
            </a:r>
          </a:p>
          <a:p>
            <a:r>
              <a:rPr lang="en-AU" dirty="0"/>
              <a:t> IAM supports approx. 40 actions for a user resource including create user, delete user etc. </a:t>
            </a:r>
          </a:p>
          <a:p>
            <a:r>
              <a:rPr lang="en-AU" dirty="0"/>
              <a:t> Any actions or resources that are not explicitly allowed are denied by default. </a:t>
            </a:r>
          </a:p>
          <a:p>
            <a:r>
              <a:rPr lang="en-AU" dirty="0"/>
              <a:t> After your request has been authenticated and authorized, AWS approves the actions in your request. </a:t>
            </a:r>
          </a:p>
          <a:p>
            <a:endParaRPr lang="en-AU" dirty="0"/>
          </a:p>
        </p:txBody>
      </p:sp>
    </p:spTree>
    <p:extLst>
      <p:ext uri="{BB962C8B-B14F-4D97-AF65-F5344CB8AC3E}">
        <p14:creationId xmlns:p14="http://schemas.microsoft.com/office/powerpoint/2010/main" val="121366749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6. Resource: </a:t>
            </a:r>
            <a:endParaRPr lang="en-AU" dirty="0"/>
          </a:p>
        </p:txBody>
      </p:sp>
      <p:sp>
        <p:nvSpPr>
          <p:cNvPr id="3" name="Content Placeholder 2"/>
          <p:cNvSpPr>
            <a:spLocks noGrp="1"/>
          </p:cNvSpPr>
          <p:nvPr>
            <p:ph idx="1"/>
          </p:nvPr>
        </p:nvSpPr>
        <p:spPr>
          <a:xfrm>
            <a:off x="2589212" y="1371600"/>
            <a:ext cx="8915400" cy="4539622"/>
          </a:xfrm>
        </p:spPr>
        <p:txBody>
          <a:bodyPr>
            <a:normAutofit/>
          </a:bodyPr>
          <a:lstStyle/>
          <a:p>
            <a:endParaRPr lang="en-AU" dirty="0"/>
          </a:p>
          <a:p>
            <a:r>
              <a:rPr lang="en-AU" dirty="0"/>
              <a:t> A resource is an entity that exists within a service. </a:t>
            </a:r>
          </a:p>
          <a:p>
            <a:r>
              <a:rPr lang="en-AU" dirty="0"/>
              <a:t> Examples are EC2 instances, S3 bucket, IAM users, and Dynamo DB table. </a:t>
            </a:r>
          </a:p>
          <a:p>
            <a:r>
              <a:rPr lang="en-AU" dirty="0"/>
              <a:t> Each AWS service defines a set of actions that can be performed on each resource. </a:t>
            </a:r>
          </a:p>
          <a:p>
            <a:r>
              <a:rPr lang="en-AU" dirty="0"/>
              <a:t> After AWS approves the actions in your request those actions can be performed on the related resources within your account. </a:t>
            </a:r>
          </a:p>
          <a:p>
            <a:r>
              <a:rPr lang="en-AU" dirty="0"/>
              <a:t> If you create a request to perform an unrelated action on a resource that request is denied. </a:t>
            </a:r>
          </a:p>
          <a:p>
            <a:r>
              <a:rPr lang="en-AU" dirty="0"/>
              <a:t> When you provide permissions using an identity based policy in IAM then you provide permissions to access resources only within the same account. </a:t>
            </a:r>
          </a:p>
        </p:txBody>
      </p:sp>
    </p:spTree>
    <p:extLst>
      <p:ext uri="{BB962C8B-B14F-4D97-AF65-F5344CB8AC3E}">
        <p14:creationId xmlns:p14="http://schemas.microsoft.com/office/powerpoint/2010/main" val="34328747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Identity Federation: </a:t>
            </a:r>
            <a:endParaRPr lang="en-AU" dirty="0"/>
          </a:p>
        </p:txBody>
      </p:sp>
      <p:sp>
        <p:nvSpPr>
          <p:cNvPr id="3" name="Content Placeholder 2"/>
          <p:cNvSpPr>
            <a:spLocks noGrp="1"/>
          </p:cNvSpPr>
          <p:nvPr>
            <p:ph idx="1"/>
          </p:nvPr>
        </p:nvSpPr>
        <p:spPr>
          <a:xfrm>
            <a:off x="2589212" y="1440611"/>
            <a:ext cx="8915400" cy="4470611"/>
          </a:xfrm>
        </p:spPr>
        <p:txBody>
          <a:bodyPr/>
          <a:lstStyle/>
          <a:p>
            <a:endParaRPr lang="en-AU" dirty="0"/>
          </a:p>
          <a:p>
            <a:r>
              <a:rPr lang="en-AU" dirty="0"/>
              <a:t> If your account users already have a way to be authenticated such as authentication through your corporate network, you can federated those user identities into AWS. </a:t>
            </a:r>
          </a:p>
          <a:p>
            <a:r>
              <a:rPr lang="en-AU" dirty="0"/>
              <a:t> A user who has already logged to the corporate using their corporate identity, the corporate can replace their existing identity with a temporary identity in your AWS account. </a:t>
            </a:r>
          </a:p>
          <a:p>
            <a:r>
              <a:rPr lang="en-AU" dirty="0"/>
              <a:t> The user can work in the AWS management console. </a:t>
            </a:r>
          </a:p>
          <a:p>
            <a:r>
              <a:rPr lang="en-AU" dirty="0"/>
              <a:t> Similarly, an application that the user is working with can make programmatic request using permission that you make. </a:t>
            </a:r>
          </a:p>
          <a:p>
            <a:endParaRPr lang="en-AU" dirty="0"/>
          </a:p>
        </p:txBody>
      </p:sp>
    </p:spTree>
    <p:extLst>
      <p:ext uri="{BB962C8B-B14F-4D97-AF65-F5344CB8AC3E}">
        <p14:creationId xmlns:p14="http://schemas.microsoft.com/office/powerpoint/2010/main" val="133789697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Federation is particularly useful in those cases:- </a:t>
            </a:r>
            <a:endParaRPr lang="en-AU" dirty="0"/>
          </a:p>
        </p:txBody>
      </p:sp>
      <p:sp>
        <p:nvSpPr>
          <p:cNvPr id="3" name="Content Placeholder 2"/>
          <p:cNvSpPr>
            <a:spLocks noGrp="1"/>
          </p:cNvSpPr>
          <p:nvPr>
            <p:ph idx="1"/>
          </p:nvPr>
        </p:nvSpPr>
        <p:spPr/>
        <p:txBody>
          <a:bodyPr>
            <a:normAutofit lnSpcReduction="10000"/>
          </a:bodyPr>
          <a:lstStyle/>
          <a:p>
            <a:endParaRPr lang="en-AU" dirty="0"/>
          </a:p>
          <a:p>
            <a:r>
              <a:rPr lang="en-AU" b="1" dirty="0"/>
              <a:t>1. If your corporate direct </a:t>
            </a:r>
            <a:r>
              <a:rPr lang="en-AU" b="1" dirty="0" err="1"/>
              <a:t>ory</a:t>
            </a:r>
            <a:r>
              <a:rPr lang="en-AU" b="1" dirty="0"/>
              <a:t> is compatible with Security Assertion </a:t>
            </a:r>
            <a:r>
              <a:rPr lang="en-AU" b="1" dirty="0" err="1"/>
              <a:t>Markup</a:t>
            </a:r>
            <a:r>
              <a:rPr lang="en-AU" b="1" dirty="0"/>
              <a:t> Language (2.0): </a:t>
            </a:r>
            <a:endParaRPr lang="en-AU" dirty="0"/>
          </a:p>
          <a:p>
            <a:endParaRPr lang="en-AU" dirty="0"/>
          </a:p>
          <a:p>
            <a:r>
              <a:rPr lang="en-AU" dirty="0"/>
              <a:t> You can configure your corporate directory to provide Single Sign-On (SSO) access to the AWS management console for your users. </a:t>
            </a:r>
          </a:p>
          <a:p>
            <a:r>
              <a:rPr lang="en-AU" dirty="0"/>
              <a:t> If your corporate directory is not compatible with SAML 2.0, you can create identity broker application to provide single sign-on access to the AWS management console for your users. </a:t>
            </a:r>
          </a:p>
          <a:p>
            <a:r>
              <a:rPr lang="en-AU" dirty="0"/>
              <a:t> If your corporate directory is Microsoft active directory, you can use AWS directory service to establish trust between your corporate directory and your AWS account. </a:t>
            </a:r>
          </a:p>
        </p:txBody>
      </p:sp>
    </p:spTree>
    <p:extLst>
      <p:ext uri="{BB962C8B-B14F-4D97-AF65-F5344CB8AC3E}">
        <p14:creationId xmlns:p14="http://schemas.microsoft.com/office/powerpoint/2010/main" val="341879377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2. Your users already have Internet Identities: </a:t>
            </a:r>
            <a:endParaRPr lang="en-AU" dirty="0"/>
          </a:p>
        </p:txBody>
      </p:sp>
      <p:sp>
        <p:nvSpPr>
          <p:cNvPr id="3" name="Content Placeholder 2"/>
          <p:cNvSpPr>
            <a:spLocks noGrp="1"/>
          </p:cNvSpPr>
          <p:nvPr>
            <p:ph idx="1"/>
          </p:nvPr>
        </p:nvSpPr>
        <p:spPr/>
        <p:txBody>
          <a:bodyPr/>
          <a:lstStyle/>
          <a:p>
            <a:endParaRPr lang="en-AU" dirty="0"/>
          </a:p>
          <a:p>
            <a:r>
              <a:rPr lang="en-AU" dirty="0"/>
              <a:t> if you are creating a mobile app or web-based app that can let users identity themselves through an internet identity provider like login with amazon, </a:t>
            </a:r>
            <a:r>
              <a:rPr lang="en-AU" dirty="0" err="1"/>
              <a:t>facebook</a:t>
            </a:r>
            <a:r>
              <a:rPr lang="en-AU" dirty="0"/>
              <a:t>, google or any open ID connect (OIDC) compatible identity provider, the app can use web federation to access AWS. </a:t>
            </a:r>
          </a:p>
          <a:p>
            <a:r>
              <a:rPr lang="en-AU" dirty="0"/>
              <a:t> AWS recommends to use AWS </a:t>
            </a:r>
            <a:r>
              <a:rPr lang="en-AU" dirty="0" err="1"/>
              <a:t>Cognito</a:t>
            </a:r>
            <a:r>
              <a:rPr lang="en-AU" dirty="0"/>
              <a:t> for identity federation. </a:t>
            </a:r>
          </a:p>
        </p:txBody>
      </p:sp>
    </p:spTree>
    <p:extLst>
      <p:ext uri="{BB962C8B-B14F-4D97-AF65-F5344CB8AC3E}">
        <p14:creationId xmlns:p14="http://schemas.microsoft.com/office/powerpoint/2010/main" val="2329475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IAM Users and SSO: </a:t>
            </a:r>
            <a:endParaRPr lang="en-AU" dirty="0"/>
          </a:p>
        </p:txBody>
      </p:sp>
      <p:sp>
        <p:nvSpPr>
          <p:cNvPr id="3" name="Content Placeholder 2"/>
          <p:cNvSpPr>
            <a:spLocks noGrp="1"/>
          </p:cNvSpPr>
          <p:nvPr>
            <p:ph idx="1"/>
          </p:nvPr>
        </p:nvSpPr>
        <p:spPr/>
        <p:txBody>
          <a:bodyPr/>
          <a:lstStyle/>
          <a:p>
            <a:endParaRPr lang="en-AU" dirty="0"/>
          </a:p>
          <a:p>
            <a:r>
              <a:rPr lang="en-AU" dirty="0"/>
              <a:t> IAM users in your account have access only to the AWS resources that you specify in the policy that is attached to the user of to an IAM group that use the user belongs to. </a:t>
            </a:r>
          </a:p>
          <a:p>
            <a:r>
              <a:rPr lang="en-AU" dirty="0"/>
              <a:t> To work in the console user must have permissions to perform the actions that the console performs such as listing and creating AWS resources. </a:t>
            </a:r>
          </a:p>
        </p:txBody>
      </p:sp>
    </p:spTree>
    <p:extLst>
      <p:ext uri="{BB962C8B-B14F-4D97-AF65-F5344CB8AC3E}">
        <p14:creationId xmlns:p14="http://schemas.microsoft.com/office/powerpoint/2010/main" val="151484930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IAM Identities: </a:t>
            </a:r>
            <a:endParaRPr lang="en-AU" dirty="0"/>
          </a:p>
        </p:txBody>
      </p:sp>
      <p:sp>
        <p:nvSpPr>
          <p:cNvPr id="3" name="Content Placeholder 2"/>
          <p:cNvSpPr>
            <a:spLocks noGrp="1"/>
          </p:cNvSpPr>
          <p:nvPr>
            <p:ph idx="1"/>
          </p:nvPr>
        </p:nvSpPr>
        <p:spPr/>
        <p:txBody>
          <a:bodyPr/>
          <a:lstStyle/>
          <a:p>
            <a:endParaRPr lang="en-AU" dirty="0"/>
          </a:p>
          <a:p>
            <a:r>
              <a:rPr lang="en-AU" dirty="0"/>
              <a:t> IAM identities is what you create under your AWS account to provide authentication for people, application and process in your AWS account. </a:t>
            </a:r>
          </a:p>
          <a:p>
            <a:r>
              <a:rPr lang="en-AU" dirty="0"/>
              <a:t> Identities represents the user and can be authenticated and then authorized to perform actions in AWS. </a:t>
            </a:r>
          </a:p>
          <a:p>
            <a:r>
              <a:rPr lang="en-AU" dirty="0"/>
              <a:t> Each of these can be associated with one or more policies to determine what actions a user, role or member of the group can do with which resources and under what conditions. </a:t>
            </a:r>
          </a:p>
          <a:p>
            <a:r>
              <a:rPr lang="en-AU" dirty="0"/>
              <a:t> IAM group is a collection of IAM user. </a:t>
            </a:r>
          </a:p>
          <a:p>
            <a:r>
              <a:rPr lang="en-AU" dirty="0"/>
              <a:t> IAM role is very limit IAM user. </a:t>
            </a:r>
          </a:p>
        </p:txBody>
      </p:sp>
    </p:spTree>
    <p:extLst>
      <p:ext uri="{BB962C8B-B14F-4D97-AF65-F5344CB8AC3E}">
        <p14:creationId xmlns:p14="http://schemas.microsoft.com/office/powerpoint/2010/main" val="7885387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 IAM Users: </a:t>
            </a:r>
            <a:endParaRPr lang="en-AU" dirty="0"/>
          </a:p>
        </p:txBody>
      </p:sp>
      <p:sp>
        <p:nvSpPr>
          <p:cNvPr id="3" name="Content Placeholder 2"/>
          <p:cNvSpPr>
            <a:spLocks noGrp="1"/>
          </p:cNvSpPr>
          <p:nvPr>
            <p:ph idx="1"/>
          </p:nvPr>
        </p:nvSpPr>
        <p:spPr>
          <a:xfrm>
            <a:off x="2589212" y="1242204"/>
            <a:ext cx="8915400" cy="5322498"/>
          </a:xfrm>
        </p:spPr>
        <p:txBody>
          <a:bodyPr>
            <a:normAutofit fontScale="92500" lnSpcReduction="20000"/>
          </a:bodyPr>
          <a:lstStyle/>
          <a:p>
            <a:endParaRPr lang="en-AU" dirty="0"/>
          </a:p>
          <a:p>
            <a:r>
              <a:rPr lang="en-AU" dirty="0"/>
              <a:t> An IAM user is an entity that you create in AWS. It represents the person or service who uses the IAM user to interact with AWS. </a:t>
            </a:r>
          </a:p>
          <a:p>
            <a:r>
              <a:rPr lang="en-AU" dirty="0"/>
              <a:t> You can create 5 users at time. </a:t>
            </a:r>
          </a:p>
          <a:p>
            <a:r>
              <a:rPr lang="en-AU" dirty="0"/>
              <a:t> An IAM user can represent an actual person or an application that requires AWS access to perform actions on AWS resources. </a:t>
            </a:r>
          </a:p>
          <a:p>
            <a:r>
              <a:rPr lang="en-AU" dirty="0"/>
              <a:t> A primary use of IAM users is to give people the ability to sign-in to the AWS management console for interactive task and to make programmatic request to AWS services using the API or CLI. </a:t>
            </a:r>
          </a:p>
          <a:p>
            <a:r>
              <a:rPr lang="en-AU" dirty="0"/>
              <a:t> For any user you can assign them: </a:t>
            </a:r>
          </a:p>
          <a:p>
            <a:r>
              <a:rPr lang="en-AU" dirty="0"/>
              <a:t> A username and password to access the AWS console. </a:t>
            </a:r>
          </a:p>
          <a:p>
            <a:r>
              <a:rPr lang="en-AU" dirty="0"/>
              <a:t> An access key ID and secrete key that can use for programmatic access. </a:t>
            </a:r>
          </a:p>
          <a:p>
            <a:r>
              <a:rPr lang="en-AU" dirty="0"/>
              <a:t> The newly created IAM user have no password and no access key. You need to create the user password. </a:t>
            </a:r>
          </a:p>
          <a:p>
            <a:r>
              <a:rPr lang="en-AU" dirty="0"/>
              <a:t> Each IAM user is associated with one and only one AWS account. </a:t>
            </a:r>
          </a:p>
          <a:p>
            <a:endParaRPr lang="en-AU" dirty="0"/>
          </a:p>
          <a:p>
            <a:r>
              <a:rPr lang="en-AU" dirty="0"/>
              <a:t> Users are defined within your account, so user do not have to do payment. Bill would be pay by the parent account. </a:t>
            </a:r>
          </a:p>
          <a:p>
            <a:endParaRPr lang="en-AU" dirty="0"/>
          </a:p>
        </p:txBody>
      </p:sp>
    </p:spTree>
    <p:extLst>
      <p:ext uri="{BB962C8B-B14F-4D97-AF65-F5344CB8AC3E}">
        <p14:creationId xmlns:p14="http://schemas.microsoft.com/office/powerpoint/2010/main" val="109908918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B. IAM Groups: </a:t>
            </a:r>
            <a:endParaRPr lang="en-AU" dirty="0"/>
          </a:p>
        </p:txBody>
      </p:sp>
      <p:sp>
        <p:nvSpPr>
          <p:cNvPr id="3" name="Content Placeholder 2"/>
          <p:cNvSpPr>
            <a:spLocks noGrp="1"/>
          </p:cNvSpPr>
          <p:nvPr>
            <p:ph idx="1"/>
          </p:nvPr>
        </p:nvSpPr>
        <p:spPr>
          <a:xfrm>
            <a:off x="2589212" y="1319842"/>
            <a:ext cx="8915400" cy="4591380"/>
          </a:xfrm>
        </p:spPr>
        <p:txBody>
          <a:bodyPr>
            <a:normAutofit fontScale="92500" lnSpcReduction="10000"/>
          </a:bodyPr>
          <a:lstStyle/>
          <a:p>
            <a:endParaRPr lang="en-AU" dirty="0"/>
          </a:p>
          <a:p>
            <a:r>
              <a:rPr lang="en-AU" dirty="0"/>
              <a:t> An IAM group is a collection of IAM users. </a:t>
            </a:r>
          </a:p>
          <a:p>
            <a:r>
              <a:rPr lang="en-AU" dirty="0"/>
              <a:t> It is a way to assign permission/policies to multiple users at once. </a:t>
            </a:r>
          </a:p>
          <a:p>
            <a:r>
              <a:rPr lang="en-AU" dirty="0"/>
              <a:t> Use groups to specify permissions for a collection of users, which can make those permissions easier to manage for those users. </a:t>
            </a:r>
          </a:p>
          <a:p>
            <a:r>
              <a:rPr lang="en-AU" dirty="0"/>
              <a:t> For </a:t>
            </a:r>
            <a:r>
              <a:rPr lang="en-AU" dirty="0" err="1"/>
              <a:t>E.g</a:t>
            </a:r>
            <a:r>
              <a:rPr lang="en-AU" dirty="0"/>
              <a:t>: you could have a group called HR and give that group the types of permissions that HR department typically needs. </a:t>
            </a:r>
          </a:p>
          <a:p>
            <a:r>
              <a:rPr lang="en-AU" dirty="0"/>
              <a:t> Any user in that group automatically has the permission that are assigned to the group. </a:t>
            </a:r>
          </a:p>
          <a:p>
            <a:r>
              <a:rPr lang="en-AU" dirty="0"/>
              <a:t> If a new user joins your organization and should have administrator privileges, you can assign the appropriate permissions by adding the user to that group. </a:t>
            </a:r>
          </a:p>
          <a:p>
            <a:r>
              <a:rPr lang="en-AU" dirty="0"/>
              <a:t> If a person changes job in your organization, instead of editing that user’s permission, you can remove him or her from the old groups and add him or her to the appropriate new groups. </a:t>
            </a:r>
          </a:p>
        </p:txBody>
      </p:sp>
    </p:spTree>
    <p:extLst>
      <p:ext uri="{BB962C8B-B14F-4D97-AF65-F5344CB8AC3E}">
        <p14:creationId xmlns:p14="http://schemas.microsoft.com/office/powerpoint/2010/main" val="37223097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IAM Group Limitations: </a:t>
            </a:r>
            <a:endParaRPr lang="en-AU" dirty="0"/>
          </a:p>
        </p:txBody>
      </p:sp>
      <p:sp>
        <p:nvSpPr>
          <p:cNvPr id="3" name="Content Placeholder 2"/>
          <p:cNvSpPr>
            <a:spLocks noGrp="1"/>
          </p:cNvSpPr>
          <p:nvPr>
            <p:ph idx="1"/>
          </p:nvPr>
        </p:nvSpPr>
        <p:spPr/>
        <p:txBody>
          <a:bodyPr/>
          <a:lstStyle/>
          <a:p>
            <a:endParaRPr lang="en-AU" dirty="0"/>
          </a:p>
          <a:p>
            <a:r>
              <a:rPr lang="en-AU" dirty="0"/>
              <a:t> A group is not truly an identity in IAM because it cannot be identified as a principal in a permission policy. </a:t>
            </a:r>
          </a:p>
          <a:p>
            <a:r>
              <a:rPr lang="en-AU" dirty="0"/>
              <a:t> Group cannot be nested. </a:t>
            </a:r>
          </a:p>
          <a:p>
            <a:r>
              <a:rPr lang="en-AU" dirty="0"/>
              <a:t> One have a limit of 300 groups in an AWS account. </a:t>
            </a:r>
          </a:p>
          <a:p>
            <a:r>
              <a:rPr lang="en-AU" dirty="0"/>
              <a:t> A user can be a member of up to 10 IAM groups. </a:t>
            </a:r>
          </a:p>
        </p:txBody>
      </p:sp>
    </p:spTree>
    <p:extLst>
      <p:ext uri="{BB962C8B-B14F-4D97-AF65-F5344CB8AC3E}">
        <p14:creationId xmlns:p14="http://schemas.microsoft.com/office/powerpoint/2010/main" val="596047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2. Compute optimized: </a:t>
            </a:r>
            <a:endParaRPr lang="en-AU" dirty="0"/>
          </a:p>
        </p:txBody>
      </p:sp>
      <p:sp>
        <p:nvSpPr>
          <p:cNvPr id="3" name="Content Placeholder 2"/>
          <p:cNvSpPr>
            <a:spLocks noGrp="1"/>
          </p:cNvSpPr>
          <p:nvPr>
            <p:ph idx="1"/>
          </p:nvPr>
        </p:nvSpPr>
        <p:spPr>
          <a:xfrm>
            <a:off x="2589212" y="1503871"/>
            <a:ext cx="8915400" cy="3777622"/>
          </a:xfrm>
        </p:spPr>
        <p:txBody>
          <a:bodyPr>
            <a:noAutofit/>
          </a:bodyPr>
          <a:lstStyle/>
          <a:p>
            <a:r>
              <a:rPr lang="en-AU" sz="1400" dirty="0"/>
              <a:t>Compute optimized are ideal for compute bound applications that benefits from high performance processors. </a:t>
            </a:r>
          </a:p>
          <a:p>
            <a:r>
              <a:rPr lang="en-AU" sz="1400" b="1" dirty="0"/>
              <a:t>C Series: </a:t>
            </a:r>
            <a:endParaRPr lang="en-AU" sz="1400" dirty="0"/>
          </a:p>
          <a:p>
            <a:r>
              <a:rPr lang="en-AU" sz="1400" dirty="0"/>
              <a:t>Three types are available: C4, C5, C5n [C3- previous instance] </a:t>
            </a:r>
          </a:p>
          <a:p>
            <a:r>
              <a:rPr lang="en-AU" sz="1400" b="1" dirty="0"/>
              <a:t>C4</a:t>
            </a:r>
            <a:r>
              <a:rPr lang="en-AU" sz="1400" dirty="0"/>
              <a:t>: </a:t>
            </a:r>
          </a:p>
          <a:p>
            <a:r>
              <a:rPr lang="en-AU" sz="1400" dirty="0"/>
              <a:t>C4 instances are optimized for compute intensive workloads and deliver very cost effective high performance at a low price per complete ratio. </a:t>
            </a:r>
          </a:p>
          <a:p>
            <a:r>
              <a:rPr lang="en-AU" sz="1400" dirty="0"/>
              <a:t>vCPU- 2 to 36 </a:t>
            </a:r>
          </a:p>
          <a:p>
            <a:r>
              <a:rPr lang="en-AU" sz="1400" dirty="0"/>
              <a:t>RAM- 3.75 to 60GB </a:t>
            </a:r>
          </a:p>
          <a:p>
            <a:r>
              <a:rPr lang="en-AU" sz="1400" dirty="0"/>
              <a:t>Storage- EBS only </a:t>
            </a:r>
          </a:p>
          <a:p>
            <a:r>
              <a:rPr lang="en-AU" sz="1400" dirty="0"/>
              <a:t>Network BW- 10 </a:t>
            </a:r>
            <a:r>
              <a:rPr lang="en-AU" sz="1400" dirty="0" err="1"/>
              <a:t>Gbps</a:t>
            </a:r>
            <a:r>
              <a:rPr lang="en-AU" sz="1400" dirty="0"/>
              <a:t> </a:t>
            </a:r>
          </a:p>
          <a:p>
            <a:r>
              <a:rPr lang="en-AU" sz="1400" dirty="0" err="1"/>
              <a:t>Usecase</a:t>
            </a:r>
            <a:r>
              <a:rPr lang="en-AU" sz="1400" dirty="0"/>
              <a:t>: web server, batch processing, MMO gaming, Video encoding </a:t>
            </a:r>
          </a:p>
          <a:p>
            <a:r>
              <a:rPr lang="en-AU" sz="1400" dirty="0"/>
              <a:t>Note: </a:t>
            </a:r>
          </a:p>
          <a:p>
            <a:r>
              <a:rPr lang="fr-FR" sz="1400" dirty="0"/>
              <a:t>C5 support max 25 EBS volumes </a:t>
            </a:r>
          </a:p>
          <a:p>
            <a:r>
              <a:rPr lang="en-AU" sz="1400" dirty="0"/>
              <a:t>C5 use Elastic Network Adaptor </a:t>
            </a:r>
          </a:p>
          <a:p>
            <a:r>
              <a:rPr lang="en-AU" sz="1400" dirty="0"/>
              <a:t>C5 uses new EC2 Hypervisor </a:t>
            </a:r>
          </a:p>
        </p:txBody>
      </p:sp>
    </p:spTree>
    <p:extLst>
      <p:ext uri="{BB962C8B-B14F-4D97-AF65-F5344CB8AC3E}">
        <p14:creationId xmlns:p14="http://schemas.microsoft.com/office/powerpoint/2010/main" val="16490837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 IAM Roles: </a:t>
            </a:r>
            <a:endParaRPr lang="en-AU" dirty="0"/>
          </a:p>
        </p:txBody>
      </p:sp>
      <p:sp>
        <p:nvSpPr>
          <p:cNvPr id="3" name="Content Placeholder 2"/>
          <p:cNvSpPr>
            <a:spLocks noGrp="1"/>
          </p:cNvSpPr>
          <p:nvPr>
            <p:ph idx="1"/>
          </p:nvPr>
        </p:nvSpPr>
        <p:spPr>
          <a:xfrm>
            <a:off x="2589212" y="1406106"/>
            <a:ext cx="8915400" cy="4505116"/>
          </a:xfrm>
        </p:spPr>
        <p:txBody>
          <a:bodyPr/>
          <a:lstStyle/>
          <a:p>
            <a:endParaRPr lang="en-AU" dirty="0"/>
          </a:p>
          <a:p>
            <a:r>
              <a:rPr lang="en-AU" dirty="0"/>
              <a:t> An IAM role is very similar to a user, in that it is an identity with permission policies that determine what the identity can and cannot do in AWS. </a:t>
            </a:r>
          </a:p>
          <a:p>
            <a:r>
              <a:rPr lang="en-AU" dirty="0"/>
              <a:t> An IAM role does not have any credentials (password or access key) associated with it. </a:t>
            </a:r>
          </a:p>
          <a:p>
            <a:r>
              <a:rPr lang="en-AU" dirty="0"/>
              <a:t> Instead of being associated with one person, a role is intended to be assumable by anyone who needs it. </a:t>
            </a:r>
          </a:p>
          <a:p>
            <a:r>
              <a:rPr lang="en-AU" dirty="0"/>
              <a:t> An IAM user can assume a role to temporarily take on different permissions for a specific task. </a:t>
            </a:r>
          </a:p>
          <a:p>
            <a:r>
              <a:rPr lang="en-AU" dirty="0"/>
              <a:t> An IAM role can be assigned to a federated user who sign-in by using an external identity provider instead of IAM. </a:t>
            </a:r>
          </a:p>
        </p:txBody>
      </p:sp>
    </p:spTree>
    <p:extLst>
      <p:ext uri="{BB962C8B-B14F-4D97-AF65-F5344CB8AC3E}">
        <p14:creationId xmlns:p14="http://schemas.microsoft.com/office/powerpoint/2010/main" val="3991134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IAM Temporary Credentials: </a:t>
            </a:r>
            <a:endParaRPr lang="en-AU" dirty="0"/>
          </a:p>
        </p:txBody>
      </p:sp>
      <p:sp>
        <p:nvSpPr>
          <p:cNvPr id="3" name="Content Placeholder 2"/>
          <p:cNvSpPr>
            <a:spLocks noGrp="1"/>
          </p:cNvSpPr>
          <p:nvPr>
            <p:ph idx="1"/>
          </p:nvPr>
        </p:nvSpPr>
        <p:spPr>
          <a:xfrm>
            <a:off x="2589212" y="1440611"/>
            <a:ext cx="8915400" cy="4470611"/>
          </a:xfrm>
        </p:spPr>
        <p:txBody>
          <a:bodyPr/>
          <a:lstStyle/>
          <a:p>
            <a:endParaRPr lang="en-AU" dirty="0"/>
          </a:p>
          <a:p>
            <a:r>
              <a:rPr lang="en-AU" dirty="0"/>
              <a:t> Temporary credential are primary used with IAM roles but there are also other uses. </a:t>
            </a:r>
          </a:p>
          <a:p>
            <a:r>
              <a:rPr lang="en-AU" dirty="0"/>
              <a:t> You can request temporary credentials that have a more restricted set of permissions than your standard IAM users. </a:t>
            </a:r>
          </a:p>
          <a:p>
            <a:r>
              <a:rPr lang="en-AU" dirty="0"/>
              <a:t> This prevent you from accidentally performing task that are permitted by the more restricted credentials. </a:t>
            </a:r>
          </a:p>
          <a:p>
            <a:r>
              <a:rPr lang="en-AU" dirty="0"/>
              <a:t> A benefit of temporary credentials in that they expire automatically after a set period of time. </a:t>
            </a:r>
          </a:p>
        </p:txBody>
      </p:sp>
    </p:spTree>
    <p:extLst>
      <p:ext uri="{BB962C8B-B14F-4D97-AF65-F5344CB8AC3E}">
        <p14:creationId xmlns:p14="http://schemas.microsoft.com/office/powerpoint/2010/main" val="360437648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Permissions and Policies: </a:t>
            </a:r>
            <a:endParaRPr lang="en-AU" dirty="0"/>
          </a:p>
        </p:txBody>
      </p:sp>
      <p:sp>
        <p:nvSpPr>
          <p:cNvPr id="3" name="Content Placeholder 2"/>
          <p:cNvSpPr>
            <a:spLocks noGrp="1"/>
          </p:cNvSpPr>
          <p:nvPr>
            <p:ph idx="1"/>
          </p:nvPr>
        </p:nvSpPr>
        <p:spPr/>
        <p:txBody>
          <a:bodyPr/>
          <a:lstStyle/>
          <a:p>
            <a:endParaRPr lang="en-AU" dirty="0"/>
          </a:p>
          <a:p>
            <a:r>
              <a:rPr lang="en-AU" dirty="0"/>
              <a:t> The access management portion of AWS Identity and Access Management (IAM) helps you to define what a user or other entity is allowed to do in an account, often referred to as authorization. </a:t>
            </a:r>
          </a:p>
          <a:p>
            <a:r>
              <a:rPr lang="en-AU" dirty="0"/>
              <a:t> Permissions are granted through policies that are created then attached to user, groups of roles. </a:t>
            </a:r>
          </a:p>
        </p:txBody>
      </p:sp>
    </p:spTree>
    <p:extLst>
      <p:ext uri="{BB962C8B-B14F-4D97-AF65-F5344CB8AC3E}">
        <p14:creationId xmlns:p14="http://schemas.microsoft.com/office/powerpoint/2010/main" val="152081905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Policies and User: </a:t>
            </a:r>
            <a:endParaRPr lang="en-AU" dirty="0"/>
          </a:p>
        </p:txBody>
      </p:sp>
      <p:sp>
        <p:nvSpPr>
          <p:cNvPr id="3" name="Content Placeholder 2"/>
          <p:cNvSpPr>
            <a:spLocks noGrp="1"/>
          </p:cNvSpPr>
          <p:nvPr>
            <p:ph idx="1"/>
          </p:nvPr>
        </p:nvSpPr>
        <p:spPr/>
        <p:txBody>
          <a:bodyPr/>
          <a:lstStyle/>
          <a:p>
            <a:endParaRPr lang="en-AU" dirty="0"/>
          </a:p>
          <a:p>
            <a:r>
              <a:rPr lang="en-AU" dirty="0"/>
              <a:t> By default, IAM users can’t access anything in your account. </a:t>
            </a:r>
          </a:p>
          <a:p>
            <a:r>
              <a:rPr lang="en-AU" dirty="0"/>
              <a:t> You grant permissions to a user by creating a policy, which is a document that defines the effect, actions, resource and optional conditions. </a:t>
            </a:r>
          </a:p>
          <a:p>
            <a:r>
              <a:rPr lang="en-AU" dirty="0"/>
              <a:t> Any actions or resources that are not explicitly allowed are denied by default. </a:t>
            </a:r>
          </a:p>
        </p:txBody>
      </p:sp>
    </p:spTree>
    <p:extLst>
      <p:ext uri="{BB962C8B-B14F-4D97-AF65-F5344CB8AC3E}">
        <p14:creationId xmlns:p14="http://schemas.microsoft.com/office/powerpoint/2010/main" val="32529030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IAM Multiple Policies: </a:t>
            </a:r>
            <a:endParaRPr lang="en-AU" dirty="0"/>
          </a:p>
        </p:txBody>
      </p:sp>
      <p:sp>
        <p:nvSpPr>
          <p:cNvPr id="3" name="Content Placeholder 2"/>
          <p:cNvSpPr>
            <a:spLocks noGrp="1"/>
          </p:cNvSpPr>
          <p:nvPr>
            <p:ph idx="1"/>
          </p:nvPr>
        </p:nvSpPr>
        <p:spPr>
          <a:xfrm>
            <a:off x="2589212" y="1371601"/>
            <a:ext cx="8915400" cy="4934308"/>
          </a:xfrm>
        </p:spPr>
        <p:txBody>
          <a:bodyPr>
            <a:normAutofit/>
          </a:bodyPr>
          <a:lstStyle/>
          <a:p>
            <a:endParaRPr lang="en-AU" dirty="0"/>
          </a:p>
          <a:p>
            <a:r>
              <a:rPr lang="en-AU" dirty="0"/>
              <a:t> Users of groups can have multiple policies attached to them that grant different permission. </a:t>
            </a:r>
          </a:p>
          <a:p>
            <a:r>
              <a:rPr lang="en-AU" dirty="0"/>
              <a:t> In the case of multiple policies attached to a user or group, the user’s permission are calculated based on the combination of policies </a:t>
            </a:r>
          </a:p>
          <a:p>
            <a:r>
              <a:rPr lang="en-AU" b="1" dirty="0"/>
              <a:t>Federated Users and Roles: </a:t>
            </a:r>
          </a:p>
          <a:p>
            <a:endParaRPr lang="en-AU" dirty="0"/>
          </a:p>
          <a:p>
            <a:r>
              <a:rPr lang="en-AU" dirty="0"/>
              <a:t> Federated user don’t have permanent identities in your account the way that IAM users do. </a:t>
            </a:r>
          </a:p>
          <a:p>
            <a:r>
              <a:rPr lang="en-AU" dirty="0"/>
              <a:t> To assign permissions to federated users you can create an entity referred to as a role and define permission for the role. </a:t>
            </a:r>
          </a:p>
          <a:p>
            <a:r>
              <a:rPr lang="en-AU" dirty="0"/>
              <a:t> When a federated user sign-in to AWS the users is associated with the role and is granted the permission that are defined in the role. </a:t>
            </a:r>
          </a:p>
          <a:p>
            <a:endParaRPr lang="en-AU" dirty="0"/>
          </a:p>
        </p:txBody>
      </p:sp>
    </p:spTree>
    <p:extLst>
      <p:ext uri="{BB962C8B-B14F-4D97-AF65-F5344CB8AC3E}">
        <p14:creationId xmlns:p14="http://schemas.microsoft.com/office/powerpoint/2010/main" val="92410189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Resource based Policy: </a:t>
            </a:r>
            <a:endParaRPr lang="en-AU" dirty="0"/>
          </a:p>
        </p:txBody>
      </p:sp>
      <p:sp>
        <p:nvSpPr>
          <p:cNvPr id="3" name="Content Placeholder 2"/>
          <p:cNvSpPr>
            <a:spLocks noGrp="1"/>
          </p:cNvSpPr>
          <p:nvPr>
            <p:ph idx="1"/>
          </p:nvPr>
        </p:nvSpPr>
        <p:spPr>
          <a:xfrm>
            <a:off x="2589212" y="1423358"/>
            <a:ext cx="8915400" cy="4487864"/>
          </a:xfrm>
        </p:spPr>
        <p:txBody>
          <a:bodyPr/>
          <a:lstStyle/>
          <a:p>
            <a:endParaRPr lang="en-AU" dirty="0"/>
          </a:p>
          <a:p>
            <a:r>
              <a:rPr lang="en-AU" dirty="0"/>
              <a:t> In some cases like S3 bucket, you can attach a policy to a resource in addition to attaching it to a group or user. This is called a resource based policy. </a:t>
            </a:r>
          </a:p>
          <a:p>
            <a:r>
              <a:rPr lang="en-AU" dirty="0"/>
              <a:t> A resource based policy contains slightly different information than user-based policy. </a:t>
            </a:r>
          </a:p>
          <a:p>
            <a:r>
              <a:rPr lang="en-AU" dirty="0"/>
              <a:t> In resource based policy you specify what actions are permitted and what resource is affected. </a:t>
            </a:r>
          </a:p>
          <a:p>
            <a:r>
              <a:rPr lang="en-AU" dirty="0"/>
              <a:t> You also explicitly list who is allowed access to the resource (a principal). </a:t>
            </a:r>
          </a:p>
          <a:p>
            <a:r>
              <a:rPr lang="en-AU" dirty="0"/>
              <a:t> Resource based policies include a principal element that specifies who is granted the permissions. </a:t>
            </a:r>
          </a:p>
          <a:p>
            <a:endParaRPr lang="en-AU" dirty="0"/>
          </a:p>
        </p:txBody>
      </p:sp>
    </p:spTree>
    <p:extLst>
      <p:ext uri="{BB962C8B-B14F-4D97-AF65-F5344CB8AC3E}">
        <p14:creationId xmlns:p14="http://schemas.microsoft.com/office/powerpoint/2010/main" val="156723727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IAM User-The Root User: </a:t>
            </a:r>
            <a:endParaRPr lang="en-AU" dirty="0"/>
          </a:p>
        </p:txBody>
      </p:sp>
      <p:sp>
        <p:nvSpPr>
          <p:cNvPr id="3" name="Content Placeholder 2"/>
          <p:cNvSpPr>
            <a:spLocks noGrp="1"/>
          </p:cNvSpPr>
          <p:nvPr>
            <p:ph idx="1"/>
          </p:nvPr>
        </p:nvSpPr>
        <p:spPr/>
        <p:txBody>
          <a:bodyPr>
            <a:normAutofit lnSpcReduction="10000"/>
          </a:bodyPr>
          <a:lstStyle/>
          <a:p>
            <a:pPr marL="0" indent="0">
              <a:buNone/>
            </a:pPr>
            <a:endParaRPr lang="en-AU" dirty="0"/>
          </a:p>
          <a:p>
            <a:r>
              <a:rPr lang="en-AU" dirty="0"/>
              <a:t> When you first create an AWS account, you create an account (or root user) identity, which you use to sign-in to AWS. </a:t>
            </a:r>
          </a:p>
          <a:p>
            <a:r>
              <a:rPr lang="en-AU" dirty="0"/>
              <a:t> The account root user credentials are the e-mail address to create the account and a password which can be used to sign-in to the AWS Management console as the root user. </a:t>
            </a:r>
          </a:p>
          <a:p>
            <a:r>
              <a:rPr lang="en-AU" dirty="0"/>
              <a:t> When you sign-in as root user, you have complete unrestricted access to all resources in your account including access to your billing information and the ability to change your password. </a:t>
            </a:r>
          </a:p>
          <a:p>
            <a:r>
              <a:rPr lang="en-AU" dirty="0"/>
              <a:t> The level of access is necessary when you initially set up the account. </a:t>
            </a:r>
          </a:p>
          <a:p>
            <a:r>
              <a:rPr lang="en-AU" dirty="0"/>
              <a:t> It is not possible to restrict the permission that are granted to the AWS account. </a:t>
            </a:r>
          </a:p>
          <a:p>
            <a:endParaRPr lang="en-AU" dirty="0"/>
          </a:p>
        </p:txBody>
      </p:sp>
    </p:spTree>
    <p:extLst>
      <p:ext uri="{BB962C8B-B14F-4D97-AF65-F5344CB8AC3E}">
        <p14:creationId xmlns:p14="http://schemas.microsoft.com/office/powerpoint/2010/main" val="26146060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AWS Recommends That: </a:t>
            </a:r>
            <a:endParaRPr lang="en-AU" dirty="0"/>
          </a:p>
        </p:txBody>
      </p:sp>
      <p:sp>
        <p:nvSpPr>
          <p:cNvPr id="3" name="Content Placeholder 2"/>
          <p:cNvSpPr>
            <a:spLocks noGrp="1"/>
          </p:cNvSpPr>
          <p:nvPr>
            <p:ph idx="1"/>
          </p:nvPr>
        </p:nvSpPr>
        <p:spPr>
          <a:xfrm>
            <a:off x="2589212" y="1526875"/>
            <a:ext cx="8915400" cy="4384347"/>
          </a:xfrm>
        </p:spPr>
        <p:txBody>
          <a:bodyPr/>
          <a:lstStyle/>
          <a:p>
            <a:endParaRPr lang="en-AU" dirty="0"/>
          </a:p>
          <a:p>
            <a:r>
              <a:rPr lang="en-AU" dirty="0"/>
              <a:t> AWS recommends that you don’t use root user credentials for everyday access. </a:t>
            </a:r>
          </a:p>
          <a:p>
            <a:r>
              <a:rPr lang="en-AU" dirty="0"/>
              <a:t> Also AWS recommends that you do not share your root user credentials with anyone because doing so gives them unrestricted access to your account. </a:t>
            </a:r>
          </a:p>
          <a:p>
            <a:r>
              <a:rPr lang="en-AU" dirty="0"/>
              <a:t> Create an IAM user for yourself and then assign yourself administrative permission for your account. </a:t>
            </a:r>
          </a:p>
          <a:p>
            <a:r>
              <a:rPr lang="en-AU" dirty="0"/>
              <a:t> You can then sign-in as that user to add more users as needed. </a:t>
            </a:r>
          </a:p>
          <a:p>
            <a:r>
              <a:rPr lang="en-AU" dirty="0"/>
              <a:t> An IAM user with administrator permissions is not the same things as the AWS account root users. </a:t>
            </a:r>
          </a:p>
        </p:txBody>
      </p:sp>
    </p:spTree>
    <p:extLst>
      <p:ext uri="{BB962C8B-B14F-4D97-AF65-F5344CB8AC3E}">
        <p14:creationId xmlns:p14="http://schemas.microsoft.com/office/powerpoint/2010/main" val="18929174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IAM Users: </a:t>
            </a:r>
            <a:endParaRPr lang="en-AU" dirty="0"/>
          </a:p>
        </p:txBody>
      </p:sp>
      <p:sp>
        <p:nvSpPr>
          <p:cNvPr id="3" name="Content Placeholder 2"/>
          <p:cNvSpPr>
            <a:spLocks noGrp="1"/>
          </p:cNvSpPr>
          <p:nvPr>
            <p:ph idx="1"/>
          </p:nvPr>
        </p:nvSpPr>
        <p:spPr>
          <a:xfrm>
            <a:off x="2589212" y="1449238"/>
            <a:ext cx="8915400" cy="4461984"/>
          </a:xfrm>
        </p:spPr>
        <p:txBody>
          <a:bodyPr/>
          <a:lstStyle/>
          <a:p>
            <a:endParaRPr lang="en-AU" dirty="0"/>
          </a:p>
          <a:p>
            <a:r>
              <a:rPr lang="en-AU" dirty="0"/>
              <a:t> An IAM user is an entity that you create in AWS. It represents the person or service who uses the IAM user to interact with AWS. </a:t>
            </a:r>
          </a:p>
          <a:p>
            <a:r>
              <a:rPr lang="en-AU" dirty="0"/>
              <a:t> An IAM can represent an actual person or an application that requires AWS access to perform action on AWS resources. </a:t>
            </a:r>
          </a:p>
          <a:p>
            <a:r>
              <a:rPr lang="en-AU" dirty="0"/>
              <a:t> IAM users are global entities, like an AWS account is today. No region is required to be specified when you define user permissions. Users can use AWS services in any geographic region. </a:t>
            </a:r>
          </a:p>
          <a:p>
            <a:endParaRPr lang="en-AU" dirty="0"/>
          </a:p>
        </p:txBody>
      </p:sp>
    </p:spTree>
    <p:extLst>
      <p:ext uri="{BB962C8B-B14F-4D97-AF65-F5344CB8AC3E}">
        <p14:creationId xmlns:p14="http://schemas.microsoft.com/office/powerpoint/2010/main" val="225735819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For Any User You can assign them: </a:t>
            </a:r>
            <a:endParaRPr lang="en-AU" dirty="0"/>
          </a:p>
        </p:txBody>
      </p:sp>
      <p:sp>
        <p:nvSpPr>
          <p:cNvPr id="3" name="Content Placeholder 2"/>
          <p:cNvSpPr>
            <a:spLocks noGrp="1"/>
          </p:cNvSpPr>
          <p:nvPr>
            <p:ph idx="1"/>
          </p:nvPr>
        </p:nvSpPr>
        <p:spPr/>
        <p:txBody>
          <a:bodyPr/>
          <a:lstStyle/>
          <a:p>
            <a:endParaRPr lang="en-AU" dirty="0"/>
          </a:p>
          <a:p>
            <a:r>
              <a:rPr lang="en-AU" dirty="0"/>
              <a:t> A user name and password to access the AWS console. </a:t>
            </a:r>
          </a:p>
          <a:p>
            <a:r>
              <a:rPr lang="en-AU" dirty="0"/>
              <a:t> An access key (access key and secrete key) that they can use for programmatic access (issuing request) to your AWS account. </a:t>
            </a:r>
          </a:p>
          <a:p>
            <a:r>
              <a:rPr lang="en-AU" dirty="0"/>
              <a:t> You assign either or both based on the user activities and needs. </a:t>
            </a:r>
          </a:p>
          <a:p>
            <a:r>
              <a:rPr lang="en-AU" dirty="0"/>
              <a:t> You can view and download your secret access key only when you create the access key. </a:t>
            </a:r>
          </a:p>
          <a:p>
            <a:r>
              <a:rPr lang="en-AU" dirty="0"/>
              <a:t> You cannot view or recover a secret access key later. </a:t>
            </a:r>
          </a:p>
          <a:p>
            <a:r>
              <a:rPr lang="en-AU" dirty="0"/>
              <a:t> If you lose your secrete access key, you can create a new access key. </a:t>
            </a:r>
          </a:p>
          <a:p>
            <a:r>
              <a:rPr lang="en-AU" dirty="0"/>
              <a:t> Each IAM user is associated with one AWS account. </a:t>
            </a:r>
          </a:p>
        </p:txBody>
      </p:sp>
    </p:spTree>
    <p:extLst>
      <p:ext uri="{BB962C8B-B14F-4D97-AF65-F5344CB8AC3E}">
        <p14:creationId xmlns:p14="http://schemas.microsoft.com/office/powerpoint/2010/main" val="4174102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0238"/>
          </a:xfrm>
        </p:spPr>
        <p:txBody>
          <a:bodyPr/>
          <a:lstStyle/>
          <a:p>
            <a:r>
              <a:rPr lang="en-AU" b="1" i="1" dirty="0"/>
              <a:t>3. Memory Optimized:</a:t>
            </a:r>
          </a:p>
        </p:txBody>
      </p:sp>
      <p:sp>
        <p:nvSpPr>
          <p:cNvPr id="3" name="Content Placeholder 2"/>
          <p:cNvSpPr>
            <a:spLocks noGrp="1"/>
          </p:cNvSpPr>
          <p:nvPr>
            <p:ph idx="1"/>
          </p:nvPr>
        </p:nvSpPr>
        <p:spPr>
          <a:xfrm>
            <a:off x="2589212" y="1354348"/>
            <a:ext cx="8915400" cy="4556874"/>
          </a:xfrm>
        </p:spPr>
        <p:txBody>
          <a:bodyPr>
            <a:normAutofit fontScale="77500" lnSpcReduction="20000"/>
          </a:bodyPr>
          <a:lstStyle/>
          <a:p>
            <a:r>
              <a:rPr lang="en-AU" dirty="0"/>
              <a:t>Memory optimized instances are designed to deliver fast performance for workloads that large data sets in memory. </a:t>
            </a:r>
          </a:p>
          <a:p>
            <a:r>
              <a:rPr lang="en-AU" dirty="0"/>
              <a:t>There are 3 series are available: </a:t>
            </a:r>
          </a:p>
          <a:p>
            <a:r>
              <a:rPr lang="en-AU" dirty="0"/>
              <a:t>R series, X series, Z series </a:t>
            </a:r>
          </a:p>
          <a:p>
            <a:pPr marL="0" indent="0">
              <a:buNone/>
            </a:pPr>
            <a:r>
              <a:rPr lang="en-AU" b="1" dirty="0"/>
              <a:t>    R Series: </a:t>
            </a:r>
            <a:endParaRPr lang="en-AU" dirty="0"/>
          </a:p>
          <a:p>
            <a:r>
              <a:rPr lang="pt-BR" dirty="0"/>
              <a:t>R4, R5, R5a, R5ad, R5ad </a:t>
            </a:r>
          </a:p>
          <a:p>
            <a:r>
              <a:rPr lang="en-AU" dirty="0"/>
              <a:t> High performance, relational (MySQL) and NoSQL (MongoDB, </a:t>
            </a:r>
            <a:r>
              <a:rPr lang="en-AU" dirty="0" err="1"/>
              <a:t>Casssandra</a:t>
            </a:r>
            <a:r>
              <a:rPr lang="en-AU" dirty="0"/>
              <a:t>) databases. vCPU- 2 to 96 ;RAM- 16 768GB </a:t>
            </a:r>
          </a:p>
          <a:p>
            <a:pPr marL="0" indent="0">
              <a:buNone/>
            </a:pPr>
            <a:endParaRPr lang="en-AU" dirty="0"/>
          </a:p>
          <a:p>
            <a:r>
              <a:rPr lang="en-AU" b="1" dirty="0"/>
              <a:t>X Series: </a:t>
            </a:r>
            <a:endParaRPr lang="en-AU" dirty="0"/>
          </a:p>
          <a:p>
            <a:r>
              <a:rPr lang="en-AU" dirty="0"/>
              <a:t>X1, X1e instances: </a:t>
            </a:r>
          </a:p>
          <a:p>
            <a:r>
              <a:rPr lang="en-AU" dirty="0"/>
              <a:t> Well suited for high performance database, memory intensive enterprise application, relational database workload, SAP HANA </a:t>
            </a:r>
          </a:p>
          <a:p>
            <a:endParaRPr lang="en-AU" dirty="0"/>
          </a:p>
          <a:p>
            <a:r>
              <a:rPr lang="en-AU" b="1" dirty="0"/>
              <a:t>Z1d instance: </a:t>
            </a:r>
            <a:endParaRPr lang="en-AU" dirty="0"/>
          </a:p>
          <a:p>
            <a:r>
              <a:rPr lang="en-AU" dirty="0"/>
              <a:t> High frequency Z1d delivers a sustained all core frequency of up to 4.0 GHz, the fastest of any cloud instances. </a:t>
            </a:r>
          </a:p>
          <a:p>
            <a:pPr marL="0" indent="0">
              <a:buNone/>
            </a:pPr>
            <a:endParaRPr lang="en-AU" dirty="0"/>
          </a:p>
          <a:p>
            <a:endParaRPr lang="en-AU" dirty="0"/>
          </a:p>
          <a:p>
            <a:endParaRPr lang="en-AU" dirty="0"/>
          </a:p>
          <a:p>
            <a:endParaRPr lang="en-AU" dirty="0"/>
          </a:p>
          <a:p>
            <a:endParaRPr lang="en-AU" dirty="0"/>
          </a:p>
        </p:txBody>
      </p:sp>
    </p:spTree>
    <p:extLst>
      <p:ext uri="{BB962C8B-B14F-4D97-AF65-F5344CB8AC3E}">
        <p14:creationId xmlns:p14="http://schemas.microsoft.com/office/powerpoint/2010/main" val="75258636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By Default a new IAM User: </a:t>
            </a:r>
            <a:endParaRPr lang="en-AU" dirty="0"/>
          </a:p>
        </p:txBody>
      </p:sp>
      <p:sp>
        <p:nvSpPr>
          <p:cNvPr id="3" name="Content Placeholder 2"/>
          <p:cNvSpPr>
            <a:spLocks noGrp="1"/>
          </p:cNvSpPr>
          <p:nvPr>
            <p:ph idx="1"/>
          </p:nvPr>
        </p:nvSpPr>
        <p:spPr>
          <a:xfrm>
            <a:off x="2589212" y="1449238"/>
            <a:ext cx="8915400" cy="4461984"/>
          </a:xfrm>
        </p:spPr>
        <p:txBody>
          <a:bodyPr/>
          <a:lstStyle/>
          <a:p>
            <a:endParaRPr lang="en-AU" dirty="0"/>
          </a:p>
          <a:p>
            <a:r>
              <a:rPr lang="en-AU" dirty="0"/>
              <a:t> A new IAM user has no permission to do anything. </a:t>
            </a:r>
          </a:p>
          <a:p>
            <a:r>
              <a:rPr lang="en-AU" dirty="0"/>
              <a:t> Has no password and no access key (neither an access key ID nor a secret access key). It means no credentials of any kind. </a:t>
            </a:r>
          </a:p>
          <a:p>
            <a:r>
              <a:rPr lang="en-AU" dirty="0"/>
              <a:t> You must create the type of credentials for an IAM users based on what the user will be doing. </a:t>
            </a:r>
          </a:p>
          <a:p>
            <a:r>
              <a:rPr lang="en-AU" dirty="0"/>
              <a:t> You can grant user permissions by attaching IAM policies to them directly or making them members of IAM group where they inherit the group policies/permissions. </a:t>
            </a:r>
          </a:p>
          <a:p>
            <a:r>
              <a:rPr lang="en-AU" dirty="0"/>
              <a:t> You can have up to 5000 user per account. </a:t>
            </a:r>
          </a:p>
        </p:txBody>
      </p:sp>
    </p:spTree>
    <p:extLst>
      <p:ext uri="{BB962C8B-B14F-4D97-AF65-F5344CB8AC3E}">
        <p14:creationId xmlns:p14="http://schemas.microsoft.com/office/powerpoint/2010/main" val="412414084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IAM Roles: </a:t>
            </a:r>
            <a:endParaRPr lang="en-AU" dirty="0"/>
          </a:p>
        </p:txBody>
      </p:sp>
      <p:sp>
        <p:nvSpPr>
          <p:cNvPr id="3" name="Content Placeholder 2"/>
          <p:cNvSpPr>
            <a:spLocks noGrp="1"/>
          </p:cNvSpPr>
          <p:nvPr>
            <p:ph idx="1"/>
          </p:nvPr>
        </p:nvSpPr>
        <p:spPr>
          <a:xfrm>
            <a:off x="2589212" y="1406105"/>
            <a:ext cx="8915400" cy="5175849"/>
          </a:xfrm>
        </p:spPr>
        <p:txBody>
          <a:bodyPr>
            <a:normAutofit/>
          </a:bodyPr>
          <a:lstStyle/>
          <a:p>
            <a:endParaRPr lang="en-AU" dirty="0"/>
          </a:p>
          <a:p>
            <a:r>
              <a:rPr lang="en-AU" dirty="0"/>
              <a:t> An IAM role is a set of permissions that grant access to the actions and resources in AWS. </a:t>
            </a:r>
          </a:p>
          <a:p>
            <a:r>
              <a:rPr lang="en-AU" dirty="0"/>
              <a:t> These permissions area attached to the role, not to an IAM user or group. Instead of being uniquely associated with one person, a role is intended to be assumable by anyone who needs it. </a:t>
            </a:r>
          </a:p>
          <a:p>
            <a:r>
              <a:rPr lang="en-AU" dirty="0"/>
              <a:t> A role does not have standard long-term credentials (password or access key) associated with it. </a:t>
            </a:r>
          </a:p>
          <a:p>
            <a:r>
              <a:rPr lang="en-AU" dirty="0"/>
              <a:t> If a user assumes a role, temporary security credentials are created dynamically and provided to the user. </a:t>
            </a:r>
          </a:p>
          <a:p>
            <a:r>
              <a:rPr lang="en-AU" dirty="0"/>
              <a:t> Following entities can used role: </a:t>
            </a:r>
          </a:p>
          <a:p>
            <a:r>
              <a:rPr lang="en-AU" dirty="0"/>
              <a:t> An IAM user in the same AWS account. </a:t>
            </a:r>
          </a:p>
          <a:p>
            <a:r>
              <a:rPr lang="en-AU" dirty="0"/>
              <a:t> An IAM user in a different AWS account. </a:t>
            </a:r>
          </a:p>
          <a:p>
            <a:r>
              <a:rPr lang="en-AU" dirty="0"/>
              <a:t> A webserver offered by AWS such as Amazon EC2. </a:t>
            </a:r>
          </a:p>
        </p:txBody>
      </p:sp>
    </p:spTree>
    <p:extLst>
      <p:ext uri="{BB962C8B-B14F-4D97-AF65-F5344CB8AC3E}">
        <p14:creationId xmlns:p14="http://schemas.microsoft.com/office/powerpoint/2010/main" val="253098039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There are Two ways to use a Role: </a:t>
            </a:r>
            <a:endParaRPr lang="en-AU" dirty="0"/>
          </a:p>
        </p:txBody>
      </p:sp>
      <p:sp>
        <p:nvSpPr>
          <p:cNvPr id="3" name="Content Placeholder 2"/>
          <p:cNvSpPr>
            <a:spLocks noGrp="1"/>
          </p:cNvSpPr>
          <p:nvPr>
            <p:ph idx="1"/>
          </p:nvPr>
        </p:nvSpPr>
        <p:spPr>
          <a:xfrm>
            <a:off x="2589212" y="1371600"/>
            <a:ext cx="8915400" cy="5607170"/>
          </a:xfrm>
        </p:spPr>
        <p:txBody>
          <a:bodyPr>
            <a:normAutofit lnSpcReduction="10000"/>
          </a:bodyPr>
          <a:lstStyle/>
          <a:p>
            <a:endParaRPr lang="en-AU" dirty="0"/>
          </a:p>
          <a:p>
            <a:r>
              <a:rPr lang="en-AU" b="1" dirty="0"/>
              <a:t>1. Internally in the IAM Console: </a:t>
            </a:r>
            <a:endParaRPr lang="en-AU" dirty="0"/>
          </a:p>
          <a:p>
            <a:endParaRPr lang="en-AU" dirty="0"/>
          </a:p>
          <a:p>
            <a:r>
              <a:rPr lang="en-AU" dirty="0"/>
              <a:t> IAM users in your account using the IAM console can switch to a role to temporarily use the permissions of the role in the console. </a:t>
            </a:r>
          </a:p>
          <a:p>
            <a:r>
              <a:rPr lang="en-AU" dirty="0"/>
              <a:t> The user give up their original permission and take on the permission assigned to the role. </a:t>
            </a:r>
          </a:p>
          <a:p>
            <a:r>
              <a:rPr lang="en-AU" dirty="0"/>
              <a:t> When the user exists the role, their original permissions are restored. </a:t>
            </a:r>
          </a:p>
          <a:p>
            <a:endParaRPr lang="en-AU" dirty="0"/>
          </a:p>
          <a:p>
            <a:r>
              <a:rPr lang="en-AU" b="1" dirty="0"/>
              <a:t>2. Programmatically with the AWS CLI, tools for windows </a:t>
            </a:r>
            <a:r>
              <a:rPr lang="en-AU" b="1" dirty="0" err="1"/>
              <a:t>powershell</a:t>
            </a:r>
            <a:r>
              <a:rPr lang="en-AU" b="1" dirty="0"/>
              <a:t> or API: </a:t>
            </a:r>
            <a:endParaRPr lang="en-AU" dirty="0"/>
          </a:p>
          <a:p>
            <a:endParaRPr lang="en-AU" dirty="0"/>
          </a:p>
          <a:p>
            <a:r>
              <a:rPr lang="en-AU" dirty="0"/>
              <a:t> An application or a service offered by AWS (like Amazon EC2) can assume a role by requesting temporary security credentials for a role with which to make programmatic request to AWS. </a:t>
            </a:r>
          </a:p>
          <a:p>
            <a:r>
              <a:rPr lang="en-AU" dirty="0"/>
              <a:t> You use a role this way so that you don’t have to share or maintain long-term security credentials for each entity that requires access to a resource. </a:t>
            </a:r>
          </a:p>
        </p:txBody>
      </p:sp>
    </p:spTree>
    <p:extLst>
      <p:ext uri="{BB962C8B-B14F-4D97-AF65-F5344CB8AC3E}">
        <p14:creationId xmlns:p14="http://schemas.microsoft.com/office/powerpoint/2010/main" val="30600739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Difference between IAM Role and Resource Based Policy: </a:t>
            </a:r>
            <a:endParaRPr lang="en-AU" dirty="0"/>
          </a:p>
        </p:txBody>
      </p:sp>
      <p:sp>
        <p:nvSpPr>
          <p:cNvPr id="3" name="Content Placeholder 2"/>
          <p:cNvSpPr>
            <a:spLocks noGrp="1"/>
          </p:cNvSpPr>
          <p:nvPr>
            <p:ph idx="1"/>
          </p:nvPr>
        </p:nvSpPr>
        <p:spPr>
          <a:xfrm>
            <a:off x="2589212" y="2133599"/>
            <a:ext cx="8915400" cy="4534619"/>
          </a:xfrm>
        </p:spPr>
        <p:txBody>
          <a:bodyPr>
            <a:normAutofit/>
          </a:bodyPr>
          <a:lstStyle/>
          <a:p>
            <a:endParaRPr lang="en-AU" dirty="0"/>
          </a:p>
          <a:p>
            <a:r>
              <a:rPr lang="en-AU" dirty="0"/>
              <a:t> Unlike a user-based policy, a resource based policy specifies who can access that resource. </a:t>
            </a:r>
          </a:p>
          <a:p>
            <a:r>
              <a:rPr lang="en-AU" dirty="0"/>
              <a:t> Cross account access with a resource based policy has an advantage over a role, with a resource that is accessed through a resource-based policy, the user still works in the trusted account and does not have to give up this or her user permissions in place of the role permissions. </a:t>
            </a:r>
          </a:p>
          <a:p>
            <a:r>
              <a:rPr lang="en-AU" dirty="0"/>
              <a:t> In other words, the user continuous to have access to resources in the trusted account at the same time as he or she has access to the resource in the trusting account. </a:t>
            </a:r>
          </a:p>
          <a:p>
            <a:r>
              <a:rPr lang="en-AU" dirty="0"/>
              <a:t> This is useful for task such as copying information to or form the shared resource in the other account. </a:t>
            </a:r>
          </a:p>
          <a:p>
            <a:r>
              <a:rPr lang="en-AU" dirty="0"/>
              <a:t> Note that not all services support resource-based policy. </a:t>
            </a:r>
          </a:p>
          <a:p>
            <a:endParaRPr lang="en-AU" dirty="0"/>
          </a:p>
        </p:txBody>
      </p:sp>
    </p:spTree>
    <p:extLst>
      <p:ext uri="{BB962C8B-B14F-4D97-AF65-F5344CB8AC3E}">
        <p14:creationId xmlns:p14="http://schemas.microsoft.com/office/powerpoint/2010/main" val="249290080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IAM Role Delegation: </a:t>
            </a:r>
            <a:endParaRPr lang="en-AU" dirty="0"/>
          </a:p>
        </p:txBody>
      </p:sp>
      <p:sp>
        <p:nvSpPr>
          <p:cNvPr id="3" name="Content Placeholder 2"/>
          <p:cNvSpPr>
            <a:spLocks noGrp="1"/>
          </p:cNvSpPr>
          <p:nvPr>
            <p:ph idx="1"/>
          </p:nvPr>
        </p:nvSpPr>
        <p:spPr>
          <a:xfrm>
            <a:off x="2589212" y="1362974"/>
            <a:ext cx="8915400" cy="5262113"/>
          </a:xfrm>
        </p:spPr>
        <p:txBody>
          <a:bodyPr>
            <a:normAutofit fontScale="85000" lnSpcReduction="10000"/>
          </a:bodyPr>
          <a:lstStyle/>
          <a:p>
            <a:endParaRPr lang="en-AU" dirty="0"/>
          </a:p>
          <a:p>
            <a:r>
              <a:rPr lang="en-AU" dirty="0"/>
              <a:t> Delegation is the granting of permission to someone to allow access to resource that you control. </a:t>
            </a:r>
          </a:p>
          <a:p>
            <a:r>
              <a:rPr lang="en-AU" dirty="0"/>
              <a:t> Delegation involves setting up a trust between the account that owns the resource (the trusting account) and the account that contains the users that need to access the resource (the trusted account). </a:t>
            </a:r>
          </a:p>
          <a:p>
            <a:r>
              <a:rPr lang="en-AU" dirty="0"/>
              <a:t> The trusted and trusting accounts can be of the following: </a:t>
            </a:r>
          </a:p>
          <a:p>
            <a:r>
              <a:rPr lang="en-AU" dirty="0" err="1"/>
              <a:t>i</a:t>
            </a:r>
            <a:r>
              <a:rPr lang="en-AU" dirty="0"/>
              <a:t>. The same account </a:t>
            </a:r>
          </a:p>
          <a:p>
            <a:r>
              <a:rPr lang="en-AU" dirty="0"/>
              <a:t>ii. Two accounts that are both under your organization’s control. </a:t>
            </a:r>
          </a:p>
          <a:p>
            <a:r>
              <a:rPr lang="en-AU" dirty="0"/>
              <a:t>iii. Two account owned by different organizations. </a:t>
            </a:r>
          </a:p>
          <a:p>
            <a:endParaRPr lang="en-AU" dirty="0"/>
          </a:p>
          <a:p>
            <a:r>
              <a:rPr lang="en-AU" dirty="0"/>
              <a:t> To delegate permission to access a resource you create an IAM role that has two policies attached. </a:t>
            </a:r>
          </a:p>
          <a:p>
            <a:r>
              <a:rPr lang="en-AU" dirty="0" err="1"/>
              <a:t>i</a:t>
            </a:r>
            <a:r>
              <a:rPr lang="en-AU" dirty="0"/>
              <a:t>. The Trust Policy </a:t>
            </a:r>
          </a:p>
          <a:p>
            <a:r>
              <a:rPr lang="en-AU" dirty="0"/>
              <a:t>ii. The Permission Policy </a:t>
            </a:r>
          </a:p>
          <a:p>
            <a:r>
              <a:rPr lang="en-AU" dirty="0"/>
              <a:t> The trusted entity is included in the policy as the principal element in the document. </a:t>
            </a:r>
          </a:p>
          <a:p>
            <a:r>
              <a:rPr lang="en-AU" dirty="0"/>
              <a:t> When you create a trust policy, you cannot specify a wildcard (*) as a principal. </a:t>
            </a:r>
          </a:p>
          <a:p>
            <a:endParaRPr lang="en-AU" dirty="0"/>
          </a:p>
        </p:txBody>
      </p:sp>
    </p:spTree>
    <p:extLst>
      <p:ext uri="{BB962C8B-B14F-4D97-AF65-F5344CB8AC3E}">
        <p14:creationId xmlns:p14="http://schemas.microsoft.com/office/powerpoint/2010/main" val="248757328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Cross Account Permissions: </a:t>
            </a:r>
            <a:endParaRPr lang="en-AU" dirty="0"/>
          </a:p>
        </p:txBody>
      </p:sp>
      <p:sp>
        <p:nvSpPr>
          <p:cNvPr id="3" name="Content Placeholder 2"/>
          <p:cNvSpPr>
            <a:spLocks noGrp="1"/>
          </p:cNvSpPr>
          <p:nvPr>
            <p:ph idx="1"/>
          </p:nvPr>
        </p:nvSpPr>
        <p:spPr>
          <a:xfrm>
            <a:off x="2589212" y="1397479"/>
            <a:ext cx="8915400" cy="4513743"/>
          </a:xfrm>
        </p:spPr>
        <p:txBody>
          <a:bodyPr/>
          <a:lstStyle/>
          <a:p>
            <a:endParaRPr lang="en-AU" dirty="0"/>
          </a:p>
          <a:p>
            <a:r>
              <a:rPr lang="en-AU" dirty="0"/>
              <a:t> You might need to allow user from another AWS account to access resources in your AWS account. If so, don’t share security credentials, such as access keys between accounts. Instead use IAM roles. </a:t>
            </a:r>
          </a:p>
          <a:p>
            <a:r>
              <a:rPr lang="en-AU" dirty="0"/>
              <a:t> You can define a role in the trusted account that specifies what permissions the IAM users in the other account are allowed. </a:t>
            </a:r>
          </a:p>
          <a:p>
            <a:r>
              <a:rPr lang="en-AU" dirty="0"/>
              <a:t> You can also designate which AWS account have the IAM users that are allowed to assume the role. We do not define users here rather AWS account. </a:t>
            </a:r>
          </a:p>
        </p:txBody>
      </p:sp>
    </p:spTree>
    <p:extLst>
      <p:ext uri="{BB962C8B-B14F-4D97-AF65-F5344CB8AC3E}">
        <p14:creationId xmlns:p14="http://schemas.microsoft.com/office/powerpoint/2010/main" val="230077904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Role for Cross-Account Access: </a:t>
            </a:r>
            <a:endParaRPr lang="en-AU" dirty="0"/>
          </a:p>
        </p:txBody>
      </p:sp>
      <p:sp>
        <p:nvSpPr>
          <p:cNvPr id="3" name="Content Placeholder 2"/>
          <p:cNvSpPr>
            <a:spLocks noGrp="1"/>
          </p:cNvSpPr>
          <p:nvPr>
            <p:ph idx="1"/>
          </p:nvPr>
        </p:nvSpPr>
        <p:spPr>
          <a:xfrm>
            <a:off x="2589212" y="1518249"/>
            <a:ext cx="8915400" cy="5089585"/>
          </a:xfrm>
        </p:spPr>
        <p:txBody>
          <a:bodyPr>
            <a:normAutofit/>
          </a:bodyPr>
          <a:lstStyle/>
          <a:p>
            <a:endParaRPr lang="en-AU" dirty="0"/>
          </a:p>
          <a:p>
            <a:r>
              <a:rPr lang="en-AU" dirty="0"/>
              <a:t> Granting access to resources in one account to a trusted principal in a different account. </a:t>
            </a:r>
          </a:p>
          <a:p>
            <a:r>
              <a:rPr lang="en-AU" dirty="0"/>
              <a:t> Roles are the primary way to grant cross-account access. </a:t>
            </a:r>
          </a:p>
          <a:p>
            <a:r>
              <a:rPr lang="en-AU" dirty="0"/>
              <a:t> However with some of the web services offered by AWS, you can attach a policy directly to a resource. These are called resource-based policy. You can use them to grant principals in another AWS account access to the resource. </a:t>
            </a:r>
          </a:p>
          <a:p>
            <a:r>
              <a:rPr lang="en-AU" dirty="0"/>
              <a:t> The following services support resource-based policy: </a:t>
            </a:r>
          </a:p>
          <a:p>
            <a:r>
              <a:rPr lang="en-AU" dirty="0"/>
              <a:t> Amazon S3. </a:t>
            </a:r>
          </a:p>
          <a:p>
            <a:r>
              <a:rPr lang="en-AU" dirty="0"/>
              <a:t> Amazon Simple Notification Service </a:t>
            </a:r>
          </a:p>
          <a:p>
            <a:r>
              <a:rPr lang="en-AU" dirty="0"/>
              <a:t> Amazon Simple Queue Service </a:t>
            </a:r>
          </a:p>
          <a:p>
            <a:r>
              <a:rPr lang="en-AU" dirty="0"/>
              <a:t> Amazon Glacier Vault </a:t>
            </a:r>
          </a:p>
        </p:txBody>
      </p:sp>
    </p:spTree>
    <p:extLst>
      <p:ext uri="{BB962C8B-B14F-4D97-AF65-F5344CB8AC3E}">
        <p14:creationId xmlns:p14="http://schemas.microsoft.com/office/powerpoint/2010/main" val="7746414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RELATIONAL DATABASE SERVICES (RDS) </a:t>
            </a:r>
            <a:endParaRPr lang="en-AU" dirty="0"/>
          </a:p>
        </p:txBody>
      </p:sp>
      <p:sp>
        <p:nvSpPr>
          <p:cNvPr id="3" name="Content Placeholder 2"/>
          <p:cNvSpPr>
            <a:spLocks noGrp="1"/>
          </p:cNvSpPr>
          <p:nvPr>
            <p:ph idx="1"/>
          </p:nvPr>
        </p:nvSpPr>
        <p:spPr>
          <a:xfrm>
            <a:off x="2589212" y="2133599"/>
            <a:ext cx="8915400" cy="4336211"/>
          </a:xfrm>
        </p:spPr>
        <p:txBody>
          <a:bodyPr>
            <a:normAutofit fontScale="85000" lnSpcReduction="20000"/>
          </a:bodyPr>
          <a:lstStyle/>
          <a:p>
            <a:r>
              <a:rPr lang="en-AU" b="1" dirty="0"/>
              <a:t>What is DATA? </a:t>
            </a:r>
            <a:endParaRPr lang="en-AU" dirty="0"/>
          </a:p>
          <a:p>
            <a:r>
              <a:rPr lang="en-AU" dirty="0"/>
              <a:t>In simple words, data can be facts related to any object. For </a:t>
            </a:r>
            <a:r>
              <a:rPr lang="en-AU" dirty="0" err="1"/>
              <a:t>e.g</a:t>
            </a:r>
            <a:r>
              <a:rPr lang="en-AU" dirty="0"/>
              <a:t>: your age, job, house no, contact no., name, places are some data related to you. </a:t>
            </a:r>
          </a:p>
          <a:p>
            <a:r>
              <a:rPr lang="en-AU" b="1" dirty="0"/>
              <a:t>What is DATABASE? </a:t>
            </a:r>
            <a:endParaRPr lang="en-AU" dirty="0"/>
          </a:p>
          <a:p>
            <a:r>
              <a:rPr lang="en-AU" dirty="0"/>
              <a:t>Database is a systematic collection of data. Databases supports storage and manipulation of data. </a:t>
            </a:r>
          </a:p>
          <a:p>
            <a:r>
              <a:rPr lang="en-AU" dirty="0" err="1"/>
              <a:t>e.g</a:t>
            </a:r>
            <a:r>
              <a:rPr lang="en-AU" dirty="0"/>
              <a:t>: </a:t>
            </a:r>
            <a:r>
              <a:rPr lang="en-AU" dirty="0" err="1"/>
              <a:t>facebook</a:t>
            </a:r>
            <a:r>
              <a:rPr lang="en-AU" dirty="0"/>
              <a:t>, telecom companies, amazon.com </a:t>
            </a:r>
          </a:p>
          <a:p>
            <a:r>
              <a:rPr lang="en-AU" b="1" dirty="0"/>
              <a:t>What is DBMS? </a:t>
            </a:r>
            <a:endParaRPr lang="en-AU" dirty="0"/>
          </a:p>
          <a:p>
            <a:r>
              <a:rPr lang="en-AU" dirty="0"/>
              <a:t>DBMS is a collection of programs which enable its users to access database, manipulate data, reporting/ representation of data. </a:t>
            </a:r>
          </a:p>
          <a:p>
            <a:r>
              <a:rPr lang="en-AU" b="1" dirty="0"/>
              <a:t>Types of DBMS </a:t>
            </a:r>
            <a:endParaRPr lang="en-AU" dirty="0"/>
          </a:p>
          <a:p>
            <a:r>
              <a:rPr lang="en-AU" dirty="0"/>
              <a:t>1. Hierarchical </a:t>
            </a:r>
          </a:p>
          <a:p>
            <a:r>
              <a:rPr lang="en-AU" dirty="0"/>
              <a:t>2. Network </a:t>
            </a:r>
          </a:p>
          <a:p>
            <a:r>
              <a:rPr lang="en-AU" dirty="0"/>
              <a:t>3. Relational </a:t>
            </a:r>
          </a:p>
          <a:p>
            <a:r>
              <a:rPr lang="en-AU" dirty="0"/>
              <a:t>4. Object oriented </a:t>
            </a:r>
          </a:p>
        </p:txBody>
      </p:sp>
    </p:spTree>
    <p:extLst>
      <p:ext uri="{BB962C8B-B14F-4D97-AF65-F5344CB8AC3E}">
        <p14:creationId xmlns:p14="http://schemas.microsoft.com/office/powerpoint/2010/main" val="18756305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Relational Database: </a:t>
            </a:r>
            <a:endParaRPr lang="en-AU" dirty="0"/>
          </a:p>
        </p:txBody>
      </p:sp>
      <p:sp>
        <p:nvSpPr>
          <p:cNvPr id="3" name="Content Placeholder 2"/>
          <p:cNvSpPr>
            <a:spLocks noGrp="1"/>
          </p:cNvSpPr>
          <p:nvPr>
            <p:ph idx="1"/>
          </p:nvPr>
        </p:nvSpPr>
        <p:spPr>
          <a:xfrm>
            <a:off x="2589212" y="1354347"/>
            <a:ext cx="8915400" cy="4556875"/>
          </a:xfrm>
        </p:spPr>
        <p:txBody>
          <a:bodyPr>
            <a:normAutofit fontScale="92500" lnSpcReduction="10000"/>
          </a:bodyPr>
          <a:lstStyle/>
          <a:p>
            <a:endParaRPr lang="en-AU" dirty="0"/>
          </a:p>
          <a:p>
            <a:r>
              <a:rPr lang="en-AU" dirty="0"/>
              <a:t> A relational database is a data structure that allows you to link information from different tables of different types of data bucket. </a:t>
            </a:r>
          </a:p>
          <a:p>
            <a:r>
              <a:rPr lang="en-AU" dirty="0"/>
              <a:t> Tables are related to each other. </a:t>
            </a:r>
          </a:p>
          <a:p>
            <a:r>
              <a:rPr lang="en-AU" dirty="0"/>
              <a:t> All fields must be filled. </a:t>
            </a:r>
          </a:p>
          <a:p>
            <a:r>
              <a:rPr lang="en-AU" dirty="0"/>
              <a:t> Best suited for OLTP (online transaction processing) </a:t>
            </a:r>
          </a:p>
          <a:p>
            <a:r>
              <a:rPr lang="en-AU" dirty="0"/>
              <a:t> Relational DB: MySQL, Oracle, DBMS, IBM DB2 </a:t>
            </a:r>
          </a:p>
          <a:p>
            <a:r>
              <a:rPr lang="en-AU" dirty="0"/>
              <a:t> A row of a table is also called records. It contains the specific information of each individual entry in the table. </a:t>
            </a:r>
          </a:p>
          <a:p>
            <a:r>
              <a:rPr lang="en-AU" dirty="0"/>
              <a:t> Each table has its own primary key. </a:t>
            </a:r>
          </a:p>
          <a:p>
            <a:r>
              <a:rPr lang="en-AU" dirty="0"/>
              <a:t> A schema (design of database) is used to strictly define tables, columns, indexes and relation between tables. </a:t>
            </a:r>
          </a:p>
          <a:p>
            <a:r>
              <a:rPr lang="en-AU" dirty="0"/>
              <a:t> Relational DB are usually used in enterprises application/scenario. Exception in MySQL which is used for web application. </a:t>
            </a:r>
          </a:p>
        </p:txBody>
      </p:sp>
    </p:spTree>
    <p:extLst>
      <p:ext uri="{BB962C8B-B14F-4D97-AF65-F5344CB8AC3E}">
        <p14:creationId xmlns:p14="http://schemas.microsoft.com/office/powerpoint/2010/main" val="24986188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Relational Database: </a:t>
            </a:r>
            <a:endParaRPr lang="en-AU" dirty="0"/>
          </a:p>
        </p:txBody>
      </p:sp>
      <p:sp>
        <p:nvSpPr>
          <p:cNvPr id="3" name="Content Placeholder 2"/>
          <p:cNvSpPr>
            <a:spLocks noGrp="1"/>
          </p:cNvSpPr>
          <p:nvPr>
            <p:ph idx="1"/>
          </p:nvPr>
        </p:nvSpPr>
        <p:spPr/>
        <p:txBody>
          <a:bodyPr/>
          <a:lstStyle/>
          <a:p>
            <a:endParaRPr lang="en-AU" dirty="0"/>
          </a:p>
          <a:p>
            <a:r>
              <a:rPr lang="en-AU" dirty="0"/>
              <a:t> Common application for MySQL include </a:t>
            </a:r>
            <a:r>
              <a:rPr lang="en-AU" dirty="0" err="1"/>
              <a:t>php</a:t>
            </a:r>
            <a:r>
              <a:rPr lang="en-AU" dirty="0"/>
              <a:t> and java based web applications that requires a database storage backend. </a:t>
            </a:r>
            <a:r>
              <a:rPr lang="en-AU" dirty="0" err="1"/>
              <a:t>E.g</a:t>
            </a:r>
            <a:r>
              <a:rPr lang="en-AU" dirty="0"/>
              <a:t>: JOOMLA </a:t>
            </a:r>
          </a:p>
          <a:p>
            <a:r>
              <a:rPr lang="en-AU" dirty="0"/>
              <a:t> Cannot scale out horizontally. </a:t>
            </a:r>
          </a:p>
          <a:p>
            <a:r>
              <a:rPr lang="en-AU" dirty="0"/>
              <a:t> Virtually all relational DB uses SQL. </a:t>
            </a:r>
          </a:p>
        </p:txBody>
      </p:sp>
    </p:spTree>
    <p:extLst>
      <p:ext uri="{BB962C8B-B14F-4D97-AF65-F5344CB8AC3E}">
        <p14:creationId xmlns:p14="http://schemas.microsoft.com/office/powerpoint/2010/main" val="4081385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AU" dirty="0"/>
            </a:br>
            <a:r>
              <a:rPr lang="en-AU" b="1" dirty="0"/>
              <a:t>4. Storage optimized: </a:t>
            </a:r>
            <a:br>
              <a:rPr lang="en-AU" dirty="0"/>
            </a:br>
            <a:endParaRPr lang="en-AU" dirty="0"/>
          </a:p>
        </p:txBody>
      </p:sp>
      <p:sp>
        <p:nvSpPr>
          <p:cNvPr id="3" name="Content Placeholder 2"/>
          <p:cNvSpPr>
            <a:spLocks noGrp="1"/>
          </p:cNvSpPr>
          <p:nvPr>
            <p:ph idx="1"/>
          </p:nvPr>
        </p:nvSpPr>
        <p:spPr/>
        <p:txBody>
          <a:bodyPr/>
          <a:lstStyle/>
          <a:p>
            <a:r>
              <a:rPr lang="en-AU" dirty="0"/>
              <a:t>Storage optimized instances are designed for workloads that require high, sequential Read and Write access to very large data sets on local storage. They are optimized to deliver tens of thousands of low latency, random I/O operations per second (IOPS) to application. </a:t>
            </a:r>
          </a:p>
          <a:p>
            <a:r>
              <a:rPr lang="en-AU" dirty="0"/>
              <a:t>It is of three types: </a:t>
            </a:r>
          </a:p>
          <a:p>
            <a:r>
              <a:rPr lang="en-AU" dirty="0"/>
              <a:t>A. D series- D2 instance </a:t>
            </a:r>
          </a:p>
          <a:p>
            <a:r>
              <a:rPr lang="pt-BR" dirty="0"/>
              <a:t>B. H series- H1 instance </a:t>
            </a:r>
          </a:p>
          <a:p>
            <a:r>
              <a:rPr lang="en-AU" dirty="0"/>
              <a:t>C. I series- I3 and I3en instance </a:t>
            </a:r>
          </a:p>
          <a:p>
            <a:endParaRPr lang="en-AU" dirty="0"/>
          </a:p>
        </p:txBody>
      </p:sp>
    </p:spTree>
    <p:extLst>
      <p:ext uri="{BB962C8B-B14F-4D97-AF65-F5344CB8AC3E}">
        <p14:creationId xmlns:p14="http://schemas.microsoft.com/office/powerpoint/2010/main" val="284878826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Non-Relational DB/NO-SQL DB: </a:t>
            </a:r>
            <a:endParaRPr lang="en-AU" dirty="0"/>
          </a:p>
        </p:txBody>
      </p:sp>
      <p:sp>
        <p:nvSpPr>
          <p:cNvPr id="3" name="Content Placeholder 2"/>
          <p:cNvSpPr>
            <a:spLocks noGrp="1"/>
          </p:cNvSpPr>
          <p:nvPr>
            <p:ph idx="1"/>
          </p:nvPr>
        </p:nvSpPr>
        <p:spPr>
          <a:xfrm>
            <a:off x="2589212" y="2133600"/>
            <a:ext cx="8915400" cy="4180936"/>
          </a:xfrm>
        </p:spPr>
        <p:txBody>
          <a:bodyPr>
            <a:normAutofit/>
          </a:bodyPr>
          <a:lstStyle/>
          <a:p>
            <a:endParaRPr lang="en-AU" dirty="0"/>
          </a:p>
          <a:p>
            <a:r>
              <a:rPr lang="en-AU" dirty="0"/>
              <a:t> Non-relational databases store data without a structured mechanism to link data from different tables to one another. </a:t>
            </a:r>
          </a:p>
          <a:p>
            <a:r>
              <a:rPr lang="en-AU" dirty="0"/>
              <a:t> Required low cost hardware. </a:t>
            </a:r>
          </a:p>
          <a:p>
            <a:r>
              <a:rPr lang="en-AU" dirty="0"/>
              <a:t> Much faster performance (read/write) compared to relational </a:t>
            </a:r>
            <a:r>
              <a:rPr lang="en-AU" dirty="0" err="1"/>
              <a:t>DBs.</a:t>
            </a:r>
            <a:r>
              <a:rPr lang="en-AU" dirty="0"/>
              <a:t> </a:t>
            </a:r>
          </a:p>
          <a:p>
            <a:r>
              <a:rPr lang="en-AU" dirty="0"/>
              <a:t> Horizontal scaling is possible. </a:t>
            </a:r>
          </a:p>
          <a:p>
            <a:r>
              <a:rPr lang="en-AU" dirty="0"/>
              <a:t> Never provide tables with flat fixed column records. It means schema-free. </a:t>
            </a:r>
          </a:p>
          <a:p>
            <a:r>
              <a:rPr lang="en-AU" dirty="0"/>
              <a:t> Best suited for online analytical processing (OLAP). </a:t>
            </a:r>
          </a:p>
          <a:p>
            <a:r>
              <a:rPr lang="en-AU" dirty="0"/>
              <a:t> </a:t>
            </a:r>
            <a:r>
              <a:rPr lang="en-AU" dirty="0" err="1"/>
              <a:t>E.g</a:t>
            </a:r>
            <a:r>
              <a:rPr lang="en-AU" dirty="0"/>
              <a:t>: of NoSQL databases: MongoDB, </a:t>
            </a:r>
            <a:r>
              <a:rPr lang="en-AU" dirty="0" err="1"/>
              <a:t>Casssandra</a:t>
            </a:r>
            <a:r>
              <a:rPr lang="en-AU" dirty="0"/>
              <a:t>, </a:t>
            </a:r>
            <a:r>
              <a:rPr lang="en-AU" dirty="0" err="1"/>
              <a:t>DynamoDB</a:t>
            </a:r>
            <a:r>
              <a:rPr lang="en-AU" dirty="0"/>
              <a:t>, </a:t>
            </a:r>
            <a:r>
              <a:rPr lang="en-AU" dirty="0" err="1"/>
              <a:t>Postegre</a:t>
            </a:r>
            <a:r>
              <a:rPr lang="en-AU" dirty="0"/>
              <a:t>, Raven, </a:t>
            </a:r>
            <a:r>
              <a:rPr lang="en-AU" dirty="0" err="1"/>
              <a:t>Redis</a:t>
            </a:r>
            <a:r>
              <a:rPr lang="en-AU" dirty="0"/>
              <a:t>. </a:t>
            </a:r>
          </a:p>
        </p:txBody>
      </p:sp>
    </p:spTree>
    <p:extLst>
      <p:ext uri="{BB962C8B-B14F-4D97-AF65-F5344CB8AC3E}">
        <p14:creationId xmlns:p14="http://schemas.microsoft.com/office/powerpoint/2010/main" val="42772362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Types of No-SQL Databases: </a:t>
            </a:r>
            <a:endParaRPr lang="en-AU" dirty="0"/>
          </a:p>
        </p:txBody>
      </p:sp>
      <p:sp>
        <p:nvSpPr>
          <p:cNvPr id="3" name="Content Placeholder 2"/>
          <p:cNvSpPr>
            <a:spLocks noGrp="1"/>
          </p:cNvSpPr>
          <p:nvPr>
            <p:ph idx="1"/>
          </p:nvPr>
        </p:nvSpPr>
        <p:spPr/>
        <p:txBody>
          <a:bodyPr/>
          <a:lstStyle/>
          <a:p>
            <a:endParaRPr lang="en-AU" dirty="0"/>
          </a:p>
          <a:p>
            <a:r>
              <a:rPr lang="en-AU" dirty="0"/>
              <a:t>1. Columnar Database (</a:t>
            </a:r>
            <a:r>
              <a:rPr lang="en-AU" dirty="0" err="1"/>
              <a:t>cassandra</a:t>
            </a:r>
            <a:r>
              <a:rPr lang="en-AU" dirty="0"/>
              <a:t>, </a:t>
            </a:r>
            <a:r>
              <a:rPr lang="en-AU" dirty="0" err="1"/>
              <a:t>HBase</a:t>
            </a:r>
            <a:r>
              <a:rPr lang="en-AU" dirty="0"/>
              <a:t>) </a:t>
            </a:r>
          </a:p>
          <a:p>
            <a:r>
              <a:rPr lang="en-AU" dirty="0"/>
              <a:t>2. Document </a:t>
            </a:r>
            <a:r>
              <a:rPr lang="en-AU" dirty="0" err="1"/>
              <a:t>Databse</a:t>
            </a:r>
            <a:r>
              <a:rPr lang="en-AU" dirty="0"/>
              <a:t> (MongoDB, </a:t>
            </a:r>
            <a:r>
              <a:rPr lang="en-AU" dirty="0" err="1"/>
              <a:t>CouchDB</a:t>
            </a:r>
            <a:r>
              <a:rPr lang="en-AU" dirty="0"/>
              <a:t>, </a:t>
            </a:r>
            <a:r>
              <a:rPr lang="en-AU" dirty="0" err="1"/>
              <a:t>RavenDB</a:t>
            </a:r>
            <a:r>
              <a:rPr lang="en-AU" dirty="0"/>
              <a:t>) </a:t>
            </a:r>
          </a:p>
          <a:p>
            <a:r>
              <a:rPr lang="en-AU" dirty="0"/>
              <a:t>3. Key Value Database (</a:t>
            </a:r>
            <a:r>
              <a:rPr lang="en-AU" dirty="0" err="1"/>
              <a:t>Redis</a:t>
            </a:r>
            <a:r>
              <a:rPr lang="en-AU" dirty="0"/>
              <a:t>, </a:t>
            </a:r>
            <a:r>
              <a:rPr lang="en-AU" dirty="0" err="1"/>
              <a:t>Riak</a:t>
            </a:r>
            <a:r>
              <a:rPr lang="en-AU" dirty="0"/>
              <a:t>, </a:t>
            </a:r>
            <a:r>
              <a:rPr lang="en-AU" dirty="0" err="1"/>
              <a:t>DynamoDB</a:t>
            </a:r>
            <a:r>
              <a:rPr lang="en-AU" dirty="0"/>
              <a:t>, Tokyo Cabinet) </a:t>
            </a:r>
          </a:p>
          <a:p>
            <a:r>
              <a:rPr lang="en-AU" dirty="0"/>
              <a:t>4. Graph Based Database (Neo4J, </a:t>
            </a:r>
            <a:r>
              <a:rPr lang="en-AU" dirty="0" err="1"/>
              <a:t>FlockDB</a:t>
            </a:r>
            <a:r>
              <a:rPr lang="en-AU" dirty="0"/>
              <a:t>) </a:t>
            </a:r>
          </a:p>
        </p:txBody>
      </p:sp>
    </p:spTree>
    <p:extLst>
      <p:ext uri="{BB962C8B-B14F-4D97-AF65-F5344CB8AC3E}">
        <p14:creationId xmlns:p14="http://schemas.microsoft.com/office/powerpoint/2010/main" val="30515771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1. Columnar Database: </a:t>
            </a:r>
            <a:endParaRPr lang="en-AU" dirty="0"/>
          </a:p>
        </p:txBody>
      </p:sp>
      <p:sp>
        <p:nvSpPr>
          <p:cNvPr id="3" name="Content Placeholder 2"/>
          <p:cNvSpPr>
            <a:spLocks noGrp="1"/>
          </p:cNvSpPr>
          <p:nvPr>
            <p:ph idx="1"/>
          </p:nvPr>
        </p:nvSpPr>
        <p:spPr>
          <a:xfrm>
            <a:off x="2589212" y="1328468"/>
            <a:ext cx="8915400" cy="4582754"/>
          </a:xfrm>
        </p:spPr>
        <p:txBody>
          <a:bodyPr>
            <a:normAutofit fontScale="92500" lnSpcReduction="10000"/>
          </a:bodyPr>
          <a:lstStyle/>
          <a:p>
            <a:endParaRPr lang="en-AU" dirty="0"/>
          </a:p>
          <a:p>
            <a:r>
              <a:rPr lang="en-AU" dirty="0"/>
              <a:t> A columnar database is a DBMS that stores data in columns instead of Rows. </a:t>
            </a:r>
          </a:p>
          <a:p>
            <a:r>
              <a:rPr lang="en-AU" dirty="0"/>
              <a:t> In a columnar DB all the column-1 values are physically together followed by all the column-2 values. </a:t>
            </a:r>
          </a:p>
          <a:p>
            <a:endParaRPr lang="en-AU" dirty="0"/>
          </a:p>
          <a:p>
            <a:r>
              <a:rPr lang="en-AU" dirty="0"/>
              <a:t> In a row oriented DBMS the data would be stored like this: </a:t>
            </a:r>
          </a:p>
          <a:p>
            <a:r>
              <a:rPr lang="en-AU" dirty="0"/>
              <a:t>(1, bob, 30, 8000: 2, </a:t>
            </a:r>
            <a:r>
              <a:rPr lang="en-AU" dirty="0" err="1"/>
              <a:t>arun</a:t>
            </a:r>
            <a:r>
              <a:rPr lang="en-AU" dirty="0"/>
              <a:t>, 26, 4000: 3, </a:t>
            </a:r>
            <a:r>
              <a:rPr lang="en-AU" dirty="0" err="1"/>
              <a:t>vian</a:t>
            </a:r>
            <a:r>
              <a:rPr lang="en-AU" dirty="0"/>
              <a:t>, 39, 2000 ;) </a:t>
            </a:r>
          </a:p>
          <a:p>
            <a:r>
              <a:rPr lang="en-AU" dirty="0"/>
              <a:t> In a column based DBMS the database would be stored like this: </a:t>
            </a:r>
          </a:p>
          <a:p>
            <a:endParaRPr lang="en-AU" dirty="0"/>
          </a:p>
          <a:p>
            <a:r>
              <a:rPr lang="en-AU" dirty="0"/>
              <a:t>(1, 2, 3: bob, </a:t>
            </a:r>
            <a:r>
              <a:rPr lang="en-AU" dirty="0" err="1"/>
              <a:t>arun</a:t>
            </a:r>
            <a:r>
              <a:rPr lang="en-AU" dirty="0"/>
              <a:t>, </a:t>
            </a:r>
            <a:r>
              <a:rPr lang="en-AU" dirty="0" err="1"/>
              <a:t>vian</a:t>
            </a:r>
            <a:r>
              <a:rPr lang="en-AU" dirty="0"/>
              <a:t>; 30, 26, 39; 8000, 4000, 2000 ;) </a:t>
            </a:r>
          </a:p>
          <a:p>
            <a:r>
              <a:rPr lang="en-AU" dirty="0"/>
              <a:t> Benefit is that because a column based DBMS is self-indexing, it uses less disk space that a RDBMS containing the same data. It easily perform operation like min, max, average. </a:t>
            </a:r>
          </a:p>
        </p:txBody>
      </p:sp>
    </p:spTree>
    <p:extLst>
      <p:ext uri="{BB962C8B-B14F-4D97-AF65-F5344CB8AC3E}">
        <p14:creationId xmlns:p14="http://schemas.microsoft.com/office/powerpoint/2010/main" val="125270574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2. Document Database: </a:t>
            </a:r>
            <a:endParaRPr lang="en-AU" dirty="0"/>
          </a:p>
        </p:txBody>
      </p:sp>
      <p:sp>
        <p:nvSpPr>
          <p:cNvPr id="3" name="Content Placeholder 2"/>
          <p:cNvSpPr>
            <a:spLocks noGrp="1"/>
          </p:cNvSpPr>
          <p:nvPr>
            <p:ph idx="1"/>
          </p:nvPr>
        </p:nvSpPr>
        <p:spPr>
          <a:xfrm>
            <a:off x="2589212" y="1578634"/>
            <a:ext cx="8915400" cy="4332588"/>
          </a:xfrm>
        </p:spPr>
        <p:txBody>
          <a:bodyPr/>
          <a:lstStyle/>
          <a:p>
            <a:endParaRPr lang="en-AU" dirty="0"/>
          </a:p>
          <a:p>
            <a:r>
              <a:rPr lang="en-AU" dirty="0"/>
              <a:t> Document DB make it easier for developer to store and querying data in a DB by using the same document model format they use in their application code. </a:t>
            </a:r>
          </a:p>
          <a:p>
            <a:r>
              <a:rPr lang="en-AU" dirty="0"/>
              <a:t> Document DBs are efficient for storing catalogue. </a:t>
            </a:r>
          </a:p>
          <a:p>
            <a:r>
              <a:rPr lang="en-AU" dirty="0"/>
              <a:t> Store semi-structure data as document typically in JSON or XML format. (example) </a:t>
            </a:r>
          </a:p>
          <a:p>
            <a:r>
              <a:rPr lang="en-AU" dirty="0"/>
              <a:t> A document database is a great choice for contain management application such as blogs and video platform. </a:t>
            </a:r>
          </a:p>
        </p:txBody>
      </p:sp>
    </p:spTree>
    <p:extLst>
      <p:ext uri="{BB962C8B-B14F-4D97-AF65-F5344CB8AC3E}">
        <p14:creationId xmlns:p14="http://schemas.microsoft.com/office/powerpoint/2010/main" val="67008818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3. Key-Value Database: </a:t>
            </a:r>
            <a:endParaRPr lang="en-AU" dirty="0"/>
          </a:p>
        </p:txBody>
      </p:sp>
      <p:sp>
        <p:nvSpPr>
          <p:cNvPr id="3" name="Content Placeholder 2"/>
          <p:cNvSpPr>
            <a:spLocks noGrp="1"/>
          </p:cNvSpPr>
          <p:nvPr>
            <p:ph idx="1"/>
          </p:nvPr>
        </p:nvSpPr>
        <p:spPr>
          <a:xfrm>
            <a:off x="2589212" y="1449238"/>
            <a:ext cx="8915400" cy="4461984"/>
          </a:xfrm>
        </p:spPr>
        <p:txBody>
          <a:bodyPr/>
          <a:lstStyle/>
          <a:p>
            <a:endParaRPr lang="en-AU" dirty="0"/>
          </a:p>
          <a:p>
            <a:r>
              <a:rPr lang="en-AU" dirty="0"/>
              <a:t> A key-value DB is a simple DB that uses an associative array (like dictionary) as a fundamental model where each key is associated with one and only one value in a collection. </a:t>
            </a:r>
          </a:p>
          <a:p>
            <a:r>
              <a:rPr lang="en-AU" dirty="0"/>
              <a:t> It allows horizontal scaling. </a:t>
            </a:r>
          </a:p>
          <a:p>
            <a:r>
              <a:rPr lang="en-AU" dirty="0"/>
              <a:t> Used cases: shopping cart, and session store in app like fb and twitter. </a:t>
            </a:r>
          </a:p>
          <a:p>
            <a:r>
              <a:rPr lang="en-AU" dirty="0"/>
              <a:t> They improve application performance by storing critical pieces of data in memory for low latency access. </a:t>
            </a:r>
          </a:p>
          <a:p>
            <a:r>
              <a:rPr lang="en-AU" dirty="0"/>
              <a:t> Amazon </a:t>
            </a:r>
            <a:r>
              <a:rPr lang="en-AU" dirty="0" err="1"/>
              <a:t>elasticache</a:t>
            </a:r>
            <a:r>
              <a:rPr lang="en-AU" dirty="0"/>
              <a:t> as an in-memory key-value stores. </a:t>
            </a:r>
          </a:p>
        </p:txBody>
      </p:sp>
    </p:spTree>
    <p:extLst>
      <p:ext uri="{BB962C8B-B14F-4D97-AF65-F5344CB8AC3E}">
        <p14:creationId xmlns:p14="http://schemas.microsoft.com/office/powerpoint/2010/main" val="271392127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4. Graph Based Database: </a:t>
            </a:r>
            <a:endParaRPr lang="en-AU" dirty="0"/>
          </a:p>
        </p:txBody>
      </p:sp>
      <p:sp>
        <p:nvSpPr>
          <p:cNvPr id="3" name="Content Placeholder 2"/>
          <p:cNvSpPr>
            <a:spLocks noGrp="1"/>
          </p:cNvSpPr>
          <p:nvPr>
            <p:ph idx="1"/>
          </p:nvPr>
        </p:nvSpPr>
        <p:spPr>
          <a:xfrm>
            <a:off x="2589212" y="1337094"/>
            <a:ext cx="8915400" cy="4574128"/>
          </a:xfrm>
        </p:spPr>
        <p:txBody>
          <a:bodyPr>
            <a:normAutofit fontScale="92500" lnSpcReduction="20000"/>
          </a:bodyPr>
          <a:lstStyle/>
          <a:p>
            <a:endParaRPr lang="en-AU" dirty="0"/>
          </a:p>
          <a:p>
            <a:r>
              <a:rPr lang="en-AU" dirty="0"/>
              <a:t> A graph DB is basically a collection of nodes and edges. </a:t>
            </a:r>
          </a:p>
          <a:p>
            <a:r>
              <a:rPr lang="en-AU" dirty="0"/>
              <a:t> Each node represent an entity and each edges represent a connection or relationship between two nodes. </a:t>
            </a:r>
          </a:p>
          <a:p>
            <a:endParaRPr lang="en-AU" dirty="0"/>
          </a:p>
          <a:p>
            <a:r>
              <a:rPr lang="en-AU" dirty="0"/>
              <a:t> In an AWS fully managed relational DB engines service where AWS is responsible for: </a:t>
            </a:r>
          </a:p>
          <a:p>
            <a:r>
              <a:rPr lang="en-AU" dirty="0"/>
              <a:t> Security and patching. </a:t>
            </a:r>
          </a:p>
          <a:p>
            <a:r>
              <a:rPr lang="en-AU" dirty="0"/>
              <a:t> Automated backup. </a:t>
            </a:r>
          </a:p>
          <a:p>
            <a:r>
              <a:rPr lang="en-AU" dirty="0"/>
              <a:t> Software updates for DB engine. </a:t>
            </a:r>
          </a:p>
          <a:p>
            <a:r>
              <a:rPr lang="en-AU" dirty="0"/>
              <a:t> If selected multi AZ with synchronous replication between the active and stand by DB instances. </a:t>
            </a:r>
          </a:p>
          <a:p>
            <a:r>
              <a:rPr lang="en-AU" dirty="0"/>
              <a:t> Automatic failover if multi AZ option was selected. </a:t>
            </a:r>
          </a:p>
          <a:p>
            <a:r>
              <a:rPr lang="en-AU" dirty="0"/>
              <a:t> By default, every DB has weekly maintenance window. (max 35 days.) </a:t>
            </a:r>
          </a:p>
        </p:txBody>
      </p:sp>
    </p:spTree>
    <p:extLst>
      <p:ext uri="{BB962C8B-B14F-4D97-AF65-F5344CB8AC3E}">
        <p14:creationId xmlns:p14="http://schemas.microsoft.com/office/powerpoint/2010/main" val="328428435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4. Graph Based Database: </a:t>
            </a:r>
            <a:endParaRPr lang="en-AU" dirty="0"/>
          </a:p>
        </p:txBody>
      </p:sp>
      <p:sp>
        <p:nvSpPr>
          <p:cNvPr id="3" name="Content Placeholder 2"/>
          <p:cNvSpPr>
            <a:spLocks noGrp="1"/>
          </p:cNvSpPr>
          <p:nvPr>
            <p:ph idx="1"/>
          </p:nvPr>
        </p:nvSpPr>
        <p:spPr/>
        <p:txBody>
          <a:bodyPr/>
          <a:lstStyle/>
          <a:p>
            <a:r>
              <a:rPr lang="en-AU"/>
              <a:t>Settings managed by the users: </a:t>
            </a:r>
          </a:p>
          <a:p>
            <a:r>
              <a:rPr lang="en-AU"/>
              <a:t> Managing DB settings. </a:t>
            </a:r>
          </a:p>
          <a:p>
            <a:r>
              <a:rPr lang="en-AU"/>
              <a:t> Creating relational database schema. </a:t>
            </a:r>
          </a:p>
          <a:p>
            <a:r>
              <a:rPr lang="en-AU"/>
              <a:t> Database performance tuning. </a:t>
            </a:r>
          </a:p>
        </p:txBody>
      </p:sp>
    </p:spTree>
    <p:extLst>
      <p:ext uri="{BB962C8B-B14F-4D97-AF65-F5344CB8AC3E}">
        <p14:creationId xmlns:p14="http://schemas.microsoft.com/office/powerpoint/2010/main" val="345724973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Relational Database Engine Options: </a:t>
            </a:r>
            <a:endParaRPr lang="en-AU" dirty="0"/>
          </a:p>
        </p:txBody>
      </p:sp>
      <p:sp>
        <p:nvSpPr>
          <p:cNvPr id="3" name="Content Placeholder 2"/>
          <p:cNvSpPr>
            <a:spLocks noGrp="1"/>
          </p:cNvSpPr>
          <p:nvPr>
            <p:ph idx="1"/>
          </p:nvPr>
        </p:nvSpPr>
        <p:spPr>
          <a:xfrm>
            <a:off x="2589212" y="1509623"/>
            <a:ext cx="8915400" cy="5348377"/>
          </a:xfrm>
        </p:spPr>
        <p:txBody>
          <a:bodyPr>
            <a:normAutofit/>
          </a:bodyPr>
          <a:lstStyle/>
          <a:p>
            <a:endParaRPr lang="en-AU" dirty="0"/>
          </a:p>
          <a:p>
            <a:r>
              <a:rPr lang="en-AU" dirty="0"/>
              <a:t>1. MS SQL Sever </a:t>
            </a:r>
          </a:p>
          <a:p>
            <a:r>
              <a:rPr lang="en-AU" dirty="0"/>
              <a:t>2. My SQL: supports 64TB of DB </a:t>
            </a:r>
          </a:p>
          <a:p>
            <a:r>
              <a:rPr lang="en-AU" dirty="0"/>
              <a:t>3. Oracle </a:t>
            </a:r>
          </a:p>
          <a:p>
            <a:r>
              <a:rPr lang="en-AU" dirty="0"/>
              <a:t>4. AWS Aurora: high throughput </a:t>
            </a:r>
          </a:p>
          <a:p>
            <a:endParaRPr lang="en-AU" dirty="0"/>
          </a:p>
          <a:p>
            <a:endParaRPr lang="en-AU" dirty="0"/>
          </a:p>
          <a:p>
            <a:r>
              <a:rPr lang="en-AU" dirty="0"/>
              <a:t>5. </a:t>
            </a:r>
            <a:r>
              <a:rPr lang="en-AU" dirty="0" err="1"/>
              <a:t>Postgre</a:t>
            </a:r>
            <a:r>
              <a:rPr lang="en-AU" dirty="0"/>
              <a:t> SQL: highly reliable and stable </a:t>
            </a:r>
          </a:p>
          <a:p>
            <a:r>
              <a:rPr lang="en-AU" dirty="0"/>
              <a:t>6. Maria DB: MySQL compatible, 64TB DB </a:t>
            </a:r>
          </a:p>
          <a:p>
            <a:r>
              <a:rPr lang="en-AU" b="1" dirty="0"/>
              <a:t>There are two Licensing Options: </a:t>
            </a:r>
            <a:endParaRPr lang="en-AU" dirty="0"/>
          </a:p>
          <a:p>
            <a:r>
              <a:rPr lang="en-AU" dirty="0"/>
              <a:t>1. BYOL (Bring Your Own License) </a:t>
            </a:r>
          </a:p>
          <a:p>
            <a:r>
              <a:rPr lang="en-AU" dirty="0"/>
              <a:t>2. License from AWS on hourly basis </a:t>
            </a:r>
          </a:p>
        </p:txBody>
      </p:sp>
    </p:spTree>
    <p:extLst>
      <p:ext uri="{BB962C8B-B14F-4D97-AF65-F5344CB8AC3E}">
        <p14:creationId xmlns:p14="http://schemas.microsoft.com/office/powerpoint/2010/main" val="370339012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RDS Limits: </a:t>
            </a:r>
            <a:endParaRPr lang="en-AU" dirty="0"/>
          </a:p>
        </p:txBody>
      </p:sp>
      <p:sp>
        <p:nvSpPr>
          <p:cNvPr id="3" name="Content Placeholder 2"/>
          <p:cNvSpPr>
            <a:spLocks noGrp="1"/>
          </p:cNvSpPr>
          <p:nvPr>
            <p:ph idx="1"/>
          </p:nvPr>
        </p:nvSpPr>
        <p:spPr/>
        <p:txBody>
          <a:bodyPr/>
          <a:lstStyle/>
          <a:p>
            <a:endParaRPr lang="en-AU" dirty="0"/>
          </a:p>
          <a:p>
            <a:r>
              <a:rPr lang="en-AU" dirty="0"/>
              <a:t> Up to 40DB instances per account. </a:t>
            </a:r>
          </a:p>
          <a:p>
            <a:r>
              <a:rPr lang="en-AU" dirty="0"/>
              <a:t> 10 of this 40 can be Oracle or MS-SQL server under license included model. </a:t>
            </a:r>
          </a:p>
          <a:p>
            <a:r>
              <a:rPr lang="en-AU" dirty="0"/>
              <a:t>Or </a:t>
            </a:r>
          </a:p>
          <a:p>
            <a:r>
              <a:rPr lang="en-AU" dirty="0"/>
              <a:t> Under BYOL model, all 40 can be any DB engine you need. </a:t>
            </a:r>
          </a:p>
        </p:txBody>
      </p:sp>
    </p:spTree>
    <p:extLst>
      <p:ext uri="{BB962C8B-B14F-4D97-AF65-F5344CB8AC3E}">
        <p14:creationId xmlns:p14="http://schemas.microsoft.com/office/powerpoint/2010/main" val="329208862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a:t>RDS Instance Storage: </a:t>
            </a:r>
            <a:endParaRPr lang="en-AU"/>
          </a:p>
        </p:txBody>
      </p:sp>
      <p:sp>
        <p:nvSpPr>
          <p:cNvPr id="3" name="Content Placeholder 2"/>
          <p:cNvSpPr>
            <a:spLocks noGrp="1"/>
          </p:cNvSpPr>
          <p:nvPr>
            <p:ph idx="1"/>
          </p:nvPr>
        </p:nvSpPr>
        <p:spPr/>
        <p:txBody>
          <a:bodyPr>
            <a:normAutofit fontScale="92500" lnSpcReduction="10000"/>
          </a:bodyPr>
          <a:lstStyle/>
          <a:p>
            <a:endParaRPr lang="en-AU" dirty="0"/>
          </a:p>
          <a:p>
            <a:r>
              <a:rPr lang="en-AU" dirty="0"/>
              <a:t> Amazon RDS use EBS volumes (not instance store) for DB and logs storage. </a:t>
            </a:r>
          </a:p>
          <a:p>
            <a:endParaRPr lang="en-AU" dirty="0"/>
          </a:p>
          <a:p>
            <a:r>
              <a:rPr lang="en-AU" dirty="0"/>
              <a:t>1. General Purpose: use for DB workloads with moderate I/O requirement. </a:t>
            </a:r>
          </a:p>
          <a:p>
            <a:r>
              <a:rPr lang="en-AU" dirty="0"/>
              <a:t>Limits: min: 20 GB </a:t>
            </a:r>
          </a:p>
          <a:p>
            <a:r>
              <a:rPr lang="en-AU" dirty="0"/>
              <a:t>Max: 16384 GB </a:t>
            </a:r>
          </a:p>
          <a:p>
            <a:r>
              <a:rPr lang="en-AU" dirty="0"/>
              <a:t>2. Provisional IOPS RDS Storage: use for high performance OLTP workloads. </a:t>
            </a:r>
          </a:p>
          <a:p>
            <a:endParaRPr lang="en-AU" dirty="0"/>
          </a:p>
          <a:p>
            <a:r>
              <a:rPr lang="en-AU" dirty="0"/>
              <a:t>Limits: min: 100GB </a:t>
            </a:r>
          </a:p>
          <a:p>
            <a:r>
              <a:rPr lang="en-AU" dirty="0"/>
              <a:t>Max: 16384GB </a:t>
            </a:r>
          </a:p>
        </p:txBody>
      </p:sp>
    </p:spTree>
    <p:extLst>
      <p:ext uri="{BB962C8B-B14F-4D97-AF65-F5344CB8AC3E}">
        <p14:creationId xmlns:p14="http://schemas.microsoft.com/office/powerpoint/2010/main" val="272203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EC2 PURCHASING OPTION: </a:t>
            </a:r>
            <a:endParaRPr lang="en-AU" dirty="0"/>
          </a:p>
        </p:txBody>
      </p:sp>
      <p:sp>
        <p:nvSpPr>
          <p:cNvPr id="3" name="Content Placeholder 2"/>
          <p:cNvSpPr>
            <a:spLocks noGrp="1"/>
          </p:cNvSpPr>
          <p:nvPr>
            <p:ph idx="1"/>
          </p:nvPr>
        </p:nvSpPr>
        <p:spPr/>
        <p:txBody>
          <a:bodyPr>
            <a:normAutofit lnSpcReduction="10000"/>
          </a:bodyPr>
          <a:lstStyle/>
          <a:p>
            <a:r>
              <a:rPr lang="en-AU" dirty="0"/>
              <a:t>There are 6 ways of purchasing options available for AWS EC2 instances, but there are 3 ways to pay for Amazon EC2 instance </a:t>
            </a:r>
            <a:r>
              <a:rPr lang="en-AU" dirty="0" err="1"/>
              <a:t>i.e</a:t>
            </a:r>
            <a:r>
              <a:rPr lang="en-AU" dirty="0"/>
              <a:t> On demand, Reserved instance and Spot instance.</a:t>
            </a:r>
          </a:p>
          <a:p>
            <a:r>
              <a:rPr lang="en-AU" dirty="0"/>
              <a:t>You can also pay for dedicated host which provide you with EC2 instance capacity on physical servers dedicated for your use.</a:t>
            </a:r>
          </a:p>
          <a:p>
            <a:r>
              <a:rPr lang="en-AU" dirty="0"/>
              <a:t>1. On demand</a:t>
            </a:r>
          </a:p>
          <a:p>
            <a:r>
              <a:rPr lang="en-AU" dirty="0"/>
              <a:t>2. Dedicated instance</a:t>
            </a:r>
          </a:p>
          <a:p>
            <a:r>
              <a:rPr lang="en-AU" dirty="0"/>
              <a:t>3. Dedicated Host</a:t>
            </a:r>
          </a:p>
          <a:p>
            <a:r>
              <a:rPr lang="en-AU" dirty="0"/>
              <a:t>4. Spot instance</a:t>
            </a:r>
          </a:p>
          <a:p>
            <a:r>
              <a:rPr lang="en-AU" dirty="0"/>
              <a:t>5. Scheduled instance</a:t>
            </a:r>
          </a:p>
          <a:p>
            <a:r>
              <a:rPr lang="en-AU" dirty="0"/>
              <a:t>6. Reserved instance</a:t>
            </a:r>
          </a:p>
        </p:txBody>
      </p:sp>
    </p:spTree>
    <p:extLst>
      <p:ext uri="{BB962C8B-B14F-4D97-AF65-F5344CB8AC3E}">
        <p14:creationId xmlns:p14="http://schemas.microsoft.com/office/powerpoint/2010/main" val="35539230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Templates available in RDS: </a:t>
            </a:r>
            <a:endParaRPr lang="en-AU" dirty="0"/>
          </a:p>
        </p:txBody>
      </p:sp>
      <p:sp>
        <p:nvSpPr>
          <p:cNvPr id="3" name="Content Placeholder 2"/>
          <p:cNvSpPr>
            <a:spLocks noGrp="1"/>
          </p:cNvSpPr>
          <p:nvPr>
            <p:ph idx="1"/>
          </p:nvPr>
        </p:nvSpPr>
        <p:spPr/>
        <p:txBody>
          <a:bodyPr/>
          <a:lstStyle/>
          <a:p>
            <a:endParaRPr lang="en-AU" dirty="0"/>
          </a:p>
          <a:p>
            <a:r>
              <a:rPr lang="en-AU" dirty="0"/>
              <a:t>a. Production </a:t>
            </a:r>
          </a:p>
          <a:p>
            <a:r>
              <a:rPr lang="en-AU" dirty="0"/>
              <a:t>b. Dev/Test </a:t>
            </a:r>
          </a:p>
          <a:p>
            <a:r>
              <a:rPr lang="en-AU" dirty="0"/>
              <a:t>c. Free-Tier </a:t>
            </a:r>
          </a:p>
          <a:p>
            <a:r>
              <a:rPr lang="en-AU" b="1" dirty="0"/>
              <a:t>DB Instance Size: </a:t>
            </a:r>
            <a:endParaRPr lang="en-AU" dirty="0"/>
          </a:p>
          <a:p>
            <a:r>
              <a:rPr lang="en-AU" dirty="0"/>
              <a:t>a. Standard class </a:t>
            </a:r>
          </a:p>
          <a:p>
            <a:r>
              <a:rPr lang="en-AU" dirty="0"/>
              <a:t>b. Memory-Optimized class </a:t>
            </a:r>
          </a:p>
          <a:p>
            <a:r>
              <a:rPr lang="en-AU" dirty="0"/>
              <a:t>c. Burstable class </a:t>
            </a:r>
          </a:p>
          <a:p>
            <a:endParaRPr lang="en-AU" dirty="0"/>
          </a:p>
        </p:txBody>
      </p:sp>
    </p:spTree>
    <p:extLst>
      <p:ext uri="{BB962C8B-B14F-4D97-AF65-F5344CB8AC3E}">
        <p14:creationId xmlns:p14="http://schemas.microsoft.com/office/powerpoint/2010/main" val="16076570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What is Multi-AZ in RDS: </a:t>
            </a:r>
            <a:endParaRPr lang="en-AU" dirty="0"/>
          </a:p>
        </p:txBody>
      </p:sp>
      <p:sp>
        <p:nvSpPr>
          <p:cNvPr id="3" name="Content Placeholder 2"/>
          <p:cNvSpPr>
            <a:spLocks noGrp="1"/>
          </p:cNvSpPr>
          <p:nvPr>
            <p:ph idx="1"/>
          </p:nvPr>
        </p:nvSpPr>
        <p:spPr>
          <a:xfrm>
            <a:off x="2589212" y="1544128"/>
            <a:ext cx="8915400" cy="4367094"/>
          </a:xfrm>
        </p:spPr>
        <p:txBody>
          <a:bodyPr>
            <a:normAutofit lnSpcReduction="10000"/>
          </a:bodyPr>
          <a:lstStyle/>
          <a:p>
            <a:endParaRPr lang="en-AU" dirty="0"/>
          </a:p>
          <a:p>
            <a:r>
              <a:rPr lang="en-AU" dirty="0"/>
              <a:t> You can select multi AZ option during RDS DB instance launch. </a:t>
            </a:r>
          </a:p>
          <a:p>
            <a:r>
              <a:rPr lang="en-AU" dirty="0"/>
              <a:t> RDS service creates a standby instances in a different AZ in the same region and configure “synchronous replication” between the primary and standby. </a:t>
            </a:r>
          </a:p>
          <a:p>
            <a:r>
              <a:rPr lang="en-AU" dirty="0"/>
              <a:t> You cannot read/write to the standby RDS DB instances. </a:t>
            </a:r>
          </a:p>
          <a:p>
            <a:r>
              <a:rPr lang="en-AU" dirty="0"/>
              <a:t> You cannot select which AZ in the region will be chosen to create the standby DB instance. </a:t>
            </a:r>
          </a:p>
          <a:p>
            <a:r>
              <a:rPr lang="en-AU" dirty="0"/>
              <a:t> You can however view, which AZ is selected after the standby is created. </a:t>
            </a:r>
          </a:p>
          <a:p>
            <a:r>
              <a:rPr lang="en-AU" dirty="0"/>
              <a:t> Depending on the instance class it may take 1 to few minutes to failover to the standby instance. </a:t>
            </a:r>
          </a:p>
          <a:p>
            <a:r>
              <a:rPr lang="en-AU" dirty="0"/>
              <a:t> AWS recommends the use of provisioned IOPS instances for multi-AZ RDS instance </a:t>
            </a:r>
          </a:p>
        </p:txBody>
      </p:sp>
    </p:spTree>
    <p:extLst>
      <p:ext uri="{BB962C8B-B14F-4D97-AF65-F5344CB8AC3E}">
        <p14:creationId xmlns:p14="http://schemas.microsoft.com/office/powerpoint/2010/main" val="64265529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When Multi-AZ RDS Failover Triggers: </a:t>
            </a:r>
            <a:endParaRPr lang="en-AU" dirty="0"/>
          </a:p>
        </p:txBody>
      </p:sp>
      <p:sp>
        <p:nvSpPr>
          <p:cNvPr id="3" name="Content Placeholder 2"/>
          <p:cNvSpPr>
            <a:spLocks noGrp="1"/>
          </p:cNvSpPr>
          <p:nvPr>
            <p:ph idx="1"/>
          </p:nvPr>
        </p:nvSpPr>
        <p:spPr>
          <a:xfrm>
            <a:off x="2589212" y="1587260"/>
            <a:ext cx="8915400" cy="4323962"/>
          </a:xfrm>
        </p:spPr>
        <p:txBody>
          <a:bodyPr/>
          <a:lstStyle/>
          <a:p>
            <a:endParaRPr lang="en-AU" dirty="0"/>
          </a:p>
          <a:p>
            <a:r>
              <a:rPr lang="en-AU" dirty="0"/>
              <a:t> In case of failure of primary DB instance failure. </a:t>
            </a:r>
          </a:p>
          <a:p>
            <a:r>
              <a:rPr lang="en-AU" dirty="0"/>
              <a:t> In case of AZ failure. </a:t>
            </a:r>
          </a:p>
          <a:p>
            <a:r>
              <a:rPr lang="en-AU" dirty="0"/>
              <a:t> Loss of network connectivity to primary DB. </a:t>
            </a:r>
          </a:p>
          <a:p>
            <a:r>
              <a:rPr lang="en-AU" dirty="0"/>
              <a:t> Loss of primary EC2 instance failure. </a:t>
            </a:r>
          </a:p>
          <a:p>
            <a:r>
              <a:rPr lang="en-AU" dirty="0"/>
              <a:t> EBS failure of primary DB instance. </a:t>
            </a:r>
          </a:p>
          <a:p>
            <a:r>
              <a:rPr lang="en-AU" dirty="0"/>
              <a:t> The primary DB instance is changed. </a:t>
            </a:r>
          </a:p>
          <a:p>
            <a:r>
              <a:rPr lang="en-AU" dirty="0"/>
              <a:t> Patching the O.S of the DB instance. </a:t>
            </a:r>
          </a:p>
          <a:p>
            <a:r>
              <a:rPr lang="en-AU" dirty="0"/>
              <a:t> Manual failover. (in case of rebooting.) </a:t>
            </a:r>
          </a:p>
        </p:txBody>
      </p:sp>
    </p:spTree>
    <p:extLst>
      <p:ext uri="{BB962C8B-B14F-4D97-AF65-F5344CB8AC3E}">
        <p14:creationId xmlns:p14="http://schemas.microsoft.com/office/powerpoint/2010/main" val="318690078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Multi-AZ RDS Failover Consequences: </a:t>
            </a:r>
            <a:endParaRPr lang="en-AU" dirty="0"/>
          </a:p>
        </p:txBody>
      </p:sp>
      <p:sp>
        <p:nvSpPr>
          <p:cNvPr id="3" name="Content Placeholder 2"/>
          <p:cNvSpPr>
            <a:spLocks noGrp="1"/>
          </p:cNvSpPr>
          <p:nvPr>
            <p:ph idx="1"/>
          </p:nvPr>
        </p:nvSpPr>
        <p:spPr>
          <a:xfrm>
            <a:off x="2589212" y="1535502"/>
            <a:ext cx="8915400" cy="4375720"/>
          </a:xfrm>
        </p:spPr>
        <p:txBody>
          <a:bodyPr>
            <a:normAutofit/>
          </a:bodyPr>
          <a:lstStyle/>
          <a:p>
            <a:endParaRPr lang="en-AU" dirty="0"/>
          </a:p>
          <a:p>
            <a:r>
              <a:rPr lang="en-AU" dirty="0"/>
              <a:t> During failover the CNAME of the RDS DB instance is updated to map to the standby IP address. </a:t>
            </a:r>
          </a:p>
          <a:p>
            <a:r>
              <a:rPr lang="en-AU" dirty="0"/>
              <a:t> It is recommended to use the end point to reference your DB instances and not its IP address. </a:t>
            </a:r>
          </a:p>
          <a:p>
            <a:r>
              <a:rPr lang="en-AU" dirty="0"/>
              <a:t> The CNAME doesn’t change because the RDS endpoint doesn’t change. </a:t>
            </a:r>
          </a:p>
          <a:p>
            <a:r>
              <a:rPr lang="en-AU" dirty="0"/>
              <a:t> RDS end point doesn’t change by selecting multi-AZ option, however the primary and standby instances will have different IP addresses, as they are in different AZ. </a:t>
            </a:r>
          </a:p>
          <a:p>
            <a:r>
              <a:rPr lang="en-AU" dirty="0"/>
              <a:t> It is always recommended that you do not use the IP address to point RDS instances, always use endpoint. By using endpoint there will be no change whenever a failover happens. </a:t>
            </a:r>
          </a:p>
          <a:p>
            <a:endParaRPr lang="en-AU" dirty="0"/>
          </a:p>
        </p:txBody>
      </p:sp>
    </p:spTree>
    <p:extLst>
      <p:ext uri="{BB962C8B-B14F-4D97-AF65-F5344CB8AC3E}">
        <p14:creationId xmlns:p14="http://schemas.microsoft.com/office/powerpoint/2010/main" val="26304095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When we do manual failover? </a:t>
            </a:r>
            <a:endParaRPr lang="en-AU" dirty="0"/>
          </a:p>
        </p:txBody>
      </p:sp>
      <p:sp>
        <p:nvSpPr>
          <p:cNvPr id="3" name="Content Placeholder 2"/>
          <p:cNvSpPr>
            <a:spLocks noGrp="1"/>
          </p:cNvSpPr>
          <p:nvPr>
            <p:ph idx="1"/>
          </p:nvPr>
        </p:nvSpPr>
        <p:spPr>
          <a:xfrm>
            <a:off x="2589212" y="1431985"/>
            <a:ext cx="8915400" cy="5089585"/>
          </a:xfrm>
        </p:spPr>
        <p:txBody>
          <a:bodyPr>
            <a:normAutofit fontScale="92500" lnSpcReduction="20000"/>
          </a:bodyPr>
          <a:lstStyle/>
          <a:p>
            <a:pPr marL="0" indent="0">
              <a:buNone/>
            </a:pPr>
            <a:endParaRPr lang="en-AU" dirty="0"/>
          </a:p>
          <a:p>
            <a:r>
              <a:rPr lang="en-AU" dirty="0"/>
              <a:t> In case of rebooting. </a:t>
            </a:r>
          </a:p>
          <a:p>
            <a:r>
              <a:rPr lang="en-AU" dirty="0"/>
              <a:t> This is by selecting the “reboot with failover” reboot options on the primary RDS DB instances </a:t>
            </a:r>
          </a:p>
          <a:p>
            <a:endParaRPr lang="en-AU" dirty="0"/>
          </a:p>
          <a:p>
            <a:r>
              <a:rPr lang="en-AU" dirty="0"/>
              <a:t> A DB instance reboot is required for changes to take effect when you change the DB parameter group on when you change a static DB parameter. </a:t>
            </a:r>
          </a:p>
          <a:p>
            <a:endParaRPr lang="en-AU" dirty="0"/>
          </a:p>
          <a:p>
            <a:r>
              <a:rPr lang="en-AU" dirty="0"/>
              <a:t> Whenever failover occurs AWS RDS sends SNS notification. </a:t>
            </a:r>
          </a:p>
          <a:p>
            <a:r>
              <a:rPr lang="en-AU" dirty="0"/>
              <a:t> You can use API calls to find out the RDS events occurred in the last 14 days. </a:t>
            </a:r>
          </a:p>
          <a:p>
            <a:r>
              <a:rPr lang="en-AU" dirty="0"/>
              <a:t> Even you can use CLI to view last 14 days events. </a:t>
            </a:r>
          </a:p>
          <a:p>
            <a:r>
              <a:rPr lang="en-AU" dirty="0"/>
              <a:t> Using AWS console you can only last one day events </a:t>
            </a:r>
          </a:p>
          <a:p>
            <a:r>
              <a:rPr lang="en-AU" dirty="0"/>
              <a:t> In case of OS patching, system upgrades and DB scaling, these things happens on standby first then on primary to avoid outage. </a:t>
            </a:r>
          </a:p>
          <a:p>
            <a:r>
              <a:rPr lang="en-AU" dirty="0"/>
              <a:t> In multi-AZ, snapshots and automated backups are done on standby instance to avoid I/O suspension on primary. </a:t>
            </a:r>
          </a:p>
          <a:p>
            <a:endParaRPr lang="en-AU" dirty="0"/>
          </a:p>
        </p:txBody>
      </p:sp>
    </p:spTree>
    <p:extLst>
      <p:ext uri="{BB962C8B-B14F-4D97-AF65-F5344CB8AC3E}">
        <p14:creationId xmlns:p14="http://schemas.microsoft.com/office/powerpoint/2010/main" val="224498852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RDS Multi-AZ Deployment Maintenance: </a:t>
            </a:r>
            <a:endParaRPr lang="en-AU" dirty="0"/>
          </a:p>
        </p:txBody>
      </p:sp>
      <p:sp>
        <p:nvSpPr>
          <p:cNvPr id="3" name="Content Placeholder 2"/>
          <p:cNvSpPr>
            <a:spLocks noGrp="1"/>
          </p:cNvSpPr>
          <p:nvPr>
            <p:ph idx="1"/>
          </p:nvPr>
        </p:nvSpPr>
        <p:spPr>
          <a:xfrm>
            <a:off x="2589212" y="1768415"/>
            <a:ext cx="8915400" cy="4142807"/>
          </a:xfrm>
        </p:spPr>
        <p:txBody>
          <a:bodyPr>
            <a:normAutofit lnSpcReduction="10000"/>
          </a:bodyPr>
          <a:lstStyle/>
          <a:p>
            <a:endParaRPr lang="en-AU" dirty="0"/>
          </a:p>
          <a:p>
            <a:r>
              <a:rPr lang="en-AU" dirty="0"/>
              <a:t> Firstly perform maintenance of standby. </a:t>
            </a:r>
          </a:p>
          <a:p>
            <a:r>
              <a:rPr lang="en-AU" dirty="0"/>
              <a:t> Now convert standby into primary so that maintenance can be done on primary.(currently) </a:t>
            </a:r>
          </a:p>
          <a:p>
            <a:r>
              <a:rPr lang="en-AU" dirty="0"/>
              <a:t> You can manually upgrade a DB instance to a supported DB engine version from AWS console as follows:- RDS-&gt;DB instance-&gt;modify DB-&gt;set DB engine version. </a:t>
            </a:r>
          </a:p>
          <a:p>
            <a:r>
              <a:rPr lang="en-AU" dirty="0"/>
              <a:t> By default change will take effect during the next maintenance window. </a:t>
            </a:r>
          </a:p>
          <a:p>
            <a:r>
              <a:rPr lang="en-AU" dirty="0"/>
              <a:t> Or you can force a immediate upgrade if you want. </a:t>
            </a:r>
          </a:p>
          <a:p>
            <a:r>
              <a:rPr lang="en-AU" dirty="0"/>
              <a:t> In multi-AZ version upgrade will be conducted by both primary and standby at the same time which will cause an outage. </a:t>
            </a:r>
          </a:p>
          <a:p>
            <a:r>
              <a:rPr lang="en-AU" dirty="0"/>
              <a:t> Do it during maintenance window. </a:t>
            </a:r>
          </a:p>
          <a:p>
            <a:endParaRPr lang="en-AU" dirty="0"/>
          </a:p>
        </p:txBody>
      </p:sp>
    </p:spTree>
    <p:extLst>
      <p:ext uri="{BB962C8B-B14F-4D97-AF65-F5344CB8AC3E}">
        <p14:creationId xmlns:p14="http://schemas.microsoft.com/office/powerpoint/2010/main" val="22055742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RDS Multi-AZ Deployment Maintenance: </a:t>
            </a:r>
            <a:endParaRPr lang="en-AU" dirty="0"/>
          </a:p>
        </p:txBody>
      </p:sp>
      <p:sp>
        <p:nvSpPr>
          <p:cNvPr id="3" name="Content Placeholder 2"/>
          <p:cNvSpPr>
            <a:spLocks noGrp="1"/>
          </p:cNvSpPr>
          <p:nvPr>
            <p:ph idx="1"/>
          </p:nvPr>
        </p:nvSpPr>
        <p:spPr/>
        <p:txBody>
          <a:bodyPr>
            <a:normAutofit/>
          </a:bodyPr>
          <a:lstStyle/>
          <a:p>
            <a:r>
              <a:rPr lang="en-AU" dirty="0"/>
              <a:t>There are two methods to backup and restore your RDS DB instances: </a:t>
            </a:r>
          </a:p>
          <a:p>
            <a:endParaRPr lang="en-AU" dirty="0"/>
          </a:p>
          <a:p>
            <a:r>
              <a:rPr lang="en-AU" dirty="0"/>
              <a:t>1. AWS RDS automated backup </a:t>
            </a:r>
          </a:p>
          <a:p>
            <a:r>
              <a:rPr lang="en-AU" dirty="0"/>
              <a:t>2. User initiated manual backup </a:t>
            </a:r>
          </a:p>
          <a:p>
            <a:endParaRPr lang="en-AU" dirty="0"/>
          </a:p>
          <a:p>
            <a:r>
              <a:rPr lang="en-AU" dirty="0"/>
              <a:t> Either you can take backup of entire DB instance or just the DB. </a:t>
            </a:r>
          </a:p>
          <a:p>
            <a:r>
              <a:rPr lang="en-AU" dirty="0"/>
              <a:t> You can create a restore volume snapshots of your entire DB instances. </a:t>
            </a:r>
          </a:p>
          <a:p>
            <a:r>
              <a:rPr lang="en-AU" dirty="0"/>
              <a:t> Automated backups by AWS, backup your DB data to multiple AZ to provide for data durability. </a:t>
            </a:r>
          </a:p>
          <a:p>
            <a:endParaRPr lang="en-AU" dirty="0"/>
          </a:p>
        </p:txBody>
      </p:sp>
    </p:spTree>
    <p:extLst>
      <p:ext uri="{BB962C8B-B14F-4D97-AF65-F5344CB8AC3E}">
        <p14:creationId xmlns:p14="http://schemas.microsoft.com/office/powerpoint/2010/main" val="86705052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RDS Multi-AZ Deployment Maintenance: </a:t>
            </a:r>
            <a:endParaRPr lang="en-AU" dirty="0"/>
          </a:p>
        </p:txBody>
      </p:sp>
      <p:sp>
        <p:nvSpPr>
          <p:cNvPr id="3" name="Content Placeholder 2"/>
          <p:cNvSpPr>
            <a:spLocks noGrp="1"/>
          </p:cNvSpPr>
          <p:nvPr>
            <p:ph idx="1"/>
          </p:nvPr>
        </p:nvSpPr>
        <p:spPr/>
        <p:txBody>
          <a:bodyPr>
            <a:normAutofit fontScale="92500" lnSpcReduction="20000"/>
          </a:bodyPr>
          <a:lstStyle/>
          <a:p>
            <a:r>
              <a:rPr lang="en-AU" dirty="0"/>
              <a:t> Select-automated backup in AWS console. </a:t>
            </a:r>
          </a:p>
          <a:p>
            <a:r>
              <a:rPr lang="en-AU" dirty="0"/>
              <a:t> Stored in Amazon S3. </a:t>
            </a:r>
          </a:p>
          <a:p>
            <a:r>
              <a:rPr lang="en-AU" dirty="0"/>
              <a:t> Multi-AZ automated backups will be taken from the standby instance. </a:t>
            </a:r>
          </a:p>
          <a:p>
            <a:r>
              <a:rPr lang="en-AU" dirty="0"/>
              <a:t> The DB instance must be in “ACTIVE” state for automated backup. </a:t>
            </a:r>
          </a:p>
          <a:p>
            <a:r>
              <a:rPr lang="en-AU" dirty="0"/>
              <a:t> RDS automatically backups the DB instances daily by creating a storage volume snapshots of your DB instance (fully daily snapshots) including the DB transaction logs. </a:t>
            </a:r>
          </a:p>
          <a:p>
            <a:r>
              <a:rPr lang="en-AU" dirty="0"/>
              <a:t> You can decide when you would like to take backup (window) </a:t>
            </a:r>
          </a:p>
          <a:p>
            <a:r>
              <a:rPr lang="en-AU" dirty="0"/>
              <a:t> No additional charge for RDS backing up your DB instance. </a:t>
            </a:r>
          </a:p>
          <a:p>
            <a:r>
              <a:rPr lang="en-AU" dirty="0"/>
              <a:t> For multi-AZ deployment, backups are taken from the standby DB instance (true for Maria DB, MySQL, Oracle, </a:t>
            </a:r>
            <a:r>
              <a:rPr lang="en-AU" dirty="0" err="1"/>
              <a:t>Postgre</a:t>
            </a:r>
            <a:r>
              <a:rPr lang="en-AU" dirty="0"/>
              <a:t> SQL). </a:t>
            </a:r>
          </a:p>
          <a:p>
            <a:r>
              <a:rPr lang="en-AU" dirty="0"/>
              <a:t> Automated backups are deleted when you delete your RDS DB instance. </a:t>
            </a:r>
          </a:p>
        </p:txBody>
      </p:sp>
    </p:spTree>
    <p:extLst>
      <p:ext uri="{BB962C8B-B14F-4D97-AF65-F5344CB8AC3E}">
        <p14:creationId xmlns:p14="http://schemas.microsoft.com/office/powerpoint/2010/main" val="158197160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RDS Multi-AZ Deployment Maintenance: </a:t>
            </a:r>
            <a:endParaRPr lang="en-AU" dirty="0"/>
          </a:p>
        </p:txBody>
      </p:sp>
      <p:sp>
        <p:nvSpPr>
          <p:cNvPr id="3" name="Content Placeholder 2"/>
          <p:cNvSpPr>
            <a:spLocks noGrp="1"/>
          </p:cNvSpPr>
          <p:nvPr>
            <p:ph idx="1"/>
          </p:nvPr>
        </p:nvSpPr>
        <p:spPr>
          <a:xfrm>
            <a:off x="2589212" y="2133600"/>
            <a:ext cx="8915400" cy="4724400"/>
          </a:xfrm>
        </p:spPr>
        <p:txBody>
          <a:bodyPr>
            <a:normAutofit fontScale="92500" lnSpcReduction="20000"/>
          </a:bodyPr>
          <a:lstStyle/>
          <a:p>
            <a:endParaRPr lang="en-AU" dirty="0"/>
          </a:p>
          <a:p>
            <a:r>
              <a:rPr lang="en-AU" dirty="0"/>
              <a:t> An outage occurs if you change the backup retention period from zero to non-zero value or the other way around. </a:t>
            </a:r>
          </a:p>
          <a:p>
            <a:r>
              <a:rPr lang="en-AU" dirty="0"/>
              <a:t> Retention period of automate backup is 7 days (by default) via AWS console. </a:t>
            </a:r>
          </a:p>
          <a:p>
            <a:r>
              <a:rPr lang="en-AU" dirty="0"/>
              <a:t> AWS Aurora is an exception. Its default is 1 day. </a:t>
            </a:r>
          </a:p>
          <a:p>
            <a:r>
              <a:rPr lang="en-AU" dirty="0"/>
              <a:t> Via CLI or API 1 day by default. </a:t>
            </a:r>
          </a:p>
          <a:p>
            <a:r>
              <a:rPr lang="en-AU" dirty="0"/>
              <a:t> You can increase it up to 35 days. </a:t>
            </a:r>
          </a:p>
          <a:p>
            <a:r>
              <a:rPr lang="en-AU" dirty="0"/>
              <a:t> If you don’t want backup, put zero “0” in the retention period. </a:t>
            </a:r>
          </a:p>
          <a:p>
            <a:r>
              <a:rPr lang="en-AU" dirty="0"/>
              <a:t> In case of manual snapshot, point-in-time recovery is not possible. </a:t>
            </a:r>
          </a:p>
          <a:p>
            <a:r>
              <a:rPr lang="en-AU" dirty="0"/>
              <a:t> Manual snapshot is also stored in S3. </a:t>
            </a:r>
          </a:p>
          <a:p>
            <a:r>
              <a:rPr lang="en-AU" dirty="0"/>
              <a:t> They are not deleted automatically, if you delete RDS instance. </a:t>
            </a:r>
          </a:p>
          <a:p>
            <a:r>
              <a:rPr lang="en-AU" dirty="0"/>
              <a:t> Take a final snapshot before deleting your RDS DB instance. </a:t>
            </a:r>
          </a:p>
          <a:p>
            <a:r>
              <a:rPr lang="en-AU" dirty="0"/>
              <a:t> You can share manual snapshot directly with other AWS Account. </a:t>
            </a:r>
          </a:p>
          <a:p>
            <a:r>
              <a:rPr lang="en-AU" dirty="0"/>
              <a:t> When you restore a DB instance only the default DB parameters and security groups are associated with the restored instance. </a:t>
            </a:r>
          </a:p>
          <a:p>
            <a:endParaRPr lang="en-AU" dirty="0"/>
          </a:p>
        </p:txBody>
      </p:sp>
    </p:spTree>
    <p:extLst>
      <p:ext uri="{BB962C8B-B14F-4D97-AF65-F5344CB8AC3E}">
        <p14:creationId xmlns:p14="http://schemas.microsoft.com/office/powerpoint/2010/main" val="133982130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RDS Multi-AZ Deployment Maintenance: </a:t>
            </a:r>
            <a:endParaRPr lang="en-AU" dirty="0"/>
          </a:p>
        </p:txBody>
      </p:sp>
      <p:sp>
        <p:nvSpPr>
          <p:cNvPr id="3" name="Content Placeholder 2"/>
          <p:cNvSpPr>
            <a:spLocks noGrp="1"/>
          </p:cNvSpPr>
          <p:nvPr>
            <p:ph idx="1"/>
          </p:nvPr>
        </p:nvSpPr>
        <p:spPr>
          <a:xfrm>
            <a:off x="2589212" y="1828801"/>
            <a:ext cx="8915400" cy="5089584"/>
          </a:xfrm>
        </p:spPr>
        <p:txBody>
          <a:bodyPr>
            <a:normAutofit fontScale="92500" lnSpcReduction="20000"/>
          </a:bodyPr>
          <a:lstStyle/>
          <a:p>
            <a:endParaRPr lang="en-AU" dirty="0"/>
          </a:p>
          <a:p>
            <a:r>
              <a:rPr lang="en-AU" dirty="0"/>
              <a:t> You cannot restore a DB snapshot into an existing DB instance rather it has to create a new DB instance it has new endpoint. </a:t>
            </a:r>
          </a:p>
          <a:p>
            <a:r>
              <a:rPr lang="en-AU" dirty="0"/>
              <a:t> Restoring from the backup or a DB snapshot changes the RDS instance endpoint. </a:t>
            </a:r>
          </a:p>
          <a:p>
            <a:r>
              <a:rPr lang="en-AU" dirty="0"/>
              <a:t> At the time of restoring, you can change the storage type (general purpose or provisioned.) </a:t>
            </a:r>
          </a:p>
          <a:p>
            <a:r>
              <a:rPr lang="en-AU" dirty="0"/>
              <a:t> You cannot encrypt an existing unencrypted DB instance. </a:t>
            </a:r>
          </a:p>
          <a:p>
            <a:r>
              <a:rPr lang="en-AU" dirty="0"/>
              <a:t> To do that you need to: create a new encrypted instance and migrate your data to it (from unencrypted to encrypted) or you can restore from a backup/snapshot into a new encrypted RDS instance. </a:t>
            </a:r>
          </a:p>
          <a:p>
            <a:r>
              <a:rPr lang="en-AU" dirty="0"/>
              <a:t> RDS supports encryption-at-rest for all DB engines using KMS. </a:t>
            </a:r>
          </a:p>
          <a:p>
            <a:r>
              <a:rPr lang="en-AU" dirty="0"/>
              <a:t> What actually encrypted when data-at-rest: </a:t>
            </a:r>
          </a:p>
          <a:p>
            <a:r>
              <a:rPr lang="en-AU" dirty="0"/>
              <a:t>a. All its snapshots. </a:t>
            </a:r>
          </a:p>
          <a:p>
            <a:r>
              <a:rPr lang="en-AU" dirty="0"/>
              <a:t>b. Backups of DB (S3 storage.) </a:t>
            </a:r>
          </a:p>
          <a:p>
            <a:r>
              <a:rPr lang="en-AU" dirty="0"/>
              <a:t>c. Data on EBS volume. </a:t>
            </a:r>
          </a:p>
          <a:p>
            <a:r>
              <a:rPr lang="en-AU" dirty="0"/>
              <a:t>d. Read replica created from the snapshots. </a:t>
            </a:r>
          </a:p>
          <a:p>
            <a:endParaRPr lang="en-AU" dirty="0"/>
          </a:p>
        </p:txBody>
      </p:sp>
    </p:spTree>
    <p:extLst>
      <p:ext uri="{BB962C8B-B14F-4D97-AF65-F5344CB8AC3E}">
        <p14:creationId xmlns:p14="http://schemas.microsoft.com/office/powerpoint/2010/main" val="1836174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i="1" dirty="0"/>
              <a:t>1. On-Demand Instance:</a:t>
            </a:r>
          </a:p>
        </p:txBody>
      </p:sp>
      <p:sp>
        <p:nvSpPr>
          <p:cNvPr id="3" name="Content Placeholder 2"/>
          <p:cNvSpPr>
            <a:spLocks noGrp="1"/>
          </p:cNvSpPr>
          <p:nvPr>
            <p:ph idx="1"/>
          </p:nvPr>
        </p:nvSpPr>
        <p:spPr/>
        <p:txBody>
          <a:bodyPr/>
          <a:lstStyle/>
          <a:p>
            <a:r>
              <a:rPr lang="en-AU" dirty="0"/>
              <a:t>AWS on demand instances are virtual servers that run in AWS of AWS relational database service (RDS) and are purchased at a fixed rate per hour.</a:t>
            </a:r>
          </a:p>
          <a:p>
            <a:r>
              <a:rPr lang="en-AU" dirty="0"/>
              <a:t> AWS recommends using on demand instances for applications with short term irregular workloads that cannot be interrupted.</a:t>
            </a:r>
          </a:p>
          <a:p>
            <a:r>
              <a:rPr lang="en-AU" dirty="0"/>
              <a:t> They also suitable for use during testing and development of applications on EC2.</a:t>
            </a:r>
          </a:p>
          <a:p>
            <a:r>
              <a:rPr lang="en-AU" dirty="0"/>
              <a:t> With on demand instances you only pay for EC2 instances you use.</a:t>
            </a:r>
          </a:p>
        </p:txBody>
      </p:sp>
    </p:spTree>
    <p:extLst>
      <p:ext uri="{BB962C8B-B14F-4D97-AF65-F5344CB8AC3E}">
        <p14:creationId xmlns:p14="http://schemas.microsoft.com/office/powerpoint/2010/main" val="15174034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Some points related to RDS Billings: </a:t>
            </a:r>
            <a:endParaRPr lang="en-AU" dirty="0"/>
          </a:p>
        </p:txBody>
      </p:sp>
      <p:sp>
        <p:nvSpPr>
          <p:cNvPr id="3" name="Content Placeholder 2"/>
          <p:cNvSpPr>
            <a:spLocks noGrp="1"/>
          </p:cNvSpPr>
          <p:nvPr>
            <p:ph idx="1"/>
          </p:nvPr>
        </p:nvSpPr>
        <p:spPr>
          <a:xfrm>
            <a:off x="2589212" y="1518249"/>
            <a:ext cx="8915400" cy="5339751"/>
          </a:xfrm>
        </p:spPr>
        <p:txBody>
          <a:bodyPr>
            <a:normAutofit lnSpcReduction="10000"/>
          </a:bodyPr>
          <a:lstStyle/>
          <a:p>
            <a:endParaRPr lang="en-AU" dirty="0"/>
          </a:p>
          <a:p>
            <a:r>
              <a:rPr lang="en-AU" dirty="0"/>
              <a:t> No upfront cost. </a:t>
            </a:r>
          </a:p>
          <a:p>
            <a:r>
              <a:rPr lang="en-AU" dirty="0"/>
              <a:t> You have to pay only for: </a:t>
            </a:r>
          </a:p>
          <a:p>
            <a:r>
              <a:rPr lang="en-AU" dirty="0"/>
              <a:t>a. DB instance hours (partial hour charged as full hours) </a:t>
            </a:r>
          </a:p>
          <a:p>
            <a:r>
              <a:rPr lang="en-AU" dirty="0"/>
              <a:t>b. Storage GB/month. </a:t>
            </a:r>
          </a:p>
          <a:p>
            <a:r>
              <a:rPr lang="en-AU" dirty="0"/>
              <a:t>c. Internet data transfer. </a:t>
            </a:r>
          </a:p>
          <a:p>
            <a:r>
              <a:rPr lang="en-AU" dirty="0"/>
              <a:t>d. Backup storage (</a:t>
            </a:r>
            <a:r>
              <a:rPr lang="en-AU" dirty="0" err="1"/>
              <a:t>i.e</a:t>
            </a:r>
            <a:r>
              <a:rPr lang="en-AU" dirty="0"/>
              <a:t> S3) </a:t>
            </a:r>
          </a:p>
          <a:p>
            <a:r>
              <a:rPr lang="en-AU" dirty="0"/>
              <a:t>This is increases by increasing DB backup’s retention period. </a:t>
            </a:r>
          </a:p>
          <a:p>
            <a:r>
              <a:rPr lang="en-AU" dirty="0"/>
              <a:t>Also charged for: </a:t>
            </a:r>
          </a:p>
          <a:p>
            <a:r>
              <a:rPr lang="en-AU" dirty="0"/>
              <a:t>a. Multi-AZ DB hours. </a:t>
            </a:r>
          </a:p>
          <a:p>
            <a:r>
              <a:rPr lang="en-AU" dirty="0"/>
              <a:t>b. Provisioned stage (multi-AZ) </a:t>
            </a:r>
          </a:p>
          <a:p>
            <a:r>
              <a:rPr lang="en-AU" dirty="0"/>
              <a:t>c. Double write I/O </a:t>
            </a:r>
          </a:p>
          <a:p>
            <a:r>
              <a:rPr lang="en-AU" dirty="0"/>
              <a:t>d. You are nor charged for DB data transfer during replication from primary to standby. </a:t>
            </a:r>
          </a:p>
        </p:txBody>
      </p:sp>
    </p:spTree>
    <p:extLst>
      <p:ext uri="{BB962C8B-B14F-4D97-AF65-F5344CB8AC3E}">
        <p14:creationId xmlns:p14="http://schemas.microsoft.com/office/powerpoint/2010/main" val="363378632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a:t>
            </a:r>
            <a:endParaRPr lang="en-AU" dirty="0"/>
          </a:p>
        </p:txBody>
      </p:sp>
      <p:sp>
        <p:nvSpPr>
          <p:cNvPr id="3" name="Content Placeholder 2"/>
          <p:cNvSpPr>
            <a:spLocks noGrp="1"/>
          </p:cNvSpPr>
          <p:nvPr>
            <p:ph idx="1"/>
          </p:nvPr>
        </p:nvSpPr>
        <p:spPr>
          <a:xfrm>
            <a:off x="2589212" y="1328469"/>
            <a:ext cx="8915400" cy="5469146"/>
          </a:xfrm>
        </p:spPr>
        <p:txBody>
          <a:bodyPr>
            <a:normAutofit fontScale="85000" lnSpcReduction="20000"/>
          </a:bodyPr>
          <a:lstStyle/>
          <a:p>
            <a:r>
              <a:rPr lang="en-AU" b="1" dirty="0"/>
              <a:t>Database Types: </a:t>
            </a:r>
            <a:endParaRPr lang="en-AU" dirty="0"/>
          </a:p>
          <a:p>
            <a:r>
              <a:rPr lang="en-AU" dirty="0"/>
              <a:t>Generally there are three types of data are available such as: </a:t>
            </a:r>
          </a:p>
          <a:p>
            <a:r>
              <a:rPr lang="en-AU" dirty="0"/>
              <a:t>1. Unstructured Data </a:t>
            </a:r>
          </a:p>
          <a:p>
            <a:r>
              <a:rPr lang="en-AU" dirty="0"/>
              <a:t>2. Semi-structured Data </a:t>
            </a:r>
          </a:p>
          <a:p>
            <a:r>
              <a:rPr lang="en-AU" dirty="0"/>
              <a:t>3. Structured Data </a:t>
            </a:r>
          </a:p>
          <a:p>
            <a:endParaRPr lang="en-AU" dirty="0"/>
          </a:p>
          <a:p>
            <a:r>
              <a:rPr lang="en-AU" b="1" dirty="0"/>
              <a:t>1. Unstructured Data: </a:t>
            </a:r>
            <a:endParaRPr lang="en-AU" dirty="0"/>
          </a:p>
          <a:p>
            <a:endParaRPr lang="en-AU" dirty="0"/>
          </a:p>
          <a:p>
            <a:r>
              <a:rPr lang="en-AU" dirty="0"/>
              <a:t> It is the information that either doesn’t have a predefined data model or it is not organized in a predefined manner. </a:t>
            </a:r>
          </a:p>
          <a:p>
            <a:r>
              <a:rPr lang="en-AU" dirty="0"/>
              <a:t> Unstructured information is text-heavy but may contains data such as dates, numbers and facts as well as examples include email messages, word processing documents, videos, photos, audio files, presentations webpages. </a:t>
            </a:r>
          </a:p>
          <a:p>
            <a:endParaRPr lang="en-AU" dirty="0"/>
          </a:p>
          <a:p>
            <a:r>
              <a:rPr lang="en-AU" b="1" dirty="0"/>
              <a:t>2. Semi-structured Data: </a:t>
            </a:r>
            <a:endParaRPr lang="en-AU" dirty="0"/>
          </a:p>
          <a:p>
            <a:endParaRPr lang="en-AU" dirty="0"/>
          </a:p>
          <a:p>
            <a:r>
              <a:rPr lang="en-AU" dirty="0"/>
              <a:t> Semi-structured data is information that doesn’t reside in a relational database but that does have some organizational properties that make it easier to </a:t>
            </a:r>
            <a:r>
              <a:rPr lang="en-AU" dirty="0" err="1"/>
              <a:t>analyze</a:t>
            </a:r>
            <a:r>
              <a:rPr lang="en-AU" dirty="0"/>
              <a:t>. </a:t>
            </a:r>
          </a:p>
          <a:p>
            <a:r>
              <a:rPr lang="en-AU" dirty="0"/>
              <a:t> </a:t>
            </a:r>
            <a:r>
              <a:rPr lang="en-AU" dirty="0" err="1"/>
              <a:t>E.g</a:t>
            </a:r>
            <a:r>
              <a:rPr lang="en-AU" dirty="0"/>
              <a:t>: XML, JSON </a:t>
            </a:r>
          </a:p>
          <a:p>
            <a:endParaRPr lang="en-AU" dirty="0"/>
          </a:p>
        </p:txBody>
      </p:sp>
    </p:spTree>
    <p:extLst>
      <p:ext uri="{BB962C8B-B14F-4D97-AF65-F5344CB8AC3E}">
        <p14:creationId xmlns:p14="http://schemas.microsoft.com/office/powerpoint/2010/main" val="324264165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Database Types: </a:t>
            </a:r>
            <a:endParaRPr lang="en-AU" dirty="0"/>
          </a:p>
        </p:txBody>
      </p:sp>
      <p:sp>
        <p:nvSpPr>
          <p:cNvPr id="3" name="Content Placeholder 2"/>
          <p:cNvSpPr>
            <a:spLocks noGrp="1"/>
          </p:cNvSpPr>
          <p:nvPr>
            <p:ph idx="1"/>
          </p:nvPr>
        </p:nvSpPr>
        <p:spPr/>
        <p:txBody>
          <a:bodyPr/>
          <a:lstStyle/>
          <a:p>
            <a:endParaRPr lang="en-AU" dirty="0"/>
          </a:p>
          <a:p>
            <a:r>
              <a:rPr lang="en-AU" b="1" dirty="0"/>
              <a:t>3. Structured Data: </a:t>
            </a:r>
            <a:endParaRPr lang="en-AU" dirty="0"/>
          </a:p>
          <a:p>
            <a:endParaRPr lang="en-AU" dirty="0"/>
          </a:p>
          <a:p>
            <a:r>
              <a:rPr lang="en-AU" dirty="0"/>
              <a:t> It refers to information with a high degree of organization, such that inclusion in a relational database is seamless and readily searchable by simple, straight forward search engine algorithms or other search operation. </a:t>
            </a:r>
          </a:p>
          <a:p>
            <a:r>
              <a:rPr lang="en-AU" dirty="0"/>
              <a:t> All data which can be stored in a database SQL in table with rows and columns. They have relational key and can be easily mapped into pre-defined fields. </a:t>
            </a:r>
          </a:p>
          <a:p>
            <a:endParaRPr lang="en-AU" dirty="0"/>
          </a:p>
        </p:txBody>
      </p:sp>
    </p:spTree>
    <p:extLst>
      <p:ext uri="{BB962C8B-B14F-4D97-AF65-F5344CB8AC3E}">
        <p14:creationId xmlns:p14="http://schemas.microsoft.com/office/powerpoint/2010/main" val="400540527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err="1"/>
              <a:t>DynamoDB</a:t>
            </a:r>
            <a:r>
              <a:rPr lang="en-AU" b="1" dirty="0"/>
              <a:t> Table: </a:t>
            </a:r>
            <a:endParaRPr lang="en-AU" dirty="0"/>
          </a:p>
        </p:txBody>
      </p:sp>
      <p:sp>
        <p:nvSpPr>
          <p:cNvPr id="3" name="Content Placeholder 2"/>
          <p:cNvSpPr>
            <a:spLocks noGrp="1"/>
          </p:cNvSpPr>
          <p:nvPr>
            <p:ph idx="1"/>
          </p:nvPr>
        </p:nvSpPr>
        <p:spPr/>
        <p:txBody>
          <a:bodyPr>
            <a:normAutofit fontScale="92500" lnSpcReduction="10000"/>
          </a:bodyPr>
          <a:lstStyle/>
          <a:p>
            <a:endParaRPr lang="en-AU" dirty="0"/>
          </a:p>
          <a:p>
            <a:r>
              <a:rPr lang="en-AU" dirty="0"/>
              <a:t> A table is a collection of data items. </a:t>
            </a:r>
          </a:p>
          <a:p>
            <a:r>
              <a:rPr lang="en-AU" dirty="0"/>
              <a:t> Like all other DB, </a:t>
            </a:r>
            <a:r>
              <a:rPr lang="en-AU" dirty="0" err="1"/>
              <a:t>dynamoDB</a:t>
            </a:r>
            <a:r>
              <a:rPr lang="en-AU" dirty="0"/>
              <a:t> stores data in tables. </a:t>
            </a:r>
          </a:p>
          <a:p>
            <a:r>
              <a:rPr lang="en-AU" b="1" dirty="0"/>
              <a:t>Items: </a:t>
            </a:r>
            <a:endParaRPr lang="en-AU" dirty="0"/>
          </a:p>
          <a:p>
            <a:r>
              <a:rPr lang="en-AU" dirty="0"/>
              <a:t> Each table contains multiple items. </a:t>
            </a:r>
          </a:p>
          <a:p>
            <a:r>
              <a:rPr lang="en-AU" dirty="0"/>
              <a:t> An item is a group of attributes that is uniquely identifiable among all of the other items. </a:t>
            </a:r>
          </a:p>
          <a:p>
            <a:r>
              <a:rPr lang="en-AU" dirty="0"/>
              <a:t> Am item consists of a primary or composite key and a flexible number of attributes </a:t>
            </a:r>
          </a:p>
          <a:p>
            <a:endParaRPr lang="en-AU" dirty="0"/>
          </a:p>
          <a:p>
            <a:r>
              <a:rPr lang="en-AU" dirty="0"/>
              <a:t> Items in </a:t>
            </a:r>
            <a:r>
              <a:rPr lang="en-AU" dirty="0" err="1"/>
              <a:t>DynamoDB</a:t>
            </a:r>
            <a:r>
              <a:rPr lang="en-AU" dirty="0"/>
              <a:t> are similar into rows, records in other DB. </a:t>
            </a:r>
          </a:p>
          <a:p>
            <a:endParaRPr lang="en-AU" dirty="0"/>
          </a:p>
          <a:p>
            <a:pPr marL="0" indent="0">
              <a:buNone/>
            </a:pPr>
            <a:endParaRPr lang="en-AU" dirty="0"/>
          </a:p>
        </p:txBody>
      </p:sp>
    </p:spTree>
    <p:extLst>
      <p:ext uri="{BB962C8B-B14F-4D97-AF65-F5344CB8AC3E}">
        <p14:creationId xmlns:p14="http://schemas.microsoft.com/office/powerpoint/2010/main" val="305003442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Attributes: </a:t>
            </a:r>
            <a:endParaRPr lang="en-AU" dirty="0"/>
          </a:p>
        </p:txBody>
      </p:sp>
      <p:sp>
        <p:nvSpPr>
          <p:cNvPr id="3" name="Content Placeholder 2"/>
          <p:cNvSpPr>
            <a:spLocks noGrp="1"/>
          </p:cNvSpPr>
          <p:nvPr>
            <p:ph idx="1"/>
          </p:nvPr>
        </p:nvSpPr>
        <p:spPr/>
        <p:txBody>
          <a:bodyPr/>
          <a:lstStyle/>
          <a:p>
            <a:endParaRPr lang="en-AU" dirty="0"/>
          </a:p>
          <a:p>
            <a:r>
              <a:rPr lang="en-AU" dirty="0"/>
              <a:t> Each item is composed one or more attributes. </a:t>
            </a:r>
          </a:p>
          <a:p>
            <a:r>
              <a:rPr lang="en-AU" dirty="0"/>
              <a:t> An attribute consists of the attribute name and a value or a set of values. </a:t>
            </a:r>
          </a:p>
          <a:p>
            <a:r>
              <a:rPr lang="en-AU" dirty="0"/>
              <a:t> An attribute is a fundamental data element, something that does not need to be broken down any further. </a:t>
            </a:r>
          </a:p>
          <a:p>
            <a:r>
              <a:rPr lang="en-AU" b="1" dirty="0"/>
              <a:t>Note: </a:t>
            </a:r>
            <a:r>
              <a:rPr lang="en-AU" dirty="0"/>
              <a:t>aggregate size of an item cannot exceed 400kb including key and all attributes. </a:t>
            </a:r>
          </a:p>
        </p:txBody>
      </p:sp>
    </p:spTree>
    <p:extLst>
      <p:ext uri="{BB962C8B-B14F-4D97-AF65-F5344CB8AC3E}">
        <p14:creationId xmlns:p14="http://schemas.microsoft.com/office/powerpoint/2010/main" val="315220424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err="1"/>
              <a:t>DynamoDB</a:t>
            </a:r>
            <a:endParaRPr lang="en-AU" dirty="0"/>
          </a:p>
        </p:txBody>
      </p:sp>
      <p:sp>
        <p:nvSpPr>
          <p:cNvPr id="3" name="Content Placeholder 2"/>
          <p:cNvSpPr>
            <a:spLocks noGrp="1"/>
          </p:cNvSpPr>
          <p:nvPr>
            <p:ph idx="1"/>
          </p:nvPr>
        </p:nvSpPr>
        <p:spPr/>
        <p:txBody>
          <a:bodyPr>
            <a:normAutofit fontScale="92500" lnSpcReduction="20000"/>
          </a:bodyPr>
          <a:lstStyle/>
          <a:p>
            <a:endParaRPr lang="en-AU" dirty="0"/>
          </a:p>
          <a:p>
            <a:r>
              <a:rPr lang="en-AU" dirty="0"/>
              <a:t> </a:t>
            </a:r>
            <a:r>
              <a:rPr lang="en-AU" dirty="0" err="1"/>
              <a:t>DynamoDB</a:t>
            </a:r>
            <a:r>
              <a:rPr lang="en-AU" dirty="0"/>
              <a:t> allows low latency read/write access to items ranging from 1 byte to 400kb. </a:t>
            </a:r>
          </a:p>
          <a:p>
            <a:r>
              <a:rPr lang="en-AU" dirty="0"/>
              <a:t> </a:t>
            </a:r>
            <a:r>
              <a:rPr lang="en-AU" dirty="0" err="1"/>
              <a:t>DynamoDB</a:t>
            </a:r>
            <a:r>
              <a:rPr lang="en-AU" dirty="0"/>
              <a:t> can be used to store pointers to S3 stored objects, or items of sizes larger than 400kb too if needed. </a:t>
            </a:r>
          </a:p>
          <a:p>
            <a:r>
              <a:rPr lang="en-AU" dirty="0"/>
              <a:t> </a:t>
            </a:r>
            <a:r>
              <a:rPr lang="en-AU" dirty="0" err="1"/>
              <a:t>DynamoDB</a:t>
            </a:r>
            <a:r>
              <a:rPr lang="en-AU" dirty="0"/>
              <a:t> stores data indexed by a primary key, you can specify the primary key when you create the table. </a:t>
            </a:r>
          </a:p>
          <a:p>
            <a:r>
              <a:rPr lang="en-AU" dirty="0"/>
              <a:t> Each item in the table has a unique identifier. Or primary key, that distinguished the item from all of the others in the table. </a:t>
            </a:r>
          </a:p>
          <a:p>
            <a:r>
              <a:rPr lang="en-AU" dirty="0"/>
              <a:t> The primary key in the only required attributes for items in a table. </a:t>
            </a:r>
          </a:p>
          <a:p>
            <a:r>
              <a:rPr lang="en-AU" dirty="0"/>
              <a:t> </a:t>
            </a:r>
            <a:r>
              <a:rPr lang="en-AU" dirty="0" err="1"/>
              <a:t>DynamoDB</a:t>
            </a:r>
            <a:r>
              <a:rPr lang="en-AU" dirty="0"/>
              <a:t> tables are schema less, which means that neither the attributes not their data types need to be defined before head. </a:t>
            </a:r>
          </a:p>
          <a:p>
            <a:r>
              <a:rPr lang="en-AU" dirty="0"/>
              <a:t> Each item can have its own distinct attributes. </a:t>
            </a:r>
          </a:p>
        </p:txBody>
      </p:sp>
    </p:spTree>
    <p:extLst>
      <p:ext uri="{BB962C8B-B14F-4D97-AF65-F5344CB8AC3E}">
        <p14:creationId xmlns:p14="http://schemas.microsoft.com/office/powerpoint/2010/main" val="224904631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err="1"/>
              <a:t>DynamoDB</a:t>
            </a:r>
            <a:r>
              <a:rPr lang="en-AU" b="1" dirty="0"/>
              <a:t>-Read Capacity Unit: </a:t>
            </a:r>
            <a:endParaRPr lang="en-AU" dirty="0"/>
          </a:p>
        </p:txBody>
      </p:sp>
      <p:sp>
        <p:nvSpPr>
          <p:cNvPr id="3" name="Content Placeholder 2"/>
          <p:cNvSpPr>
            <a:spLocks noGrp="1"/>
          </p:cNvSpPr>
          <p:nvPr>
            <p:ph idx="1"/>
          </p:nvPr>
        </p:nvSpPr>
        <p:spPr/>
        <p:txBody>
          <a:bodyPr/>
          <a:lstStyle/>
          <a:p>
            <a:endParaRPr lang="en-AU" dirty="0"/>
          </a:p>
          <a:p>
            <a:r>
              <a:rPr lang="en-AU" dirty="0"/>
              <a:t> One read capacity unit represents one strongly consistent read per second, or two eventually consistent reads per seconds for an item up to 4kb in size. </a:t>
            </a:r>
          </a:p>
          <a:p>
            <a:r>
              <a:rPr lang="en-AU" dirty="0"/>
              <a:t> It you need to read an item that is larger than 4kb, </a:t>
            </a:r>
            <a:r>
              <a:rPr lang="en-AU" dirty="0" err="1"/>
              <a:t>DynamoDB</a:t>
            </a:r>
            <a:r>
              <a:rPr lang="en-AU" dirty="0"/>
              <a:t> will need to consume additional read capacity units. </a:t>
            </a:r>
          </a:p>
          <a:p>
            <a:r>
              <a:rPr lang="en-AU" dirty="0"/>
              <a:t> The total number of read capacity units required depends on the item size and whether you want an eventually consistent or strongly consistent read. </a:t>
            </a:r>
          </a:p>
        </p:txBody>
      </p:sp>
    </p:spTree>
    <p:extLst>
      <p:ext uri="{BB962C8B-B14F-4D97-AF65-F5344CB8AC3E}">
        <p14:creationId xmlns:p14="http://schemas.microsoft.com/office/powerpoint/2010/main" val="221704046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err="1"/>
              <a:t>DynamoDB</a:t>
            </a:r>
            <a:r>
              <a:rPr lang="en-AU" b="1" dirty="0"/>
              <a:t>-Write Capacity Unit: </a:t>
            </a:r>
            <a:endParaRPr lang="en-AU" dirty="0"/>
          </a:p>
        </p:txBody>
      </p:sp>
      <p:sp>
        <p:nvSpPr>
          <p:cNvPr id="3" name="Content Placeholder 2"/>
          <p:cNvSpPr>
            <a:spLocks noGrp="1"/>
          </p:cNvSpPr>
          <p:nvPr>
            <p:ph idx="1"/>
          </p:nvPr>
        </p:nvSpPr>
        <p:spPr/>
        <p:txBody>
          <a:bodyPr/>
          <a:lstStyle/>
          <a:p>
            <a:endParaRPr lang="en-AU" dirty="0"/>
          </a:p>
          <a:p>
            <a:r>
              <a:rPr lang="en-AU" dirty="0"/>
              <a:t> One write capacity unit represents one write per second for an item up to 1kb in size. </a:t>
            </a:r>
          </a:p>
          <a:p>
            <a:r>
              <a:rPr lang="en-AU" dirty="0"/>
              <a:t> If you need to write an item that is larger than 1kb, </a:t>
            </a:r>
            <a:r>
              <a:rPr lang="en-AU" dirty="0" err="1"/>
              <a:t>DynamoDB</a:t>
            </a:r>
            <a:r>
              <a:rPr lang="en-AU" dirty="0"/>
              <a:t> will need to consume additional write capacity units. </a:t>
            </a:r>
          </a:p>
          <a:p>
            <a:r>
              <a:rPr lang="en-AU" dirty="0"/>
              <a:t> The total number of write capacity units required depends on the item size. </a:t>
            </a:r>
          </a:p>
        </p:txBody>
      </p:sp>
    </p:spTree>
    <p:extLst>
      <p:ext uri="{BB962C8B-B14F-4D97-AF65-F5344CB8AC3E}">
        <p14:creationId xmlns:p14="http://schemas.microsoft.com/office/powerpoint/2010/main" val="82437544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err="1"/>
              <a:t>DynamoDB</a:t>
            </a:r>
            <a:r>
              <a:rPr lang="en-AU" b="1" dirty="0"/>
              <a:t>- Pricing:  &amp; </a:t>
            </a:r>
            <a:r>
              <a:rPr lang="en-AU" b="1" dirty="0" err="1"/>
              <a:t>DynamoDB</a:t>
            </a:r>
            <a:r>
              <a:rPr lang="en-AU" b="1" dirty="0"/>
              <a:t> Limits: </a:t>
            </a:r>
            <a:endParaRPr lang="en-AU" dirty="0"/>
          </a:p>
        </p:txBody>
      </p:sp>
      <p:sp>
        <p:nvSpPr>
          <p:cNvPr id="3" name="Content Placeholder 2"/>
          <p:cNvSpPr>
            <a:spLocks noGrp="1"/>
          </p:cNvSpPr>
          <p:nvPr>
            <p:ph idx="1"/>
          </p:nvPr>
        </p:nvSpPr>
        <p:spPr>
          <a:xfrm>
            <a:off x="2589212" y="1751161"/>
            <a:ext cx="8915400" cy="4787661"/>
          </a:xfrm>
        </p:spPr>
        <p:txBody>
          <a:bodyPr>
            <a:normAutofit/>
          </a:bodyPr>
          <a:lstStyle/>
          <a:p>
            <a:r>
              <a:rPr lang="en-AU" dirty="0"/>
              <a:t>Reads are cheaper than writes when using </a:t>
            </a:r>
            <a:r>
              <a:rPr lang="en-AU" dirty="0" err="1"/>
              <a:t>DynamoDB</a:t>
            </a:r>
            <a:r>
              <a:rPr lang="en-AU" dirty="0"/>
              <a:t>. We are only pay for: </a:t>
            </a:r>
          </a:p>
          <a:p>
            <a:r>
              <a:rPr lang="en-AU" dirty="0"/>
              <a:t> Each table’s provisioned read/write throughput (hourly rates). </a:t>
            </a:r>
          </a:p>
          <a:p>
            <a:r>
              <a:rPr lang="en-AU" dirty="0"/>
              <a:t> You are charged for provisioned throughput regardless whether you use it or not. </a:t>
            </a:r>
          </a:p>
          <a:p>
            <a:r>
              <a:rPr lang="en-AU" dirty="0"/>
              <a:t> Indexed data storage. </a:t>
            </a:r>
          </a:p>
          <a:p>
            <a:r>
              <a:rPr lang="en-AU" dirty="0"/>
              <a:t> Internet data transfer (if crosses a region). </a:t>
            </a:r>
          </a:p>
          <a:p>
            <a:r>
              <a:rPr lang="en-AU" dirty="0"/>
              <a:t> Free tier per account (access all tables) of 25 read capacity unit and 25 write capacity units per month. </a:t>
            </a:r>
          </a:p>
          <a:p>
            <a:r>
              <a:rPr lang="en-AU" dirty="0"/>
              <a:t> </a:t>
            </a:r>
            <a:r>
              <a:rPr lang="en-AU" dirty="0" err="1"/>
              <a:t>DynamoDB</a:t>
            </a:r>
            <a:r>
              <a:rPr lang="en-AU" dirty="0"/>
              <a:t> can do 10,000 writes capacity units or 10,000 read capacity units per second per table. </a:t>
            </a:r>
          </a:p>
          <a:p>
            <a:r>
              <a:rPr lang="en-AU" dirty="0"/>
              <a:t> 256 tables per account per region. </a:t>
            </a:r>
          </a:p>
          <a:p>
            <a:r>
              <a:rPr lang="en-AU" dirty="0"/>
              <a:t> No limits on the size of any table. </a:t>
            </a:r>
          </a:p>
          <a:p>
            <a:endParaRPr lang="en-AU" dirty="0"/>
          </a:p>
          <a:p>
            <a:endParaRPr lang="en-AU" dirty="0"/>
          </a:p>
        </p:txBody>
      </p:sp>
    </p:spTree>
    <p:extLst>
      <p:ext uri="{BB962C8B-B14F-4D97-AF65-F5344CB8AC3E}">
        <p14:creationId xmlns:p14="http://schemas.microsoft.com/office/powerpoint/2010/main" val="322301962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                       ROUTE 53 </a:t>
            </a:r>
            <a:endParaRPr lang="en-AU" dirty="0"/>
          </a:p>
        </p:txBody>
      </p:sp>
      <p:sp>
        <p:nvSpPr>
          <p:cNvPr id="3" name="Content Placeholder 2"/>
          <p:cNvSpPr>
            <a:spLocks noGrp="1"/>
          </p:cNvSpPr>
          <p:nvPr>
            <p:ph idx="1"/>
          </p:nvPr>
        </p:nvSpPr>
        <p:spPr>
          <a:xfrm>
            <a:off x="2589212" y="1552755"/>
            <a:ext cx="8915400" cy="4358467"/>
          </a:xfrm>
        </p:spPr>
        <p:txBody>
          <a:bodyPr/>
          <a:lstStyle/>
          <a:p>
            <a:r>
              <a:rPr lang="en-AU" dirty="0"/>
              <a:t>You can use Amazon Route53 to register new domains, transfer existing domains, route traffic for your domains to your AWS and external resources and monitor the health of your resources </a:t>
            </a:r>
          </a:p>
          <a:p>
            <a:r>
              <a:rPr lang="en-AU" b="1" dirty="0"/>
              <a:t>Route 53 Functions: </a:t>
            </a:r>
            <a:endParaRPr lang="en-AU" dirty="0"/>
          </a:p>
          <a:p>
            <a:r>
              <a:rPr lang="en-AU" dirty="0"/>
              <a:t>1. DNS Management </a:t>
            </a:r>
          </a:p>
          <a:p>
            <a:r>
              <a:rPr lang="en-AU" dirty="0"/>
              <a:t>2. Traffic Management </a:t>
            </a:r>
          </a:p>
          <a:p>
            <a:r>
              <a:rPr lang="en-AU" dirty="0"/>
              <a:t>3. Availability Monitoring </a:t>
            </a:r>
          </a:p>
          <a:p>
            <a:r>
              <a:rPr lang="en-AU" dirty="0"/>
              <a:t>4. Domain Registration </a:t>
            </a:r>
          </a:p>
          <a:p>
            <a:pPr marL="0" indent="0">
              <a:buNone/>
            </a:pPr>
            <a:endParaRPr lang="en-AU" dirty="0"/>
          </a:p>
        </p:txBody>
      </p:sp>
    </p:spTree>
    <p:extLst>
      <p:ext uri="{BB962C8B-B14F-4D97-AF65-F5344CB8AC3E}">
        <p14:creationId xmlns:p14="http://schemas.microsoft.com/office/powerpoint/2010/main" val="1629806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AU" dirty="0"/>
            </a:br>
            <a:r>
              <a:rPr lang="en-AU" b="1" dirty="0"/>
              <a:t>On-Demand Instance: </a:t>
            </a:r>
            <a:endParaRPr lang="en-AU" dirty="0"/>
          </a:p>
        </p:txBody>
      </p:sp>
      <p:sp>
        <p:nvSpPr>
          <p:cNvPr id="3" name="Content Placeholder 2"/>
          <p:cNvSpPr>
            <a:spLocks noGrp="1"/>
          </p:cNvSpPr>
          <p:nvPr>
            <p:ph idx="1"/>
          </p:nvPr>
        </p:nvSpPr>
        <p:spPr/>
        <p:txBody>
          <a:bodyPr/>
          <a:lstStyle/>
          <a:p>
            <a:endParaRPr lang="en-AU" dirty="0"/>
          </a:p>
          <a:p>
            <a:r>
              <a:rPr lang="en-AU" dirty="0"/>
              <a:t> The use of on demand instances frees you from the cost and complexities of planning, purchasing, and maintaining hardware and transforms what are commonly large fixed costs into mush smaller variable cost. </a:t>
            </a:r>
          </a:p>
          <a:p>
            <a:r>
              <a:rPr lang="en-AU" dirty="0"/>
              <a:t> Pricing is per instance hour consumed for each instance from the time an instance is launched until if it terminated of stopped. </a:t>
            </a:r>
          </a:p>
          <a:p>
            <a:r>
              <a:rPr lang="en-AU" dirty="0"/>
              <a:t> Each partial instance hour consumed will be billed per second for </a:t>
            </a:r>
            <a:r>
              <a:rPr lang="en-AU" dirty="0" err="1"/>
              <a:t>linux</a:t>
            </a:r>
            <a:r>
              <a:rPr lang="en-AU" dirty="0"/>
              <a:t> instances and as a full hour for all other instance types. </a:t>
            </a:r>
          </a:p>
        </p:txBody>
      </p:sp>
    </p:spTree>
    <p:extLst>
      <p:ext uri="{BB962C8B-B14F-4D97-AF65-F5344CB8AC3E}">
        <p14:creationId xmlns:p14="http://schemas.microsoft.com/office/powerpoint/2010/main" val="166114969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Route 53 performs three main functions: </a:t>
            </a:r>
            <a:endParaRPr lang="en-AU" dirty="0"/>
          </a:p>
        </p:txBody>
      </p:sp>
      <p:sp>
        <p:nvSpPr>
          <p:cNvPr id="3" name="Content Placeholder 2"/>
          <p:cNvSpPr>
            <a:spLocks noGrp="1"/>
          </p:cNvSpPr>
          <p:nvPr>
            <p:ph idx="1"/>
          </p:nvPr>
        </p:nvSpPr>
        <p:spPr>
          <a:xfrm>
            <a:off x="2589212" y="1578635"/>
            <a:ext cx="8915400" cy="4934308"/>
          </a:xfrm>
        </p:spPr>
        <p:txBody>
          <a:bodyPr>
            <a:normAutofit fontScale="92500" lnSpcReduction="10000"/>
          </a:bodyPr>
          <a:lstStyle/>
          <a:p>
            <a:endParaRPr lang="en-AU" dirty="0"/>
          </a:p>
          <a:p>
            <a:r>
              <a:rPr lang="en-AU" dirty="0"/>
              <a:t>I. Register your domain. </a:t>
            </a:r>
          </a:p>
          <a:p>
            <a:r>
              <a:rPr lang="en-AU" dirty="0"/>
              <a:t>II. As a DNS, it routes internet traffic to the resources for your domain. </a:t>
            </a:r>
          </a:p>
          <a:p>
            <a:r>
              <a:rPr lang="en-AU" dirty="0"/>
              <a:t>III. Check the health of your resources. </a:t>
            </a:r>
          </a:p>
          <a:p>
            <a:endParaRPr lang="en-AU" dirty="0"/>
          </a:p>
          <a:p>
            <a:r>
              <a:rPr lang="en-AU" dirty="0"/>
              <a:t> Route 53 sends automated requests over the internet to a resource (can be a web server) to verify that the server is reachable, functional or available. </a:t>
            </a:r>
          </a:p>
          <a:p>
            <a:r>
              <a:rPr lang="en-AU" dirty="0"/>
              <a:t> Also you can choose to receive notifications when a resource becomes unavailable and choose to route internet traffic away from unhealthy resources. </a:t>
            </a:r>
          </a:p>
          <a:p>
            <a:endParaRPr lang="en-AU" dirty="0"/>
          </a:p>
          <a:p>
            <a:r>
              <a:rPr lang="en-AU" dirty="0"/>
              <a:t> You can use Route 53 for any combination of these functions: for </a:t>
            </a:r>
            <a:r>
              <a:rPr lang="en-AU" dirty="0" err="1"/>
              <a:t>e.g</a:t>
            </a:r>
            <a:r>
              <a:rPr lang="en-AU" dirty="0"/>
              <a:t>: you can use Route 53 both to register your domain name and to route internet traffic for the domain. </a:t>
            </a:r>
          </a:p>
          <a:p>
            <a:r>
              <a:rPr lang="en-AU" dirty="0"/>
              <a:t> Or you can use Route 53 to route internet traffic for a domain that you register with another domain register. </a:t>
            </a:r>
          </a:p>
          <a:p>
            <a:endParaRPr lang="en-AU" dirty="0"/>
          </a:p>
        </p:txBody>
      </p:sp>
    </p:spTree>
    <p:extLst>
      <p:ext uri="{BB962C8B-B14F-4D97-AF65-F5344CB8AC3E}">
        <p14:creationId xmlns:p14="http://schemas.microsoft.com/office/powerpoint/2010/main" val="219413134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Register your domain. </a:t>
            </a:r>
          </a:p>
        </p:txBody>
      </p:sp>
      <p:sp>
        <p:nvSpPr>
          <p:cNvPr id="3" name="Content Placeholder 2"/>
          <p:cNvSpPr>
            <a:spLocks noGrp="1"/>
          </p:cNvSpPr>
          <p:nvPr>
            <p:ph idx="1"/>
          </p:nvPr>
        </p:nvSpPr>
        <p:spPr/>
        <p:txBody>
          <a:bodyPr>
            <a:normAutofit/>
          </a:bodyPr>
          <a:lstStyle/>
          <a:p>
            <a:endParaRPr lang="en-AU" dirty="0"/>
          </a:p>
          <a:p>
            <a:r>
              <a:rPr lang="en-AU" dirty="0"/>
              <a:t>When you register a domain with Route 53 the service automatically makes itself the DNS service for the domain by doing the following: </a:t>
            </a:r>
          </a:p>
          <a:p>
            <a:r>
              <a:rPr lang="en-AU" dirty="0"/>
              <a:t> It creates a hosted zone that has the same name as your domain. </a:t>
            </a:r>
          </a:p>
          <a:p>
            <a:r>
              <a:rPr lang="en-AU" dirty="0"/>
              <a:t> It assign a set of four name servers to the hosted zone, unique to the account. </a:t>
            </a:r>
          </a:p>
          <a:p>
            <a:r>
              <a:rPr lang="en-AU" dirty="0"/>
              <a:t> When someone uses a browser to access your website, these name servers inform the browser where to find your resources such as a web server of an Amazon S3 bucket. </a:t>
            </a:r>
          </a:p>
          <a:p>
            <a:r>
              <a:rPr lang="en-AU" dirty="0"/>
              <a:t> It gets the name servers form the hosted zone and adds them to the domain. </a:t>
            </a:r>
          </a:p>
          <a:p>
            <a:endParaRPr lang="en-AU" dirty="0"/>
          </a:p>
        </p:txBody>
      </p:sp>
    </p:spTree>
    <p:extLst>
      <p:ext uri="{BB962C8B-B14F-4D97-AF65-F5344CB8AC3E}">
        <p14:creationId xmlns:p14="http://schemas.microsoft.com/office/powerpoint/2010/main" val="406416140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AWS supports: </a:t>
            </a:r>
            <a:endParaRPr lang="en-AU" dirty="0"/>
          </a:p>
        </p:txBody>
      </p:sp>
      <p:sp>
        <p:nvSpPr>
          <p:cNvPr id="3" name="Content Placeholder 2"/>
          <p:cNvSpPr>
            <a:spLocks noGrp="1"/>
          </p:cNvSpPr>
          <p:nvPr>
            <p:ph idx="1"/>
          </p:nvPr>
        </p:nvSpPr>
        <p:spPr>
          <a:xfrm>
            <a:off x="2589212" y="1587261"/>
            <a:ext cx="8915400" cy="4925682"/>
          </a:xfrm>
        </p:spPr>
        <p:txBody>
          <a:bodyPr>
            <a:normAutofit lnSpcReduction="10000"/>
          </a:bodyPr>
          <a:lstStyle/>
          <a:p>
            <a:endParaRPr lang="en-AU" dirty="0"/>
          </a:p>
          <a:p>
            <a:r>
              <a:rPr lang="en-AU" dirty="0"/>
              <a:t>1. Generic top level domains </a:t>
            </a:r>
          </a:p>
          <a:p>
            <a:r>
              <a:rPr lang="en-AU" dirty="0"/>
              <a:t>2. Geographic top level domain </a:t>
            </a:r>
          </a:p>
          <a:p>
            <a:r>
              <a:rPr lang="en-AU" b="1" dirty="0"/>
              <a:t>Registering a domain with Route 53: </a:t>
            </a:r>
          </a:p>
          <a:p>
            <a:endParaRPr lang="en-AU" dirty="0"/>
          </a:p>
          <a:p>
            <a:r>
              <a:rPr lang="en-AU" dirty="0"/>
              <a:t> You can register a domain with Route 53 if the TLD is included on the supported TLD list. </a:t>
            </a:r>
          </a:p>
          <a:p>
            <a:r>
              <a:rPr lang="en-AU" dirty="0"/>
              <a:t> If the TLD is not included you can’t register the domain with Route 53. </a:t>
            </a:r>
          </a:p>
          <a:p>
            <a:r>
              <a:rPr lang="en-AU" dirty="0"/>
              <a:t>Using Route 53 as your service: you can use Route 53 as the DNS service for any domain, even if the TLD for the domain is not included on the supported TLD list. </a:t>
            </a:r>
          </a:p>
          <a:p>
            <a:r>
              <a:rPr lang="en-AU" dirty="0"/>
              <a:t>NOTE: Each Amazon Route 53 account is limited to a maximum of 500 hosted zones and 10,000 resource record sets per hosted zone. You can increase this limit by requesting to AWS. </a:t>
            </a:r>
          </a:p>
        </p:txBody>
      </p:sp>
    </p:spTree>
    <p:extLst>
      <p:ext uri="{BB962C8B-B14F-4D97-AF65-F5344CB8AC3E}">
        <p14:creationId xmlns:p14="http://schemas.microsoft.com/office/powerpoint/2010/main" val="43065833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Steps to Configure Route 53: </a:t>
            </a:r>
            <a:endParaRPr lang="en-AU" dirty="0"/>
          </a:p>
        </p:txBody>
      </p:sp>
      <p:sp>
        <p:nvSpPr>
          <p:cNvPr id="3" name="Content Placeholder 2"/>
          <p:cNvSpPr>
            <a:spLocks noGrp="1"/>
          </p:cNvSpPr>
          <p:nvPr>
            <p:ph idx="1"/>
          </p:nvPr>
        </p:nvSpPr>
        <p:spPr/>
        <p:txBody>
          <a:bodyPr/>
          <a:lstStyle/>
          <a:p>
            <a:endParaRPr lang="en-AU" dirty="0"/>
          </a:p>
          <a:p>
            <a:r>
              <a:rPr lang="en-AU" dirty="0"/>
              <a:t> You need to register a domain, this can be Route 53, or another DNS registrar but then you connect your domain name in that registrar to Route 53. </a:t>
            </a:r>
          </a:p>
          <a:p>
            <a:r>
              <a:rPr lang="en-AU" dirty="0"/>
              <a:t> Create hosted zone on Route 53, this is done automatically if you registered your domain using Route 53, inside the hosted zone, you need to create record sets. </a:t>
            </a:r>
          </a:p>
        </p:txBody>
      </p:sp>
    </p:spTree>
    <p:extLst>
      <p:ext uri="{BB962C8B-B14F-4D97-AF65-F5344CB8AC3E}">
        <p14:creationId xmlns:p14="http://schemas.microsoft.com/office/powerpoint/2010/main" val="128480633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Deleting to Route 53: </a:t>
            </a:r>
            <a:endParaRPr lang="en-AU" dirty="0"/>
          </a:p>
        </p:txBody>
      </p:sp>
      <p:sp>
        <p:nvSpPr>
          <p:cNvPr id="3" name="Content Placeholder 2"/>
          <p:cNvSpPr>
            <a:spLocks noGrp="1"/>
          </p:cNvSpPr>
          <p:nvPr>
            <p:ph idx="1"/>
          </p:nvPr>
        </p:nvSpPr>
        <p:spPr/>
        <p:txBody>
          <a:bodyPr>
            <a:normAutofit fontScale="92500"/>
          </a:bodyPr>
          <a:lstStyle/>
          <a:p>
            <a:endParaRPr lang="en-AU" dirty="0"/>
          </a:p>
          <a:p>
            <a:r>
              <a:rPr lang="en-AU" dirty="0"/>
              <a:t> This steps connects everything and make it works. </a:t>
            </a:r>
          </a:p>
          <a:p>
            <a:r>
              <a:rPr lang="en-AU" dirty="0"/>
              <a:t> Connect the domain name to the Route 53 hosted zone: this is called delegation. </a:t>
            </a:r>
          </a:p>
          <a:p>
            <a:r>
              <a:rPr lang="en-AU" dirty="0"/>
              <a:t> Update your domain registrar with the correct name servers for your Route 53 hosted zone. </a:t>
            </a:r>
          </a:p>
          <a:p>
            <a:r>
              <a:rPr lang="en-AU" dirty="0"/>
              <a:t> No other customer hosted zone will share this delegation set with you. </a:t>
            </a:r>
          </a:p>
          <a:p>
            <a:r>
              <a:rPr lang="en-AU" dirty="0"/>
              <a:t> Doing this means Route 53 DNS service will be serving DNS traffic for the domain of the hosted zone. </a:t>
            </a:r>
          </a:p>
          <a:p>
            <a:r>
              <a:rPr lang="en-AU" dirty="0"/>
              <a:t> If you registered your domain with a different registrar you need to configure the Route 53 name servers list in your registrar DNS database for your domain. </a:t>
            </a:r>
          </a:p>
          <a:p>
            <a:endParaRPr lang="en-AU" dirty="0"/>
          </a:p>
        </p:txBody>
      </p:sp>
    </p:spTree>
    <p:extLst>
      <p:ext uri="{BB962C8B-B14F-4D97-AF65-F5344CB8AC3E}">
        <p14:creationId xmlns:p14="http://schemas.microsoft.com/office/powerpoint/2010/main" val="85242129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If you are using another domain provider and you did all the changes: </a:t>
            </a:r>
            <a:endParaRPr lang="en-AU" dirty="0"/>
          </a:p>
        </p:txBody>
      </p:sp>
      <p:sp>
        <p:nvSpPr>
          <p:cNvPr id="3" name="Content Placeholder 2"/>
          <p:cNvSpPr>
            <a:spLocks noGrp="1"/>
          </p:cNvSpPr>
          <p:nvPr>
            <p:ph idx="1"/>
          </p:nvPr>
        </p:nvSpPr>
        <p:spPr/>
        <p:txBody>
          <a:bodyPr/>
          <a:lstStyle/>
          <a:p>
            <a:endParaRPr lang="en-AU" dirty="0"/>
          </a:p>
          <a:p>
            <a:r>
              <a:rPr lang="en-AU" dirty="0"/>
              <a:t> When you migrate from one DNS provider to another for an existing domain, this change can take up to 48 hours to be effective. </a:t>
            </a:r>
          </a:p>
          <a:p>
            <a:r>
              <a:rPr lang="en-AU" dirty="0"/>
              <a:t> This is because name server DNS records are typically cached across the DNS system globally on the internet for up to 48 hours (TTL) periods. </a:t>
            </a:r>
          </a:p>
        </p:txBody>
      </p:sp>
    </p:spTree>
    <p:extLst>
      <p:ext uri="{BB962C8B-B14F-4D97-AF65-F5344CB8AC3E}">
        <p14:creationId xmlns:p14="http://schemas.microsoft.com/office/powerpoint/2010/main" val="266300683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Transferring a domain to Route 53: </a:t>
            </a:r>
            <a:endParaRPr lang="en-AU" dirty="0"/>
          </a:p>
        </p:txBody>
      </p:sp>
      <p:sp>
        <p:nvSpPr>
          <p:cNvPr id="3" name="Content Placeholder 2"/>
          <p:cNvSpPr>
            <a:spLocks noGrp="1"/>
          </p:cNvSpPr>
          <p:nvPr>
            <p:ph idx="1"/>
          </p:nvPr>
        </p:nvSpPr>
        <p:spPr/>
        <p:txBody>
          <a:bodyPr/>
          <a:lstStyle/>
          <a:p>
            <a:endParaRPr lang="en-AU" dirty="0"/>
          </a:p>
          <a:p>
            <a:r>
              <a:rPr lang="en-AU" dirty="0"/>
              <a:t> You can transfer a domain to Route 53 if the TLD is included on the following list: </a:t>
            </a:r>
          </a:p>
          <a:p>
            <a:r>
              <a:rPr lang="en-AU" dirty="0"/>
              <a:t> If the TLD is not included, you can’t transfer the domain to Route 53. </a:t>
            </a:r>
          </a:p>
          <a:p>
            <a:endParaRPr lang="en-AU" dirty="0"/>
          </a:p>
          <a:p>
            <a:r>
              <a:rPr lang="en-AU" dirty="0"/>
              <a:t> For most TLD you need to get an authorization code from the current registrar to transfer a domain. </a:t>
            </a:r>
          </a:p>
          <a:p>
            <a:endParaRPr lang="en-AU" dirty="0"/>
          </a:p>
        </p:txBody>
      </p:sp>
    </p:spTree>
    <p:extLst>
      <p:ext uri="{BB962C8B-B14F-4D97-AF65-F5344CB8AC3E}">
        <p14:creationId xmlns:p14="http://schemas.microsoft.com/office/powerpoint/2010/main" val="15586775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Route 53 Hosted Zone: </a:t>
            </a:r>
            <a:endParaRPr lang="en-AU" dirty="0"/>
          </a:p>
        </p:txBody>
      </p:sp>
      <p:sp>
        <p:nvSpPr>
          <p:cNvPr id="3" name="Content Placeholder 2"/>
          <p:cNvSpPr>
            <a:spLocks noGrp="1"/>
          </p:cNvSpPr>
          <p:nvPr>
            <p:ph idx="1"/>
          </p:nvPr>
        </p:nvSpPr>
        <p:spPr>
          <a:xfrm>
            <a:off x="2589212" y="1388853"/>
            <a:ext cx="8915400" cy="5287991"/>
          </a:xfrm>
        </p:spPr>
        <p:txBody>
          <a:bodyPr>
            <a:normAutofit fontScale="92500"/>
          </a:bodyPr>
          <a:lstStyle/>
          <a:p>
            <a:endParaRPr lang="en-AU" dirty="0"/>
          </a:p>
          <a:p>
            <a:r>
              <a:rPr lang="en-AU" dirty="0"/>
              <a:t> A Route 53 hosted zone is a collection of records for a specific domain. </a:t>
            </a:r>
          </a:p>
          <a:p>
            <a:r>
              <a:rPr lang="en-AU" dirty="0"/>
              <a:t> You create a hosted zone for a domain, and then you create records to tell the domain name system how you want traffic to be routed for that domain. </a:t>
            </a:r>
          </a:p>
          <a:p>
            <a:r>
              <a:rPr lang="en-AU" dirty="0"/>
              <a:t> Basically a hosted zone is a container that holds information about the how you want to route traffic for a domain and its subdomains. </a:t>
            </a:r>
          </a:p>
          <a:p>
            <a:r>
              <a:rPr lang="en-AU" dirty="0"/>
              <a:t> You can create public (internet) hosted zones, or private (internal DNS) hosted zones. </a:t>
            </a:r>
          </a:p>
          <a:p>
            <a:r>
              <a:rPr lang="en-AU" dirty="0"/>
              <a:t> For each public hosted zone that you create Amazon Route 53 automatically creates a name server record and a start of authority (SOA) record. Don’t change these records. </a:t>
            </a:r>
          </a:p>
          <a:p>
            <a:r>
              <a:rPr lang="en-AU" dirty="0"/>
              <a:t> Route 53 automatically creates a name server record with the same name as your hosted zone. </a:t>
            </a:r>
          </a:p>
          <a:p>
            <a:r>
              <a:rPr lang="en-AU" dirty="0"/>
              <a:t> It list the four name servers that are authoritative name servers for your hosted zone. </a:t>
            </a:r>
          </a:p>
          <a:p>
            <a:r>
              <a:rPr lang="en-AU" dirty="0"/>
              <a:t> Do not add, change, or delete name servers in this record. </a:t>
            </a:r>
          </a:p>
          <a:p>
            <a:endParaRPr lang="en-AU" dirty="0"/>
          </a:p>
        </p:txBody>
      </p:sp>
    </p:spTree>
    <p:extLst>
      <p:ext uri="{BB962C8B-B14F-4D97-AF65-F5344CB8AC3E}">
        <p14:creationId xmlns:p14="http://schemas.microsoft.com/office/powerpoint/2010/main" val="11503107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Route 53 Hosted Zone: </a:t>
            </a:r>
            <a:endParaRPr lang="en-AU" dirty="0"/>
          </a:p>
        </p:txBody>
      </p:sp>
      <p:sp>
        <p:nvSpPr>
          <p:cNvPr id="3" name="Content Placeholder 2"/>
          <p:cNvSpPr>
            <a:spLocks noGrp="1"/>
          </p:cNvSpPr>
          <p:nvPr>
            <p:ph idx="1"/>
          </p:nvPr>
        </p:nvSpPr>
        <p:spPr/>
        <p:txBody>
          <a:bodyPr>
            <a:normAutofit fontScale="85000" lnSpcReduction="20000"/>
          </a:bodyPr>
          <a:lstStyle/>
          <a:p>
            <a:endParaRPr lang="en-AU" dirty="0"/>
          </a:p>
          <a:p>
            <a:r>
              <a:rPr lang="en-AU" dirty="0"/>
              <a:t> A Route 53 hosted zone is a collection of records for a specific domain. </a:t>
            </a:r>
          </a:p>
          <a:p>
            <a:r>
              <a:rPr lang="en-AU" dirty="0"/>
              <a:t> You create a hosted zone for a domain, and then you create records to tell the domain name system how you want traffic to be routed for that domain. </a:t>
            </a:r>
          </a:p>
          <a:p>
            <a:r>
              <a:rPr lang="en-AU" dirty="0"/>
              <a:t> Basically a hosted zone is a container that holds information about the how you want to route traffic for a domain and its subdomains. </a:t>
            </a:r>
          </a:p>
          <a:p>
            <a:r>
              <a:rPr lang="en-AU" dirty="0"/>
              <a:t> You can create public (internet) hosted zones, or private (internal DNS) hosted zones. </a:t>
            </a:r>
          </a:p>
          <a:p>
            <a:r>
              <a:rPr lang="en-AU" dirty="0"/>
              <a:t> For each public hosted zone that you create Amazon Route 53 automatically creates a name server record and a start of authority (SOA) record. Don’t change these records. </a:t>
            </a:r>
          </a:p>
          <a:p>
            <a:r>
              <a:rPr lang="en-AU" dirty="0"/>
              <a:t> Route 53 automatically creates a name server record with the same name as your hosted zone. </a:t>
            </a:r>
          </a:p>
          <a:p>
            <a:r>
              <a:rPr lang="en-AU" dirty="0"/>
              <a:t> It list the four name servers that are authoritative name servers for your hosted zone. </a:t>
            </a:r>
          </a:p>
          <a:p>
            <a:r>
              <a:rPr lang="en-AU" dirty="0"/>
              <a:t> Do not add, change, or delete name servers in this record. </a:t>
            </a:r>
          </a:p>
        </p:txBody>
      </p:sp>
    </p:spTree>
    <p:extLst>
      <p:ext uri="{BB962C8B-B14F-4D97-AF65-F5344CB8AC3E}">
        <p14:creationId xmlns:p14="http://schemas.microsoft.com/office/powerpoint/2010/main" val="428963386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Route 53 as your Authoritative DNS: </a:t>
            </a:r>
            <a:endParaRPr lang="en-AU" dirty="0"/>
          </a:p>
        </p:txBody>
      </p:sp>
      <p:sp>
        <p:nvSpPr>
          <p:cNvPr id="3" name="Content Placeholder 2"/>
          <p:cNvSpPr>
            <a:spLocks noGrp="1"/>
          </p:cNvSpPr>
          <p:nvPr>
            <p:ph idx="1"/>
          </p:nvPr>
        </p:nvSpPr>
        <p:spPr>
          <a:xfrm>
            <a:off x="2589212" y="1406106"/>
            <a:ext cx="8915400" cy="4505116"/>
          </a:xfrm>
        </p:spPr>
        <p:txBody>
          <a:bodyPr>
            <a:normAutofit/>
          </a:bodyPr>
          <a:lstStyle/>
          <a:p>
            <a:endParaRPr lang="en-AU" dirty="0"/>
          </a:p>
          <a:p>
            <a:r>
              <a:rPr lang="en-AU" dirty="0"/>
              <a:t> Once you update the Route 53 name server settings with your domain registrar to include the Route 53 name servers, Route 53 will be responsible to respond to DNS queries for the hosted zone. </a:t>
            </a:r>
          </a:p>
          <a:p>
            <a:r>
              <a:rPr lang="en-AU" dirty="0"/>
              <a:t> This is true whether you do have a functioning website or not. </a:t>
            </a:r>
          </a:p>
          <a:p>
            <a:r>
              <a:rPr lang="en-AU" dirty="0"/>
              <a:t> Route 53 will respond with information about the hosted zone whenever someone types the associated domain name in a web server. </a:t>
            </a:r>
          </a:p>
          <a:p>
            <a:endParaRPr lang="en-AU" dirty="0"/>
          </a:p>
          <a:p>
            <a:r>
              <a:rPr lang="en-AU" dirty="0"/>
              <a:t> You can create more than one hosted zone with the same name and add different records to each hosted zone. </a:t>
            </a:r>
          </a:p>
          <a:p>
            <a:r>
              <a:rPr lang="en-AU" dirty="0"/>
              <a:t> Route 53 assigns four name servers to every hosted zone. </a:t>
            </a:r>
          </a:p>
          <a:p>
            <a:r>
              <a:rPr lang="en-AU" dirty="0"/>
              <a:t> The name servers are different from each other. </a:t>
            </a:r>
          </a:p>
        </p:txBody>
      </p:sp>
    </p:spTree>
    <p:extLst>
      <p:ext uri="{BB962C8B-B14F-4D97-AF65-F5344CB8AC3E}">
        <p14:creationId xmlns:p14="http://schemas.microsoft.com/office/powerpoint/2010/main" val="199263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AU" dirty="0"/>
            </a:br>
            <a:r>
              <a:rPr lang="en-AU" b="1" dirty="0"/>
              <a:t>2. Dedicated Instance: </a:t>
            </a:r>
            <a:endParaRPr lang="en-AU" dirty="0"/>
          </a:p>
        </p:txBody>
      </p:sp>
      <p:sp>
        <p:nvSpPr>
          <p:cNvPr id="3" name="Content Placeholder 2"/>
          <p:cNvSpPr>
            <a:spLocks noGrp="1"/>
          </p:cNvSpPr>
          <p:nvPr>
            <p:ph idx="1"/>
          </p:nvPr>
        </p:nvSpPr>
        <p:spPr/>
        <p:txBody>
          <a:bodyPr/>
          <a:lstStyle/>
          <a:p>
            <a:endParaRPr lang="en-AU" dirty="0"/>
          </a:p>
          <a:p>
            <a:r>
              <a:rPr lang="en-AU" dirty="0"/>
              <a:t> Dedicated instances are run in a VPC on hardware that is dedicated to a single customer. </a:t>
            </a:r>
          </a:p>
          <a:p>
            <a:r>
              <a:rPr lang="en-AU" dirty="0"/>
              <a:t> Your dedicated instances are physically isolated at the host hardware level from instances that belong to other AWS account. </a:t>
            </a:r>
          </a:p>
          <a:p>
            <a:r>
              <a:rPr lang="en-AU" dirty="0"/>
              <a:t> Dedicated instances may share hardware with other instances from the same account that are not dedicated instance. </a:t>
            </a:r>
          </a:p>
          <a:p>
            <a:r>
              <a:rPr lang="en-AU" dirty="0"/>
              <a:t> Pay for dedicated instances on demand save up to 70% by purchasing reserved instance or save up to 90% by purchasing spot instances. </a:t>
            </a:r>
          </a:p>
        </p:txBody>
      </p:sp>
    </p:spTree>
    <p:extLst>
      <p:ext uri="{BB962C8B-B14F-4D97-AF65-F5344CB8AC3E}">
        <p14:creationId xmlns:p14="http://schemas.microsoft.com/office/powerpoint/2010/main" val="218697934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Route 53 as your Authoritative DNS: </a:t>
            </a:r>
            <a:endParaRPr lang="en-AU" dirty="0"/>
          </a:p>
        </p:txBody>
      </p:sp>
      <p:sp>
        <p:nvSpPr>
          <p:cNvPr id="3" name="Content Placeholder 2"/>
          <p:cNvSpPr>
            <a:spLocks noGrp="1"/>
          </p:cNvSpPr>
          <p:nvPr>
            <p:ph idx="1"/>
          </p:nvPr>
        </p:nvSpPr>
        <p:spPr>
          <a:xfrm>
            <a:off x="2589212" y="2027207"/>
            <a:ext cx="8915400" cy="4442603"/>
          </a:xfrm>
        </p:spPr>
        <p:txBody>
          <a:bodyPr>
            <a:normAutofit fontScale="92500" lnSpcReduction="10000"/>
          </a:bodyPr>
          <a:lstStyle/>
          <a:p>
            <a:endParaRPr lang="en-AU" dirty="0"/>
          </a:p>
          <a:p>
            <a:r>
              <a:rPr lang="en-AU" dirty="0"/>
              <a:t> When you update your registrar’s name server records be careful to use the Route 53 name servers for the correct hosted zone- the one that contains the records that you want Route 53 to use when responding to queries for your domain. </a:t>
            </a:r>
          </a:p>
          <a:p>
            <a:r>
              <a:rPr lang="en-AU" dirty="0"/>
              <a:t> Route 53 never returns values for records in other hosted zones that have the same name. </a:t>
            </a:r>
          </a:p>
          <a:p>
            <a:endParaRPr lang="en-AU" dirty="0"/>
          </a:p>
          <a:p>
            <a:r>
              <a:rPr lang="en-AU" dirty="0"/>
              <a:t> Route 53 hosted zone default entries: inside the hosted zone by default you have two entries: </a:t>
            </a:r>
          </a:p>
          <a:p>
            <a:endParaRPr lang="en-AU" dirty="0"/>
          </a:p>
          <a:p>
            <a:r>
              <a:rPr lang="en-AU" dirty="0"/>
              <a:t>a. </a:t>
            </a:r>
            <a:r>
              <a:rPr lang="en-AU" b="1" dirty="0"/>
              <a:t>Name server entry: </a:t>
            </a:r>
            <a:r>
              <a:rPr lang="en-AU" dirty="0"/>
              <a:t>it contains the unique sets of name servers for this hosted zone. </a:t>
            </a:r>
          </a:p>
          <a:p>
            <a:r>
              <a:rPr lang="en-AU" dirty="0"/>
              <a:t>b. </a:t>
            </a:r>
            <a:r>
              <a:rPr lang="en-AU" b="1" dirty="0"/>
              <a:t>SOA entry: </a:t>
            </a:r>
            <a:r>
              <a:rPr lang="en-AU" dirty="0"/>
              <a:t>it contains information about the hosted zone. </a:t>
            </a:r>
          </a:p>
          <a:p>
            <a:endParaRPr lang="en-AU" dirty="0"/>
          </a:p>
        </p:txBody>
      </p:sp>
    </p:spTree>
    <p:extLst>
      <p:ext uri="{BB962C8B-B14F-4D97-AF65-F5344CB8AC3E}">
        <p14:creationId xmlns:p14="http://schemas.microsoft.com/office/powerpoint/2010/main" val="139585360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If you are currently using another DNS service and you want to migrate to Amazon Route 53: </a:t>
            </a:r>
            <a:endParaRPr lang="en-AU" dirty="0"/>
          </a:p>
        </p:txBody>
      </p:sp>
      <p:sp>
        <p:nvSpPr>
          <p:cNvPr id="3" name="Content Placeholder 2"/>
          <p:cNvSpPr>
            <a:spLocks noGrp="1"/>
          </p:cNvSpPr>
          <p:nvPr>
            <p:ph idx="1"/>
          </p:nvPr>
        </p:nvSpPr>
        <p:spPr>
          <a:xfrm>
            <a:off x="2589212" y="2133599"/>
            <a:ext cx="8915400" cy="4543245"/>
          </a:xfrm>
        </p:spPr>
        <p:txBody>
          <a:bodyPr>
            <a:normAutofit fontScale="92500" lnSpcReduction="20000"/>
          </a:bodyPr>
          <a:lstStyle/>
          <a:p>
            <a:endParaRPr lang="en-AU" dirty="0"/>
          </a:p>
          <a:p>
            <a:r>
              <a:rPr lang="en-AU" dirty="0"/>
              <a:t>Start by creating a hosted zone. </a:t>
            </a:r>
          </a:p>
          <a:p>
            <a:r>
              <a:rPr lang="en-AU" dirty="0"/>
              <a:t> Route 53 automatically assigns the delegation sets the four name servers to your hosted zone. </a:t>
            </a:r>
          </a:p>
          <a:p>
            <a:r>
              <a:rPr lang="en-AU" dirty="0"/>
              <a:t> To ensure that DNS routes queries for your domain to the Route 53 name servers. </a:t>
            </a:r>
          </a:p>
          <a:p>
            <a:r>
              <a:rPr lang="en-AU" dirty="0"/>
              <a:t> Update your registrar’s or your own DNS service’s name server records for the domain to replace the current name servers with the names of the four Route 53 name servers for your hosted zone. </a:t>
            </a:r>
          </a:p>
          <a:p>
            <a:r>
              <a:rPr lang="en-AU" dirty="0"/>
              <a:t> The method that you use to update the name server records depends on which registrar or DNS service you are using. </a:t>
            </a:r>
          </a:p>
          <a:p>
            <a:r>
              <a:rPr lang="en-AU" dirty="0"/>
              <a:t> Some registrar only allow you to specify name servers using IP addresses they don’t allow you to specify fully qualified domain names. </a:t>
            </a:r>
          </a:p>
          <a:p>
            <a:r>
              <a:rPr lang="en-AU" dirty="0"/>
              <a:t> If your registrar requires using IP addresses,, you can get the IP addresses for your name servers using the dig utility (for mac and </a:t>
            </a:r>
            <a:r>
              <a:rPr lang="en-AU" dirty="0" err="1"/>
              <a:t>linux</a:t>
            </a:r>
            <a:r>
              <a:rPr lang="en-AU" dirty="0"/>
              <a:t>) and </a:t>
            </a:r>
            <a:r>
              <a:rPr lang="en-AU" dirty="0" err="1"/>
              <a:t>nslookup</a:t>
            </a:r>
            <a:r>
              <a:rPr lang="en-AU" dirty="0"/>
              <a:t> (for windows).[</a:t>
            </a:r>
            <a:r>
              <a:rPr lang="en-AU" dirty="0" err="1"/>
              <a:t>cmd-nslookup</a:t>
            </a:r>
            <a:r>
              <a:rPr lang="en-AU" dirty="0"/>
              <a:t>]. </a:t>
            </a:r>
          </a:p>
        </p:txBody>
      </p:sp>
    </p:spTree>
    <p:extLst>
      <p:ext uri="{BB962C8B-B14F-4D97-AF65-F5344CB8AC3E}">
        <p14:creationId xmlns:p14="http://schemas.microsoft.com/office/powerpoint/2010/main" val="141349620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Transferring a domain between accounts within AWS: </a:t>
            </a:r>
            <a:endParaRPr lang="en-AU" dirty="0"/>
          </a:p>
        </p:txBody>
      </p:sp>
      <p:sp>
        <p:nvSpPr>
          <p:cNvPr id="3" name="Content Placeholder 2"/>
          <p:cNvSpPr>
            <a:spLocks noGrp="1"/>
          </p:cNvSpPr>
          <p:nvPr>
            <p:ph idx="1"/>
          </p:nvPr>
        </p:nvSpPr>
        <p:spPr>
          <a:xfrm>
            <a:off x="2589212" y="2133599"/>
            <a:ext cx="8915400" cy="4646763"/>
          </a:xfrm>
        </p:spPr>
        <p:txBody>
          <a:bodyPr>
            <a:normAutofit fontScale="92500" lnSpcReduction="20000"/>
          </a:bodyPr>
          <a:lstStyle/>
          <a:p>
            <a:endParaRPr lang="en-AU" dirty="0"/>
          </a:p>
          <a:p>
            <a:r>
              <a:rPr lang="en-AU" dirty="0"/>
              <a:t>Transferring a domain to a different AWS account: if you registered a domain using one AWS account and you want to transfer the domain to another AWS account you can do so by contacting the AWS support </a:t>
            </a:r>
            <a:r>
              <a:rPr lang="en-AU" dirty="0" err="1"/>
              <a:t>center</a:t>
            </a:r>
            <a:r>
              <a:rPr lang="en-AU" dirty="0"/>
              <a:t> and requesting the transfer. </a:t>
            </a:r>
          </a:p>
          <a:p>
            <a:r>
              <a:rPr lang="en-AU" b="1" dirty="0"/>
              <a:t>Migrating a hosted zone to a different AWS account: </a:t>
            </a:r>
          </a:p>
          <a:p>
            <a:endParaRPr lang="en-AU" dirty="0"/>
          </a:p>
          <a:p>
            <a:r>
              <a:rPr lang="en-AU" dirty="0"/>
              <a:t> If you are using Route 53 as the DNS service for the domain, Route 53 doesn’t transfer the hosted zone when you transfer a domain to a different AWS account. </a:t>
            </a:r>
          </a:p>
          <a:p>
            <a:r>
              <a:rPr lang="en-AU" dirty="0"/>
              <a:t> If domain registration is associated with one account and the corresponding hosted zone is associated with another account, neither domain registration not DNS functionality is affected. </a:t>
            </a:r>
          </a:p>
          <a:p>
            <a:endParaRPr lang="en-AU" dirty="0"/>
          </a:p>
          <a:p>
            <a:r>
              <a:rPr lang="en-AU" dirty="0"/>
              <a:t>The only affect is that you will need to sign into the Route 53 console using one account to see the domain and sign-in using the another account to see the hosted zone. </a:t>
            </a:r>
          </a:p>
          <a:p>
            <a:endParaRPr lang="en-AU" dirty="0"/>
          </a:p>
        </p:txBody>
      </p:sp>
    </p:spTree>
    <p:extLst>
      <p:ext uri="{BB962C8B-B14F-4D97-AF65-F5344CB8AC3E}">
        <p14:creationId xmlns:p14="http://schemas.microsoft.com/office/powerpoint/2010/main" val="369076283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Supported DNS record types by Route 53: </a:t>
            </a:r>
            <a:endParaRPr lang="en-AU" dirty="0"/>
          </a:p>
        </p:txBody>
      </p:sp>
      <p:sp>
        <p:nvSpPr>
          <p:cNvPr id="3" name="Content Placeholder 2"/>
          <p:cNvSpPr>
            <a:spLocks noGrp="1"/>
          </p:cNvSpPr>
          <p:nvPr>
            <p:ph idx="1"/>
          </p:nvPr>
        </p:nvSpPr>
        <p:spPr>
          <a:xfrm>
            <a:off x="2589212" y="2133600"/>
            <a:ext cx="8915400" cy="4724400"/>
          </a:xfrm>
        </p:spPr>
        <p:txBody>
          <a:bodyPr>
            <a:normAutofit fontScale="85000" lnSpcReduction="20000"/>
          </a:bodyPr>
          <a:lstStyle/>
          <a:p>
            <a:endParaRPr lang="en-AU" dirty="0"/>
          </a:p>
          <a:p>
            <a:r>
              <a:rPr lang="en-AU" dirty="0"/>
              <a:t>1. </a:t>
            </a:r>
            <a:r>
              <a:rPr lang="en-AU" b="1" dirty="0"/>
              <a:t>A record: </a:t>
            </a:r>
            <a:r>
              <a:rPr lang="en-AU" dirty="0"/>
              <a:t>Address record- maps domain name to IP address. </a:t>
            </a:r>
            <a:r>
              <a:rPr lang="en-AU" dirty="0" err="1"/>
              <a:t>e.g</a:t>
            </a:r>
            <a:r>
              <a:rPr lang="en-AU" dirty="0"/>
              <a:t>: www.cns.com IN A 5.5.5.5 </a:t>
            </a:r>
          </a:p>
          <a:p>
            <a:endParaRPr lang="en-AU" dirty="0"/>
          </a:p>
          <a:p>
            <a:r>
              <a:rPr lang="en-AU" dirty="0"/>
              <a:t>2. </a:t>
            </a:r>
            <a:r>
              <a:rPr lang="en-AU" b="1" dirty="0"/>
              <a:t>AAAA record- </a:t>
            </a:r>
            <a:r>
              <a:rPr lang="en-AU" dirty="0"/>
              <a:t>IPv6 address record: maps domain name to an IPv6 address. </a:t>
            </a:r>
            <a:r>
              <a:rPr lang="en-AU" dirty="0" err="1"/>
              <a:t>e.g</a:t>
            </a:r>
            <a:r>
              <a:rPr lang="en-AU" dirty="0"/>
              <a:t>: www.cns.com IN AAAA 2002:b786::1 </a:t>
            </a:r>
          </a:p>
          <a:p>
            <a:endParaRPr lang="en-AU" dirty="0"/>
          </a:p>
          <a:p>
            <a:r>
              <a:rPr lang="en-AU" dirty="0"/>
              <a:t>3. </a:t>
            </a:r>
            <a:r>
              <a:rPr lang="en-AU" b="1" dirty="0"/>
              <a:t>CNAME</a:t>
            </a:r>
            <a:r>
              <a:rPr lang="en-AU" dirty="0"/>
              <a:t>- maps an alias to a hostname. </a:t>
            </a:r>
            <a:r>
              <a:rPr lang="en-AU" dirty="0" err="1"/>
              <a:t>E.g</a:t>
            </a:r>
            <a:r>
              <a:rPr lang="en-AU" dirty="0"/>
              <a:t>: web IN CNAME www.cns.com </a:t>
            </a:r>
          </a:p>
          <a:p>
            <a:endParaRPr lang="en-AU" dirty="0"/>
          </a:p>
          <a:p>
            <a:r>
              <a:rPr lang="en-AU" dirty="0"/>
              <a:t>4. </a:t>
            </a:r>
            <a:r>
              <a:rPr lang="en-AU" b="1" dirty="0"/>
              <a:t>NS record</a:t>
            </a:r>
            <a:r>
              <a:rPr lang="en-AU" dirty="0"/>
              <a:t>- name server record used for delegating zone to a name server. </a:t>
            </a:r>
            <a:r>
              <a:rPr lang="en-AU" dirty="0" err="1"/>
              <a:t>E.g</a:t>
            </a:r>
            <a:r>
              <a:rPr lang="en-AU" dirty="0"/>
              <a:t>: cns.com IN NS nsi.cns.com </a:t>
            </a:r>
          </a:p>
          <a:p>
            <a:endParaRPr lang="en-AU" dirty="0"/>
          </a:p>
          <a:p>
            <a:r>
              <a:rPr lang="en-AU" dirty="0"/>
              <a:t>5. </a:t>
            </a:r>
            <a:r>
              <a:rPr lang="en-AU" b="1" dirty="0"/>
              <a:t>SOA record</a:t>
            </a:r>
            <a:r>
              <a:rPr lang="en-AU" dirty="0"/>
              <a:t>- start of authority record. </a:t>
            </a:r>
          </a:p>
          <a:p>
            <a:endParaRPr lang="en-AU" dirty="0"/>
          </a:p>
          <a:p>
            <a:r>
              <a:rPr lang="en-AU" dirty="0"/>
              <a:t>6. </a:t>
            </a:r>
            <a:r>
              <a:rPr lang="en-AU" b="1" dirty="0"/>
              <a:t>MX record</a:t>
            </a:r>
            <a:r>
              <a:rPr lang="en-AU" dirty="0"/>
              <a:t>- mail exchange: defines where to deliver mail for user@ a domain name. </a:t>
            </a:r>
            <a:r>
              <a:rPr lang="en-AU" dirty="0" err="1"/>
              <a:t>e.g</a:t>
            </a:r>
            <a:r>
              <a:rPr lang="en-AU" dirty="0"/>
              <a:t>: cns.com IN MX 10 mail01.cns.com </a:t>
            </a:r>
          </a:p>
        </p:txBody>
      </p:sp>
    </p:spTree>
    <p:extLst>
      <p:ext uri="{BB962C8B-B14F-4D97-AF65-F5344CB8AC3E}">
        <p14:creationId xmlns:p14="http://schemas.microsoft.com/office/powerpoint/2010/main" val="76708628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Supported DNS record types by Route 53: </a:t>
            </a:r>
            <a:endParaRPr lang="en-AU" dirty="0"/>
          </a:p>
        </p:txBody>
      </p:sp>
      <p:sp>
        <p:nvSpPr>
          <p:cNvPr id="3" name="Content Placeholder 2"/>
          <p:cNvSpPr>
            <a:spLocks noGrp="1"/>
          </p:cNvSpPr>
          <p:nvPr>
            <p:ph idx="1"/>
          </p:nvPr>
        </p:nvSpPr>
        <p:spPr/>
        <p:txBody>
          <a:bodyPr/>
          <a:lstStyle/>
          <a:p>
            <a:endParaRPr lang="en-AU" dirty="0"/>
          </a:p>
          <a:p>
            <a:r>
              <a:rPr lang="en-AU" dirty="0"/>
              <a:t> Name server records defines which name server is an authoritative to a particular zone of domain name and point you to other DNS servers. </a:t>
            </a:r>
          </a:p>
          <a:p>
            <a:r>
              <a:rPr lang="en-AU" dirty="0"/>
              <a:t> A/AAAA are called host records, like business cards. </a:t>
            </a:r>
          </a:p>
          <a:p>
            <a:r>
              <a:rPr lang="en-AU" dirty="0"/>
              <a:t> CNAME is an alternative record or an alias for another record. </a:t>
            </a:r>
          </a:p>
          <a:p>
            <a:r>
              <a:rPr lang="en-AU" dirty="0"/>
              <a:t> Helpful in redirection or if you want to hide details about your actual server from the users. </a:t>
            </a:r>
          </a:p>
        </p:txBody>
      </p:sp>
    </p:spTree>
    <p:extLst>
      <p:ext uri="{BB962C8B-B14F-4D97-AF65-F5344CB8AC3E}">
        <p14:creationId xmlns:p14="http://schemas.microsoft.com/office/powerpoint/2010/main" val="54173745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Start of Authoritative (SOA) Record: </a:t>
            </a:r>
            <a:endParaRPr lang="en-AU" dirty="0"/>
          </a:p>
        </p:txBody>
      </p:sp>
      <p:sp>
        <p:nvSpPr>
          <p:cNvPr id="3" name="Content Placeholder 2"/>
          <p:cNvSpPr>
            <a:spLocks noGrp="1"/>
          </p:cNvSpPr>
          <p:nvPr>
            <p:ph idx="1"/>
          </p:nvPr>
        </p:nvSpPr>
        <p:spPr>
          <a:xfrm>
            <a:off x="2589212" y="1578634"/>
            <a:ext cx="8915400" cy="4332588"/>
          </a:xfrm>
        </p:spPr>
        <p:txBody>
          <a:bodyPr/>
          <a:lstStyle/>
          <a:p>
            <a:endParaRPr lang="en-AU" dirty="0"/>
          </a:p>
          <a:p>
            <a:r>
              <a:rPr lang="en-AU" dirty="0"/>
              <a:t> Every single zone has one and only one SOA resource record at the beginning of the zone. </a:t>
            </a:r>
          </a:p>
          <a:p>
            <a:r>
              <a:rPr lang="en-AU" dirty="0"/>
              <a:t> It is not an actual record, it includes the following information: </a:t>
            </a:r>
          </a:p>
          <a:p>
            <a:r>
              <a:rPr lang="en-AU" dirty="0"/>
              <a:t> Who is the owner (email for the domain) </a:t>
            </a:r>
          </a:p>
          <a:p>
            <a:r>
              <a:rPr lang="en-AU" dirty="0"/>
              <a:t> The authoritative server </a:t>
            </a:r>
          </a:p>
          <a:p>
            <a:r>
              <a:rPr lang="en-AU" dirty="0"/>
              <a:t> The serial number which is incremental with changes to the zone data. </a:t>
            </a:r>
          </a:p>
          <a:p>
            <a:r>
              <a:rPr lang="en-AU" dirty="0"/>
              <a:t> The refreshing time/cycle into and the TTL. </a:t>
            </a:r>
          </a:p>
          <a:p>
            <a:endParaRPr lang="en-AU" dirty="0"/>
          </a:p>
        </p:txBody>
      </p:sp>
    </p:spTree>
    <p:extLst>
      <p:ext uri="{BB962C8B-B14F-4D97-AF65-F5344CB8AC3E}">
        <p14:creationId xmlns:p14="http://schemas.microsoft.com/office/powerpoint/2010/main" val="2470773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CNAME Record Type: </a:t>
            </a:r>
            <a:endParaRPr lang="en-AU" dirty="0"/>
          </a:p>
        </p:txBody>
      </p:sp>
      <p:sp>
        <p:nvSpPr>
          <p:cNvPr id="3" name="Content Placeholder 2"/>
          <p:cNvSpPr>
            <a:spLocks noGrp="1"/>
          </p:cNvSpPr>
          <p:nvPr>
            <p:ph idx="1"/>
          </p:nvPr>
        </p:nvSpPr>
        <p:spPr/>
        <p:txBody>
          <a:bodyPr>
            <a:normAutofit fontScale="92500" lnSpcReduction="20000"/>
          </a:bodyPr>
          <a:lstStyle/>
          <a:p>
            <a:endParaRPr lang="en-AU" dirty="0"/>
          </a:p>
          <a:p>
            <a:r>
              <a:rPr lang="en-AU" dirty="0"/>
              <a:t> A CNAME value element is the same format as a domain name. </a:t>
            </a:r>
          </a:p>
          <a:p>
            <a:r>
              <a:rPr lang="en-AU" dirty="0"/>
              <a:t> The DNS protocol doesn’t allow you to create a CNAME record for the top node of a DNS namespace, also known as the zone apex. (root domain) </a:t>
            </a:r>
          </a:p>
          <a:p>
            <a:r>
              <a:rPr lang="en-AU" dirty="0"/>
              <a:t> For </a:t>
            </a:r>
            <a:r>
              <a:rPr lang="en-AU" dirty="0" err="1"/>
              <a:t>e.g</a:t>
            </a:r>
            <a:r>
              <a:rPr lang="en-AU" dirty="0"/>
              <a:t>: if you register the DNS name cns.com, the zone apex is cns.com. </a:t>
            </a:r>
          </a:p>
          <a:p>
            <a:r>
              <a:rPr lang="en-AU" dirty="0"/>
              <a:t> You cannot create a CNAME record for cns.com. </a:t>
            </a:r>
          </a:p>
          <a:p>
            <a:r>
              <a:rPr lang="en-AU" dirty="0"/>
              <a:t> However you can create CNAME records for www.cns.com, supports.cns.com and so on. </a:t>
            </a:r>
          </a:p>
          <a:p>
            <a:r>
              <a:rPr lang="en-AU" dirty="0"/>
              <a:t> In addition it you create a CNAME record for a subdomain, you cannot create any other records for that subdomain. </a:t>
            </a:r>
          </a:p>
          <a:p>
            <a:r>
              <a:rPr lang="en-AU" dirty="0"/>
              <a:t> For </a:t>
            </a:r>
            <a:r>
              <a:rPr lang="en-AU" dirty="0" err="1"/>
              <a:t>e.g</a:t>
            </a:r>
            <a:r>
              <a:rPr lang="en-AU" dirty="0"/>
              <a:t>: if you create a CNAME for www.cns.com, you cannot create any other records for which the value of the name field is www.cns.com. </a:t>
            </a:r>
          </a:p>
        </p:txBody>
      </p:sp>
    </p:spTree>
    <p:extLst>
      <p:ext uri="{BB962C8B-B14F-4D97-AF65-F5344CB8AC3E}">
        <p14:creationId xmlns:p14="http://schemas.microsoft.com/office/powerpoint/2010/main" val="365669053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AWS Route 53 Routing Policies: </a:t>
            </a:r>
            <a:endParaRPr lang="en-AU" dirty="0"/>
          </a:p>
        </p:txBody>
      </p:sp>
      <p:sp>
        <p:nvSpPr>
          <p:cNvPr id="3" name="Content Placeholder 2"/>
          <p:cNvSpPr>
            <a:spLocks noGrp="1"/>
          </p:cNvSpPr>
          <p:nvPr>
            <p:ph idx="1"/>
          </p:nvPr>
        </p:nvSpPr>
        <p:spPr/>
        <p:txBody>
          <a:bodyPr/>
          <a:lstStyle/>
          <a:p>
            <a:endParaRPr lang="en-AU" dirty="0"/>
          </a:p>
          <a:p>
            <a:r>
              <a:rPr lang="en-AU" dirty="0"/>
              <a:t>1. Simple Routing (default) </a:t>
            </a:r>
          </a:p>
          <a:p>
            <a:r>
              <a:rPr lang="en-AU" dirty="0"/>
              <a:t>2. Failover Routing </a:t>
            </a:r>
          </a:p>
          <a:p>
            <a:r>
              <a:rPr lang="en-AU" dirty="0"/>
              <a:t>3. Geo Location Routing </a:t>
            </a:r>
          </a:p>
          <a:p>
            <a:r>
              <a:rPr lang="en-AU" dirty="0"/>
              <a:t>4. Multi Value Routing </a:t>
            </a:r>
          </a:p>
          <a:p>
            <a:r>
              <a:rPr lang="en-AU" dirty="0"/>
              <a:t>5. Latency based Routing </a:t>
            </a:r>
          </a:p>
          <a:p>
            <a:r>
              <a:rPr lang="en-AU" dirty="0"/>
              <a:t>6. Weighted Routing </a:t>
            </a:r>
          </a:p>
          <a:p>
            <a:r>
              <a:rPr lang="en-AU" dirty="0"/>
              <a:t>7. Geo-Proximity </a:t>
            </a:r>
          </a:p>
        </p:txBody>
      </p:sp>
    </p:spTree>
    <p:extLst>
      <p:ext uri="{BB962C8B-B14F-4D97-AF65-F5344CB8AC3E}">
        <p14:creationId xmlns:p14="http://schemas.microsoft.com/office/powerpoint/2010/main" val="287274490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AWS Route 53 Routing Policies</a:t>
            </a:r>
            <a:endParaRPr lang="en-AU" dirty="0"/>
          </a:p>
        </p:txBody>
      </p:sp>
      <p:sp>
        <p:nvSpPr>
          <p:cNvPr id="3" name="Content Placeholder 2"/>
          <p:cNvSpPr>
            <a:spLocks noGrp="1"/>
          </p:cNvSpPr>
          <p:nvPr>
            <p:ph idx="1"/>
          </p:nvPr>
        </p:nvSpPr>
        <p:spPr>
          <a:xfrm>
            <a:off x="2589212" y="2133599"/>
            <a:ext cx="8915400" cy="4491487"/>
          </a:xfrm>
        </p:spPr>
        <p:txBody>
          <a:bodyPr>
            <a:normAutofit fontScale="85000" lnSpcReduction="20000"/>
          </a:bodyPr>
          <a:lstStyle/>
          <a:p>
            <a:r>
              <a:rPr lang="en-AU" b="1" dirty="0"/>
              <a:t>Failover Routing: </a:t>
            </a:r>
            <a:endParaRPr lang="en-AU" dirty="0"/>
          </a:p>
          <a:p>
            <a:r>
              <a:rPr lang="en-AU" dirty="0"/>
              <a:t> Failover routing lets you route traffic to a resource when the resource is healthy. If the main resource is not healthy then route traffic to a different resource. </a:t>
            </a:r>
          </a:p>
          <a:p>
            <a:r>
              <a:rPr lang="en-AU" dirty="0"/>
              <a:t> The primary and secondary records can route traffic to anything form an Amazon S3 bucket that is configured as a website to a complex tree of records. </a:t>
            </a:r>
          </a:p>
          <a:p>
            <a:r>
              <a:rPr lang="en-AU" dirty="0"/>
              <a:t> Failover routing policy is applicable for public hosted zone only. </a:t>
            </a:r>
          </a:p>
          <a:p>
            <a:endParaRPr lang="en-AU" dirty="0"/>
          </a:p>
          <a:p>
            <a:r>
              <a:rPr lang="en-AU" b="1" dirty="0"/>
              <a:t>Geo Location Routing: </a:t>
            </a:r>
            <a:endParaRPr lang="en-AU" dirty="0"/>
          </a:p>
          <a:p>
            <a:r>
              <a:rPr lang="en-AU" dirty="0"/>
              <a:t> Geo location routing lets you choose the resources that serves your traffic based on the geographic location of the user’s </a:t>
            </a:r>
            <a:r>
              <a:rPr lang="en-AU" dirty="0" err="1"/>
              <a:t>i.e</a:t>
            </a:r>
            <a:r>
              <a:rPr lang="en-AU" dirty="0"/>
              <a:t> the location that DNS queries originate from. </a:t>
            </a:r>
          </a:p>
          <a:p>
            <a:r>
              <a:rPr lang="en-AU" dirty="0"/>
              <a:t> For </a:t>
            </a:r>
            <a:r>
              <a:rPr lang="en-AU" dirty="0" err="1"/>
              <a:t>e.g</a:t>
            </a:r>
            <a:r>
              <a:rPr lang="en-AU" dirty="0"/>
              <a:t>: you may have presence in Europe and Asia. Now you want users in the Asia to be served in the Asia and those in Europe to be served by servers in Europe. </a:t>
            </a:r>
          </a:p>
          <a:p>
            <a:endParaRPr lang="en-AU" dirty="0"/>
          </a:p>
          <a:p>
            <a:r>
              <a:rPr lang="en-AU" b="1" dirty="0"/>
              <a:t>Benefits: </a:t>
            </a:r>
            <a:endParaRPr lang="en-AU" dirty="0"/>
          </a:p>
          <a:p>
            <a:r>
              <a:rPr lang="en-AU" dirty="0"/>
              <a:t> You can localize your content and present some of all of your website in the language of your user’s. </a:t>
            </a:r>
          </a:p>
        </p:txBody>
      </p:sp>
    </p:spTree>
    <p:extLst>
      <p:ext uri="{BB962C8B-B14F-4D97-AF65-F5344CB8AC3E}">
        <p14:creationId xmlns:p14="http://schemas.microsoft.com/office/powerpoint/2010/main" val="261057105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Geo Location Routing: </a:t>
            </a:r>
            <a:endParaRPr lang="en-AU" dirty="0"/>
          </a:p>
        </p:txBody>
      </p:sp>
      <p:sp>
        <p:nvSpPr>
          <p:cNvPr id="3" name="Content Placeholder 2"/>
          <p:cNvSpPr>
            <a:spLocks noGrp="1"/>
          </p:cNvSpPr>
          <p:nvPr>
            <p:ph idx="1"/>
          </p:nvPr>
        </p:nvSpPr>
        <p:spPr/>
        <p:txBody>
          <a:bodyPr/>
          <a:lstStyle/>
          <a:p>
            <a:endParaRPr lang="en-AU" dirty="0"/>
          </a:p>
          <a:p>
            <a:r>
              <a:rPr lang="en-AU" dirty="0"/>
              <a:t> You can also use geo location routing to restrict distribution of content to only the locations in which you have distribution rights. </a:t>
            </a:r>
          </a:p>
          <a:p>
            <a:r>
              <a:rPr lang="en-AU" dirty="0"/>
              <a:t> You can specify geographic locations by continent, by country or by state in the United States. </a:t>
            </a:r>
          </a:p>
          <a:p>
            <a:r>
              <a:rPr lang="en-AU" dirty="0"/>
              <a:t> If you create separate records for overlapping geographic regions, for </a:t>
            </a:r>
            <a:r>
              <a:rPr lang="en-AU" dirty="0" err="1"/>
              <a:t>e.g</a:t>
            </a:r>
            <a:r>
              <a:rPr lang="en-AU" dirty="0"/>
              <a:t>: one record for north America and one for Canada- priority goes to the smallest geographic location. </a:t>
            </a:r>
          </a:p>
          <a:p>
            <a:r>
              <a:rPr lang="en-AU" dirty="0"/>
              <a:t> Geo location works by mapping IP address to locations. However some IP address are not mapped to geographic location. </a:t>
            </a:r>
          </a:p>
        </p:txBody>
      </p:sp>
    </p:spTree>
    <p:extLst>
      <p:ext uri="{BB962C8B-B14F-4D97-AF65-F5344CB8AC3E}">
        <p14:creationId xmlns:p14="http://schemas.microsoft.com/office/powerpoint/2010/main" val="325574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ormAutofit/>
          </a:bodyPr>
          <a:lstStyle/>
          <a:p>
            <a:r>
              <a:rPr lang="en-AU" sz="32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Course Content</a:t>
            </a:r>
          </a:p>
        </p:txBody>
      </p:sp>
      <p:sp>
        <p:nvSpPr>
          <p:cNvPr id="3" name="Content Placeholder 2"/>
          <p:cNvSpPr>
            <a:spLocks noGrp="1"/>
          </p:cNvSpPr>
          <p:nvPr>
            <p:ph idx="1"/>
          </p:nvPr>
        </p:nvSpPr>
        <p:spPr/>
        <p:txBody>
          <a:bodyPr>
            <a:normAutofit fontScale="85000" lnSpcReduction="20000"/>
          </a:bodyPr>
          <a:lstStyle/>
          <a:p>
            <a:pPr marL="0" indent="0">
              <a:buNone/>
            </a:pPr>
            <a:endParaRPr lang="en-AU" sz="1400" i="1" dirty="0">
              <a:solidFill>
                <a:srgbClr val="FF0000"/>
              </a:solidFill>
            </a:endParaRPr>
          </a:p>
          <a:p>
            <a:pPr marL="0" indent="0">
              <a:buNone/>
            </a:pPr>
            <a:endParaRPr lang="en-AU" sz="1400" i="1" dirty="0">
              <a:solidFill>
                <a:srgbClr val="FF0000"/>
              </a:solidFill>
            </a:endParaRPr>
          </a:p>
          <a:p>
            <a:pPr marL="0" indent="0">
              <a:buNone/>
            </a:pPr>
            <a:endParaRPr lang="en-AU" sz="1400" i="1" dirty="0">
              <a:solidFill>
                <a:srgbClr val="FF0000"/>
              </a:solidFill>
            </a:endParaRPr>
          </a:p>
          <a:p>
            <a:pPr marL="0" indent="0">
              <a:buNone/>
            </a:pPr>
            <a:endParaRPr lang="en-AU" sz="1400" i="1" dirty="0">
              <a:solidFill>
                <a:srgbClr val="FF0000"/>
              </a:solidFill>
            </a:endParaRPr>
          </a:p>
          <a:p>
            <a:pPr marL="0" indent="0">
              <a:buNone/>
            </a:pPr>
            <a:endParaRPr lang="en-AU" sz="1400" i="1" dirty="0">
              <a:solidFill>
                <a:srgbClr val="FF0000"/>
              </a:solidFill>
            </a:endParaRPr>
          </a:p>
          <a:p>
            <a:pPr marL="0" indent="0">
              <a:buNone/>
            </a:pPr>
            <a:endParaRPr lang="en-AU" sz="1400" i="1" dirty="0">
              <a:solidFill>
                <a:srgbClr val="FF0000"/>
              </a:solidFill>
            </a:endParaRPr>
          </a:p>
          <a:p>
            <a:pPr marL="0" indent="0">
              <a:buNone/>
            </a:pPr>
            <a:endParaRPr lang="en-AU" sz="1400" i="1" dirty="0">
              <a:solidFill>
                <a:srgbClr val="FF0000"/>
              </a:solidFill>
            </a:endParaRPr>
          </a:p>
          <a:p>
            <a:pPr marL="0" indent="0">
              <a:buNone/>
            </a:pPr>
            <a:r>
              <a:rPr lang="en-AU" sz="1400" i="1" dirty="0">
                <a:solidFill>
                  <a:srgbClr val="FF0000"/>
                </a:solidFill>
              </a:rPr>
              <a:t>15</a:t>
            </a:r>
            <a:r>
              <a:rPr lang="en-AU" sz="1400" i="1" dirty="0">
                <a:solidFill>
                  <a:srgbClr val="FF0000"/>
                </a:solidFill>
                <a:sym typeface="Wingdings" panose="05000000000000000000" pitchFamily="2" charset="2"/>
              </a:rPr>
              <a:t>Relational Database Services(RDS)</a:t>
            </a:r>
          </a:p>
          <a:p>
            <a:pPr marL="0" indent="0">
              <a:buNone/>
            </a:pPr>
            <a:r>
              <a:rPr lang="en-AU" sz="1400" i="1" dirty="0">
                <a:solidFill>
                  <a:srgbClr val="FF0000"/>
                </a:solidFill>
                <a:sym typeface="Wingdings" panose="05000000000000000000" pitchFamily="2" charset="2"/>
              </a:rPr>
              <a:t>16DynamoDB</a:t>
            </a:r>
          </a:p>
          <a:p>
            <a:pPr marL="0" indent="0">
              <a:buNone/>
            </a:pPr>
            <a:r>
              <a:rPr lang="en-AU" sz="1400" i="1" dirty="0">
                <a:solidFill>
                  <a:srgbClr val="FF0000"/>
                </a:solidFill>
                <a:sym typeface="Wingdings" panose="05000000000000000000" pitchFamily="2" charset="2"/>
              </a:rPr>
              <a:t>17Route53</a:t>
            </a:r>
          </a:p>
          <a:p>
            <a:pPr marL="0" indent="0">
              <a:buNone/>
            </a:pPr>
            <a:r>
              <a:rPr lang="en-AU" sz="1400" i="1" dirty="0">
                <a:solidFill>
                  <a:srgbClr val="FF0000"/>
                </a:solidFill>
                <a:sym typeface="Wingdings" panose="05000000000000000000" pitchFamily="2" charset="2"/>
              </a:rPr>
              <a:t>18Simple Queue Service(SQS)</a:t>
            </a:r>
          </a:p>
          <a:p>
            <a:pPr marL="0" indent="0">
              <a:buNone/>
            </a:pPr>
            <a:r>
              <a:rPr lang="en-AU" sz="1400" i="1" dirty="0">
                <a:solidFill>
                  <a:srgbClr val="FF0000"/>
                </a:solidFill>
                <a:sym typeface="Wingdings" panose="05000000000000000000" pitchFamily="2" charset="2"/>
              </a:rPr>
              <a:t>19Simple Notification Service(SNS)</a:t>
            </a:r>
          </a:p>
          <a:p>
            <a:pPr marL="0" indent="0">
              <a:buNone/>
            </a:pPr>
            <a:r>
              <a:rPr lang="en-AU" sz="1400" i="1" dirty="0">
                <a:solidFill>
                  <a:srgbClr val="FF0000"/>
                </a:solidFill>
                <a:sym typeface="Wingdings" panose="05000000000000000000" pitchFamily="2" charset="2"/>
              </a:rPr>
              <a:t>20AWS Lambda</a:t>
            </a:r>
          </a:p>
          <a:p>
            <a:pPr marL="0" indent="0">
              <a:buNone/>
            </a:pPr>
            <a:endParaRPr lang="en-AU" sz="1400" i="1" dirty="0">
              <a:solidFill>
                <a:srgbClr val="FF0000"/>
              </a:solidFill>
              <a:sym typeface="Wingdings" panose="05000000000000000000" pitchFamily="2" charset="2"/>
            </a:endParaRPr>
          </a:p>
          <a:p>
            <a:pPr marL="0" indent="0">
              <a:buNone/>
            </a:pPr>
            <a:endParaRPr lang="en-AU" sz="1400" i="1" dirty="0">
              <a:solidFill>
                <a:srgbClr val="FF0000"/>
              </a:solidFill>
              <a:sym typeface="Wingdings" panose="05000000000000000000" pitchFamily="2" charset="2"/>
            </a:endParaRPr>
          </a:p>
          <a:p>
            <a:pPr marL="0" indent="0">
              <a:buNone/>
            </a:pPr>
            <a:endParaRPr lang="en-AU" sz="1400" i="1" dirty="0">
              <a:solidFill>
                <a:srgbClr val="FF0000"/>
              </a:solidFill>
              <a:sym typeface="Wingdings" panose="05000000000000000000" pitchFamily="2" charset="2"/>
            </a:endParaRPr>
          </a:p>
          <a:p>
            <a:pPr marL="0" indent="0">
              <a:buNone/>
            </a:pPr>
            <a:endParaRPr lang="en-AU" sz="1400" i="1" dirty="0">
              <a:solidFill>
                <a:srgbClr val="FF0000"/>
              </a:solidFill>
              <a:sym typeface="Wingdings" panose="05000000000000000000" pitchFamily="2" charset="2"/>
            </a:endParaRPr>
          </a:p>
          <a:p>
            <a:pPr marL="0" indent="0">
              <a:buNone/>
            </a:pPr>
            <a:endParaRPr lang="en-AU" sz="1400" i="1" dirty="0">
              <a:solidFill>
                <a:srgbClr val="FF0000"/>
              </a:solidFill>
              <a:sym typeface="Wingdings" panose="05000000000000000000" pitchFamily="2" charset="2"/>
            </a:endParaRPr>
          </a:p>
          <a:p>
            <a:pPr marL="0" indent="0">
              <a:buNone/>
            </a:pPr>
            <a:r>
              <a:rPr lang="en-AU" sz="3500" b="1" i="1" dirty="0">
                <a:solidFill>
                  <a:srgbClr val="00B050"/>
                </a:solidFill>
                <a:sym typeface="Wingdings" panose="05000000000000000000" pitchFamily="2" charset="2"/>
              </a:rPr>
              <a:t>Written by-Ashok Anupam</a:t>
            </a:r>
          </a:p>
          <a:p>
            <a:pPr marL="0" indent="0">
              <a:buNone/>
            </a:pPr>
            <a:endParaRPr lang="en-AU" sz="1400" i="1" dirty="0">
              <a:solidFill>
                <a:srgbClr val="FF0000"/>
              </a:solidFill>
              <a:sym typeface="Wingdings" panose="05000000000000000000" pitchFamily="2" charset="2"/>
            </a:endParaRPr>
          </a:p>
          <a:p>
            <a:pPr marL="0" indent="0">
              <a:buNone/>
            </a:pPr>
            <a:endParaRPr lang="en-AU" sz="1400" i="1" dirty="0">
              <a:solidFill>
                <a:srgbClr val="FF0000"/>
              </a:solidFill>
              <a:sym typeface="Wingdings" panose="05000000000000000000" pitchFamily="2" charset="2"/>
            </a:endParaRPr>
          </a:p>
          <a:p>
            <a:pPr marL="0" indent="0">
              <a:buNone/>
            </a:pPr>
            <a:endParaRPr lang="en-AU" sz="1400" i="1" dirty="0">
              <a:solidFill>
                <a:srgbClr val="FF0000"/>
              </a:solidFill>
              <a:sym typeface="Wingdings" panose="05000000000000000000" pitchFamily="2" charset="2"/>
            </a:endParaRPr>
          </a:p>
          <a:p>
            <a:pPr marL="0" indent="0">
              <a:buNone/>
            </a:pPr>
            <a:endParaRPr lang="en-AU" sz="1400" i="1" dirty="0">
              <a:solidFill>
                <a:srgbClr val="FF0000"/>
              </a:solidFill>
              <a:sym typeface="Wingdings" panose="05000000000000000000" pitchFamily="2" charset="2"/>
            </a:endParaRPr>
          </a:p>
        </p:txBody>
      </p:sp>
      <p:sp>
        <p:nvSpPr>
          <p:cNvPr id="4" name="Text Placeholder 3"/>
          <p:cNvSpPr>
            <a:spLocks noGrp="1"/>
          </p:cNvSpPr>
          <p:nvPr>
            <p:ph type="body" sz="half" idx="2"/>
          </p:nvPr>
        </p:nvSpPr>
        <p:spPr>
          <a:xfrm>
            <a:off x="2589212" y="1598612"/>
            <a:ext cx="3505199" cy="5086859"/>
          </a:xfrm>
        </p:spPr>
        <p:txBody>
          <a:bodyPr>
            <a:normAutofit/>
          </a:bodyPr>
          <a:lstStyle/>
          <a:p>
            <a:r>
              <a:rPr lang="en-AU" dirty="0">
                <a:solidFill>
                  <a:srgbClr val="FF0000"/>
                </a:solidFill>
              </a:rPr>
              <a:t>1</a:t>
            </a:r>
            <a:r>
              <a:rPr lang="en-AU" i="1" dirty="0">
                <a:solidFill>
                  <a:srgbClr val="FF0000"/>
                </a:solidFill>
                <a:sym typeface="Wingdings" panose="05000000000000000000" pitchFamily="2" charset="2"/>
              </a:rPr>
              <a:t></a:t>
            </a:r>
            <a:r>
              <a:rPr lang="en-AU" i="1" dirty="0">
                <a:solidFill>
                  <a:srgbClr val="FF0000"/>
                </a:solidFill>
              </a:rPr>
              <a:t>Cloud Computing Introduction</a:t>
            </a:r>
          </a:p>
          <a:p>
            <a:r>
              <a:rPr lang="en-AU" i="1" dirty="0">
                <a:solidFill>
                  <a:srgbClr val="FF0000"/>
                </a:solidFill>
              </a:rPr>
              <a:t>2</a:t>
            </a:r>
            <a:r>
              <a:rPr lang="en-AU" i="1" dirty="0">
                <a:solidFill>
                  <a:srgbClr val="FF0000"/>
                </a:solidFill>
                <a:sym typeface="Wingdings" panose="05000000000000000000" pitchFamily="2" charset="2"/>
              </a:rPr>
              <a:t>Services  In Cloud</a:t>
            </a:r>
          </a:p>
          <a:p>
            <a:r>
              <a:rPr lang="en-AU" i="1" dirty="0">
                <a:solidFill>
                  <a:srgbClr val="FF0000"/>
                </a:solidFill>
                <a:sym typeface="Wingdings" panose="05000000000000000000" pitchFamily="2" charset="2"/>
              </a:rPr>
              <a:t>3Deployment Models In Cloud</a:t>
            </a:r>
          </a:p>
          <a:p>
            <a:r>
              <a:rPr lang="en-AU" i="1" dirty="0">
                <a:solidFill>
                  <a:srgbClr val="FF0000"/>
                </a:solidFill>
                <a:sym typeface="Wingdings" panose="05000000000000000000" pitchFamily="2" charset="2"/>
              </a:rPr>
              <a:t>4What Is Virtualisation</a:t>
            </a:r>
          </a:p>
          <a:p>
            <a:r>
              <a:rPr lang="en-AU" i="1" dirty="0">
                <a:solidFill>
                  <a:srgbClr val="FF0000"/>
                </a:solidFill>
                <a:sym typeface="Wingdings" panose="05000000000000000000" pitchFamily="2" charset="2"/>
              </a:rPr>
              <a:t>5EC2</a:t>
            </a:r>
          </a:p>
          <a:p>
            <a:r>
              <a:rPr lang="en-AU" i="1" dirty="0">
                <a:solidFill>
                  <a:srgbClr val="FF0000"/>
                </a:solidFill>
                <a:sym typeface="Wingdings" panose="05000000000000000000" pitchFamily="2" charset="2"/>
              </a:rPr>
              <a:t>6Types Of EC2 Instances</a:t>
            </a:r>
          </a:p>
          <a:p>
            <a:r>
              <a:rPr lang="en-AU" i="1" dirty="0">
                <a:solidFill>
                  <a:srgbClr val="FF0000"/>
                </a:solidFill>
                <a:sym typeface="Wingdings" panose="05000000000000000000" pitchFamily="2" charset="2"/>
              </a:rPr>
              <a:t>7EC2 Purchasing Options</a:t>
            </a:r>
          </a:p>
          <a:p>
            <a:r>
              <a:rPr lang="en-AU" i="1" dirty="0">
                <a:solidFill>
                  <a:srgbClr val="FF0000"/>
                </a:solidFill>
                <a:sym typeface="Wingdings" panose="05000000000000000000" pitchFamily="2" charset="2"/>
              </a:rPr>
              <a:t>8Elastic Block Storage</a:t>
            </a:r>
          </a:p>
          <a:p>
            <a:r>
              <a:rPr lang="en-AU" i="1" dirty="0">
                <a:solidFill>
                  <a:srgbClr val="FF0000"/>
                </a:solidFill>
                <a:sym typeface="Wingdings" panose="05000000000000000000" pitchFamily="2" charset="2"/>
              </a:rPr>
              <a:t>9Virtual Private Cloud</a:t>
            </a:r>
          </a:p>
          <a:p>
            <a:r>
              <a:rPr lang="en-AU" i="1" dirty="0">
                <a:solidFill>
                  <a:srgbClr val="FF0000"/>
                </a:solidFill>
                <a:sym typeface="Wingdings" panose="05000000000000000000" pitchFamily="2" charset="2"/>
              </a:rPr>
              <a:t>10AWS Storage</a:t>
            </a:r>
          </a:p>
          <a:p>
            <a:r>
              <a:rPr lang="en-AU" i="1" dirty="0">
                <a:solidFill>
                  <a:srgbClr val="FF0000"/>
                </a:solidFill>
                <a:sym typeface="Wingdings" panose="05000000000000000000" pitchFamily="2" charset="2"/>
              </a:rPr>
              <a:t>11Elastic Block Store(EBS)</a:t>
            </a:r>
          </a:p>
          <a:p>
            <a:r>
              <a:rPr lang="en-AU" i="1" dirty="0">
                <a:solidFill>
                  <a:srgbClr val="FF0000"/>
                </a:solidFill>
                <a:sym typeface="Wingdings" panose="05000000000000000000" pitchFamily="2" charset="2"/>
              </a:rPr>
              <a:t>12AWS </a:t>
            </a:r>
            <a:r>
              <a:rPr lang="en-AU" i="1" dirty="0" err="1">
                <a:solidFill>
                  <a:srgbClr val="FF0000"/>
                </a:solidFill>
                <a:sym typeface="Wingdings" panose="05000000000000000000" pitchFamily="2" charset="2"/>
              </a:rPr>
              <a:t>AutoScaling</a:t>
            </a:r>
            <a:endParaRPr lang="en-AU" i="1" dirty="0">
              <a:solidFill>
                <a:srgbClr val="FF0000"/>
              </a:solidFill>
              <a:sym typeface="Wingdings" panose="05000000000000000000" pitchFamily="2" charset="2"/>
            </a:endParaRPr>
          </a:p>
          <a:p>
            <a:r>
              <a:rPr lang="en-AU" i="1" dirty="0">
                <a:solidFill>
                  <a:srgbClr val="FF0000"/>
                </a:solidFill>
                <a:sym typeface="Wingdings" panose="05000000000000000000" pitchFamily="2" charset="2"/>
              </a:rPr>
              <a:t>13Elastic Load Balancer(ELB)</a:t>
            </a:r>
          </a:p>
          <a:p>
            <a:r>
              <a:rPr lang="en-AU" i="1" dirty="0">
                <a:solidFill>
                  <a:srgbClr val="FF0000"/>
                </a:solidFill>
                <a:sym typeface="Wingdings" panose="05000000000000000000" pitchFamily="2" charset="2"/>
              </a:rPr>
              <a:t>14IAM(Identity &amp; Access Management)</a:t>
            </a:r>
            <a:endParaRPr lang="en-AU" i="1" dirty="0">
              <a:solidFill>
                <a:srgbClr val="FF0000"/>
              </a:solidFill>
            </a:endParaRPr>
          </a:p>
        </p:txBody>
      </p:sp>
    </p:spTree>
    <p:extLst>
      <p:ext uri="{BB962C8B-B14F-4D97-AF65-F5344CB8AC3E}">
        <p14:creationId xmlns:p14="http://schemas.microsoft.com/office/powerpoint/2010/main" val="3333414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3. Dedicated Host: </a:t>
            </a:r>
            <a:endParaRPr lang="en-AU" dirty="0"/>
          </a:p>
        </p:txBody>
      </p:sp>
      <p:sp>
        <p:nvSpPr>
          <p:cNvPr id="3" name="Content Placeholder 2"/>
          <p:cNvSpPr>
            <a:spLocks noGrp="1"/>
          </p:cNvSpPr>
          <p:nvPr>
            <p:ph idx="1"/>
          </p:nvPr>
        </p:nvSpPr>
        <p:spPr>
          <a:xfrm>
            <a:off x="2589212" y="1293962"/>
            <a:ext cx="8915400" cy="4617260"/>
          </a:xfrm>
        </p:spPr>
        <p:txBody>
          <a:bodyPr>
            <a:normAutofit fontScale="85000" lnSpcReduction="10000"/>
          </a:bodyPr>
          <a:lstStyle/>
          <a:p>
            <a:endParaRPr lang="en-AU" dirty="0"/>
          </a:p>
          <a:p>
            <a:r>
              <a:rPr lang="en-AU" dirty="0"/>
              <a:t> An Amazon EC2 dedicated host is a physical server with EC2 instance capacity fully dedicated to your use. </a:t>
            </a:r>
          </a:p>
          <a:p>
            <a:r>
              <a:rPr lang="en-AU" dirty="0"/>
              <a:t> Dedicated host can help you address compliance requirement and reduce costs by allowing you to use your existing server bound software licenses. </a:t>
            </a:r>
          </a:p>
          <a:p>
            <a:r>
              <a:rPr lang="en-AU" dirty="0"/>
              <a:t> Pay for a physical host that is fully dedicated to running your instances and bring your existing per socket, per core, per VM software license to reduce cost. </a:t>
            </a:r>
          </a:p>
          <a:p>
            <a:r>
              <a:rPr lang="en-AU" dirty="0"/>
              <a:t> Dedicated host gives you additional visibility and control over how instances are placed in a physical server and you can consistently deploy your instances to the same server over time. </a:t>
            </a:r>
          </a:p>
          <a:p>
            <a:r>
              <a:rPr lang="en-AU" dirty="0"/>
              <a:t> As a result dedicated host enables you to use your existing server bound software license and address corporate compliance and regulatory requirements. </a:t>
            </a:r>
          </a:p>
          <a:p>
            <a:r>
              <a:rPr lang="en-AU" dirty="0"/>
              <a:t> Instances that run on a dedicated host are the same virtualized instances that you had get with traditional EC2 instance3s that use the XEN Hypervisor. </a:t>
            </a:r>
          </a:p>
          <a:p>
            <a:r>
              <a:rPr lang="en-AU" dirty="0"/>
              <a:t> Each dedicated host supports a single instance size and type (for </a:t>
            </a:r>
            <a:r>
              <a:rPr lang="en-AU" dirty="0" err="1"/>
              <a:t>e.g</a:t>
            </a:r>
            <a:r>
              <a:rPr lang="en-AU" dirty="0"/>
              <a:t> C3.XLARGE) </a:t>
            </a:r>
          </a:p>
          <a:p>
            <a:r>
              <a:rPr lang="en-AU" dirty="0"/>
              <a:t> Only BYOL, Amazon </a:t>
            </a:r>
            <a:r>
              <a:rPr lang="en-AU" dirty="0" err="1"/>
              <a:t>linux</a:t>
            </a:r>
            <a:r>
              <a:rPr lang="en-AU" dirty="0"/>
              <a:t> and AWS marketplace AMIs can be launched onto dedicated hosts. </a:t>
            </a:r>
          </a:p>
        </p:txBody>
      </p:sp>
    </p:spTree>
    <p:extLst>
      <p:ext uri="{BB962C8B-B14F-4D97-AF65-F5344CB8AC3E}">
        <p14:creationId xmlns:p14="http://schemas.microsoft.com/office/powerpoint/2010/main" val="243628758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Latency Based Routing: </a:t>
            </a:r>
            <a:endParaRPr lang="en-AU" dirty="0"/>
          </a:p>
        </p:txBody>
      </p:sp>
      <p:sp>
        <p:nvSpPr>
          <p:cNvPr id="3" name="Content Placeholder 2"/>
          <p:cNvSpPr>
            <a:spLocks noGrp="1"/>
          </p:cNvSpPr>
          <p:nvPr>
            <p:ph idx="1"/>
          </p:nvPr>
        </p:nvSpPr>
        <p:spPr>
          <a:xfrm>
            <a:off x="2589212" y="1388853"/>
            <a:ext cx="8915400" cy="5408761"/>
          </a:xfrm>
        </p:spPr>
        <p:txBody>
          <a:bodyPr>
            <a:normAutofit fontScale="92500" lnSpcReduction="20000"/>
          </a:bodyPr>
          <a:lstStyle/>
          <a:p>
            <a:endParaRPr lang="en-AU" dirty="0"/>
          </a:p>
          <a:p>
            <a:r>
              <a:rPr lang="en-AU" dirty="0"/>
              <a:t> If your application is hosted in multiple Amazon EC2 regions, you can improve performance for your users by serving their requests form the Amazon EC2 region that provide the lowest latency. </a:t>
            </a:r>
          </a:p>
          <a:p>
            <a:r>
              <a:rPr lang="en-AU" dirty="0"/>
              <a:t> To use latency-based routing, you create latency records for your resources in multiple EC2 regions. </a:t>
            </a:r>
          </a:p>
          <a:p>
            <a:r>
              <a:rPr lang="en-AU" dirty="0"/>
              <a:t> When Amazon Route 53 receives a DNS query for your domain of subdomain: </a:t>
            </a:r>
          </a:p>
          <a:p>
            <a:r>
              <a:rPr lang="en-AU" dirty="0"/>
              <a:t> It determines which Amazon EC2 region you have created latency record for it. </a:t>
            </a:r>
          </a:p>
          <a:p>
            <a:r>
              <a:rPr lang="en-AU" dirty="0"/>
              <a:t> Determine which region gives lowest latency to users. </a:t>
            </a:r>
          </a:p>
          <a:p>
            <a:r>
              <a:rPr lang="en-AU" dirty="0"/>
              <a:t> Then select a latency records for that region. </a:t>
            </a:r>
          </a:p>
          <a:p>
            <a:r>
              <a:rPr lang="en-AU" dirty="0"/>
              <a:t> For </a:t>
            </a:r>
            <a:r>
              <a:rPr lang="en-AU" dirty="0" err="1"/>
              <a:t>e.g</a:t>
            </a:r>
            <a:r>
              <a:rPr lang="en-AU" dirty="0"/>
              <a:t>: suppose you have ELB in US-East and in Asia Pacific (Mumbai) region: </a:t>
            </a:r>
          </a:p>
          <a:p>
            <a:r>
              <a:rPr lang="en-AU" dirty="0"/>
              <a:t> You can create a latency based record for each load balancer. </a:t>
            </a:r>
          </a:p>
          <a:p>
            <a:r>
              <a:rPr lang="en-AU" dirty="0"/>
              <a:t> Here’s what happens when a user in London enters the name of your domain in a browser, DNS routes the request to its data on latency between London and the Mumbai region and between London and the </a:t>
            </a:r>
            <a:r>
              <a:rPr lang="en-AU" dirty="0" err="1"/>
              <a:t>N.Virginia</a:t>
            </a:r>
            <a:r>
              <a:rPr lang="en-AU" dirty="0"/>
              <a:t>. </a:t>
            </a:r>
          </a:p>
          <a:p>
            <a:r>
              <a:rPr lang="en-AU" dirty="0"/>
              <a:t> Id latency is lower between London and </a:t>
            </a:r>
            <a:r>
              <a:rPr lang="en-AU" dirty="0" err="1"/>
              <a:t>N.Virginia</a:t>
            </a:r>
            <a:r>
              <a:rPr lang="en-AU" dirty="0"/>
              <a:t>, Route 53 respond to the query with the IP address for the </a:t>
            </a:r>
            <a:r>
              <a:rPr lang="en-AU" dirty="0" err="1"/>
              <a:t>N.Virginia</a:t>
            </a:r>
            <a:r>
              <a:rPr lang="en-AU" dirty="0"/>
              <a:t> load balancer. </a:t>
            </a:r>
          </a:p>
        </p:txBody>
      </p:sp>
    </p:spTree>
    <p:extLst>
      <p:ext uri="{BB962C8B-B14F-4D97-AF65-F5344CB8AC3E}">
        <p14:creationId xmlns:p14="http://schemas.microsoft.com/office/powerpoint/2010/main" val="270383585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Weighted Based Policy: </a:t>
            </a:r>
            <a:endParaRPr lang="en-AU" dirty="0"/>
          </a:p>
        </p:txBody>
      </p:sp>
      <p:sp>
        <p:nvSpPr>
          <p:cNvPr id="3" name="Content Placeholder 2"/>
          <p:cNvSpPr>
            <a:spLocks noGrp="1"/>
          </p:cNvSpPr>
          <p:nvPr>
            <p:ph idx="1"/>
          </p:nvPr>
        </p:nvSpPr>
        <p:spPr>
          <a:xfrm>
            <a:off x="2589212" y="1337094"/>
            <a:ext cx="8915400" cy="5313872"/>
          </a:xfrm>
        </p:spPr>
        <p:txBody>
          <a:bodyPr>
            <a:normAutofit fontScale="92500" lnSpcReduction="10000"/>
          </a:bodyPr>
          <a:lstStyle/>
          <a:p>
            <a:endParaRPr lang="en-AU" dirty="0"/>
          </a:p>
          <a:p>
            <a:r>
              <a:rPr lang="en-AU" dirty="0"/>
              <a:t> Weighted routing policy lets you associate multiple resources with a single domain name or subdomain name and choose how much traffic is routed to each resource. </a:t>
            </a:r>
          </a:p>
          <a:p>
            <a:r>
              <a:rPr lang="en-AU" dirty="0"/>
              <a:t> This can be useful for a variety of purposes, including load balancing and testing new versions of software. </a:t>
            </a:r>
          </a:p>
          <a:p>
            <a:r>
              <a:rPr lang="en-AU" dirty="0"/>
              <a:t> Weights can be assign any number from 1 to 255. </a:t>
            </a:r>
          </a:p>
          <a:p>
            <a:r>
              <a:rPr lang="en-AU" dirty="0"/>
              <a:t> Weighted routing policy can be applied when there are multiple resource that perform the same function for </a:t>
            </a:r>
            <a:r>
              <a:rPr lang="en-AU" dirty="0" err="1"/>
              <a:t>e.g</a:t>
            </a:r>
            <a:r>
              <a:rPr lang="en-AU" dirty="0"/>
              <a:t>: webserver serving the same website. </a:t>
            </a:r>
          </a:p>
          <a:p>
            <a:r>
              <a:rPr lang="en-AU" dirty="0"/>
              <a:t> To configure weighted routing, you can create records that have the same name and type for each of your resource. </a:t>
            </a:r>
          </a:p>
          <a:p>
            <a:r>
              <a:rPr lang="en-AU" dirty="0"/>
              <a:t> Amazon Route 53 send traffic to a resource based on the weight that you assign to the record as a proportion of the total weight for all records in the group. </a:t>
            </a:r>
          </a:p>
          <a:p>
            <a:r>
              <a:rPr lang="en-AU" dirty="0"/>
              <a:t> For </a:t>
            </a:r>
            <a:r>
              <a:rPr lang="en-AU" dirty="0" err="1"/>
              <a:t>e.g</a:t>
            </a:r>
            <a:r>
              <a:rPr lang="en-AU" dirty="0"/>
              <a:t>: suppose for www.cns.com has three resource record sets with weights of 1 (20%), 1 (20%), and 3 (60%), (sum=5) </a:t>
            </a:r>
          </a:p>
          <a:p>
            <a:r>
              <a:rPr lang="en-AU" dirty="0"/>
              <a:t> On average Route 53 selects each of the first two resource record set one-fifth of the time, and returns the third resource record set three-fifth of the time. </a:t>
            </a:r>
          </a:p>
        </p:txBody>
      </p:sp>
    </p:spTree>
    <p:extLst>
      <p:ext uri="{BB962C8B-B14F-4D97-AF65-F5344CB8AC3E}">
        <p14:creationId xmlns:p14="http://schemas.microsoft.com/office/powerpoint/2010/main" val="326488336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Geo Proximity Routing Policy: </a:t>
            </a:r>
            <a:endParaRPr lang="en-AU" dirty="0"/>
          </a:p>
        </p:txBody>
      </p:sp>
      <p:sp>
        <p:nvSpPr>
          <p:cNvPr id="3" name="Content Placeholder 2"/>
          <p:cNvSpPr>
            <a:spLocks noGrp="1"/>
          </p:cNvSpPr>
          <p:nvPr>
            <p:ph idx="1"/>
          </p:nvPr>
        </p:nvSpPr>
        <p:spPr/>
        <p:txBody>
          <a:bodyPr/>
          <a:lstStyle/>
          <a:p>
            <a:endParaRPr lang="en-AU" dirty="0"/>
          </a:p>
          <a:p>
            <a:r>
              <a:rPr lang="en-AU" dirty="0"/>
              <a:t> Use when you want to route traffic based on the location of your resources and optionally shift traffic form resources in one location to resources in another. </a:t>
            </a:r>
          </a:p>
          <a:p>
            <a:r>
              <a:rPr lang="en-AU" dirty="0"/>
              <a:t> You can also optionally choose to route more traffic of less to a given resource by specifying a value known as “BIAS”, it expands or shrinks the size of the geographic region from which traffic is routed to a resource. </a:t>
            </a:r>
          </a:p>
        </p:txBody>
      </p:sp>
    </p:spTree>
    <p:extLst>
      <p:ext uri="{BB962C8B-B14F-4D97-AF65-F5344CB8AC3E}">
        <p14:creationId xmlns:p14="http://schemas.microsoft.com/office/powerpoint/2010/main" val="385946997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Multi Value Answer Routing Policy: </a:t>
            </a:r>
            <a:endParaRPr lang="en-AU" dirty="0"/>
          </a:p>
        </p:txBody>
      </p:sp>
      <p:sp>
        <p:nvSpPr>
          <p:cNvPr id="3" name="Content Placeholder 2"/>
          <p:cNvSpPr>
            <a:spLocks noGrp="1"/>
          </p:cNvSpPr>
          <p:nvPr>
            <p:ph idx="1"/>
          </p:nvPr>
        </p:nvSpPr>
        <p:spPr>
          <a:xfrm>
            <a:off x="2589212" y="2133600"/>
            <a:ext cx="8915400" cy="4232694"/>
          </a:xfrm>
        </p:spPr>
        <p:txBody>
          <a:bodyPr/>
          <a:lstStyle/>
          <a:p>
            <a:endParaRPr lang="en-AU" dirty="0"/>
          </a:p>
          <a:p>
            <a:r>
              <a:rPr lang="en-AU" dirty="0"/>
              <a:t> Use when you want Route 53 to respond to DNS queries with up to eight healthy record selected at random. </a:t>
            </a:r>
          </a:p>
          <a:p>
            <a:r>
              <a:rPr lang="en-AU" dirty="0"/>
              <a:t> Multi value routing lets you configure Amazon Route 53 to return multiple values such as IP address for your webservers, in response to DNS queries. You can specify multiple values for almost any record nut multi value answer routing also lets you check the health of each resource, so Route 53 returns only values for healthy resources, it’s not a substitute for a load balancer. </a:t>
            </a:r>
          </a:p>
          <a:p>
            <a:r>
              <a:rPr lang="en-AU" dirty="0"/>
              <a:t> But the ability to return multiple health checkable IP addresses is a way to use DNS to improve availability and load balancing. </a:t>
            </a:r>
          </a:p>
        </p:txBody>
      </p:sp>
    </p:spTree>
    <p:extLst>
      <p:ext uri="{BB962C8B-B14F-4D97-AF65-F5344CB8AC3E}">
        <p14:creationId xmlns:p14="http://schemas.microsoft.com/office/powerpoint/2010/main" val="393095044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CLOUD FRONT </a:t>
            </a:r>
            <a:endParaRPr lang="en-AU" dirty="0"/>
          </a:p>
        </p:txBody>
      </p:sp>
      <p:sp>
        <p:nvSpPr>
          <p:cNvPr id="3" name="Content Placeholder 2"/>
          <p:cNvSpPr>
            <a:spLocks noGrp="1"/>
          </p:cNvSpPr>
          <p:nvPr>
            <p:ph idx="1"/>
          </p:nvPr>
        </p:nvSpPr>
        <p:spPr>
          <a:xfrm>
            <a:off x="2589212" y="1362974"/>
            <a:ext cx="8915400" cy="5201728"/>
          </a:xfrm>
        </p:spPr>
        <p:txBody>
          <a:bodyPr>
            <a:normAutofit fontScale="85000" lnSpcReduction="10000"/>
          </a:bodyPr>
          <a:lstStyle/>
          <a:p>
            <a:r>
              <a:rPr lang="en-AU" dirty="0"/>
              <a:t>Amazon cloud front is a web service that gives business and web application developers an easy and cost effective way to distribute content with low latency and high data transfer speed. </a:t>
            </a:r>
          </a:p>
          <a:p>
            <a:r>
              <a:rPr lang="en-AU" dirty="0"/>
              <a:t> Cloud front is a global service. </a:t>
            </a:r>
          </a:p>
          <a:p>
            <a:r>
              <a:rPr lang="en-AU" dirty="0"/>
              <a:t> Amazon cloud front is a web service that speeds up distribution of your static and dynamic web contents such as .html, .</a:t>
            </a:r>
            <a:r>
              <a:rPr lang="en-AU" dirty="0" err="1"/>
              <a:t>css</a:t>
            </a:r>
            <a:r>
              <a:rPr lang="en-AU" dirty="0"/>
              <a:t>, .</a:t>
            </a:r>
            <a:r>
              <a:rPr lang="en-AU" dirty="0" err="1"/>
              <a:t>js</a:t>
            </a:r>
            <a:r>
              <a:rPr lang="en-AU" dirty="0"/>
              <a:t> and image files to your users. </a:t>
            </a:r>
          </a:p>
          <a:p>
            <a:r>
              <a:rPr lang="en-AU" dirty="0"/>
              <a:t> Cloud front delivers your content through a worldwide network of data </a:t>
            </a:r>
            <a:r>
              <a:rPr lang="en-AU" dirty="0" err="1"/>
              <a:t>centers</a:t>
            </a:r>
            <a:r>
              <a:rPr lang="en-AU" dirty="0"/>
              <a:t> called Edge Locations. </a:t>
            </a:r>
          </a:p>
          <a:p>
            <a:r>
              <a:rPr lang="en-AU" dirty="0"/>
              <a:t> When a user request content that you are serving with cloud front, the user is routed (via DNS resolution) to the edge location that provides the lowest latency, so that content is delivered with the best possible performance. </a:t>
            </a:r>
          </a:p>
          <a:p>
            <a:r>
              <a:rPr lang="en-AU" dirty="0"/>
              <a:t> If the content is already in the edge location with the low latency, cloud front delivers it immediately. </a:t>
            </a:r>
          </a:p>
          <a:p>
            <a:r>
              <a:rPr lang="en-AU" dirty="0"/>
              <a:t> This dramatically reduces the numbers of networks that your user’s request must pass through which improves performance. </a:t>
            </a:r>
          </a:p>
          <a:p>
            <a:r>
              <a:rPr lang="en-AU" dirty="0"/>
              <a:t> If not, cloud front retrieves it from an Amazon S3 bucket or an HTTP/ web server that you have identifies as the source for the definitive version of your content (origin server). </a:t>
            </a:r>
          </a:p>
          <a:p>
            <a:r>
              <a:rPr lang="en-AU" dirty="0"/>
              <a:t> Cloud front also keeps persistent connection with origin servers so files are fetched from the origins as quickly as possible. </a:t>
            </a:r>
          </a:p>
        </p:txBody>
      </p:sp>
    </p:spTree>
    <p:extLst>
      <p:ext uri="{BB962C8B-B14F-4D97-AF65-F5344CB8AC3E}">
        <p14:creationId xmlns:p14="http://schemas.microsoft.com/office/powerpoint/2010/main" val="79452017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CLOUD FRONT </a:t>
            </a:r>
            <a:endParaRPr lang="en-AU" dirty="0"/>
          </a:p>
        </p:txBody>
      </p:sp>
      <p:sp>
        <p:nvSpPr>
          <p:cNvPr id="3" name="Content Placeholder 2"/>
          <p:cNvSpPr>
            <a:spLocks noGrp="1"/>
          </p:cNvSpPr>
          <p:nvPr>
            <p:ph idx="1"/>
          </p:nvPr>
        </p:nvSpPr>
        <p:spPr/>
        <p:txBody>
          <a:bodyPr>
            <a:normAutofit lnSpcReduction="10000"/>
          </a:bodyPr>
          <a:lstStyle/>
          <a:p>
            <a:r>
              <a:rPr lang="en-AU" b="1" dirty="0"/>
              <a:t>You can access Amazon cloud front in the following ways: </a:t>
            </a:r>
            <a:endParaRPr lang="en-AU" dirty="0"/>
          </a:p>
          <a:p>
            <a:r>
              <a:rPr lang="en-AU" dirty="0"/>
              <a:t>a. AWS management console </a:t>
            </a:r>
          </a:p>
          <a:p>
            <a:r>
              <a:rPr lang="en-AU" dirty="0"/>
              <a:t>b. AWS SDKs </a:t>
            </a:r>
          </a:p>
          <a:p>
            <a:r>
              <a:rPr lang="en-AU" dirty="0"/>
              <a:t>c. Cloud front API </a:t>
            </a:r>
          </a:p>
          <a:p>
            <a:r>
              <a:rPr lang="en-AU" dirty="0"/>
              <a:t>d. AWS CLI </a:t>
            </a:r>
          </a:p>
          <a:p>
            <a:endParaRPr lang="en-AU" dirty="0"/>
          </a:p>
          <a:p>
            <a:r>
              <a:rPr lang="en-AU" b="1" dirty="0"/>
              <a:t>Cloud front Edge Locations: </a:t>
            </a:r>
            <a:endParaRPr lang="en-AU" dirty="0"/>
          </a:p>
          <a:p>
            <a:r>
              <a:rPr lang="en-AU" dirty="0"/>
              <a:t> Edge locations are not tied to availability zones or regions. </a:t>
            </a:r>
          </a:p>
          <a:p>
            <a:r>
              <a:rPr lang="en-AU" dirty="0"/>
              <a:t> Amazon cloud front has 216 points of presence (205 edge locations and 11 regional edge caches in 84 cities across 42 countries) </a:t>
            </a:r>
          </a:p>
        </p:txBody>
      </p:sp>
    </p:spTree>
    <p:extLst>
      <p:ext uri="{BB962C8B-B14F-4D97-AF65-F5344CB8AC3E}">
        <p14:creationId xmlns:p14="http://schemas.microsoft.com/office/powerpoint/2010/main" val="242812588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Cloud front Regional Edge Cache: </a:t>
            </a:r>
            <a:endParaRPr lang="en-AU" dirty="0"/>
          </a:p>
        </p:txBody>
      </p:sp>
      <p:sp>
        <p:nvSpPr>
          <p:cNvPr id="3" name="Content Placeholder 2"/>
          <p:cNvSpPr>
            <a:spLocks noGrp="1"/>
          </p:cNvSpPr>
          <p:nvPr>
            <p:ph idx="1"/>
          </p:nvPr>
        </p:nvSpPr>
        <p:spPr>
          <a:xfrm>
            <a:off x="2589212" y="2133599"/>
            <a:ext cx="8915400" cy="4362091"/>
          </a:xfrm>
        </p:spPr>
        <p:txBody>
          <a:bodyPr>
            <a:normAutofit/>
          </a:bodyPr>
          <a:lstStyle/>
          <a:p>
            <a:endParaRPr lang="en-AU" dirty="0"/>
          </a:p>
          <a:p>
            <a:r>
              <a:rPr lang="en-AU" dirty="0"/>
              <a:t> Amazon cloud front has added several regional edge cache locations globally at close proximity to your viewers. </a:t>
            </a:r>
          </a:p>
          <a:p>
            <a:r>
              <a:rPr lang="en-AU" dirty="0"/>
              <a:t> They are located between your origin web server and the global edge locations that serve content directly to your viewers. </a:t>
            </a:r>
          </a:p>
          <a:p>
            <a:r>
              <a:rPr lang="en-AU" dirty="0"/>
              <a:t> As objects become less popular, individual edge locations may remove those objects to make room for more popular content. </a:t>
            </a:r>
          </a:p>
          <a:p>
            <a:r>
              <a:rPr lang="en-AU" dirty="0"/>
              <a:t> Regional edge cache working as an alternative of origin to reduce the burden of origin. </a:t>
            </a:r>
          </a:p>
          <a:p>
            <a:r>
              <a:rPr lang="en-AU" dirty="0"/>
              <a:t> Regional edge cache have a large cache width than any individual edge location, so object remain in the cache longer at the nearest regional edge caches. </a:t>
            </a:r>
          </a:p>
          <a:p>
            <a:endParaRPr lang="en-AU" dirty="0"/>
          </a:p>
        </p:txBody>
      </p:sp>
    </p:spTree>
    <p:extLst>
      <p:ext uri="{BB962C8B-B14F-4D97-AF65-F5344CB8AC3E}">
        <p14:creationId xmlns:p14="http://schemas.microsoft.com/office/powerpoint/2010/main" val="415598744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Cloud front Regional Edge Cache- working: </a:t>
            </a:r>
            <a:endParaRPr lang="en-AU" dirty="0"/>
          </a:p>
        </p:txBody>
      </p:sp>
      <p:sp>
        <p:nvSpPr>
          <p:cNvPr id="3" name="Content Placeholder 2"/>
          <p:cNvSpPr>
            <a:spLocks noGrp="1"/>
          </p:cNvSpPr>
          <p:nvPr>
            <p:ph idx="1"/>
          </p:nvPr>
        </p:nvSpPr>
        <p:spPr>
          <a:xfrm>
            <a:off x="2589212" y="1828800"/>
            <a:ext cx="8915400" cy="4666891"/>
          </a:xfrm>
        </p:spPr>
        <p:txBody>
          <a:bodyPr>
            <a:normAutofit fontScale="85000" lnSpcReduction="20000"/>
          </a:bodyPr>
          <a:lstStyle/>
          <a:p>
            <a:endParaRPr lang="en-AU" dirty="0"/>
          </a:p>
          <a:p>
            <a:r>
              <a:rPr lang="en-AU" dirty="0"/>
              <a:t> Whenever a viewer makes a request on your website or through your application, DNS routes the request to the cloud front edge location that can best serve the user’s request. </a:t>
            </a:r>
          </a:p>
          <a:p>
            <a:r>
              <a:rPr lang="en-AU" dirty="0"/>
              <a:t> This location is typically the nearest cloud front edge location in terms of latency. </a:t>
            </a:r>
          </a:p>
          <a:p>
            <a:r>
              <a:rPr lang="en-AU" dirty="0"/>
              <a:t> In the edge location, cloud front checks its cache for the requested files. </a:t>
            </a:r>
          </a:p>
          <a:p>
            <a:r>
              <a:rPr lang="en-AU" dirty="0"/>
              <a:t> If the files are in the cache, cloud front returns then to the user. </a:t>
            </a:r>
          </a:p>
          <a:p>
            <a:r>
              <a:rPr lang="en-AU" dirty="0"/>
              <a:t> If the files are nor in the cache, the edge servers go to the nearest regional edge cache to fetch the object. </a:t>
            </a:r>
          </a:p>
          <a:p>
            <a:r>
              <a:rPr lang="en-AU" dirty="0"/>
              <a:t> Regional edge caches have features parity with edge locations. For </a:t>
            </a:r>
            <a:r>
              <a:rPr lang="en-AU" dirty="0" err="1"/>
              <a:t>e.g</a:t>
            </a:r>
            <a:r>
              <a:rPr lang="en-AU" dirty="0"/>
              <a:t>: a cache invalidation request removes an object form both edge cache and regional edge caches before it expires. </a:t>
            </a:r>
          </a:p>
          <a:p>
            <a:r>
              <a:rPr lang="en-AU" dirty="0"/>
              <a:t> The next time a viewer request the object, cloud front returns to the origin to fetch the latest version of the object. </a:t>
            </a:r>
          </a:p>
          <a:p>
            <a:r>
              <a:rPr lang="en-AU" dirty="0"/>
              <a:t> Proxy method PUT/ POST/ PATCH/ OPTIONS/ DELETE go directly to the origin from the edge locations and do not proxy through the regional edge caches. </a:t>
            </a:r>
          </a:p>
          <a:p>
            <a:r>
              <a:rPr lang="en-AU" dirty="0"/>
              <a:t> Dynamic content as determined at request time, doesn’t flow through regional edge cache but goes directly to the origin. </a:t>
            </a:r>
          </a:p>
        </p:txBody>
      </p:sp>
    </p:spTree>
    <p:extLst>
      <p:ext uri="{BB962C8B-B14F-4D97-AF65-F5344CB8AC3E}">
        <p14:creationId xmlns:p14="http://schemas.microsoft.com/office/powerpoint/2010/main" val="338485810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SIMPLE QUEUE SERVICE (SQS) </a:t>
            </a:r>
            <a:endParaRPr lang="en-AU" dirty="0"/>
          </a:p>
        </p:txBody>
      </p:sp>
      <p:sp>
        <p:nvSpPr>
          <p:cNvPr id="3" name="Content Placeholder 2"/>
          <p:cNvSpPr>
            <a:spLocks noGrp="1"/>
          </p:cNvSpPr>
          <p:nvPr>
            <p:ph idx="1"/>
          </p:nvPr>
        </p:nvSpPr>
        <p:spPr>
          <a:xfrm>
            <a:off x="2589212" y="1397479"/>
            <a:ext cx="8915400" cy="5348377"/>
          </a:xfrm>
        </p:spPr>
        <p:txBody>
          <a:bodyPr>
            <a:normAutofit fontScale="92500" lnSpcReduction="20000"/>
          </a:bodyPr>
          <a:lstStyle/>
          <a:p>
            <a:endParaRPr lang="en-AU" dirty="0"/>
          </a:p>
          <a:p>
            <a:r>
              <a:rPr lang="en-AU" dirty="0"/>
              <a:t> SQS is a fast, reliable, fully managed message queue service. </a:t>
            </a:r>
          </a:p>
          <a:p>
            <a:r>
              <a:rPr lang="en-AU" dirty="0"/>
              <a:t> It is a web service that gives you access to message queue that stores messages waiting to be processed. </a:t>
            </a:r>
          </a:p>
          <a:p>
            <a:r>
              <a:rPr lang="en-AU" dirty="0"/>
              <a:t> It offers a reliable highly scalable, hosted queue for storing messages between servers. </a:t>
            </a:r>
          </a:p>
          <a:p>
            <a:r>
              <a:rPr lang="en-AU" dirty="0"/>
              <a:t> It allows the decoupling of application components such that a failure in one components doesn’t cause a bigger problem to application functionality. (like in coupled application) </a:t>
            </a:r>
          </a:p>
          <a:p>
            <a:r>
              <a:rPr lang="en-AU" dirty="0"/>
              <a:t> Using SQS, you no longer need a highly available message cluster or the burden of running it. </a:t>
            </a:r>
          </a:p>
          <a:p>
            <a:r>
              <a:rPr lang="en-AU" dirty="0"/>
              <a:t> You can delete all the messages in an SQS queue without deleting the SQS Queue itself. </a:t>
            </a:r>
          </a:p>
          <a:p>
            <a:r>
              <a:rPr lang="en-AU" dirty="0"/>
              <a:t> You can use applications on EC2 instances to read and process the SQS queue message. </a:t>
            </a:r>
          </a:p>
          <a:p>
            <a:r>
              <a:rPr lang="en-AU" dirty="0"/>
              <a:t> You can use auto scaling to scale the EC2 fleet processing the SQS messages, as the queue size increases. </a:t>
            </a:r>
          </a:p>
          <a:p>
            <a:r>
              <a:rPr lang="en-AU" dirty="0"/>
              <a:t> These applications on EC2 instances can process the SQS message/ jobs then post the SQS results to other SQS queues or other AWS service. </a:t>
            </a:r>
          </a:p>
        </p:txBody>
      </p:sp>
    </p:spTree>
    <p:extLst>
      <p:ext uri="{BB962C8B-B14F-4D97-AF65-F5344CB8AC3E}">
        <p14:creationId xmlns:p14="http://schemas.microsoft.com/office/powerpoint/2010/main" val="182756843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Types of Amazon Queue Services: </a:t>
            </a:r>
          </a:p>
        </p:txBody>
      </p:sp>
      <p:sp>
        <p:nvSpPr>
          <p:cNvPr id="3" name="Content Placeholder 2"/>
          <p:cNvSpPr>
            <a:spLocks noGrp="1"/>
          </p:cNvSpPr>
          <p:nvPr>
            <p:ph idx="1"/>
          </p:nvPr>
        </p:nvSpPr>
        <p:spPr>
          <a:xfrm>
            <a:off x="2589212" y="1371600"/>
            <a:ext cx="8915400" cy="5486400"/>
          </a:xfrm>
        </p:spPr>
        <p:txBody>
          <a:bodyPr>
            <a:normAutofit fontScale="85000" lnSpcReduction="20000"/>
          </a:bodyPr>
          <a:lstStyle/>
          <a:p>
            <a:r>
              <a:rPr lang="en-AU" dirty="0"/>
              <a:t>It is of two types such as: </a:t>
            </a:r>
          </a:p>
          <a:p>
            <a:r>
              <a:rPr lang="en-AU" dirty="0"/>
              <a:t>1. Standard Queue </a:t>
            </a:r>
          </a:p>
          <a:p>
            <a:r>
              <a:rPr lang="en-AU" dirty="0"/>
              <a:t>2. FIFO Queue </a:t>
            </a:r>
          </a:p>
          <a:p>
            <a:endParaRPr lang="en-AU" dirty="0"/>
          </a:p>
          <a:p>
            <a:r>
              <a:rPr lang="en-AU" b="1" dirty="0"/>
              <a:t>1. Standard Queue: </a:t>
            </a:r>
            <a:endParaRPr lang="en-AU" dirty="0"/>
          </a:p>
          <a:p>
            <a:r>
              <a:rPr lang="en-AU" dirty="0"/>
              <a:t> High Throughput </a:t>
            </a:r>
          </a:p>
          <a:p>
            <a:r>
              <a:rPr lang="en-AU" dirty="0"/>
              <a:t> At Least One Delivery </a:t>
            </a:r>
          </a:p>
          <a:p>
            <a:r>
              <a:rPr lang="en-AU" dirty="0"/>
              <a:t> </a:t>
            </a:r>
            <a:r>
              <a:rPr lang="en-AU" dirty="0" err="1"/>
              <a:t>Duplicacy</a:t>
            </a:r>
            <a:r>
              <a:rPr lang="en-AU" dirty="0"/>
              <a:t> is possible </a:t>
            </a:r>
          </a:p>
          <a:p>
            <a:r>
              <a:rPr lang="en-AU" dirty="0"/>
              <a:t> Best effort ordering </a:t>
            </a:r>
          </a:p>
          <a:p>
            <a:endParaRPr lang="en-AU" dirty="0"/>
          </a:p>
          <a:p>
            <a:r>
              <a:rPr lang="en-AU" b="1" dirty="0"/>
              <a:t>2. FIFO Queue: </a:t>
            </a:r>
            <a:endParaRPr lang="en-AU" dirty="0"/>
          </a:p>
          <a:p>
            <a:r>
              <a:rPr lang="en-AU" dirty="0"/>
              <a:t> Limited throughput (300 TPS) </a:t>
            </a:r>
          </a:p>
          <a:p>
            <a:r>
              <a:rPr lang="en-AU" dirty="0"/>
              <a:t> Exactly one processing </a:t>
            </a:r>
          </a:p>
          <a:p>
            <a:r>
              <a:rPr lang="en-AU" dirty="0"/>
              <a:t> </a:t>
            </a:r>
            <a:r>
              <a:rPr lang="en-AU" dirty="0" err="1"/>
              <a:t>Duplicacy</a:t>
            </a:r>
            <a:r>
              <a:rPr lang="en-AU" dirty="0"/>
              <a:t> not possible </a:t>
            </a:r>
          </a:p>
          <a:p>
            <a:r>
              <a:rPr lang="en-AU" dirty="0"/>
              <a:t> Strict ordering: first-in-first-out </a:t>
            </a:r>
          </a:p>
          <a:p>
            <a:r>
              <a:rPr lang="en-AU" dirty="0"/>
              <a:t> FIFO queue are limited to 300 transactions per second (TPS), but have all the capabilities of standard queue. </a:t>
            </a:r>
          </a:p>
        </p:txBody>
      </p:sp>
    </p:spTree>
    <p:extLst>
      <p:ext uri="{BB962C8B-B14F-4D97-AF65-F5344CB8AC3E}">
        <p14:creationId xmlns:p14="http://schemas.microsoft.com/office/powerpoint/2010/main" val="3406637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4. Spot Instances: </a:t>
            </a:r>
            <a:endParaRPr lang="en-AU" dirty="0"/>
          </a:p>
        </p:txBody>
      </p:sp>
      <p:sp>
        <p:nvSpPr>
          <p:cNvPr id="3" name="Content Placeholder 2"/>
          <p:cNvSpPr>
            <a:spLocks noGrp="1"/>
          </p:cNvSpPr>
          <p:nvPr>
            <p:ph idx="1"/>
          </p:nvPr>
        </p:nvSpPr>
        <p:spPr>
          <a:xfrm>
            <a:off x="2589212" y="1285336"/>
            <a:ext cx="8915400" cy="5572664"/>
          </a:xfrm>
        </p:spPr>
        <p:txBody>
          <a:bodyPr>
            <a:normAutofit fontScale="92500" lnSpcReduction="20000"/>
          </a:bodyPr>
          <a:lstStyle/>
          <a:p>
            <a:pPr marL="0" indent="0">
              <a:buNone/>
            </a:pPr>
            <a:endParaRPr lang="en-AU" dirty="0"/>
          </a:p>
          <a:p>
            <a:r>
              <a:rPr lang="en-AU" dirty="0"/>
              <a:t> Amazon EC2 spot instances let you take advantage of unused EC2 capacity in the AWS cloud. Spot instances are available at up to 90% discount compared to on-demand prices. </a:t>
            </a:r>
          </a:p>
          <a:p>
            <a:r>
              <a:rPr lang="en-AU" dirty="0"/>
              <a:t> You can use spot instances for various test and development workloads. </a:t>
            </a:r>
          </a:p>
          <a:p>
            <a:endParaRPr lang="en-AU" dirty="0"/>
          </a:p>
          <a:p>
            <a:r>
              <a:rPr lang="en-AU" dirty="0"/>
              <a:t> You can also have the options to hibernate, stop or terminate your spot instances when EC2 reclaims the capacity back with two minutes of notice. </a:t>
            </a:r>
          </a:p>
          <a:p>
            <a:r>
              <a:rPr lang="en-AU" dirty="0"/>
              <a:t> Spot instances are spare EC2 capacity that can save you up 90% off of on-demand prices that AWS can interrupt with a 2 minute notification. Spot uses the same underlying EC2 instances as on-demand and reserved instances, and is best suited for flexible workloads. </a:t>
            </a:r>
          </a:p>
          <a:p>
            <a:r>
              <a:rPr lang="en-AU" dirty="0"/>
              <a:t> You can request spot instances up to your spot limit for each region. </a:t>
            </a:r>
          </a:p>
          <a:p>
            <a:r>
              <a:rPr lang="en-AU" dirty="0"/>
              <a:t> You can determine the status of your spot request via spot request status code and message. You can access spot request status information on the spot instance page of the EC2 console of the AWS management console. </a:t>
            </a:r>
          </a:p>
          <a:p>
            <a:r>
              <a:rPr lang="en-AU" dirty="0"/>
              <a:t> In case of hibernate, your instance gets hibernated and RAM data persisted. In case of stop, your instance gets shutdown and RAM is cleared. </a:t>
            </a:r>
          </a:p>
          <a:p>
            <a:r>
              <a:rPr lang="en-AU" dirty="0"/>
              <a:t> With hibernate, spot instances will pause and resume around any interruptions so your workloads can pick up from exactly where they left off. </a:t>
            </a:r>
          </a:p>
          <a:p>
            <a:endParaRPr lang="en-AU" dirty="0"/>
          </a:p>
        </p:txBody>
      </p:sp>
    </p:spTree>
    <p:extLst>
      <p:ext uri="{BB962C8B-B14F-4D97-AF65-F5344CB8AC3E}">
        <p14:creationId xmlns:p14="http://schemas.microsoft.com/office/powerpoint/2010/main" val="348812234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SQS Pricing: </a:t>
            </a:r>
            <a:endParaRPr lang="en-AU" dirty="0"/>
          </a:p>
        </p:txBody>
      </p:sp>
      <p:sp>
        <p:nvSpPr>
          <p:cNvPr id="3" name="Content Placeholder 2"/>
          <p:cNvSpPr>
            <a:spLocks noGrp="1"/>
          </p:cNvSpPr>
          <p:nvPr>
            <p:ph idx="1"/>
          </p:nvPr>
        </p:nvSpPr>
        <p:spPr/>
        <p:txBody>
          <a:bodyPr/>
          <a:lstStyle/>
          <a:p>
            <a:endParaRPr lang="en-AU" dirty="0"/>
          </a:p>
          <a:p>
            <a:r>
              <a:rPr lang="en-AU" dirty="0"/>
              <a:t> The first 1 million monthly requests are free, after that pricing is according to regions. </a:t>
            </a:r>
          </a:p>
          <a:p>
            <a:r>
              <a:rPr lang="en-AU" dirty="0"/>
              <a:t> For </a:t>
            </a:r>
            <a:r>
              <a:rPr lang="en-AU" dirty="0" err="1"/>
              <a:t>e.g</a:t>
            </a:r>
            <a:r>
              <a:rPr lang="en-AU" dirty="0"/>
              <a:t>: in Mumbai region: </a:t>
            </a:r>
          </a:p>
          <a:p>
            <a:r>
              <a:rPr lang="fr-FR" dirty="0"/>
              <a:t> Standard Queue- $0.40/ million </a:t>
            </a:r>
            <a:r>
              <a:rPr lang="fr-FR" dirty="0" err="1"/>
              <a:t>request</a:t>
            </a:r>
            <a:r>
              <a:rPr lang="fr-FR" dirty="0"/>
              <a:t> </a:t>
            </a:r>
          </a:p>
          <a:p>
            <a:r>
              <a:rPr lang="fr-FR" dirty="0"/>
              <a:t> FIFO Queue- $0.50/ million </a:t>
            </a:r>
            <a:r>
              <a:rPr lang="fr-FR" dirty="0" err="1"/>
              <a:t>request</a:t>
            </a:r>
            <a:r>
              <a:rPr lang="fr-FR" dirty="0"/>
              <a:t> </a:t>
            </a:r>
          </a:p>
        </p:txBody>
      </p:sp>
    </p:spTree>
    <p:extLst>
      <p:ext uri="{BB962C8B-B14F-4D97-AF65-F5344CB8AC3E}">
        <p14:creationId xmlns:p14="http://schemas.microsoft.com/office/powerpoint/2010/main" val="2038587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How Amazon SQS charges: </a:t>
            </a:r>
            <a:endParaRPr lang="en-AU" dirty="0"/>
          </a:p>
        </p:txBody>
      </p:sp>
      <p:sp>
        <p:nvSpPr>
          <p:cNvPr id="3" name="Content Placeholder 2"/>
          <p:cNvSpPr>
            <a:spLocks noGrp="1"/>
          </p:cNvSpPr>
          <p:nvPr>
            <p:ph idx="1"/>
          </p:nvPr>
        </p:nvSpPr>
        <p:spPr>
          <a:xfrm>
            <a:off x="2589212" y="2133600"/>
            <a:ext cx="8915400" cy="4551872"/>
          </a:xfrm>
        </p:spPr>
        <p:txBody>
          <a:bodyPr/>
          <a:lstStyle/>
          <a:p>
            <a:endParaRPr lang="en-AU" dirty="0"/>
          </a:p>
          <a:p>
            <a:r>
              <a:rPr lang="en-AU" dirty="0"/>
              <a:t>1. API action: every Amazon SQS actions count as request. </a:t>
            </a:r>
          </a:p>
          <a:p>
            <a:r>
              <a:rPr lang="en-AU" dirty="0"/>
              <a:t>2. FIFO request: API actions for sending, receiving, deleting and changing visibility of messages from FIFO queues are charged at FIFO rates. </a:t>
            </a:r>
          </a:p>
          <a:p>
            <a:r>
              <a:rPr lang="en-AU" dirty="0"/>
              <a:t>3. Contents of Request: a single request can have from 1 to 10 messages, up to a maximum total payload of 256kb. </a:t>
            </a:r>
          </a:p>
          <a:p>
            <a:r>
              <a:rPr lang="en-AU" dirty="0"/>
              <a:t>4. Size of Payload: each 64kn chunk of a payload is billed as 1 request. (for </a:t>
            </a:r>
            <a:r>
              <a:rPr lang="en-AU" dirty="0" err="1"/>
              <a:t>e.g</a:t>
            </a:r>
            <a:r>
              <a:rPr lang="en-AU" dirty="0"/>
              <a:t>: API action with a 256kb payload is billed as 4 request) </a:t>
            </a:r>
          </a:p>
          <a:p>
            <a:r>
              <a:rPr lang="en-AU" dirty="0"/>
              <a:t>5. Interaction with Amazon S3. </a:t>
            </a:r>
          </a:p>
          <a:p>
            <a:r>
              <a:rPr lang="en-AU" dirty="0"/>
              <a:t>6. Interaction with AWS KMS. </a:t>
            </a:r>
          </a:p>
        </p:txBody>
      </p:sp>
    </p:spTree>
    <p:extLst>
      <p:ext uri="{BB962C8B-B14F-4D97-AF65-F5344CB8AC3E}">
        <p14:creationId xmlns:p14="http://schemas.microsoft.com/office/powerpoint/2010/main" val="350165124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a:t>Short Polling: </a:t>
            </a:r>
            <a:endParaRPr lang="en-AU"/>
          </a:p>
        </p:txBody>
      </p:sp>
      <p:sp>
        <p:nvSpPr>
          <p:cNvPr id="3" name="Content Placeholder 2"/>
          <p:cNvSpPr>
            <a:spLocks noGrp="1"/>
          </p:cNvSpPr>
          <p:nvPr>
            <p:ph idx="1"/>
          </p:nvPr>
        </p:nvSpPr>
        <p:spPr>
          <a:xfrm>
            <a:off x="2589212" y="2133599"/>
            <a:ext cx="8915400" cy="4448355"/>
          </a:xfrm>
        </p:spPr>
        <p:txBody>
          <a:bodyPr/>
          <a:lstStyle/>
          <a:p>
            <a:endParaRPr lang="en-AU" dirty="0"/>
          </a:p>
          <a:p>
            <a:r>
              <a:rPr lang="en-AU" dirty="0"/>
              <a:t> A request is returned immediately even if the queue is empty. </a:t>
            </a:r>
          </a:p>
          <a:p>
            <a:r>
              <a:rPr lang="en-AU" dirty="0"/>
              <a:t> It doesn’t wait for message to appear in the queue. </a:t>
            </a:r>
          </a:p>
          <a:p>
            <a:r>
              <a:rPr lang="en-AU" dirty="0"/>
              <a:t> It queries only a subset of the available servers for messages (based on weighted random distribution) </a:t>
            </a:r>
          </a:p>
          <a:p>
            <a:r>
              <a:rPr lang="en-AU" dirty="0"/>
              <a:t> Default by SQS </a:t>
            </a:r>
          </a:p>
          <a:p>
            <a:r>
              <a:rPr lang="en-AU" dirty="0"/>
              <a:t> Receive message wait time is set to 0. </a:t>
            </a:r>
          </a:p>
          <a:p>
            <a:r>
              <a:rPr lang="en-AU" dirty="0"/>
              <a:t> More request are used which implies higher cost. </a:t>
            </a:r>
          </a:p>
        </p:txBody>
      </p:sp>
    </p:spTree>
    <p:extLst>
      <p:ext uri="{BB962C8B-B14F-4D97-AF65-F5344CB8AC3E}">
        <p14:creationId xmlns:p14="http://schemas.microsoft.com/office/powerpoint/2010/main" val="309600269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Long Polling: </a:t>
            </a:r>
            <a:endParaRPr lang="en-AU" dirty="0"/>
          </a:p>
        </p:txBody>
      </p:sp>
      <p:sp>
        <p:nvSpPr>
          <p:cNvPr id="3" name="Content Placeholder 2"/>
          <p:cNvSpPr>
            <a:spLocks noGrp="1"/>
          </p:cNvSpPr>
          <p:nvPr>
            <p:ph idx="1"/>
          </p:nvPr>
        </p:nvSpPr>
        <p:spPr>
          <a:xfrm>
            <a:off x="2589212" y="1561381"/>
            <a:ext cx="8915400" cy="4349841"/>
          </a:xfrm>
        </p:spPr>
        <p:txBody>
          <a:bodyPr/>
          <a:lstStyle/>
          <a:p>
            <a:endParaRPr lang="en-AU" dirty="0"/>
          </a:p>
          <a:p>
            <a:r>
              <a:rPr lang="en-AU" dirty="0"/>
              <a:t> It is preferred to regular/ short polling. It uses fewer requests and request cost by: eliminating false empty responses by querying all the servers. </a:t>
            </a:r>
          </a:p>
          <a:p>
            <a:r>
              <a:rPr lang="en-AU" dirty="0"/>
              <a:t> Reduce the number of empty responses by allowing Amazon SQS to wait until a message is available in the queue before sending a response, Unless the connection timeout (20sec) </a:t>
            </a:r>
          </a:p>
          <a:p>
            <a:r>
              <a:rPr lang="en-AU" dirty="0"/>
              <a:t> Receive message wait time is set to a non-zero value (max 20sec) </a:t>
            </a:r>
          </a:p>
          <a:p>
            <a:r>
              <a:rPr lang="en-AU" dirty="0"/>
              <a:t> Billing is same for both </a:t>
            </a:r>
            <a:r>
              <a:rPr lang="en-AU" dirty="0" err="1"/>
              <a:t>pollings</a:t>
            </a:r>
            <a:r>
              <a:rPr lang="en-AU" dirty="0"/>
              <a:t>. </a:t>
            </a:r>
          </a:p>
        </p:txBody>
      </p:sp>
    </p:spTree>
    <p:extLst>
      <p:ext uri="{BB962C8B-B14F-4D97-AF65-F5344CB8AC3E}">
        <p14:creationId xmlns:p14="http://schemas.microsoft.com/office/powerpoint/2010/main" val="364439181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SQS Retention Period: </a:t>
            </a:r>
            <a:endParaRPr lang="en-AU" dirty="0"/>
          </a:p>
        </p:txBody>
      </p:sp>
      <p:sp>
        <p:nvSpPr>
          <p:cNvPr id="3" name="Content Placeholder 2"/>
          <p:cNvSpPr>
            <a:spLocks noGrp="1"/>
          </p:cNvSpPr>
          <p:nvPr>
            <p:ph idx="1"/>
          </p:nvPr>
        </p:nvSpPr>
        <p:spPr>
          <a:xfrm>
            <a:off x="2589212" y="1371600"/>
            <a:ext cx="8915400" cy="5201728"/>
          </a:xfrm>
        </p:spPr>
        <p:txBody>
          <a:bodyPr>
            <a:normAutofit/>
          </a:bodyPr>
          <a:lstStyle/>
          <a:p>
            <a:endParaRPr lang="en-AU" dirty="0"/>
          </a:p>
          <a:p>
            <a:r>
              <a:rPr lang="en-AU" dirty="0"/>
              <a:t> SQS messages can remain in the queue for up to 14 days. (SQS retention period) </a:t>
            </a:r>
          </a:p>
          <a:p>
            <a:r>
              <a:rPr lang="en-AU" dirty="0"/>
              <a:t> Range is 1 min to 14 days. (default is 4days) </a:t>
            </a:r>
          </a:p>
          <a:p>
            <a:r>
              <a:rPr lang="en-AU" dirty="0"/>
              <a:t> Once the maximum retention period of a message id reached, it will be deleted automatically from the queue. </a:t>
            </a:r>
          </a:p>
          <a:p>
            <a:r>
              <a:rPr lang="en-AU" dirty="0"/>
              <a:t> Messages can be sent to the queue and read from the queue simultaneously. </a:t>
            </a:r>
          </a:p>
          <a:p>
            <a:r>
              <a:rPr lang="en-AU" dirty="0"/>
              <a:t> SQS can be used with Dynamo DB, EC2, ECS, redshift, RDS, lambda, S3 to make distributed/ decoupled application. </a:t>
            </a:r>
          </a:p>
          <a:p>
            <a:r>
              <a:rPr lang="en-AU" dirty="0"/>
              <a:t> You can have multiple queues with different properties. </a:t>
            </a:r>
          </a:p>
        </p:txBody>
      </p:sp>
    </p:spTree>
    <p:extLst>
      <p:ext uri="{BB962C8B-B14F-4D97-AF65-F5344CB8AC3E}">
        <p14:creationId xmlns:p14="http://schemas.microsoft.com/office/powerpoint/2010/main" val="144634043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SQS Visibility Timeout: </a:t>
            </a:r>
            <a:endParaRPr lang="en-AU" dirty="0"/>
          </a:p>
        </p:txBody>
      </p:sp>
      <p:sp>
        <p:nvSpPr>
          <p:cNvPr id="3" name="Content Placeholder 2"/>
          <p:cNvSpPr>
            <a:spLocks noGrp="1"/>
          </p:cNvSpPr>
          <p:nvPr>
            <p:ph idx="1"/>
          </p:nvPr>
        </p:nvSpPr>
        <p:spPr>
          <a:xfrm>
            <a:off x="2589212" y="2133599"/>
            <a:ext cx="8915400" cy="4370717"/>
          </a:xfrm>
        </p:spPr>
        <p:txBody>
          <a:bodyPr>
            <a:normAutofit/>
          </a:bodyPr>
          <a:lstStyle/>
          <a:p>
            <a:endParaRPr lang="en-AU" dirty="0"/>
          </a:p>
          <a:p>
            <a:r>
              <a:rPr lang="en-AU" dirty="0"/>
              <a:t> It is the duration of time a message is locked for read by other servers. </a:t>
            </a:r>
          </a:p>
          <a:p>
            <a:r>
              <a:rPr lang="en-AU" dirty="0"/>
              <a:t> Maximum is 12 hours and default is 30 sec. </a:t>
            </a:r>
          </a:p>
          <a:p>
            <a:r>
              <a:rPr lang="en-AU" dirty="0"/>
              <a:t> A server that read a message process it, can change the message visibility timeout if it needs more time to process the message. </a:t>
            </a:r>
          </a:p>
          <a:p>
            <a:r>
              <a:rPr lang="en-AU" dirty="0"/>
              <a:t> After a message is read, there are the following possibilities: </a:t>
            </a:r>
          </a:p>
          <a:p>
            <a:r>
              <a:rPr lang="en-AU" dirty="0"/>
              <a:t>a. An ACK is received that a message is processed, so it must be deleted from the queue to avoid duplicates. </a:t>
            </a:r>
          </a:p>
          <a:p>
            <a:r>
              <a:rPr lang="en-AU" dirty="0"/>
              <a:t>b. If a fail is received of the visibility timeout expires, the message will then be locked for read such that it can be read and processed by another servers </a:t>
            </a:r>
          </a:p>
        </p:txBody>
      </p:sp>
    </p:spTree>
    <p:extLst>
      <p:ext uri="{BB962C8B-B14F-4D97-AF65-F5344CB8AC3E}">
        <p14:creationId xmlns:p14="http://schemas.microsoft.com/office/powerpoint/2010/main" val="312413425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SQS Visibility Timeout: </a:t>
            </a:r>
            <a:endParaRPr lang="en-AU" dirty="0"/>
          </a:p>
        </p:txBody>
      </p:sp>
      <p:sp>
        <p:nvSpPr>
          <p:cNvPr id="3" name="Content Placeholder 2"/>
          <p:cNvSpPr>
            <a:spLocks noGrp="1"/>
          </p:cNvSpPr>
          <p:nvPr>
            <p:ph idx="1"/>
          </p:nvPr>
        </p:nvSpPr>
        <p:spPr/>
        <p:txBody>
          <a:bodyPr/>
          <a:lstStyle/>
          <a:p>
            <a:r>
              <a:rPr lang="en-AU" b="1" dirty="0"/>
              <a:t>Delivery Delay: </a:t>
            </a:r>
            <a:r>
              <a:rPr lang="en-AU" dirty="0"/>
              <a:t>AWS SQS provides delivery delay options to postpone the delivery of new messages to a queue. If delivery delay is defined for a queue, any new messages will not be visible to the server for the duration of delay. The default (min) delay for a queue is 0 seconds. The maximum is 15 minutes. </a:t>
            </a:r>
          </a:p>
          <a:p>
            <a:r>
              <a:rPr lang="en-AU" b="1" dirty="0"/>
              <a:t>Receive Message Wait Time: </a:t>
            </a:r>
            <a:r>
              <a:rPr lang="en-AU" dirty="0"/>
              <a:t>the default time is 0 seconds. This is maximum amount of time that a long polling receive call will wait for a message to become available before returning an empty response (maximum value is 20sec). </a:t>
            </a:r>
          </a:p>
        </p:txBody>
      </p:sp>
    </p:spTree>
    <p:extLst>
      <p:ext uri="{BB962C8B-B14F-4D97-AF65-F5344CB8AC3E}">
        <p14:creationId xmlns:p14="http://schemas.microsoft.com/office/powerpoint/2010/main" val="121855874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Dead Letter Queue: </a:t>
            </a:r>
            <a:endParaRPr lang="en-AU" dirty="0"/>
          </a:p>
        </p:txBody>
      </p:sp>
      <p:sp>
        <p:nvSpPr>
          <p:cNvPr id="3" name="Content Placeholder 2"/>
          <p:cNvSpPr>
            <a:spLocks noGrp="1"/>
          </p:cNvSpPr>
          <p:nvPr>
            <p:ph idx="1"/>
          </p:nvPr>
        </p:nvSpPr>
        <p:spPr>
          <a:xfrm>
            <a:off x="2589212" y="1449238"/>
            <a:ext cx="8915400" cy="4461984"/>
          </a:xfrm>
        </p:spPr>
        <p:txBody>
          <a:bodyPr/>
          <a:lstStyle/>
          <a:p>
            <a:endParaRPr lang="en-AU" dirty="0"/>
          </a:p>
          <a:p>
            <a:r>
              <a:rPr lang="en-AU" dirty="0"/>
              <a:t> The main task of a dead letter queue is handling message failure. A dead letter queue lets you to set aside and isolated message that can’t be processed correctly to determine why their processing didn’t success. </a:t>
            </a:r>
          </a:p>
          <a:p>
            <a:r>
              <a:rPr lang="en-AU" dirty="0"/>
              <a:t> Don’t use a dead letter queue with a FIFO queue, if you don’t want to break the exact order of messages or operations. </a:t>
            </a:r>
          </a:p>
          <a:p>
            <a:r>
              <a:rPr lang="en-AU" dirty="0"/>
              <a:t> DLQ must be of the same type as the source queue. (standard or FIFO) </a:t>
            </a:r>
          </a:p>
        </p:txBody>
      </p:sp>
    </p:spTree>
    <p:extLst>
      <p:ext uri="{BB962C8B-B14F-4D97-AF65-F5344CB8AC3E}">
        <p14:creationId xmlns:p14="http://schemas.microsoft.com/office/powerpoint/2010/main" val="161494133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SIMPLE NOTIFICATION SERVICE (SNS) </a:t>
            </a:r>
            <a:endParaRPr lang="en-AU" dirty="0"/>
          </a:p>
        </p:txBody>
      </p:sp>
      <p:sp>
        <p:nvSpPr>
          <p:cNvPr id="3" name="Content Placeholder 2"/>
          <p:cNvSpPr>
            <a:spLocks noGrp="1"/>
          </p:cNvSpPr>
          <p:nvPr>
            <p:ph idx="1"/>
          </p:nvPr>
        </p:nvSpPr>
        <p:spPr>
          <a:xfrm>
            <a:off x="2589212" y="1397479"/>
            <a:ext cx="8915400" cy="5201729"/>
          </a:xfrm>
        </p:spPr>
        <p:txBody>
          <a:bodyPr>
            <a:normAutofit fontScale="92500" lnSpcReduction="20000"/>
          </a:bodyPr>
          <a:lstStyle/>
          <a:p>
            <a:endParaRPr lang="en-AU" dirty="0"/>
          </a:p>
          <a:p>
            <a:r>
              <a:rPr lang="en-AU" dirty="0"/>
              <a:t> SNS is a fast, flexible, fully managed PUSH notification service. </a:t>
            </a:r>
          </a:p>
          <a:p>
            <a:r>
              <a:rPr lang="en-AU" dirty="0"/>
              <a:t> It is a web service that delivery or sending of messages to subscribing endpoints or clients. </a:t>
            </a:r>
          </a:p>
          <a:p>
            <a:r>
              <a:rPr lang="en-AU" dirty="0"/>
              <a:t> It allows for sending individual messages of fan-out messages to a large number of recipients or to other distributed AWS services. </a:t>
            </a:r>
          </a:p>
          <a:p>
            <a:r>
              <a:rPr lang="en-AU" dirty="0"/>
              <a:t> Messages published to an SNS topics will be delivered to the subscriber immediately. </a:t>
            </a:r>
          </a:p>
          <a:p>
            <a:r>
              <a:rPr lang="en-AU" dirty="0"/>
              <a:t> Inexpensive, pay-as-you-go model with no upfront cost. </a:t>
            </a:r>
          </a:p>
          <a:p>
            <a:r>
              <a:rPr lang="en-AU" dirty="0"/>
              <a:t> Reliable: at least three copies of the data are store across multiple AZ in same region. </a:t>
            </a:r>
          </a:p>
          <a:p>
            <a:r>
              <a:rPr lang="en-AU" dirty="0"/>
              <a:t> It is a way of sending messages. When you are using auto scaling, it triggers an SNS service which will email you that “your EC2 instance is growing”. </a:t>
            </a:r>
          </a:p>
          <a:p>
            <a:r>
              <a:rPr lang="en-AU" b="1" dirty="0"/>
              <a:t>Publisher: </a:t>
            </a:r>
            <a:r>
              <a:rPr lang="en-AU" dirty="0"/>
              <a:t>publishers are also known as produce and send the message to the SNS which is a logical access point. </a:t>
            </a:r>
          </a:p>
          <a:p>
            <a:r>
              <a:rPr lang="en-AU" b="1" dirty="0"/>
              <a:t>Subscriber: </a:t>
            </a:r>
            <a:r>
              <a:rPr lang="en-AU" dirty="0"/>
              <a:t>subscribers such as web servers, email addresses, Amazon SQS queues, AWS lambda receive the message of notification from the SNS over one of the supported protocols (Amazon SQS, email, lambda, HTTPS, SMS). </a:t>
            </a:r>
          </a:p>
        </p:txBody>
      </p:sp>
    </p:spTree>
    <p:extLst>
      <p:ext uri="{BB962C8B-B14F-4D97-AF65-F5344CB8AC3E}">
        <p14:creationId xmlns:p14="http://schemas.microsoft.com/office/powerpoint/2010/main" val="116574506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SNS Topic: </a:t>
            </a:r>
            <a:endParaRPr lang="en-AU" dirty="0"/>
          </a:p>
        </p:txBody>
      </p:sp>
      <p:sp>
        <p:nvSpPr>
          <p:cNvPr id="3" name="Content Placeholder 2"/>
          <p:cNvSpPr>
            <a:spLocks noGrp="1"/>
          </p:cNvSpPr>
          <p:nvPr>
            <p:ph idx="1"/>
          </p:nvPr>
        </p:nvSpPr>
        <p:spPr>
          <a:xfrm>
            <a:off x="2589212" y="1406106"/>
            <a:ext cx="8915400" cy="4505116"/>
          </a:xfrm>
        </p:spPr>
        <p:txBody>
          <a:bodyPr>
            <a:normAutofit/>
          </a:bodyPr>
          <a:lstStyle/>
          <a:p>
            <a:endParaRPr lang="en-AU" dirty="0"/>
          </a:p>
          <a:p>
            <a:r>
              <a:rPr lang="en-AU" dirty="0"/>
              <a:t> It is a logical access point and communication channel. </a:t>
            </a:r>
          </a:p>
          <a:p>
            <a:r>
              <a:rPr lang="en-AU" dirty="0"/>
              <a:t> Each topic has a unique name. </a:t>
            </a:r>
          </a:p>
          <a:p>
            <a:r>
              <a:rPr lang="en-AU" dirty="0"/>
              <a:t> A topic name is limited to 256 alphanumeric character. </a:t>
            </a:r>
          </a:p>
          <a:p>
            <a:r>
              <a:rPr lang="en-AU" dirty="0"/>
              <a:t> The topic name must be unique with in the AWS account. </a:t>
            </a:r>
          </a:p>
          <a:p>
            <a:r>
              <a:rPr lang="en-AU" dirty="0"/>
              <a:t> Each topic is assigned an AWS ARN once it gets created. </a:t>
            </a:r>
          </a:p>
          <a:p>
            <a:r>
              <a:rPr lang="en-AU" dirty="0"/>
              <a:t> A topic can support subscribers and notification deliveries over multiple protocols. </a:t>
            </a:r>
          </a:p>
          <a:p>
            <a:r>
              <a:rPr lang="en-AU" dirty="0"/>
              <a:t> Message/ request published to a single topic can be delivered over multiple protocols as configured when creating each subscriber. </a:t>
            </a:r>
          </a:p>
          <a:p>
            <a:r>
              <a:rPr lang="en-AU" dirty="0"/>
              <a:t> Delivery format/ transport protocols (endpoints.), SMS, e-mail, email: JSON –for applications, HTTP/ HTTPS, SQS, AWS lambda </a:t>
            </a:r>
          </a:p>
        </p:txBody>
      </p:sp>
    </p:spTree>
    <p:extLst>
      <p:ext uri="{BB962C8B-B14F-4D97-AF65-F5344CB8AC3E}">
        <p14:creationId xmlns:p14="http://schemas.microsoft.com/office/powerpoint/2010/main" val="3691887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551837"/>
            <a:ext cx="6096000" cy="1754326"/>
          </a:xfrm>
          <a:prstGeom prst="rect">
            <a:avLst/>
          </a:prstGeom>
        </p:spPr>
        <p:txBody>
          <a:bodyPr>
            <a:spAutoFit/>
          </a:bodyPr>
          <a:lstStyle/>
          <a:p>
            <a:r>
              <a:rPr lang="en-AU" dirty="0"/>
              <a:t>Question: when would my spot instance get interrupted?</a:t>
            </a:r>
          </a:p>
          <a:p>
            <a:r>
              <a:rPr lang="en-AU" dirty="0" err="1"/>
              <a:t>Ans</a:t>
            </a:r>
            <a:r>
              <a:rPr lang="en-AU" dirty="0"/>
              <a:t>: primary reason would be Amazon EC2 capacity requirement (</a:t>
            </a:r>
            <a:r>
              <a:rPr lang="en-AU" dirty="0" err="1"/>
              <a:t>e.g</a:t>
            </a:r>
            <a:r>
              <a:rPr lang="en-AU" dirty="0"/>
              <a:t>: on-demand or reserved instances). Secondarily, if you have chosen to set a ‘max spot price’ and the spot price raise above.</a:t>
            </a:r>
          </a:p>
        </p:txBody>
      </p:sp>
    </p:spTree>
    <p:extLst>
      <p:ext uri="{BB962C8B-B14F-4D97-AF65-F5344CB8AC3E}">
        <p14:creationId xmlns:p14="http://schemas.microsoft.com/office/powerpoint/2010/main" val="75681519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SNS Topic: </a:t>
            </a:r>
            <a:endParaRPr lang="en-AU" dirty="0"/>
          </a:p>
        </p:txBody>
      </p:sp>
      <p:sp>
        <p:nvSpPr>
          <p:cNvPr id="3" name="Content Placeholder 2"/>
          <p:cNvSpPr>
            <a:spLocks noGrp="1"/>
          </p:cNvSpPr>
          <p:nvPr>
            <p:ph idx="1"/>
          </p:nvPr>
        </p:nvSpPr>
        <p:spPr/>
        <p:txBody>
          <a:bodyPr>
            <a:normAutofit fontScale="92500" lnSpcReduction="10000"/>
          </a:bodyPr>
          <a:lstStyle/>
          <a:p>
            <a:endParaRPr lang="en-AU" dirty="0"/>
          </a:p>
          <a:p>
            <a:r>
              <a:rPr lang="en-AU" dirty="0"/>
              <a:t> When using Amazon SNS, you (as the owner) create a topic and control access to it by defining access policies that determine which publishers and subscribers can communicate with the topic. </a:t>
            </a:r>
          </a:p>
          <a:p>
            <a:r>
              <a:rPr lang="en-AU" dirty="0"/>
              <a:t> Instead of including a specific destination address in each message to topics that they have created or to topics they have permission to publish to. </a:t>
            </a:r>
          </a:p>
          <a:p>
            <a:r>
              <a:rPr lang="en-AU" dirty="0"/>
              <a:t> Amazon SNS matches the topic to a list of subscribers who have subscribed to that topic and delivers the message to each of these subscriber. </a:t>
            </a:r>
          </a:p>
          <a:p>
            <a:r>
              <a:rPr lang="en-AU" dirty="0"/>
              <a:t> Each topic has a unique name that identifies the Amazon SNS endpoint for publishers to past message and subscribers to register for notification. </a:t>
            </a:r>
          </a:p>
          <a:p>
            <a:r>
              <a:rPr lang="en-AU" dirty="0"/>
              <a:t> Subscriber receive all messages published to the topics to which they subscribe, and all subscribers to a topic receive the same message. </a:t>
            </a:r>
          </a:p>
        </p:txBody>
      </p:sp>
    </p:spTree>
    <p:extLst>
      <p:ext uri="{BB962C8B-B14F-4D97-AF65-F5344CB8AC3E}">
        <p14:creationId xmlns:p14="http://schemas.microsoft.com/office/powerpoint/2010/main" val="23090247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SNS Topic: </a:t>
            </a:r>
            <a:endParaRPr lang="en-AU" dirty="0"/>
          </a:p>
        </p:txBody>
      </p:sp>
      <p:sp>
        <p:nvSpPr>
          <p:cNvPr id="3" name="Content Placeholder 2"/>
          <p:cNvSpPr>
            <a:spLocks noGrp="1"/>
          </p:cNvSpPr>
          <p:nvPr>
            <p:ph idx="1"/>
          </p:nvPr>
        </p:nvSpPr>
        <p:spPr>
          <a:xfrm>
            <a:off x="2589212" y="2133599"/>
            <a:ext cx="8915400" cy="4612257"/>
          </a:xfrm>
        </p:spPr>
        <p:txBody>
          <a:bodyPr>
            <a:normAutofit fontScale="92500" lnSpcReduction="20000"/>
          </a:bodyPr>
          <a:lstStyle/>
          <a:p>
            <a:endParaRPr lang="en-AU" dirty="0"/>
          </a:p>
          <a:p>
            <a:r>
              <a:rPr lang="en-AU" dirty="0"/>
              <a:t> By default only the topic owner (who created it) can publish to the SNS topic. </a:t>
            </a:r>
          </a:p>
          <a:p>
            <a:r>
              <a:rPr lang="en-AU" dirty="0"/>
              <a:t> The owner can set/ change permission to one of more users (with valid AWS ID) to publish to his topic. </a:t>
            </a:r>
          </a:p>
          <a:p>
            <a:r>
              <a:rPr lang="en-AU" dirty="0"/>
              <a:t> Only the owner of the topic can grant/ change permission for the topic. </a:t>
            </a:r>
          </a:p>
          <a:p>
            <a:r>
              <a:rPr lang="en-AU" dirty="0"/>
              <a:t> Subscriber can be those with/ without AWS ID, only subscriber with AWS ID can request subscription. </a:t>
            </a:r>
          </a:p>
          <a:p>
            <a:r>
              <a:rPr lang="en-AU" dirty="0"/>
              <a:t> Both publishers and subscriber can use SSL to help secure the channel to send and receive message. </a:t>
            </a:r>
          </a:p>
          <a:p>
            <a:r>
              <a:rPr lang="en-AU" dirty="0"/>
              <a:t> Supported push notification platforms: </a:t>
            </a:r>
          </a:p>
          <a:p>
            <a:r>
              <a:rPr lang="en-AU" dirty="0"/>
              <a:t> Amazon Device Messaging </a:t>
            </a:r>
          </a:p>
          <a:p>
            <a:r>
              <a:rPr lang="en-AU" dirty="0"/>
              <a:t> Apple Push Notification Service. </a:t>
            </a:r>
          </a:p>
          <a:p>
            <a:r>
              <a:rPr lang="en-AU" dirty="0"/>
              <a:t> Google Cloud Messaging </a:t>
            </a:r>
          </a:p>
          <a:p>
            <a:r>
              <a:rPr lang="en-AU" dirty="0"/>
              <a:t> Windows Push Notification Service </a:t>
            </a:r>
          </a:p>
          <a:p>
            <a:r>
              <a:rPr lang="en-AU" dirty="0"/>
              <a:t> Baidu Cloud Push for Android </a:t>
            </a:r>
          </a:p>
        </p:txBody>
      </p:sp>
    </p:spTree>
    <p:extLst>
      <p:ext uri="{BB962C8B-B14F-4D97-AF65-F5344CB8AC3E}">
        <p14:creationId xmlns:p14="http://schemas.microsoft.com/office/powerpoint/2010/main" val="379478825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SNS Topic: </a:t>
            </a:r>
            <a:endParaRPr lang="en-AU" dirty="0"/>
          </a:p>
        </p:txBody>
      </p:sp>
      <p:sp>
        <p:nvSpPr>
          <p:cNvPr id="3" name="Content Placeholder 2"/>
          <p:cNvSpPr>
            <a:spLocks noGrp="1"/>
          </p:cNvSpPr>
          <p:nvPr>
            <p:ph idx="1"/>
          </p:nvPr>
        </p:nvSpPr>
        <p:spPr/>
        <p:txBody>
          <a:bodyPr/>
          <a:lstStyle/>
          <a:p>
            <a:endParaRPr lang="en-AU" dirty="0"/>
          </a:p>
          <a:p>
            <a:r>
              <a:rPr lang="en-AU" dirty="0"/>
              <a:t> SNS topic can have subscribers from any supported push notification platforms as well as any other endpoint type such as SMS or Email. </a:t>
            </a:r>
          </a:p>
          <a:p>
            <a:r>
              <a:rPr lang="en-AU" dirty="0"/>
              <a:t> When you publish a notification to a topic SNS will send identical copies of that, message to each endpoint subscribed to the topic. </a:t>
            </a:r>
          </a:p>
          <a:p>
            <a:endParaRPr lang="en-AU" dirty="0"/>
          </a:p>
        </p:txBody>
      </p:sp>
    </p:spTree>
    <p:extLst>
      <p:ext uri="{BB962C8B-B14F-4D97-AF65-F5344CB8AC3E}">
        <p14:creationId xmlns:p14="http://schemas.microsoft.com/office/powerpoint/2010/main" val="389600216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Amazon SNS</a:t>
            </a:r>
            <a:endParaRPr lang="en-AU" dirty="0"/>
          </a:p>
        </p:txBody>
      </p:sp>
      <p:sp>
        <p:nvSpPr>
          <p:cNvPr id="3" name="Content Placeholder 2"/>
          <p:cNvSpPr>
            <a:spLocks noGrp="1"/>
          </p:cNvSpPr>
          <p:nvPr>
            <p:ph idx="1"/>
          </p:nvPr>
        </p:nvSpPr>
        <p:spPr>
          <a:xfrm>
            <a:off x="2589212" y="2133600"/>
            <a:ext cx="8915400" cy="4465608"/>
          </a:xfrm>
        </p:spPr>
        <p:txBody>
          <a:bodyPr>
            <a:normAutofit fontScale="70000" lnSpcReduction="20000"/>
          </a:bodyPr>
          <a:lstStyle/>
          <a:p>
            <a:r>
              <a:rPr lang="en-AU" b="1" dirty="0"/>
              <a:t>Amazon SNS Alternatives: </a:t>
            </a:r>
            <a:endParaRPr lang="en-AU" dirty="0"/>
          </a:p>
          <a:p>
            <a:r>
              <a:rPr lang="en-AU" dirty="0"/>
              <a:t>a. Amazon Kinesis Data Stream </a:t>
            </a:r>
          </a:p>
          <a:p>
            <a:r>
              <a:rPr lang="en-AU" dirty="0"/>
              <a:t>b. Amazon Managed Queue Service (AWS MQS) </a:t>
            </a:r>
          </a:p>
          <a:p>
            <a:r>
              <a:rPr lang="en-AU" dirty="0"/>
              <a:t>c. Apache Kafka </a:t>
            </a:r>
          </a:p>
          <a:p>
            <a:r>
              <a:rPr lang="en-AU" dirty="0"/>
              <a:t>d. </a:t>
            </a:r>
            <a:r>
              <a:rPr lang="en-AU" dirty="0" err="1"/>
              <a:t>Twilio</a:t>
            </a:r>
            <a:r>
              <a:rPr lang="en-AU" dirty="0"/>
              <a:t> </a:t>
            </a:r>
          </a:p>
          <a:p>
            <a:r>
              <a:rPr lang="en-AU" dirty="0"/>
              <a:t>e. Pusher </a:t>
            </a:r>
          </a:p>
          <a:p>
            <a:endParaRPr lang="en-AU" dirty="0"/>
          </a:p>
          <a:p>
            <a:r>
              <a:rPr lang="en-AU" b="1" dirty="0"/>
              <a:t>Amazon SNS Pricing: </a:t>
            </a:r>
            <a:endParaRPr lang="en-AU" dirty="0"/>
          </a:p>
          <a:p>
            <a:r>
              <a:rPr lang="en-AU" dirty="0"/>
              <a:t>a. Publish action: each 64kb of request payload count as one request. So, 256kb payload will charged as four request. </a:t>
            </a:r>
          </a:p>
          <a:p>
            <a:r>
              <a:rPr lang="en-AU" dirty="0"/>
              <a:t>b. Mobile push notification: for </a:t>
            </a:r>
            <a:r>
              <a:rPr lang="en-AU" dirty="0" err="1"/>
              <a:t>e.g</a:t>
            </a:r>
            <a:r>
              <a:rPr lang="en-AU" dirty="0"/>
              <a:t>: $0.50/ million request </a:t>
            </a:r>
          </a:p>
          <a:p>
            <a:r>
              <a:rPr lang="en-AU" dirty="0"/>
              <a:t>c. SMS: price depends on country </a:t>
            </a:r>
          </a:p>
          <a:p>
            <a:r>
              <a:rPr lang="en-AU" dirty="0"/>
              <a:t>d. E-mail: $2/100,000 </a:t>
            </a:r>
          </a:p>
          <a:p>
            <a:r>
              <a:rPr lang="en-AU" dirty="0"/>
              <a:t>e. HTTP/s notification : $ 0.60/ million </a:t>
            </a:r>
          </a:p>
          <a:p>
            <a:r>
              <a:rPr lang="en-AU" dirty="0"/>
              <a:t>f. SQS and lambda calls are free. These are charged at SQS and lambda rates. </a:t>
            </a:r>
          </a:p>
          <a:p>
            <a:r>
              <a:rPr lang="en-AU" dirty="0"/>
              <a:t>g. Data Transfer </a:t>
            </a:r>
          </a:p>
        </p:txBody>
      </p:sp>
    </p:spTree>
    <p:extLst>
      <p:ext uri="{BB962C8B-B14F-4D97-AF65-F5344CB8AC3E}">
        <p14:creationId xmlns:p14="http://schemas.microsoft.com/office/powerpoint/2010/main" val="376704353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LAMBDA </a:t>
            </a:r>
            <a:endParaRPr lang="en-AU" dirty="0"/>
          </a:p>
        </p:txBody>
      </p:sp>
      <p:sp>
        <p:nvSpPr>
          <p:cNvPr id="3" name="Content Placeholder 2"/>
          <p:cNvSpPr>
            <a:spLocks noGrp="1"/>
          </p:cNvSpPr>
          <p:nvPr>
            <p:ph idx="1"/>
          </p:nvPr>
        </p:nvSpPr>
        <p:spPr>
          <a:xfrm>
            <a:off x="2589212" y="1250829"/>
            <a:ext cx="8915400" cy="5417389"/>
          </a:xfrm>
        </p:spPr>
        <p:txBody>
          <a:bodyPr>
            <a:normAutofit fontScale="92500"/>
          </a:bodyPr>
          <a:lstStyle/>
          <a:p>
            <a:endParaRPr lang="en-AU" dirty="0"/>
          </a:p>
          <a:p>
            <a:r>
              <a:rPr lang="en-AU" dirty="0"/>
              <a:t> AWS lambda is a compute service that lets you run the code without provisioning or managing servers. </a:t>
            </a:r>
          </a:p>
          <a:p>
            <a:r>
              <a:rPr lang="en-AU" dirty="0"/>
              <a:t> With AWS lambda, you can run code for virtually any type of application or backend service- all with zero administration. </a:t>
            </a:r>
          </a:p>
          <a:p>
            <a:r>
              <a:rPr lang="en-AU" dirty="0"/>
              <a:t> AWS lambda manages all the administration it manages: </a:t>
            </a:r>
          </a:p>
          <a:p>
            <a:r>
              <a:rPr lang="en-AU" dirty="0"/>
              <a:t> Provisioning and capacity of the compute fleet that offers a balance of memory, CPU, network and other resources. </a:t>
            </a:r>
          </a:p>
          <a:p>
            <a:r>
              <a:rPr lang="en-AU" dirty="0"/>
              <a:t> Server and O.S maintenance </a:t>
            </a:r>
          </a:p>
          <a:p>
            <a:r>
              <a:rPr lang="en-AU" dirty="0"/>
              <a:t> High availability and automatic scaling </a:t>
            </a:r>
          </a:p>
          <a:p>
            <a:r>
              <a:rPr lang="en-AU" dirty="0"/>
              <a:t> Monitoring fleet health </a:t>
            </a:r>
          </a:p>
          <a:p>
            <a:r>
              <a:rPr lang="en-AU" dirty="0"/>
              <a:t> Applying security patches </a:t>
            </a:r>
          </a:p>
          <a:p>
            <a:r>
              <a:rPr lang="en-AU" dirty="0"/>
              <a:t> Deploying your code </a:t>
            </a:r>
          </a:p>
          <a:p>
            <a:r>
              <a:rPr lang="en-AU" dirty="0"/>
              <a:t> Monitoring and logging your lambda functions. </a:t>
            </a:r>
          </a:p>
          <a:p>
            <a:r>
              <a:rPr lang="en-AU" dirty="0"/>
              <a:t> AWS lambda runs your code on a high-availability compute infrastructure. </a:t>
            </a:r>
          </a:p>
        </p:txBody>
      </p:sp>
    </p:spTree>
    <p:extLst>
      <p:ext uri="{BB962C8B-B14F-4D97-AF65-F5344CB8AC3E}">
        <p14:creationId xmlns:p14="http://schemas.microsoft.com/office/powerpoint/2010/main" val="91822373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LAMBDA </a:t>
            </a:r>
            <a:endParaRPr lang="en-AU" dirty="0"/>
          </a:p>
        </p:txBody>
      </p:sp>
      <p:sp>
        <p:nvSpPr>
          <p:cNvPr id="3" name="Content Placeholder 2"/>
          <p:cNvSpPr>
            <a:spLocks noGrp="1"/>
          </p:cNvSpPr>
          <p:nvPr>
            <p:ph idx="1"/>
          </p:nvPr>
        </p:nvSpPr>
        <p:spPr>
          <a:xfrm>
            <a:off x="2589212" y="1699404"/>
            <a:ext cx="8915400" cy="5158596"/>
          </a:xfrm>
        </p:spPr>
        <p:txBody>
          <a:bodyPr>
            <a:normAutofit fontScale="92500" lnSpcReduction="10000"/>
          </a:bodyPr>
          <a:lstStyle/>
          <a:p>
            <a:endParaRPr lang="en-AU" dirty="0"/>
          </a:p>
          <a:p>
            <a:r>
              <a:rPr lang="en-AU" dirty="0"/>
              <a:t> AWS lambda runs your code on a high availability compute infrastructure. </a:t>
            </a:r>
          </a:p>
          <a:p>
            <a:r>
              <a:rPr lang="en-AU" dirty="0"/>
              <a:t> AWS lambda executes your code only when needed and scales automatically form a few requests per day to thousands per seconds. </a:t>
            </a:r>
          </a:p>
          <a:p>
            <a:r>
              <a:rPr lang="en-AU" dirty="0"/>
              <a:t> You pay only for the compute time, you consume no charge when your code is not running. </a:t>
            </a:r>
          </a:p>
          <a:p>
            <a:r>
              <a:rPr lang="en-AU" dirty="0"/>
              <a:t> All you need to do is supply your code in the form of one or more lambda functions to AWS lambda, in one of the languages that AWS supports (currently Node.js, java, </a:t>
            </a:r>
            <a:r>
              <a:rPr lang="en-AU" dirty="0" err="1"/>
              <a:t>powershell</a:t>
            </a:r>
            <a:r>
              <a:rPr lang="en-AU" dirty="0"/>
              <a:t>, C#, Ruby, Python and Go) and the service can run the code on your behalf. </a:t>
            </a:r>
          </a:p>
          <a:p>
            <a:r>
              <a:rPr lang="en-AU" dirty="0"/>
              <a:t> Typically the lifecycle for an AWS lambda based application includes authoring code, deploying code to AWS lambda and then monitoring and troubleshooting. </a:t>
            </a:r>
          </a:p>
          <a:p>
            <a:r>
              <a:rPr lang="en-AU" dirty="0"/>
              <a:t> This is in exchange for flexibility, which means you cannot log into compute instances or customize the operating system of language runtime. </a:t>
            </a:r>
          </a:p>
          <a:p>
            <a:r>
              <a:rPr lang="en-AU" dirty="0"/>
              <a:t> If you do want to manage your own compute, you can use EC2 of Elastic Beanstalk </a:t>
            </a:r>
          </a:p>
        </p:txBody>
      </p:sp>
    </p:spTree>
    <p:extLst>
      <p:ext uri="{BB962C8B-B14F-4D97-AF65-F5344CB8AC3E}">
        <p14:creationId xmlns:p14="http://schemas.microsoft.com/office/powerpoint/2010/main" val="414347781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How Lambda Works: </a:t>
            </a:r>
            <a:endParaRPr lang="en-AU" dirty="0"/>
          </a:p>
        </p:txBody>
      </p:sp>
      <p:sp>
        <p:nvSpPr>
          <p:cNvPr id="3" name="Content Placeholder 2"/>
          <p:cNvSpPr>
            <a:spLocks noGrp="1"/>
          </p:cNvSpPr>
          <p:nvPr>
            <p:ph idx="1"/>
          </p:nvPr>
        </p:nvSpPr>
        <p:spPr>
          <a:xfrm>
            <a:off x="2589212" y="1526875"/>
            <a:ext cx="8915400" cy="4384347"/>
          </a:xfrm>
        </p:spPr>
        <p:txBody>
          <a:bodyPr/>
          <a:lstStyle/>
          <a:p>
            <a:endParaRPr lang="en-AU" dirty="0"/>
          </a:p>
          <a:p>
            <a:r>
              <a:rPr lang="en-AU" dirty="0"/>
              <a:t> First you upload your code to lambda in one or more lambda function. </a:t>
            </a:r>
          </a:p>
          <a:p>
            <a:r>
              <a:rPr lang="en-AU" dirty="0"/>
              <a:t> AWS lambda will then execute the code in your behalf. </a:t>
            </a:r>
          </a:p>
          <a:p>
            <a:r>
              <a:rPr lang="en-AU" dirty="0"/>
              <a:t> After the code is invoked, lambda automatically take care of provisioning and managing the required servers. </a:t>
            </a:r>
          </a:p>
        </p:txBody>
      </p:sp>
    </p:spTree>
    <p:extLst>
      <p:ext uri="{BB962C8B-B14F-4D97-AF65-F5344CB8AC3E}">
        <p14:creationId xmlns:p14="http://schemas.microsoft.com/office/powerpoint/2010/main" val="23956200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Difference between AWS Lambda and EC2: </a:t>
            </a:r>
            <a:endParaRPr lang="en-AU" dirty="0"/>
          </a:p>
        </p:txBody>
      </p:sp>
      <p:sp>
        <p:nvSpPr>
          <p:cNvPr id="3" name="Content Placeholder 2"/>
          <p:cNvSpPr>
            <a:spLocks noGrp="1"/>
          </p:cNvSpPr>
          <p:nvPr>
            <p:ph idx="1"/>
          </p:nvPr>
        </p:nvSpPr>
        <p:spPr>
          <a:xfrm>
            <a:off x="2589212" y="1682151"/>
            <a:ext cx="8915400" cy="5175849"/>
          </a:xfrm>
        </p:spPr>
        <p:txBody>
          <a:bodyPr>
            <a:normAutofit fontScale="92500" lnSpcReduction="10000"/>
          </a:bodyPr>
          <a:lstStyle/>
          <a:p>
            <a:r>
              <a:rPr lang="en-AU" b="1" dirty="0"/>
              <a:t>AWS Lambda: </a:t>
            </a:r>
            <a:endParaRPr lang="en-AU" dirty="0"/>
          </a:p>
          <a:p>
            <a:r>
              <a:rPr lang="en-AU" dirty="0"/>
              <a:t> AWS lambda is a platform-as-a-service. </a:t>
            </a:r>
          </a:p>
          <a:p>
            <a:r>
              <a:rPr lang="en-AU" dirty="0"/>
              <a:t> It supports only limited languages like Node.js, python, java, C#, Ruby, Go and </a:t>
            </a:r>
            <a:r>
              <a:rPr lang="en-AU" dirty="0" err="1"/>
              <a:t>powershell</a:t>
            </a:r>
            <a:r>
              <a:rPr lang="en-AU" dirty="0"/>
              <a:t>. </a:t>
            </a:r>
          </a:p>
          <a:p>
            <a:r>
              <a:rPr lang="en-AU" dirty="0"/>
              <a:t> Write your code and push the code into AWS lambda. </a:t>
            </a:r>
          </a:p>
          <a:p>
            <a:r>
              <a:rPr lang="en-AU" dirty="0"/>
              <a:t> You cannot log into compute instances, choose customized O.S or language platform. </a:t>
            </a:r>
          </a:p>
          <a:p>
            <a:endParaRPr lang="en-AU" dirty="0"/>
          </a:p>
          <a:p>
            <a:r>
              <a:rPr lang="en-AU" b="1" dirty="0"/>
              <a:t>AWS EC2: </a:t>
            </a:r>
            <a:endParaRPr lang="en-AU" dirty="0"/>
          </a:p>
          <a:p>
            <a:r>
              <a:rPr lang="en-AU" dirty="0"/>
              <a:t> AWS EC2 is an infrastructure—as-a-service. </a:t>
            </a:r>
          </a:p>
          <a:p>
            <a:r>
              <a:rPr lang="en-AU" dirty="0"/>
              <a:t> No environment restrictions, you can run any code or language. </a:t>
            </a:r>
          </a:p>
          <a:p>
            <a:r>
              <a:rPr lang="en-AU" dirty="0"/>
              <a:t> For the first time in EC2, you have to choose the O.S and install all the software required and then push your code in EC2. </a:t>
            </a:r>
          </a:p>
          <a:p>
            <a:r>
              <a:rPr lang="en-AU" dirty="0"/>
              <a:t> You can select variety of O.S, instance types, network and security patches, RAM and CPU etc. </a:t>
            </a:r>
          </a:p>
        </p:txBody>
      </p:sp>
    </p:spTree>
    <p:extLst>
      <p:ext uri="{BB962C8B-B14F-4D97-AF65-F5344CB8AC3E}">
        <p14:creationId xmlns:p14="http://schemas.microsoft.com/office/powerpoint/2010/main" val="365011462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Important Terms Used in Lambda: </a:t>
            </a:r>
            <a:endParaRPr lang="en-AU" dirty="0"/>
          </a:p>
        </p:txBody>
      </p:sp>
      <p:sp>
        <p:nvSpPr>
          <p:cNvPr id="3" name="Content Placeholder 2"/>
          <p:cNvSpPr>
            <a:spLocks noGrp="1"/>
          </p:cNvSpPr>
          <p:nvPr>
            <p:ph idx="1"/>
          </p:nvPr>
        </p:nvSpPr>
        <p:spPr>
          <a:xfrm>
            <a:off x="2589212" y="1302589"/>
            <a:ext cx="8915400" cy="5555411"/>
          </a:xfrm>
        </p:spPr>
        <p:txBody>
          <a:bodyPr>
            <a:normAutofit fontScale="85000" lnSpcReduction="10000"/>
          </a:bodyPr>
          <a:lstStyle/>
          <a:p>
            <a:endParaRPr lang="en-AU" dirty="0"/>
          </a:p>
          <a:p>
            <a:r>
              <a:rPr lang="en-AU" dirty="0"/>
              <a:t>a. </a:t>
            </a:r>
            <a:r>
              <a:rPr lang="en-AU" b="1" dirty="0"/>
              <a:t>Function: </a:t>
            </a:r>
            <a:r>
              <a:rPr lang="en-AU" dirty="0"/>
              <a:t>a function is a resource that you can invoke to run your code in AWS lambda. A function has code that processes events and a runtime that passes request and responses between lambda and the function code. </a:t>
            </a:r>
          </a:p>
          <a:p>
            <a:endParaRPr lang="en-AU" dirty="0"/>
          </a:p>
          <a:p>
            <a:r>
              <a:rPr lang="en-AU" dirty="0"/>
              <a:t>b. </a:t>
            </a:r>
            <a:r>
              <a:rPr lang="en-AU" b="1" dirty="0"/>
              <a:t>Runtime: </a:t>
            </a:r>
            <a:r>
              <a:rPr lang="en-AU" dirty="0"/>
              <a:t>lambda runtimes allows functions in different languages to run in the same base execution environment. The runtime sits in between the lambda service and your function code relying invocation events, context information and responses between the two. </a:t>
            </a:r>
          </a:p>
          <a:p>
            <a:endParaRPr lang="en-AU" dirty="0"/>
          </a:p>
          <a:p>
            <a:r>
              <a:rPr lang="en-AU" dirty="0"/>
              <a:t>c. </a:t>
            </a:r>
            <a:r>
              <a:rPr lang="en-AU" b="1" dirty="0"/>
              <a:t>Event: </a:t>
            </a:r>
            <a:r>
              <a:rPr lang="en-AU" dirty="0"/>
              <a:t>it is a JSON formatted document that contains data for a function to process. </a:t>
            </a:r>
          </a:p>
          <a:p>
            <a:endParaRPr lang="en-AU" dirty="0"/>
          </a:p>
          <a:p>
            <a:r>
              <a:rPr lang="en-AU" dirty="0"/>
              <a:t>d. </a:t>
            </a:r>
            <a:r>
              <a:rPr lang="en-AU" b="1" dirty="0"/>
              <a:t>Event Source/ Trigger: </a:t>
            </a:r>
            <a:r>
              <a:rPr lang="en-AU" dirty="0"/>
              <a:t>an AWS service such as Amazon SNS or a custom service that triggers your function and executes its logic. </a:t>
            </a:r>
          </a:p>
          <a:p>
            <a:endParaRPr lang="en-AU" dirty="0"/>
          </a:p>
          <a:p>
            <a:r>
              <a:rPr lang="en-AU" dirty="0"/>
              <a:t>e. </a:t>
            </a:r>
            <a:r>
              <a:rPr lang="en-AU" b="1" dirty="0"/>
              <a:t>Downstream Resource: </a:t>
            </a:r>
            <a:r>
              <a:rPr lang="en-AU" dirty="0"/>
              <a:t>an AWS service, such as Dynamo DB tables or S3 buckets that your lambda function call once it is triggered. </a:t>
            </a:r>
          </a:p>
          <a:p>
            <a:endParaRPr lang="en-AU" dirty="0"/>
          </a:p>
          <a:p>
            <a:r>
              <a:rPr lang="en-AU" dirty="0"/>
              <a:t>f. </a:t>
            </a:r>
            <a:r>
              <a:rPr lang="en-AU" b="1" dirty="0"/>
              <a:t>Concurrency: </a:t>
            </a:r>
            <a:r>
              <a:rPr lang="en-AU" dirty="0"/>
              <a:t>number of request that your function is serving in any given time </a:t>
            </a:r>
          </a:p>
        </p:txBody>
      </p:sp>
    </p:spTree>
    <p:extLst>
      <p:ext uri="{BB962C8B-B14F-4D97-AF65-F5344CB8AC3E}">
        <p14:creationId xmlns:p14="http://schemas.microsoft.com/office/powerpoint/2010/main" val="421178381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When Lambda Triggers: </a:t>
            </a:r>
            <a:endParaRPr lang="en-AU" dirty="0"/>
          </a:p>
        </p:txBody>
      </p:sp>
      <p:sp>
        <p:nvSpPr>
          <p:cNvPr id="3" name="Content Placeholder 2"/>
          <p:cNvSpPr>
            <a:spLocks noGrp="1"/>
          </p:cNvSpPr>
          <p:nvPr>
            <p:ph idx="1"/>
          </p:nvPr>
        </p:nvSpPr>
        <p:spPr>
          <a:xfrm>
            <a:off x="2589212" y="1380226"/>
            <a:ext cx="8915400" cy="5348378"/>
          </a:xfrm>
        </p:spPr>
        <p:txBody>
          <a:bodyPr>
            <a:normAutofit/>
          </a:bodyPr>
          <a:lstStyle/>
          <a:p>
            <a:endParaRPr lang="en-AU" dirty="0"/>
          </a:p>
          <a:p>
            <a:r>
              <a:rPr lang="en-AU" dirty="0"/>
              <a:t> You can use AWS lambda to run your code in response to : </a:t>
            </a:r>
          </a:p>
          <a:p>
            <a:r>
              <a:rPr lang="en-AU" dirty="0"/>
              <a:t> Events such as changes to data in an Amazon S3 or an Amazon Dynamo DB table. </a:t>
            </a:r>
          </a:p>
          <a:p>
            <a:r>
              <a:rPr lang="en-AU" dirty="0"/>
              <a:t> To run your code in response to HTTP request using Amazon API gateway. </a:t>
            </a:r>
          </a:p>
          <a:p>
            <a:r>
              <a:rPr lang="en-AU" dirty="0"/>
              <a:t> With the capabilities you can use lambda to easily build data processing triggers for AWS services like Amazon S3, and Amazon Dynamo DB process streaming data stored in kinesis or create your own backend that operates at AWS scale, performance and security. </a:t>
            </a:r>
          </a:p>
          <a:p>
            <a:r>
              <a:rPr lang="en-AU" b="1" dirty="0"/>
              <a:t>Example of S3: </a:t>
            </a:r>
            <a:endParaRPr lang="en-AU" dirty="0"/>
          </a:p>
          <a:p>
            <a:r>
              <a:rPr lang="en-AU" dirty="0"/>
              <a:t> The user create an object in a bucket. </a:t>
            </a:r>
          </a:p>
          <a:p>
            <a:r>
              <a:rPr lang="en-AU" dirty="0"/>
              <a:t> Amazon S3 invokes your lambda functions using the permission provided by the execution role. </a:t>
            </a:r>
          </a:p>
          <a:p>
            <a:r>
              <a:rPr lang="en-AU" dirty="0"/>
              <a:t> Amazon S3 knows which lambda function to invoke based on the event source mapping that is stored in the bucket notification configuration. </a:t>
            </a:r>
          </a:p>
        </p:txBody>
      </p:sp>
    </p:spTree>
    <p:extLst>
      <p:ext uri="{BB962C8B-B14F-4D97-AF65-F5344CB8AC3E}">
        <p14:creationId xmlns:p14="http://schemas.microsoft.com/office/powerpoint/2010/main" val="4061056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5. Scheduled Instance: </a:t>
            </a:r>
            <a:endParaRPr lang="en-AU" dirty="0"/>
          </a:p>
        </p:txBody>
      </p:sp>
      <p:sp>
        <p:nvSpPr>
          <p:cNvPr id="3" name="Content Placeholder 2"/>
          <p:cNvSpPr>
            <a:spLocks noGrp="1"/>
          </p:cNvSpPr>
          <p:nvPr>
            <p:ph idx="1"/>
          </p:nvPr>
        </p:nvSpPr>
        <p:spPr/>
        <p:txBody>
          <a:bodyPr>
            <a:normAutofit fontScale="92500" lnSpcReduction="20000"/>
          </a:bodyPr>
          <a:lstStyle/>
          <a:p>
            <a:endParaRPr lang="en-AU" dirty="0"/>
          </a:p>
          <a:p>
            <a:r>
              <a:rPr lang="en-AU" dirty="0"/>
              <a:t> Scheduled reserve instances enable you to purchase capacity reservations that recur on a daily, weekly or monthly basis, with a specified start time and duration for one year term. </a:t>
            </a:r>
          </a:p>
          <a:p>
            <a:r>
              <a:rPr lang="en-AU" dirty="0"/>
              <a:t> You reserve the capacity in advance so that you know it is available when you need it. </a:t>
            </a:r>
          </a:p>
          <a:p>
            <a:r>
              <a:rPr lang="en-AU" dirty="0"/>
              <a:t> You pay for the time that the instances are scheduled even if you do not use them. </a:t>
            </a:r>
          </a:p>
          <a:p>
            <a:r>
              <a:rPr lang="en-AU" dirty="0"/>
              <a:t> Scheduled instances are a good choice for workloads that do not run continuously but do run on a regular schedule. </a:t>
            </a:r>
          </a:p>
          <a:p>
            <a:r>
              <a:rPr lang="en-AU" dirty="0"/>
              <a:t> Purchase instances that are always available on the specified recurring schedule for a one year term. </a:t>
            </a:r>
          </a:p>
          <a:p>
            <a:r>
              <a:rPr lang="en-AU" dirty="0"/>
              <a:t>For example: you can use schedule instances for an application that runs during business hours of for batch processing that run at the end of the week. </a:t>
            </a:r>
          </a:p>
        </p:txBody>
      </p:sp>
    </p:spTree>
    <p:extLst>
      <p:ext uri="{BB962C8B-B14F-4D97-AF65-F5344CB8AC3E}">
        <p14:creationId xmlns:p14="http://schemas.microsoft.com/office/powerpoint/2010/main" val="164789398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AWS Lambda Function Configuration: </a:t>
            </a:r>
            <a:endParaRPr lang="en-AU" dirty="0"/>
          </a:p>
        </p:txBody>
      </p:sp>
      <p:sp>
        <p:nvSpPr>
          <p:cNvPr id="3" name="Content Placeholder 2"/>
          <p:cNvSpPr>
            <a:spLocks noGrp="1"/>
          </p:cNvSpPr>
          <p:nvPr>
            <p:ph idx="1"/>
          </p:nvPr>
        </p:nvSpPr>
        <p:spPr>
          <a:xfrm>
            <a:off x="2589212" y="2133599"/>
            <a:ext cx="8915400" cy="3835879"/>
          </a:xfrm>
        </p:spPr>
        <p:txBody>
          <a:bodyPr/>
          <a:lstStyle/>
          <a:p>
            <a:endParaRPr lang="en-AU" dirty="0"/>
          </a:p>
          <a:p>
            <a:r>
              <a:rPr lang="en-AU" dirty="0"/>
              <a:t> A lambda function consists of code and any associated dependencies. </a:t>
            </a:r>
          </a:p>
          <a:p>
            <a:r>
              <a:rPr lang="en-AU" dirty="0"/>
              <a:t> In addition a lambda function also has configuration information associated with it. </a:t>
            </a:r>
          </a:p>
          <a:p>
            <a:r>
              <a:rPr lang="en-AU" dirty="0"/>
              <a:t> Initially you specify the configuration information when you create a lambda function. </a:t>
            </a:r>
          </a:p>
          <a:p>
            <a:r>
              <a:rPr lang="en-AU" dirty="0"/>
              <a:t> Lambda provides an API for you to update some of the configuration data. </a:t>
            </a:r>
          </a:p>
        </p:txBody>
      </p:sp>
    </p:spTree>
    <p:extLst>
      <p:ext uri="{BB962C8B-B14F-4D97-AF65-F5344CB8AC3E}">
        <p14:creationId xmlns:p14="http://schemas.microsoft.com/office/powerpoint/2010/main" val="343530711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Lambda function configuration information includes the following key elements: </a:t>
            </a:r>
            <a:endParaRPr lang="en-AU" dirty="0"/>
          </a:p>
        </p:txBody>
      </p:sp>
      <p:sp>
        <p:nvSpPr>
          <p:cNvPr id="3" name="Content Placeholder 2"/>
          <p:cNvSpPr>
            <a:spLocks noGrp="1"/>
          </p:cNvSpPr>
          <p:nvPr>
            <p:ph idx="1"/>
          </p:nvPr>
        </p:nvSpPr>
        <p:spPr>
          <a:xfrm>
            <a:off x="2589212" y="2133599"/>
            <a:ext cx="8915400" cy="4293079"/>
          </a:xfrm>
        </p:spPr>
        <p:txBody>
          <a:bodyPr/>
          <a:lstStyle/>
          <a:p>
            <a:r>
              <a:rPr lang="en-AU" dirty="0"/>
              <a:t> Compute resources that you need you only specify the amount of memory you want to allocate from your lambda function. </a:t>
            </a:r>
          </a:p>
          <a:p>
            <a:r>
              <a:rPr lang="en-AU" dirty="0"/>
              <a:t> AWS lambda allocates CPU power proportional to the memory by using the same ratio as a general purpose Amazon EC2 instance type, such as an M3 type. </a:t>
            </a:r>
          </a:p>
          <a:p>
            <a:r>
              <a:rPr lang="en-AU" dirty="0"/>
              <a:t> You can update the configuration and request additional memory in 64mb increments from 128mb to 3008mb. </a:t>
            </a:r>
          </a:p>
          <a:p>
            <a:r>
              <a:rPr lang="en-AU" dirty="0"/>
              <a:t> Functions larger than 1536mb are allocated multiple CPU threads. </a:t>
            </a:r>
          </a:p>
        </p:txBody>
      </p:sp>
    </p:spTree>
    <p:extLst>
      <p:ext uri="{BB962C8B-B14F-4D97-AF65-F5344CB8AC3E}">
        <p14:creationId xmlns:p14="http://schemas.microsoft.com/office/powerpoint/2010/main" val="5193862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Maximum Execution Timeout: </a:t>
            </a:r>
            <a:endParaRPr lang="en-AU" dirty="0"/>
          </a:p>
        </p:txBody>
      </p:sp>
      <p:sp>
        <p:nvSpPr>
          <p:cNvPr id="3" name="Content Placeholder 2"/>
          <p:cNvSpPr>
            <a:spLocks noGrp="1"/>
          </p:cNvSpPr>
          <p:nvPr>
            <p:ph idx="1"/>
          </p:nvPr>
        </p:nvSpPr>
        <p:spPr>
          <a:xfrm>
            <a:off x="2589212" y="1500996"/>
            <a:ext cx="8915400" cy="4410226"/>
          </a:xfrm>
        </p:spPr>
        <p:txBody>
          <a:bodyPr>
            <a:normAutofit/>
          </a:bodyPr>
          <a:lstStyle/>
          <a:p>
            <a:endParaRPr lang="en-AU" dirty="0"/>
          </a:p>
          <a:p>
            <a:r>
              <a:rPr lang="en-AU" dirty="0"/>
              <a:t> You pay for the AWS resources that are used to run your lambda function. </a:t>
            </a:r>
          </a:p>
          <a:p>
            <a:r>
              <a:rPr lang="en-AU" dirty="0"/>
              <a:t> To prevent your lambda function from running indefinitely, you specify a timeout. </a:t>
            </a:r>
          </a:p>
          <a:p>
            <a:r>
              <a:rPr lang="en-AU" dirty="0"/>
              <a:t> When the specified timeout is reached, AWS lambda terminates your lambda function. </a:t>
            </a:r>
          </a:p>
          <a:p>
            <a:r>
              <a:rPr lang="en-AU" dirty="0"/>
              <a:t> Default is 3sec and maximum is 9000sec (15min). </a:t>
            </a:r>
          </a:p>
          <a:p>
            <a:endParaRPr lang="en-AU" dirty="0"/>
          </a:p>
          <a:p>
            <a:endParaRPr lang="en-AU" dirty="0"/>
          </a:p>
          <a:p>
            <a:r>
              <a:rPr lang="en-AU" dirty="0"/>
              <a:t> </a:t>
            </a:r>
            <a:r>
              <a:rPr lang="en-AU" b="1" dirty="0"/>
              <a:t>IAM ROLE: </a:t>
            </a:r>
            <a:r>
              <a:rPr lang="en-AU" dirty="0"/>
              <a:t>this is the role that AWS lambda assume when it executes the lambda function on your behalf. </a:t>
            </a:r>
          </a:p>
        </p:txBody>
      </p:sp>
    </p:spTree>
    <p:extLst>
      <p:ext uri="{BB962C8B-B14F-4D97-AF65-F5344CB8AC3E}">
        <p14:creationId xmlns:p14="http://schemas.microsoft.com/office/powerpoint/2010/main" val="4169268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AWS Lambda Function- Services it can access: </a:t>
            </a:r>
            <a:endParaRPr lang="en-AU" dirty="0"/>
          </a:p>
        </p:txBody>
      </p:sp>
      <p:sp>
        <p:nvSpPr>
          <p:cNvPr id="3" name="Content Placeholder 2"/>
          <p:cNvSpPr>
            <a:spLocks noGrp="1"/>
          </p:cNvSpPr>
          <p:nvPr>
            <p:ph idx="1"/>
          </p:nvPr>
        </p:nvSpPr>
        <p:spPr>
          <a:xfrm>
            <a:off x="2589212" y="2133600"/>
            <a:ext cx="8915400" cy="4724400"/>
          </a:xfrm>
        </p:spPr>
        <p:txBody>
          <a:bodyPr>
            <a:normAutofit fontScale="92500" lnSpcReduction="10000"/>
          </a:bodyPr>
          <a:lstStyle/>
          <a:p>
            <a:r>
              <a:rPr lang="en-AU" dirty="0"/>
              <a:t> Lambda function can access: </a:t>
            </a:r>
          </a:p>
          <a:p>
            <a:r>
              <a:rPr lang="en-AU" dirty="0"/>
              <a:t> AWS services and non-AWS services. </a:t>
            </a:r>
          </a:p>
          <a:p>
            <a:r>
              <a:rPr lang="en-AU" dirty="0"/>
              <a:t> AWS services running in AWS VPC (</a:t>
            </a:r>
            <a:r>
              <a:rPr lang="en-AU" dirty="0" err="1"/>
              <a:t>e.g</a:t>
            </a:r>
            <a:r>
              <a:rPr lang="en-AU" dirty="0"/>
              <a:t>: redshift, elastic cache, RDS instance) </a:t>
            </a:r>
          </a:p>
          <a:p>
            <a:r>
              <a:rPr lang="en-AU" dirty="0"/>
              <a:t> Non-AWS services running on instances in an AWS VPC. </a:t>
            </a:r>
          </a:p>
          <a:p>
            <a:r>
              <a:rPr lang="en-AU" dirty="0"/>
              <a:t> AWS lambda run your function code securely with in a VPC by default. </a:t>
            </a:r>
          </a:p>
          <a:p>
            <a:r>
              <a:rPr lang="en-AU" dirty="0"/>
              <a:t> However to enable your lambda function to access resources inside your private VPC you must provide additional VPC specific configuration information that includes VPC subnet ID and Security group IDs </a:t>
            </a:r>
          </a:p>
          <a:p>
            <a:endParaRPr lang="en-AU" dirty="0"/>
          </a:p>
          <a:p>
            <a:r>
              <a:rPr lang="en-AU" b="1" dirty="0"/>
              <a:t>Different way to invoke Lambda Function: </a:t>
            </a:r>
            <a:endParaRPr lang="en-AU" dirty="0"/>
          </a:p>
          <a:p>
            <a:r>
              <a:rPr lang="en-AU" dirty="0"/>
              <a:t>1. Synchronous invoke (push) </a:t>
            </a:r>
          </a:p>
          <a:p>
            <a:r>
              <a:rPr lang="en-AU" dirty="0"/>
              <a:t>2. Asynchronous invoke (event) </a:t>
            </a:r>
          </a:p>
          <a:p>
            <a:r>
              <a:rPr lang="en-AU" dirty="0"/>
              <a:t>3. Poll-based invoke (pull based) </a:t>
            </a:r>
          </a:p>
        </p:txBody>
      </p:sp>
    </p:spTree>
    <p:extLst>
      <p:ext uri="{BB962C8B-B14F-4D97-AF65-F5344CB8AC3E}">
        <p14:creationId xmlns:p14="http://schemas.microsoft.com/office/powerpoint/2010/main" val="186916362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1. Synchronous Invoke: </a:t>
            </a:r>
            <a:endParaRPr lang="en-AU" dirty="0"/>
          </a:p>
        </p:txBody>
      </p:sp>
      <p:sp>
        <p:nvSpPr>
          <p:cNvPr id="3" name="Content Placeholder 2"/>
          <p:cNvSpPr>
            <a:spLocks noGrp="1"/>
          </p:cNvSpPr>
          <p:nvPr>
            <p:ph idx="1"/>
          </p:nvPr>
        </p:nvSpPr>
        <p:spPr>
          <a:xfrm>
            <a:off x="2589212" y="1414732"/>
            <a:ext cx="8915400" cy="5158596"/>
          </a:xfrm>
        </p:spPr>
        <p:txBody>
          <a:bodyPr>
            <a:normAutofit lnSpcReduction="10000"/>
          </a:bodyPr>
          <a:lstStyle/>
          <a:p>
            <a:endParaRPr lang="en-AU" dirty="0"/>
          </a:p>
          <a:p>
            <a:endParaRPr lang="en-AU" dirty="0"/>
          </a:p>
          <a:p>
            <a:r>
              <a:rPr lang="en-AU" dirty="0"/>
              <a:t> Synchronous invoke are the most straight forward way to invoke your lambda function. In this model your functions execute immediately when you perform the lambda invoke API call. </a:t>
            </a:r>
          </a:p>
          <a:p>
            <a:r>
              <a:rPr lang="en-AU" dirty="0"/>
              <a:t> Invocation flag specifies a value of “request-response”. </a:t>
            </a:r>
          </a:p>
          <a:p>
            <a:r>
              <a:rPr lang="en-AU" dirty="0"/>
              <a:t> You wait for the function to process the event and return a response. </a:t>
            </a:r>
          </a:p>
          <a:p>
            <a:r>
              <a:rPr lang="en-AU" dirty="0"/>
              <a:t>Here is a list of services that invoke lambda function synchronously: </a:t>
            </a:r>
          </a:p>
          <a:p>
            <a:r>
              <a:rPr lang="en-AU" dirty="0"/>
              <a:t> Elastic Load Balancer </a:t>
            </a:r>
          </a:p>
          <a:p>
            <a:r>
              <a:rPr lang="en-AU" dirty="0"/>
              <a:t> Amazon </a:t>
            </a:r>
            <a:r>
              <a:rPr lang="en-AU" dirty="0" err="1"/>
              <a:t>Cognito</a:t>
            </a:r>
            <a:r>
              <a:rPr lang="en-AU" dirty="0"/>
              <a:t> </a:t>
            </a:r>
          </a:p>
          <a:p>
            <a:r>
              <a:rPr lang="en-AU" dirty="0"/>
              <a:t> Cloud front </a:t>
            </a:r>
          </a:p>
          <a:p>
            <a:r>
              <a:rPr lang="en-AU" dirty="0"/>
              <a:t> API Gateway </a:t>
            </a:r>
          </a:p>
          <a:p>
            <a:r>
              <a:rPr lang="en-AU" dirty="0"/>
              <a:t> Amazon Lex </a:t>
            </a:r>
          </a:p>
          <a:p>
            <a:r>
              <a:rPr lang="en-AU" dirty="0"/>
              <a:t> Kinesis data firehose </a:t>
            </a:r>
          </a:p>
        </p:txBody>
      </p:sp>
    </p:spTree>
    <p:extLst>
      <p:ext uri="{BB962C8B-B14F-4D97-AF65-F5344CB8AC3E}">
        <p14:creationId xmlns:p14="http://schemas.microsoft.com/office/powerpoint/2010/main" val="422045077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2. Asynchronous Invoke: </a:t>
            </a:r>
            <a:endParaRPr lang="en-AU" dirty="0"/>
          </a:p>
        </p:txBody>
      </p:sp>
      <p:sp>
        <p:nvSpPr>
          <p:cNvPr id="3" name="Content Placeholder 2"/>
          <p:cNvSpPr>
            <a:spLocks noGrp="1"/>
          </p:cNvSpPr>
          <p:nvPr>
            <p:ph idx="1"/>
          </p:nvPr>
        </p:nvSpPr>
        <p:spPr>
          <a:xfrm>
            <a:off x="2589212" y="1475117"/>
            <a:ext cx="8915400" cy="4436105"/>
          </a:xfrm>
        </p:spPr>
        <p:txBody>
          <a:bodyPr/>
          <a:lstStyle/>
          <a:p>
            <a:endParaRPr lang="en-AU" dirty="0"/>
          </a:p>
          <a:p>
            <a:r>
              <a:rPr lang="en-AU" dirty="0"/>
              <a:t> For asynchronous invocation, lambda places the event in a queue and returns a success response without additional information. </a:t>
            </a:r>
          </a:p>
          <a:p>
            <a:r>
              <a:rPr lang="en-AU" dirty="0"/>
              <a:t> Lambda queues the event for processing and returns a response immediately. </a:t>
            </a:r>
          </a:p>
          <a:p>
            <a:endParaRPr lang="en-AU" dirty="0"/>
          </a:p>
          <a:p>
            <a:endParaRPr lang="en-AU" dirty="0"/>
          </a:p>
          <a:p>
            <a:r>
              <a:rPr lang="en-AU" dirty="0"/>
              <a:t> You can configure lambda to send an invocation record to another service like SQS, SNS, lambda and </a:t>
            </a:r>
            <a:r>
              <a:rPr lang="en-AU" dirty="0" err="1"/>
              <a:t>eventbridge</a:t>
            </a:r>
            <a:r>
              <a:rPr lang="en-AU" dirty="0"/>
              <a:t>. </a:t>
            </a:r>
          </a:p>
        </p:txBody>
      </p:sp>
    </p:spTree>
    <p:extLst>
      <p:ext uri="{BB962C8B-B14F-4D97-AF65-F5344CB8AC3E}">
        <p14:creationId xmlns:p14="http://schemas.microsoft.com/office/powerpoint/2010/main" val="91444420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Asynchronous Invoke</a:t>
            </a:r>
            <a:endParaRPr lang="en-AU" dirty="0"/>
          </a:p>
        </p:txBody>
      </p:sp>
      <p:sp>
        <p:nvSpPr>
          <p:cNvPr id="3" name="Content Placeholder 2"/>
          <p:cNvSpPr>
            <a:spLocks noGrp="1"/>
          </p:cNvSpPr>
          <p:nvPr>
            <p:ph idx="1"/>
          </p:nvPr>
        </p:nvSpPr>
        <p:spPr/>
        <p:txBody>
          <a:bodyPr/>
          <a:lstStyle/>
          <a:p>
            <a:r>
              <a:rPr lang="en-AU"/>
              <a:t>Here is a list of services that invoke lambda function asynchronously: </a:t>
            </a:r>
          </a:p>
          <a:p>
            <a:r>
              <a:rPr lang="en-AU"/>
              <a:t> Amazon S3 </a:t>
            </a:r>
          </a:p>
          <a:p>
            <a:r>
              <a:rPr lang="en-AU"/>
              <a:t> Amazon SNS </a:t>
            </a:r>
          </a:p>
          <a:p>
            <a:r>
              <a:rPr lang="en-AU"/>
              <a:t> SES </a:t>
            </a:r>
          </a:p>
          <a:p>
            <a:r>
              <a:rPr lang="en-AU"/>
              <a:t> Cloud watch logs </a:t>
            </a:r>
          </a:p>
          <a:p>
            <a:r>
              <a:rPr lang="en-AU"/>
              <a:t> Cloud watch events </a:t>
            </a:r>
          </a:p>
          <a:p>
            <a:r>
              <a:rPr lang="en-AU"/>
              <a:t> AWS code commit </a:t>
            </a:r>
          </a:p>
          <a:p>
            <a:r>
              <a:rPr lang="en-AU"/>
              <a:t> AWS config </a:t>
            </a:r>
          </a:p>
        </p:txBody>
      </p:sp>
    </p:spTree>
    <p:extLst>
      <p:ext uri="{BB962C8B-B14F-4D97-AF65-F5344CB8AC3E}">
        <p14:creationId xmlns:p14="http://schemas.microsoft.com/office/powerpoint/2010/main" val="917370896"/>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3. Poll-Based Invoke: </a:t>
            </a:r>
            <a:endParaRPr lang="en-AU" dirty="0"/>
          </a:p>
        </p:txBody>
      </p:sp>
      <p:sp>
        <p:nvSpPr>
          <p:cNvPr id="3" name="Content Placeholder 2"/>
          <p:cNvSpPr>
            <a:spLocks noGrp="1"/>
          </p:cNvSpPr>
          <p:nvPr>
            <p:ph idx="1"/>
          </p:nvPr>
        </p:nvSpPr>
        <p:spPr/>
        <p:txBody>
          <a:bodyPr/>
          <a:lstStyle/>
          <a:p>
            <a:r>
              <a:rPr lang="en-AU" dirty="0"/>
              <a:t>The invocation model is designed to allow you to integrate with AWS stream and queue based service with no code or server management lambda will poll the following service on your behalf, retrieve records and invoke your function. The following are supported service: </a:t>
            </a:r>
          </a:p>
          <a:p>
            <a:r>
              <a:rPr lang="en-AU" dirty="0"/>
              <a:t> Amazon Kinesis </a:t>
            </a:r>
          </a:p>
          <a:p>
            <a:r>
              <a:rPr lang="en-AU" dirty="0"/>
              <a:t> Amazon SQS </a:t>
            </a:r>
          </a:p>
          <a:p>
            <a:r>
              <a:rPr lang="en-AU" dirty="0"/>
              <a:t> Amazon Dynamo DB Streams </a:t>
            </a:r>
          </a:p>
        </p:txBody>
      </p:sp>
    </p:spTree>
    <p:extLst>
      <p:ext uri="{BB962C8B-B14F-4D97-AF65-F5344CB8AC3E}">
        <p14:creationId xmlns:p14="http://schemas.microsoft.com/office/powerpoint/2010/main" val="2187513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6. Reserved Instances: </a:t>
            </a:r>
            <a:endParaRPr lang="en-AU" dirty="0"/>
          </a:p>
        </p:txBody>
      </p:sp>
      <p:sp>
        <p:nvSpPr>
          <p:cNvPr id="3" name="Content Placeholder 2"/>
          <p:cNvSpPr>
            <a:spLocks noGrp="1"/>
          </p:cNvSpPr>
          <p:nvPr>
            <p:ph idx="1"/>
          </p:nvPr>
        </p:nvSpPr>
        <p:spPr>
          <a:xfrm>
            <a:off x="2589212" y="1371600"/>
            <a:ext cx="8915400" cy="4539622"/>
          </a:xfrm>
        </p:spPr>
        <p:txBody>
          <a:bodyPr>
            <a:normAutofit fontScale="92500" lnSpcReduction="10000"/>
          </a:bodyPr>
          <a:lstStyle/>
          <a:p>
            <a:endParaRPr lang="en-AU" dirty="0"/>
          </a:p>
          <a:p>
            <a:r>
              <a:rPr lang="en-AU" dirty="0"/>
              <a:t> Amazon EC2 RI provides a significant discount up to 75% compared to on-demand pricing and provide a capacity reservation when used in a specific availability zone. </a:t>
            </a:r>
          </a:p>
          <a:p>
            <a:r>
              <a:rPr lang="en-AU" dirty="0"/>
              <a:t> Reserved instances give you the option to reserve a DB instance for a one or three year term and in turn receive a significant discount compared to the on-demand instance pricing for the DB instance. </a:t>
            </a:r>
          </a:p>
          <a:p>
            <a:r>
              <a:rPr lang="en-AU" dirty="0"/>
              <a:t>There are 3 types of RI are available such as</a:t>
            </a:r>
          </a:p>
          <a:p>
            <a:r>
              <a:rPr lang="en-AU" dirty="0"/>
              <a:t>a. Standard RI: these provide the most significant discount up to 75% off on-demand and are best suited for steady-state usage.</a:t>
            </a:r>
          </a:p>
          <a:p>
            <a:r>
              <a:rPr lang="en-AU" dirty="0"/>
              <a:t>b. Convertible RI: these provide a discount up to 54% and the capability to change the attributes of the RI as long as the exchange results in the creation of reserved instances of greater or equal value.</a:t>
            </a:r>
          </a:p>
          <a:p>
            <a:r>
              <a:rPr lang="en-AU" dirty="0"/>
              <a:t>c. Scheduled RI: these are available to launch within the time window you reserve.</a:t>
            </a:r>
          </a:p>
        </p:txBody>
      </p:sp>
    </p:spTree>
    <p:extLst>
      <p:ext uri="{BB962C8B-B14F-4D97-AF65-F5344CB8AC3E}">
        <p14:creationId xmlns:p14="http://schemas.microsoft.com/office/powerpoint/2010/main" val="1028523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EC2 ACCESS:</a:t>
            </a:r>
          </a:p>
        </p:txBody>
      </p:sp>
      <p:sp>
        <p:nvSpPr>
          <p:cNvPr id="3" name="Content Placeholder 2"/>
          <p:cNvSpPr>
            <a:spLocks noGrp="1"/>
          </p:cNvSpPr>
          <p:nvPr>
            <p:ph idx="1"/>
          </p:nvPr>
        </p:nvSpPr>
        <p:spPr/>
        <p:txBody>
          <a:bodyPr/>
          <a:lstStyle/>
          <a:p>
            <a:endParaRPr lang="en-AU" dirty="0"/>
          </a:p>
          <a:p>
            <a:r>
              <a:rPr lang="en-AU" dirty="0"/>
              <a:t> To access instances you need a key and key-pair name. </a:t>
            </a:r>
          </a:p>
          <a:p>
            <a:r>
              <a:rPr lang="en-AU" dirty="0"/>
              <a:t> You can download the private key only once. </a:t>
            </a:r>
          </a:p>
          <a:p>
            <a:r>
              <a:rPr lang="en-AU" dirty="0"/>
              <a:t> The public key is saved by AWS to match it to the key pair name and private key when you try to login to the EC2 instances. </a:t>
            </a:r>
          </a:p>
          <a:p>
            <a:r>
              <a:rPr lang="en-AU" dirty="0"/>
              <a:t> Without key pair you cannot access instances via RDP or SSH (</a:t>
            </a:r>
            <a:r>
              <a:rPr lang="en-AU" dirty="0" err="1"/>
              <a:t>linux</a:t>
            </a:r>
            <a:r>
              <a:rPr lang="en-AU" dirty="0"/>
              <a:t>). </a:t>
            </a:r>
          </a:p>
          <a:p>
            <a:r>
              <a:rPr lang="en-AU" dirty="0"/>
              <a:t> There are 20 EC2 instances soft limit per account, you can submit a request to AWS to increase it. </a:t>
            </a:r>
          </a:p>
        </p:txBody>
      </p:sp>
    </p:spTree>
    <p:extLst>
      <p:ext uri="{BB962C8B-B14F-4D97-AF65-F5344CB8AC3E}">
        <p14:creationId xmlns:p14="http://schemas.microsoft.com/office/powerpoint/2010/main" val="559369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EC2 STATUS CHECK: </a:t>
            </a:r>
            <a:endParaRPr lang="en-AU" dirty="0"/>
          </a:p>
        </p:txBody>
      </p:sp>
      <p:sp>
        <p:nvSpPr>
          <p:cNvPr id="3" name="Content Placeholder 2"/>
          <p:cNvSpPr>
            <a:spLocks noGrp="1"/>
          </p:cNvSpPr>
          <p:nvPr>
            <p:ph idx="1"/>
          </p:nvPr>
        </p:nvSpPr>
        <p:spPr>
          <a:xfrm>
            <a:off x="2589212" y="1268083"/>
            <a:ext cx="8915400" cy="4643139"/>
          </a:xfrm>
        </p:spPr>
        <p:txBody>
          <a:bodyPr>
            <a:normAutofit fontScale="92500" lnSpcReduction="10000"/>
          </a:bodyPr>
          <a:lstStyle/>
          <a:p>
            <a:endParaRPr lang="en-AU" dirty="0"/>
          </a:p>
          <a:p>
            <a:r>
              <a:rPr lang="en-AU" dirty="0"/>
              <a:t> By default AWS EC2 instance performs automated status checks every one minute. </a:t>
            </a:r>
          </a:p>
          <a:p>
            <a:r>
              <a:rPr lang="en-AU" dirty="0"/>
              <a:t> This is done on every running instance to identify any h/w of s/w issue. </a:t>
            </a:r>
          </a:p>
          <a:p>
            <a:r>
              <a:rPr lang="en-AU" dirty="0"/>
              <a:t> Status check is built into the AWS EC2 instance. </a:t>
            </a:r>
          </a:p>
          <a:p>
            <a:r>
              <a:rPr lang="en-AU" dirty="0"/>
              <a:t> They cannot be configured, deleted or disable. </a:t>
            </a:r>
          </a:p>
          <a:p>
            <a:r>
              <a:rPr lang="en-AU" dirty="0"/>
              <a:t> EC2 services can send its metric data to AWS </a:t>
            </a:r>
            <a:r>
              <a:rPr lang="en-AU" dirty="0" err="1"/>
              <a:t>cloudwatch</a:t>
            </a:r>
            <a:r>
              <a:rPr lang="en-AU" dirty="0"/>
              <a:t>  every 5 minutes (enable by default) </a:t>
            </a:r>
          </a:p>
          <a:p>
            <a:r>
              <a:rPr lang="en-AU" dirty="0"/>
              <a:t> Enable detailed monitoring is chargeable and sends metric in every 1 minute. </a:t>
            </a:r>
          </a:p>
          <a:p>
            <a:endParaRPr lang="en-AU" dirty="0"/>
          </a:p>
          <a:p>
            <a:r>
              <a:rPr lang="en-AU" dirty="0"/>
              <a:t> You are not charged for EC2 instances if they are stopped however attached EBS </a:t>
            </a:r>
          </a:p>
          <a:p>
            <a:r>
              <a:rPr lang="en-AU" dirty="0"/>
              <a:t> You area not charged for EC2 instances if they are stopped however attached EBS volumes incur charges. </a:t>
            </a:r>
          </a:p>
        </p:txBody>
      </p:sp>
    </p:spTree>
    <p:extLst>
      <p:ext uri="{BB962C8B-B14F-4D97-AF65-F5344CB8AC3E}">
        <p14:creationId xmlns:p14="http://schemas.microsoft.com/office/powerpoint/2010/main" val="1663858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When you stop an EBS Backed EC2 instance: </a:t>
            </a:r>
            <a:endParaRPr lang="en-AU" dirty="0"/>
          </a:p>
        </p:txBody>
      </p:sp>
      <p:sp>
        <p:nvSpPr>
          <p:cNvPr id="3" name="Content Placeholder 2"/>
          <p:cNvSpPr>
            <a:spLocks noGrp="1"/>
          </p:cNvSpPr>
          <p:nvPr>
            <p:ph idx="1"/>
          </p:nvPr>
        </p:nvSpPr>
        <p:spPr/>
        <p:txBody>
          <a:bodyPr/>
          <a:lstStyle/>
          <a:p>
            <a:endParaRPr lang="en-AU" dirty="0"/>
          </a:p>
          <a:p>
            <a:r>
              <a:rPr lang="en-AU" dirty="0"/>
              <a:t> Instances perform a shutdown. </a:t>
            </a:r>
          </a:p>
          <a:p>
            <a:r>
              <a:rPr lang="en-AU" dirty="0"/>
              <a:t> State changes from running to stopping </a:t>
            </a:r>
          </a:p>
          <a:p>
            <a:r>
              <a:rPr lang="en-AU" dirty="0"/>
              <a:t> EBS volumes remain attached to the instance. </a:t>
            </a:r>
          </a:p>
          <a:p>
            <a:r>
              <a:rPr lang="en-AU" dirty="0"/>
              <a:t> Any data cached in RAM or instances store volume is gone. </a:t>
            </a:r>
          </a:p>
          <a:p>
            <a:r>
              <a:rPr lang="en-AU" dirty="0"/>
              <a:t> Instances retain its private IPV4 or any IPV6 address. </a:t>
            </a:r>
          </a:p>
          <a:p>
            <a:r>
              <a:rPr lang="en-AU" dirty="0"/>
              <a:t> Instances releases its public IPV4 address back to AWS pool. </a:t>
            </a:r>
          </a:p>
          <a:p>
            <a:r>
              <a:rPr lang="en-AU" dirty="0"/>
              <a:t> Instances retain its elastic IP address. </a:t>
            </a:r>
          </a:p>
          <a:p>
            <a:endParaRPr lang="en-AU" dirty="0"/>
          </a:p>
        </p:txBody>
      </p:sp>
    </p:spTree>
    <p:extLst>
      <p:ext uri="{BB962C8B-B14F-4D97-AF65-F5344CB8AC3E}">
        <p14:creationId xmlns:p14="http://schemas.microsoft.com/office/powerpoint/2010/main" val="644799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EC2 TERMINATION: </a:t>
            </a:r>
            <a:endParaRPr lang="en-AU" dirty="0"/>
          </a:p>
        </p:txBody>
      </p:sp>
      <p:sp>
        <p:nvSpPr>
          <p:cNvPr id="3" name="Content Placeholder 2"/>
          <p:cNvSpPr>
            <a:spLocks noGrp="1"/>
          </p:cNvSpPr>
          <p:nvPr>
            <p:ph idx="1"/>
          </p:nvPr>
        </p:nvSpPr>
        <p:spPr>
          <a:xfrm>
            <a:off x="2589212" y="1328468"/>
            <a:ext cx="8915400" cy="4582754"/>
          </a:xfrm>
        </p:spPr>
        <p:txBody>
          <a:bodyPr>
            <a:normAutofit lnSpcReduction="10000"/>
          </a:bodyPr>
          <a:lstStyle/>
          <a:p>
            <a:endParaRPr lang="en-AU" dirty="0"/>
          </a:p>
          <a:p>
            <a:r>
              <a:rPr lang="en-AU" dirty="0"/>
              <a:t> When you terminate a running instance, the instance states changes as follows: </a:t>
            </a:r>
          </a:p>
          <a:p>
            <a:r>
              <a:rPr lang="en-AU" dirty="0"/>
              <a:t>Running -&gt; shutting down -&gt; terminate </a:t>
            </a:r>
          </a:p>
          <a:p>
            <a:r>
              <a:rPr lang="en-AU" dirty="0"/>
              <a:t> During the shutting down and terminated states you do not incur charges. </a:t>
            </a:r>
          </a:p>
          <a:p>
            <a:r>
              <a:rPr lang="en-AU" dirty="0"/>
              <a:t> By default EBS root devices volumes are deleted automatically when the EC2 instances are terminated. </a:t>
            </a:r>
          </a:p>
          <a:p>
            <a:r>
              <a:rPr lang="en-AU" dirty="0"/>
              <a:t> Any additional (non boot/boot) volumes attached to the instances by default persist after the instance is terminated. </a:t>
            </a:r>
          </a:p>
          <a:p>
            <a:r>
              <a:rPr lang="en-AU" dirty="0"/>
              <a:t> You can modify both </a:t>
            </a:r>
            <a:r>
              <a:rPr lang="en-AU" dirty="0" err="1"/>
              <a:t>behaviors</a:t>
            </a:r>
            <a:r>
              <a:rPr lang="en-AU" dirty="0"/>
              <a:t>  by modifying the “delete on termination” attributes of any EBS volumes during instance launch or while running. </a:t>
            </a:r>
          </a:p>
          <a:p>
            <a:r>
              <a:rPr lang="en-AU" dirty="0"/>
              <a:t> Enable “EC2 termination protection” against accidental termination </a:t>
            </a:r>
          </a:p>
        </p:txBody>
      </p:sp>
    </p:spTree>
    <p:extLst>
      <p:ext uri="{BB962C8B-B14F-4D97-AF65-F5344CB8AC3E}">
        <p14:creationId xmlns:p14="http://schemas.microsoft.com/office/powerpoint/2010/main" val="1667646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EC2 METADATA: </a:t>
            </a:r>
            <a:endParaRPr lang="en-AU" dirty="0"/>
          </a:p>
        </p:txBody>
      </p:sp>
      <p:sp>
        <p:nvSpPr>
          <p:cNvPr id="3" name="Content Placeholder 2"/>
          <p:cNvSpPr>
            <a:spLocks noGrp="1"/>
          </p:cNvSpPr>
          <p:nvPr>
            <p:ph idx="1"/>
          </p:nvPr>
        </p:nvSpPr>
        <p:spPr/>
        <p:txBody>
          <a:bodyPr>
            <a:normAutofit/>
          </a:bodyPr>
          <a:lstStyle/>
          <a:p>
            <a:endParaRPr lang="en-AU" dirty="0"/>
          </a:p>
          <a:p>
            <a:r>
              <a:rPr lang="en-AU" dirty="0"/>
              <a:t> This is the instance data that you can use to configure of manage the instance. </a:t>
            </a:r>
          </a:p>
          <a:p>
            <a:r>
              <a:rPr lang="en-AU" dirty="0"/>
              <a:t> </a:t>
            </a:r>
            <a:r>
              <a:rPr lang="en-AU" dirty="0" err="1"/>
              <a:t>e.g</a:t>
            </a:r>
            <a:r>
              <a:rPr lang="en-AU" dirty="0"/>
              <a:t> IPV4 addresses, IPV6 addresses, DNS hostname, AMI-id, instance id, instance type, local hostname, public keys, and security groups. </a:t>
            </a:r>
          </a:p>
          <a:p>
            <a:r>
              <a:rPr lang="en-AU" dirty="0"/>
              <a:t> Metadata can be only viewed from within the instance itself </a:t>
            </a:r>
            <a:r>
              <a:rPr lang="en-AU" dirty="0" err="1"/>
              <a:t>i.e</a:t>
            </a:r>
            <a:r>
              <a:rPr lang="en-AU" dirty="0"/>
              <a:t> you have to login to the instance. </a:t>
            </a:r>
          </a:p>
          <a:p>
            <a:r>
              <a:rPr lang="en-AU" dirty="0"/>
              <a:t> Metadata is not protected by encryption; anyone that has access to the instance can view this data. </a:t>
            </a:r>
          </a:p>
          <a:p>
            <a:r>
              <a:rPr lang="en-AU" dirty="0"/>
              <a:t> To view instance metadata: GET http://169.254.169.254/latest/Metadata </a:t>
            </a:r>
          </a:p>
        </p:txBody>
      </p:sp>
    </p:spTree>
    <p:extLst>
      <p:ext uri="{BB962C8B-B14F-4D97-AF65-F5344CB8AC3E}">
        <p14:creationId xmlns:p14="http://schemas.microsoft.com/office/powerpoint/2010/main" val="385759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i="1" dirty="0"/>
              <a:t>What is Cloud Computing</a:t>
            </a:r>
          </a:p>
        </p:txBody>
      </p:sp>
      <p:sp>
        <p:nvSpPr>
          <p:cNvPr id="3" name="Content Placeholder 2"/>
          <p:cNvSpPr>
            <a:spLocks noGrp="1"/>
          </p:cNvSpPr>
          <p:nvPr>
            <p:ph idx="1"/>
          </p:nvPr>
        </p:nvSpPr>
        <p:spPr/>
        <p:txBody>
          <a:bodyPr>
            <a:normAutofit/>
          </a:bodyPr>
          <a:lstStyle/>
          <a:p>
            <a:r>
              <a:rPr lang="en-AU" dirty="0"/>
              <a:t>Its an on demand delivery of Services like Server, storage, network via internet based on pay as you go model.</a:t>
            </a:r>
          </a:p>
          <a:p>
            <a:r>
              <a:rPr lang="en-AU" dirty="0"/>
              <a:t>On demand delivery(Services)</a:t>
            </a:r>
          </a:p>
          <a:p>
            <a:r>
              <a:rPr lang="en-AU" dirty="0"/>
              <a:t>Via Internet(online)</a:t>
            </a:r>
          </a:p>
          <a:p>
            <a:r>
              <a:rPr lang="en-AU" dirty="0"/>
              <a:t>Pay as u go Model(Rent not Own)</a:t>
            </a:r>
          </a:p>
          <a:p>
            <a:r>
              <a:rPr lang="en-AU" dirty="0"/>
              <a:t>Broad Network access</a:t>
            </a:r>
          </a:p>
          <a:p>
            <a:r>
              <a:rPr lang="en-AU" dirty="0"/>
              <a:t>Scalability(Increase or decrease size as per need)</a:t>
            </a:r>
          </a:p>
          <a:p>
            <a:r>
              <a:rPr lang="en-AU" dirty="0"/>
              <a:t>Resource Pooling(All services at one place)</a:t>
            </a:r>
          </a:p>
          <a:p>
            <a:r>
              <a:rPr lang="en-AU" dirty="0"/>
              <a:t>Measured Resources(How many users accessed and used data)</a:t>
            </a:r>
          </a:p>
        </p:txBody>
      </p:sp>
    </p:spTree>
    <p:extLst>
      <p:ext uri="{BB962C8B-B14F-4D97-AF65-F5344CB8AC3E}">
        <p14:creationId xmlns:p14="http://schemas.microsoft.com/office/powerpoint/2010/main" val="660664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INSTANCES USER DATA: </a:t>
            </a:r>
            <a:endParaRPr lang="en-AU" dirty="0"/>
          </a:p>
        </p:txBody>
      </p:sp>
      <p:sp>
        <p:nvSpPr>
          <p:cNvPr id="3" name="Content Placeholder 2"/>
          <p:cNvSpPr>
            <a:spLocks noGrp="1"/>
          </p:cNvSpPr>
          <p:nvPr>
            <p:ph idx="1"/>
          </p:nvPr>
        </p:nvSpPr>
        <p:spPr/>
        <p:txBody>
          <a:bodyPr>
            <a:normAutofit lnSpcReduction="10000"/>
          </a:bodyPr>
          <a:lstStyle/>
          <a:p>
            <a:endParaRPr lang="en-AU" dirty="0"/>
          </a:p>
          <a:p>
            <a:r>
              <a:rPr lang="en-AU" dirty="0"/>
              <a:t> Data supplied by the user at instances launch in the form of a script to be executed during the instance boot. </a:t>
            </a:r>
          </a:p>
          <a:p>
            <a:r>
              <a:rPr lang="en-AU" dirty="0"/>
              <a:t> User data is limited to 16kb. </a:t>
            </a:r>
          </a:p>
          <a:p>
            <a:r>
              <a:rPr lang="en-AU" dirty="0"/>
              <a:t> You can change user data, by stopping EC2 first. </a:t>
            </a:r>
          </a:p>
          <a:p>
            <a:r>
              <a:rPr lang="en-AU" dirty="0"/>
              <a:t> User data is not encrypted EC2 bare metal instances. </a:t>
            </a:r>
          </a:p>
          <a:p>
            <a:r>
              <a:rPr lang="en-AU" dirty="0"/>
              <a:t> Non virtualized environmental. </a:t>
            </a:r>
          </a:p>
          <a:p>
            <a:r>
              <a:rPr lang="en-AU" dirty="0"/>
              <a:t> Operating system runs directly on hardware. </a:t>
            </a:r>
          </a:p>
          <a:p>
            <a:r>
              <a:rPr lang="en-AU" dirty="0"/>
              <a:t> Suitable for licensing restricted tier-1 business critical application. </a:t>
            </a:r>
          </a:p>
          <a:p>
            <a:r>
              <a:rPr lang="en-AU" dirty="0"/>
              <a:t> </a:t>
            </a:r>
            <a:r>
              <a:rPr lang="en-AU" dirty="0" err="1"/>
              <a:t>E.g</a:t>
            </a:r>
            <a:r>
              <a:rPr lang="en-AU" dirty="0"/>
              <a:t> : I3.metal, I5.metal, R5.metal, Z1d.metal, U-6tb1.metal </a:t>
            </a:r>
          </a:p>
          <a:p>
            <a:endParaRPr lang="en-AU" dirty="0"/>
          </a:p>
        </p:txBody>
      </p:sp>
    </p:spTree>
    <p:extLst>
      <p:ext uri="{BB962C8B-B14F-4D97-AF65-F5344CB8AC3E}">
        <p14:creationId xmlns:p14="http://schemas.microsoft.com/office/powerpoint/2010/main" val="750566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ELASTIC BLOCK STORAGE: </a:t>
            </a:r>
            <a:endParaRPr lang="en-AU" dirty="0"/>
          </a:p>
        </p:txBody>
      </p:sp>
      <p:sp>
        <p:nvSpPr>
          <p:cNvPr id="3" name="Content Placeholder 2"/>
          <p:cNvSpPr>
            <a:spLocks noGrp="1"/>
          </p:cNvSpPr>
          <p:nvPr>
            <p:ph idx="1"/>
          </p:nvPr>
        </p:nvSpPr>
        <p:spPr/>
        <p:txBody>
          <a:bodyPr/>
          <a:lstStyle/>
          <a:p>
            <a:endParaRPr lang="en-AU" dirty="0"/>
          </a:p>
          <a:p>
            <a:r>
              <a:rPr lang="en-AU" dirty="0"/>
              <a:t> Most common replicated with A-Z EBS volumes attached at launch are deleted when instance terminate. </a:t>
            </a:r>
          </a:p>
          <a:p>
            <a:r>
              <a:rPr lang="en-AU" dirty="0"/>
              <a:t> EBS volumes attached to a running instance are not deleted when instance is terminate but are detached with data interact. </a:t>
            </a:r>
          </a:p>
          <a:p>
            <a:r>
              <a:rPr lang="en-AU" b="1" dirty="0"/>
              <a:t>INSTANCE STORAGE: 	</a:t>
            </a:r>
            <a:endParaRPr lang="en-AU" dirty="0"/>
          </a:p>
          <a:p>
            <a:r>
              <a:rPr lang="en-AU" dirty="0"/>
              <a:t> Physically attach to the host server. </a:t>
            </a:r>
          </a:p>
          <a:p>
            <a:r>
              <a:rPr lang="en-AU" dirty="0"/>
              <a:t> Data not lost when OS is rebooted. </a:t>
            </a:r>
          </a:p>
          <a:p>
            <a:endParaRPr lang="en-AU" dirty="0"/>
          </a:p>
        </p:txBody>
      </p:sp>
    </p:spTree>
    <p:extLst>
      <p:ext uri="{BB962C8B-B14F-4D97-AF65-F5344CB8AC3E}">
        <p14:creationId xmlns:p14="http://schemas.microsoft.com/office/powerpoint/2010/main" val="317357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INSTANCE STORAGE: 	</a:t>
            </a:r>
            <a:br>
              <a:rPr lang="en-AU" dirty="0"/>
            </a:br>
            <a:endParaRPr lang="en-AU" dirty="0"/>
          </a:p>
        </p:txBody>
      </p:sp>
      <p:sp>
        <p:nvSpPr>
          <p:cNvPr id="3" name="Content Placeholder 2"/>
          <p:cNvSpPr>
            <a:spLocks noGrp="1"/>
          </p:cNvSpPr>
          <p:nvPr>
            <p:ph idx="1"/>
          </p:nvPr>
        </p:nvSpPr>
        <p:spPr/>
        <p:txBody>
          <a:bodyPr/>
          <a:lstStyle/>
          <a:p>
            <a:r>
              <a:rPr lang="en-AU" dirty="0"/>
              <a:t>Data lost when: </a:t>
            </a:r>
          </a:p>
          <a:p>
            <a:r>
              <a:rPr lang="en-AU" dirty="0"/>
              <a:t> Underlying drive fails. </a:t>
            </a:r>
          </a:p>
          <a:p>
            <a:r>
              <a:rPr lang="en-AU" dirty="0"/>
              <a:t> Instance is stop or terminated. </a:t>
            </a:r>
          </a:p>
          <a:p>
            <a:r>
              <a:rPr lang="en-AU" dirty="0"/>
              <a:t> You can’t detach or attach to another instance. </a:t>
            </a:r>
          </a:p>
          <a:p>
            <a:r>
              <a:rPr lang="en-AU" dirty="0"/>
              <a:t> Do not rely on for valuable long term data. </a:t>
            </a:r>
          </a:p>
        </p:txBody>
      </p:sp>
    </p:spTree>
    <p:extLst>
      <p:ext uri="{BB962C8B-B14F-4D97-AF65-F5344CB8AC3E}">
        <p14:creationId xmlns:p14="http://schemas.microsoft.com/office/powerpoint/2010/main" val="3025986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VIRTUAL PRIVATE CLOUD (VPC) </a:t>
            </a:r>
            <a:endParaRPr lang="en-AU" dirty="0"/>
          </a:p>
        </p:txBody>
      </p:sp>
      <p:sp>
        <p:nvSpPr>
          <p:cNvPr id="3" name="Content Placeholder 2"/>
          <p:cNvSpPr>
            <a:spLocks noGrp="1"/>
          </p:cNvSpPr>
          <p:nvPr>
            <p:ph idx="1"/>
          </p:nvPr>
        </p:nvSpPr>
        <p:spPr>
          <a:xfrm>
            <a:off x="2589212" y="1457863"/>
            <a:ext cx="8915400" cy="5011947"/>
          </a:xfrm>
        </p:spPr>
        <p:txBody>
          <a:bodyPr>
            <a:normAutofit fontScale="92500" lnSpcReduction="10000"/>
          </a:bodyPr>
          <a:lstStyle/>
          <a:p>
            <a:r>
              <a:rPr lang="en-AU" dirty="0"/>
              <a:t> A virtual private cloud is a virtual network that closely resembles a traditional networking that you operate in your own data </a:t>
            </a:r>
            <a:r>
              <a:rPr lang="en-AU" dirty="0" err="1"/>
              <a:t>center</a:t>
            </a:r>
            <a:r>
              <a:rPr lang="en-AU" dirty="0"/>
              <a:t>, with the benefits of using the scalable infrastructure of AWS.</a:t>
            </a:r>
          </a:p>
          <a:p>
            <a:r>
              <a:rPr lang="en-AU" dirty="0"/>
              <a:t> VPC is a virtual network of data </a:t>
            </a:r>
            <a:r>
              <a:rPr lang="en-AU" dirty="0" err="1"/>
              <a:t>center</a:t>
            </a:r>
            <a:r>
              <a:rPr lang="en-AU" dirty="0"/>
              <a:t> inside AWS for one client.</a:t>
            </a:r>
          </a:p>
          <a:p>
            <a:r>
              <a:rPr lang="en-AU" dirty="0"/>
              <a:t> It is logically isolated from other virtual network in the AWS cloud.</a:t>
            </a:r>
          </a:p>
          <a:p>
            <a:r>
              <a:rPr lang="en-AU" dirty="0"/>
              <a:t> Maximum 5 VPC can be created in one region and 200 subnets in 1 VPC.</a:t>
            </a:r>
          </a:p>
          <a:p>
            <a:r>
              <a:rPr lang="en-AU" dirty="0"/>
              <a:t> We can allocate maximum 5 Elastic IP.</a:t>
            </a:r>
          </a:p>
          <a:p>
            <a:r>
              <a:rPr lang="en-AU" dirty="0"/>
              <a:t> Once we created VPC, DHCP, NACL and security group will automatically created.</a:t>
            </a:r>
          </a:p>
          <a:p>
            <a:r>
              <a:rPr lang="en-AU" dirty="0"/>
              <a:t> A VPC is confined to an AWS region and does not extend between regions.</a:t>
            </a:r>
          </a:p>
          <a:p>
            <a:r>
              <a:rPr lang="en-AU" dirty="0"/>
              <a:t> Once the VPC is created you cannot change its CIDR block range.</a:t>
            </a:r>
          </a:p>
          <a:p>
            <a:r>
              <a:rPr lang="en-AU" dirty="0"/>
              <a:t> If you need a different CIDR size create a new VPC.</a:t>
            </a:r>
          </a:p>
          <a:p>
            <a:r>
              <a:rPr lang="en-AU" dirty="0"/>
              <a:t> The different subnets within a VPC cannot overlap.</a:t>
            </a:r>
          </a:p>
          <a:p>
            <a:r>
              <a:rPr lang="en-AU" dirty="0"/>
              <a:t> You can however expand your VPC CIDR by adding new/extra IP address ranges (except </a:t>
            </a:r>
            <a:r>
              <a:rPr lang="en-AU" dirty="0" err="1"/>
              <a:t>GovCloud</a:t>
            </a:r>
            <a:r>
              <a:rPr lang="en-AU" dirty="0"/>
              <a:t> and AWS China)</a:t>
            </a:r>
          </a:p>
        </p:txBody>
      </p:sp>
    </p:spTree>
    <p:extLst>
      <p:ext uri="{BB962C8B-B14F-4D97-AF65-F5344CB8AC3E}">
        <p14:creationId xmlns:p14="http://schemas.microsoft.com/office/powerpoint/2010/main" val="3105914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Components of VPC: 	</a:t>
            </a:r>
            <a:endParaRPr lang="en-AU" dirty="0"/>
          </a:p>
        </p:txBody>
      </p:sp>
      <p:sp>
        <p:nvSpPr>
          <p:cNvPr id="3" name="Content Placeholder 2"/>
          <p:cNvSpPr>
            <a:spLocks noGrp="1"/>
          </p:cNvSpPr>
          <p:nvPr>
            <p:ph idx="1"/>
          </p:nvPr>
        </p:nvSpPr>
        <p:spPr>
          <a:xfrm>
            <a:off x="2589212" y="1492369"/>
            <a:ext cx="8915400" cy="4968815"/>
          </a:xfrm>
        </p:spPr>
        <p:txBody>
          <a:bodyPr/>
          <a:lstStyle/>
          <a:p>
            <a:endParaRPr lang="en-AU" dirty="0"/>
          </a:p>
          <a:p>
            <a:r>
              <a:rPr lang="en-AU" dirty="0"/>
              <a:t>A. CIDR and IP address subnets </a:t>
            </a:r>
          </a:p>
          <a:p>
            <a:r>
              <a:rPr lang="en-AU" dirty="0"/>
              <a:t>B. Implied Router and Routing table </a:t>
            </a:r>
          </a:p>
          <a:p>
            <a:r>
              <a:rPr lang="en-AU" dirty="0"/>
              <a:t>C. Internet Gateway </a:t>
            </a:r>
          </a:p>
          <a:p>
            <a:r>
              <a:rPr lang="en-AU" dirty="0"/>
              <a:t>D. Security Group </a:t>
            </a:r>
          </a:p>
          <a:p>
            <a:r>
              <a:rPr lang="en-AU" dirty="0"/>
              <a:t>E. NACL </a:t>
            </a:r>
          </a:p>
          <a:p>
            <a:r>
              <a:rPr lang="en-AU" dirty="0"/>
              <a:t>F. Virtual Private Gateway </a:t>
            </a:r>
          </a:p>
          <a:p>
            <a:r>
              <a:rPr lang="en-AU" dirty="0"/>
              <a:t>G. Peering Connectors </a:t>
            </a:r>
          </a:p>
          <a:p>
            <a:r>
              <a:rPr lang="en-AU" dirty="0"/>
              <a:t>H. Elastic IP </a:t>
            </a:r>
          </a:p>
        </p:txBody>
      </p:sp>
    </p:spTree>
    <p:extLst>
      <p:ext uri="{BB962C8B-B14F-4D97-AF65-F5344CB8AC3E}">
        <p14:creationId xmlns:p14="http://schemas.microsoft.com/office/powerpoint/2010/main" val="2111184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Types of VPC: </a:t>
            </a:r>
            <a:endParaRPr lang="en-AU" dirty="0"/>
          </a:p>
        </p:txBody>
      </p:sp>
      <p:sp>
        <p:nvSpPr>
          <p:cNvPr id="3" name="Content Placeholder 2"/>
          <p:cNvSpPr>
            <a:spLocks noGrp="1"/>
          </p:cNvSpPr>
          <p:nvPr>
            <p:ph idx="1"/>
          </p:nvPr>
        </p:nvSpPr>
        <p:spPr>
          <a:xfrm>
            <a:off x="2589212" y="1354347"/>
            <a:ext cx="8915400" cy="5253487"/>
          </a:xfrm>
        </p:spPr>
        <p:txBody>
          <a:bodyPr>
            <a:normAutofit fontScale="92500" lnSpcReduction="10000"/>
          </a:bodyPr>
          <a:lstStyle/>
          <a:p>
            <a:r>
              <a:rPr lang="en-AU" dirty="0"/>
              <a:t>VPC is of 2 types: </a:t>
            </a:r>
          </a:p>
          <a:p>
            <a:r>
              <a:rPr lang="en-AU" dirty="0" err="1"/>
              <a:t>i</a:t>
            </a:r>
            <a:r>
              <a:rPr lang="en-AU" dirty="0"/>
              <a:t>. Default VPC </a:t>
            </a:r>
          </a:p>
          <a:p>
            <a:r>
              <a:rPr lang="en-AU" dirty="0"/>
              <a:t>ii. Custom VPC </a:t>
            </a:r>
          </a:p>
          <a:p>
            <a:endParaRPr lang="en-AU" dirty="0"/>
          </a:p>
          <a:p>
            <a:r>
              <a:rPr lang="en-AU" b="1" dirty="0" err="1"/>
              <a:t>i</a:t>
            </a:r>
            <a:r>
              <a:rPr lang="en-AU" b="1" dirty="0"/>
              <a:t>. Default VPC: </a:t>
            </a:r>
            <a:endParaRPr lang="en-AU" dirty="0"/>
          </a:p>
          <a:p>
            <a:r>
              <a:rPr lang="en-AU" dirty="0"/>
              <a:t> Created in each AWS region when an AWS account is created. </a:t>
            </a:r>
          </a:p>
          <a:p>
            <a:r>
              <a:rPr lang="en-AU" dirty="0"/>
              <a:t> Has default CIDR, security group, NACL and route table settings. </a:t>
            </a:r>
          </a:p>
          <a:p>
            <a:r>
              <a:rPr lang="en-AU" dirty="0"/>
              <a:t> Has an internet gateway by default. </a:t>
            </a:r>
          </a:p>
          <a:p>
            <a:endParaRPr lang="en-AU" dirty="0"/>
          </a:p>
          <a:p>
            <a:r>
              <a:rPr lang="en-AU" b="1" dirty="0"/>
              <a:t>ii. Custom VPC: </a:t>
            </a:r>
            <a:endParaRPr lang="en-AU" dirty="0"/>
          </a:p>
          <a:p>
            <a:r>
              <a:rPr lang="en-AU" dirty="0"/>
              <a:t> It is a VPC and AWS account owner creates. </a:t>
            </a:r>
          </a:p>
          <a:p>
            <a:r>
              <a:rPr lang="en-AU" dirty="0"/>
              <a:t> AWS user creating the Custom VPC can decide the CIDR. </a:t>
            </a:r>
          </a:p>
          <a:p>
            <a:r>
              <a:rPr lang="en-AU" dirty="0"/>
              <a:t> It has its own default security group, NACL and route tables. </a:t>
            </a:r>
          </a:p>
          <a:p>
            <a:r>
              <a:rPr lang="en-AU" dirty="0"/>
              <a:t> It doesn’t have an internet gateway by default, one needs to be created if needed. </a:t>
            </a:r>
          </a:p>
          <a:p>
            <a:endParaRPr lang="en-AU" dirty="0"/>
          </a:p>
        </p:txBody>
      </p:sp>
    </p:spTree>
    <p:extLst>
      <p:ext uri="{BB962C8B-B14F-4D97-AF65-F5344CB8AC3E}">
        <p14:creationId xmlns:p14="http://schemas.microsoft.com/office/powerpoint/2010/main" val="751772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Public Subnet and Private Subnet: </a:t>
            </a:r>
            <a:endParaRPr lang="en-AU" dirty="0"/>
          </a:p>
        </p:txBody>
      </p:sp>
      <p:sp>
        <p:nvSpPr>
          <p:cNvPr id="3" name="Content Placeholder 2"/>
          <p:cNvSpPr>
            <a:spLocks noGrp="1"/>
          </p:cNvSpPr>
          <p:nvPr>
            <p:ph idx="1"/>
          </p:nvPr>
        </p:nvSpPr>
        <p:spPr/>
        <p:txBody>
          <a:bodyPr/>
          <a:lstStyle/>
          <a:p>
            <a:r>
              <a:rPr lang="en-AU" b="1" dirty="0"/>
              <a:t>Public Subnet: </a:t>
            </a:r>
            <a:r>
              <a:rPr lang="en-AU" dirty="0"/>
              <a:t>if a subnet’s traffic is routed to an internet gateway, the subnet is known as public subnet. If you want your instance in a public subnet to communicate with the internet over IPV4, it must have a public IPV4 address or an Elastic IP address. </a:t>
            </a:r>
          </a:p>
          <a:p>
            <a:r>
              <a:rPr lang="en-AU" b="1" dirty="0"/>
              <a:t>Private Subnet: </a:t>
            </a:r>
            <a:r>
              <a:rPr lang="en-AU" dirty="0"/>
              <a:t>if a subnet doesn’t have a route to the internet gateway, the subnet is known as private subnet. When you create a VPC you must specify an IPV4 CIDR block for the VPC. The allowed blocks size is between /16 to /28 networks. The first four and last IP address of subnet cannot be assigned. </a:t>
            </a:r>
          </a:p>
        </p:txBody>
      </p:sp>
    </p:spTree>
    <p:extLst>
      <p:ext uri="{BB962C8B-B14F-4D97-AF65-F5344CB8AC3E}">
        <p14:creationId xmlns:p14="http://schemas.microsoft.com/office/powerpoint/2010/main" val="2464544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Public Subnet and Private Subnet: </a:t>
            </a:r>
            <a:endParaRPr lang="en-AU" dirty="0"/>
          </a:p>
        </p:txBody>
      </p:sp>
      <p:sp>
        <p:nvSpPr>
          <p:cNvPr id="3" name="Content Placeholder 2"/>
          <p:cNvSpPr>
            <a:spLocks noGrp="1"/>
          </p:cNvSpPr>
          <p:nvPr>
            <p:ph idx="1"/>
          </p:nvPr>
        </p:nvSpPr>
        <p:spPr/>
        <p:txBody>
          <a:bodyPr/>
          <a:lstStyle/>
          <a:p>
            <a:r>
              <a:rPr lang="en-AU" dirty="0"/>
              <a:t>The instances in the public subnet can send outbound traffic directly to the internet, but instances in private subnet can’t. </a:t>
            </a:r>
          </a:p>
          <a:p>
            <a:r>
              <a:rPr lang="en-AU" dirty="0"/>
              <a:t>For e. g: 10.0.0.0- network address </a:t>
            </a:r>
          </a:p>
          <a:p>
            <a:r>
              <a:rPr lang="en-AU" dirty="0"/>
              <a:t>10.0.0.1- reserved by AWS for the VPC router </a:t>
            </a:r>
          </a:p>
          <a:p>
            <a:r>
              <a:rPr lang="en-AU" dirty="0"/>
              <a:t>10.0.0.2- reserved by AWS the IP address of DNS server </a:t>
            </a:r>
          </a:p>
          <a:p>
            <a:r>
              <a:rPr lang="en-AU" dirty="0"/>
              <a:t>10.0.0.3- reserved for future use </a:t>
            </a:r>
          </a:p>
          <a:p>
            <a:r>
              <a:rPr lang="en-AU" dirty="0"/>
              <a:t>10.0.0.255- broadcast address </a:t>
            </a:r>
          </a:p>
          <a:p>
            <a:r>
              <a:rPr lang="en-AU" dirty="0"/>
              <a:t>Note: AWS do not support broadcast in a VPC but reserve this address. </a:t>
            </a:r>
          </a:p>
        </p:txBody>
      </p:sp>
    </p:spTree>
    <p:extLst>
      <p:ext uri="{BB962C8B-B14F-4D97-AF65-F5344CB8AC3E}">
        <p14:creationId xmlns:p14="http://schemas.microsoft.com/office/powerpoint/2010/main" val="2651925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B. Implied Router and Routing Table: </a:t>
            </a:r>
            <a:endParaRPr lang="en-AU" dirty="0"/>
          </a:p>
        </p:txBody>
      </p:sp>
      <p:sp>
        <p:nvSpPr>
          <p:cNvPr id="3" name="Content Placeholder 2"/>
          <p:cNvSpPr>
            <a:spLocks noGrp="1"/>
          </p:cNvSpPr>
          <p:nvPr>
            <p:ph idx="1"/>
          </p:nvPr>
        </p:nvSpPr>
        <p:spPr>
          <a:xfrm>
            <a:off x="2589212" y="1440611"/>
            <a:ext cx="8915400" cy="5322498"/>
          </a:xfrm>
        </p:spPr>
        <p:txBody>
          <a:bodyPr>
            <a:normAutofit fontScale="92500" lnSpcReduction="10000"/>
          </a:bodyPr>
          <a:lstStyle/>
          <a:p>
            <a:endParaRPr lang="en-AU" dirty="0"/>
          </a:p>
          <a:p>
            <a:r>
              <a:rPr lang="en-AU" dirty="0"/>
              <a:t> It is the central routing function. </a:t>
            </a:r>
          </a:p>
          <a:p>
            <a:r>
              <a:rPr lang="en-AU" dirty="0"/>
              <a:t> It connects the different AZ together and connects the VPC to the internet gateway. </a:t>
            </a:r>
          </a:p>
          <a:p>
            <a:r>
              <a:rPr lang="en-AU" dirty="0"/>
              <a:t> You can have up to 200 route tables per VPC. </a:t>
            </a:r>
          </a:p>
          <a:p>
            <a:r>
              <a:rPr lang="en-AU" dirty="0"/>
              <a:t> You can have up to 50 routes entries per route table. </a:t>
            </a:r>
          </a:p>
          <a:p>
            <a:r>
              <a:rPr lang="en-AU" dirty="0"/>
              <a:t> Each subnet must be associated with only one route table at any given time only. </a:t>
            </a:r>
          </a:p>
          <a:p>
            <a:r>
              <a:rPr lang="en-AU" dirty="0"/>
              <a:t> If you don’t specify a subnet to route table association, the subnet will be associated with the default VPC route table. </a:t>
            </a:r>
          </a:p>
          <a:p>
            <a:r>
              <a:rPr lang="en-AU" dirty="0"/>
              <a:t> You can also edit the main route table if you need but you cannot delete the main route table. </a:t>
            </a:r>
          </a:p>
          <a:p>
            <a:r>
              <a:rPr lang="en-AU" dirty="0"/>
              <a:t> However you can make a custom route table manually become the main route table then you can delete the former main as it is no longer a main route table. </a:t>
            </a:r>
          </a:p>
          <a:p>
            <a:r>
              <a:rPr lang="en-AU" dirty="0"/>
              <a:t> You can associate multiple subnets with the same route table. </a:t>
            </a:r>
          </a:p>
        </p:txBody>
      </p:sp>
    </p:spTree>
    <p:extLst>
      <p:ext uri="{BB962C8B-B14F-4D97-AF65-F5344CB8AC3E}">
        <p14:creationId xmlns:p14="http://schemas.microsoft.com/office/powerpoint/2010/main" val="2323777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Internet Gateway: </a:t>
            </a:r>
            <a:endParaRPr lang="en-AU" dirty="0"/>
          </a:p>
        </p:txBody>
      </p:sp>
      <p:sp>
        <p:nvSpPr>
          <p:cNvPr id="3" name="Content Placeholder 2"/>
          <p:cNvSpPr>
            <a:spLocks noGrp="1"/>
          </p:cNvSpPr>
          <p:nvPr>
            <p:ph idx="1"/>
          </p:nvPr>
        </p:nvSpPr>
        <p:spPr>
          <a:xfrm>
            <a:off x="2589212" y="1966822"/>
            <a:ext cx="8915400" cy="3001993"/>
          </a:xfrm>
        </p:spPr>
        <p:txBody>
          <a:bodyPr>
            <a:normAutofit fontScale="92500"/>
          </a:bodyPr>
          <a:lstStyle/>
          <a:p>
            <a:endParaRPr lang="en-AU" dirty="0"/>
          </a:p>
          <a:p>
            <a:r>
              <a:rPr lang="en-AU" dirty="0"/>
              <a:t> An internet gateway is a virtual router that connects a VPC to the internet. </a:t>
            </a:r>
          </a:p>
          <a:p>
            <a:r>
              <a:rPr lang="en-AU" dirty="0"/>
              <a:t> Default VPC is already attached with an internet gateway. </a:t>
            </a:r>
          </a:p>
          <a:p>
            <a:r>
              <a:rPr lang="en-AU" dirty="0"/>
              <a:t> If you create a new VPC then you must attach the internet gateway in order to access the internet. </a:t>
            </a:r>
          </a:p>
          <a:p>
            <a:r>
              <a:rPr lang="en-AU" dirty="0"/>
              <a:t> Ensure that your subnet’s route table points to the internet gateway. </a:t>
            </a:r>
          </a:p>
          <a:p>
            <a:r>
              <a:rPr lang="en-AU" dirty="0"/>
              <a:t> It performs NAT between your private and public IPV4 address. </a:t>
            </a:r>
          </a:p>
          <a:p>
            <a:r>
              <a:rPr lang="en-AU" dirty="0"/>
              <a:t> It supports both IPV4 and IPV6. </a:t>
            </a:r>
          </a:p>
          <a:p>
            <a:endParaRPr lang="en-AU" dirty="0"/>
          </a:p>
        </p:txBody>
      </p:sp>
    </p:spTree>
    <p:extLst>
      <p:ext uri="{BB962C8B-B14F-4D97-AF65-F5344CB8AC3E}">
        <p14:creationId xmlns:p14="http://schemas.microsoft.com/office/powerpoint/2010/main" val="390317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i="1" dirty="0"/>
              <a:t>Why The name Cloud Computing?</a:t>
            </a:r>
          </a:p>
        </p:txBody>
      </p:sp>
      <p:sp>
        <p:nvSpPr>
          <p:cNvPr id="3" name="Content Placeholder 2"/>
          <p:cNvSpPr>
            <a:spLocks noGrp="1"/>
          </p:cNvSpPr>
          <p:nvPr>
            <p:ph idx="1"/>
          </p:nvPr>
        </p:nvSpPr>
        <p:spPr/>
        <p:txBody>
          <a:bodyPr/>
          <a:lstStyle/>
          <a:p>
            <a:r>
              <a:rPr lang="en-AU" dirty="0"/>
              <a:t>Cloud is present in sky and made up of different particles like water vapour, Dust, gases but on earth we get what we require i.e. water similarly in Cloud Computing we have multiple services like Storage, Network, Server and as per our need we can avail those services via internet with pay as you go model.</a:t>
            </a:r>
          </a:p>
        </p:txBody>
      </p:sp>
    </p:spTree>
    <p:extLst>
      <p:ext uri="{BB962C8B-B14F-4D97-AF65-F5344CB8AC3E}">
        <p14:creationId xmlns:p14="http://schemas.microsoft.com/office/powerpoint/2010/main" val="30488912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NAT Gateway: </a:t>
            </a:r>
            <a:endParaRPr lang="en-AU" dirty="0"/>
          </a:p>
        </p:txBody>
      </p:sp>
      <p:sp>
        <p:nvSpPr>
          <p:cNvPr id="3" name="Content Placeholder 2"/>
          <p:cNvSpPr>
            <a:spLocks noGrp="1"/>
          </p:cNvSpPr>
          <p:nvPr>
            <p:ph idx="1"/>
          </p:nvPr>
        </p:nvSpPr>
        <p:spPr>
          <a:xfrm>
            <a:off x="2589212" y="1250830"/>
            <a:ext cx="8915400" cy="5313872"/>
          </a:xfrm>
        </p:spPr>
        <p:txBody>
          <a:bodyPr>
            <a:normAutofit fontScale="92500" lnSpcReduction="10000"/>
          </a:bodyPr>
          <a:lstStyle/>
          <a:p>
            <a:endParaRPr lang="en-AU" dirty="0"/>
          </a:p>
          <a:p>
            <a:r>
              <a:rPr lang="en-AU" dirty="0"/>
              <a:t> You can use a network address translation gateway to enable instances in a private subnet to connect to the internet or other AWS services but prevent the internet from initiating a connection with those instances. </a:t>
            </a:r>
          </a:p>
          <a:p>
            <a:r>
              <a:rPr lang="en-AU" dirty="0"/>
              <a:t> You are charged for creating and using a NAT gateway in your account. NAT gateway hourly usage and data processing rates apply. Amazon EC2 charges for data transfer also apply. </a:t>
            </a:r>
          </a:p>
          <a:p>
            <a:r>
              <a:rPr lang="en-AU" dirty="0"/>
              <a:t> To create a NAT gateway, you must specify the public subnet in which the NAT gateway should reside. </a:t>
            </a:r>
          </a:p>
          <a:p>
            <a:r>
              <a:rPr lang="en-AU" dirty="0"/>
              <a:t> You must also specify an elastic IP address to associate with NAT gateway when you create it. </a:t>
            </a:r>
          </a:p>
          <a:p>
            <a:r>
              <a:rPr lang="en-AU" dirty="0"/>
              <a:t> No need to assign public IP address to your private instance. </a:t>
            </a:r>
          </a:p>
          <a:p>
            <a:r>
              <a:rPr lang="en-AU" dirty="0"/>
              <a:t> After you have created a NAT gateway you must update the route table associated with one or more of your private subnets to point internet bound traffic to the NAT gateway. This enables instances in your private subnet to communicate with the internet. </a:t>
            </a:r>
          </a:p>
          <a:p>
            <a:r>
              <a:rPr lang="en-AU" dirty="0"/>
              <a:t> Deleting a NAT gateway, disassociates its elastic IP address, but does not release the address from your account. </a:t>
            </a:r>
          </a:p>
        </p:txBody>
      </p:sp>
    </p:spTree>
    <p:extLst>
      <p:ext uri="{BB962C8B-B14F-4D97-AF65-F5344CB8AC3E}">
        <p14:creationId xmlns:p14="http://schemas.microsoft.com/office/powerpoint/2010/main" val="657612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 Security Group: </a:t>
            </a:r>
            <a:endParaRPr lang="en-AU" dirty="0"/>
          </a:p>
        </p:txBody>
      </p:sp>
      <p:sp>
        <p:nvSpPr>
          <p:cNvPr id="3" name="Content Placeholder 2"/>
          <p:cNvSpPr>
            <a:spLocks noGrp="1"/>
          </p:cNvSpPr>
          <p:nvPr>
            <p:ph idx="1"/>
          </p:nvPr>
        </p:nvSpPr>
        <p:spPr/>
        <p:txBody>
          <a:bodyPr/>
          <a:lstStyle/>
          <a:p>
            <a:endParaRPr lang="en-AU" dirty="0"/>
          </a:p>
          <a:p>
            <a:r>
              <a:rPr lang="en-AU" dirty="0"/>
              <a:t> It is a virtual firewall works at ENI level. </a:t>
            </a:r>
          </a:p>
          <a:p>
            <a:r>
              <a:rPr lang="en-AU" dirty="0"/>
              <a:t> Up to 5 security groups per EC2 instance interface can be applied. </a:t>
            </a:r>
          </a:p>
          <a:p>
            <a:r>
              <a:rPr lang="en-AU" dirty="0"/>
              <a:t> Can only have permit rules, cannot have deny rules. </a:t>
            </a:r>
          </a:p>
          <a:p>
            <a:r>
              <a:rPr lang="en-AU" dirty="0"/>
              <a:t> </a:t>
            </a:r>
            <a:r>
              <a:rPr lang="en-AU" dirty="0" err="1"/>
              <a:t>Stateful</a:t>
            </a:r>
            <a:r>
              <a:rPr lang="en-AU" dirty="0"/>
              <a:t> , return traffic of allowed inbound traffic is allowed even if there are no rules to allow it. </a:t>
            </a:r>
          </a:p>
        </p:txBody>
      </p:sp>
    </p:spTree>
    <p:extLst>
      <p:ext uri="{BB962C8B-B14F-4D97-AF65-F5344CB8AC3E}">
        <p14:creationId xmlns:p14="http://schemas.microsoft.com/office/powerpoint/2010/main" val="6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 NACL: </a:t>
            </a:r>
            <a:endParaRPr lang="en-AU" dirty="0"/>
          </a:p>
        </p:txBody>
      </p:sp>
      <p:sp>
        <p:nvSpPr>
          <p:cNvPr id="3" name="Content Placeholder 2"/>
          <p:cNvSpPr>
            <a:spLocks noGrp="1"/>
          </p:cNvSpPr>
          <p:nvPr>
            <p:ph idx="1"/>
          </p:nvPr>
        </p:nvSpPr>
        <p:spPr>
          <a:xfrm>
            <a:off x="2589212" y="1311215"/>
            <a:ext cx="8915400" cy="4600007"/>
          </a:xfrm>
        </p:spPr>
        <p:txBody>
          <a:bodyPr>
            <a:normAutofit/>
          </a:bodyPr>
          <a:lstStyle/>
          <a:p>
            <a:endParaRPr lang="en-AU" dirty="0"/>
          </a:p>
          <a:p>
            <a:r>
              <a:rPr lang="en-AU" dirty="0"/>
              <a:t> It is a function performed on the implied router. </a:t>
            </a:r>
          </a:p>
          <a:p>
            <a:r>
              <a:rPr lang="en-AU" dirty="0"/>
              <a:t> NACL is an optional layer of security for your VPC that acts as a firewall for controlling traffic in and out of one or more subnets. </a:t>
            </a:r>
          </a:p>
          <a:p>
            <a:r>
              <a:rPr lang="en-AU" dirty="0"/>
              <a:t> Your VPC automatically comes with a modifiable default NACL. By default, it allows all inbound and outbound IPV4 traffic and if applicable IPV6 traffic. </a:t>
            </a:r>
          </a:p>
          <a:p>
            <a:r>
              <a:rPr lang="en-AU" dirty="0"/>
              <a:t> You can create a custom NACL and associate it with a subnet. By default each NACL denies all inbound and outbound traffic until you add rules. </a:t>
            </a:r>
          </a:p>
          <a:p>
            <a:r>
              <a:rPr lang="en-AU" dirty="0"/>
              <a:t> Each subnet in your VPC must be associated with a NACL. If you don’t explicitly associate a subnet with a NACL, the Subnet is automatically associated with the default NACL. </a:t>
            </a:r>
          </a:p>
        </p:txBody>
      </p:sp>
    </p:spTree>
    <p:extLst>
      <p:ext uri="{BB962C8B-B14F-4D97-AF65-F5344CB8AC3E}">
        <p14:creationId xmlns:p14="http://schemas.microsoft.com/office/powerpoint/2010/main" val="34772933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NACL:</a:t>
            </a:r>
            <a:endParaRPr lang="en-AU" dirty="0"/>
          </a:p>
        </p:txBody>
      </p:sp>
      <p:sp>
        <p:nvSpPr>
          <p:cNvPr id="3" name="Content Placeholder 2"/>
          <p:cNvSpPr>
            <a:spLocks noGrp="1"/>
          </p:cNvSpPr>
          <p:nvPr>
            <p:ph idx="1"/>
          </p:nvPr>
        </p:nvSpPr>
        <p:spPr>
          <a:xfrm>
            <a:off x="2589212" y="1302589"/>
            <a:ext cx="8915400" cy="5287992"/>
          </a:xfrm>
        </p:spPr>
        <p:txBody>
          <a:bodyPr>
            <a:normAutofit/>
          </a:bodyPr>
          <a:lstStyle/>
          <a:p>
            <a:endParaRPr lang="en-AU" dirty="0"/>
          </a:p>
          <a:p>
            <a:r>
              <a:rPr lang="en-AU" dirty="0"/>
              <a:t> You can associate a NACL with multiple subnets; however a subnet can be associated with only one NACL at a time. When you associate a NACL with a subnet the previous association is removed. </a:t>
            </a:r>
          </a:p>
          <a:p>
            <a:r>
              <a:rPr lang="en-AU" dirty="0"/>
              <a:t> A NACL contains a numbered list of rules that we evaluate in order starting with the lowest numbered rule. </a:t>
            </a:r>
          </a:p>
          <a:p>
            <a:r>
              <a:rPr lang="en-AU" dirty="0"/>
              <a:t> The highest number that you can use for a rule is 32766. Recommended that you start by creating rules with rule numbers that a multiple of 100, so that you can insert new rules where you need later. </a:t>
            </a:r>
          </a:p>
          <a:p>
            <a:r>
              <a:rPr lang="en-AU" dirty="0"/>
              <a:t> It functions at the subnet level. </a:t>
            </a:r>
          </a:p>
          <a:p>
            <a:r>
              <a:rPr lang="en-AU" dirty="0"/>
              <a:t> NACL are stateless, outbound traffic for an allowed inbound traffic must be explicitly allowed too. </a:t>
            </a:r>
          </a:p>
          <a:p>
            <a:r>
              <a:rPr lang="en-AU" dirty="0"/>
              <a:t> You can have permit and deny rules in a NACL. </a:t>
            </a:r>
          </a:p>
        </p:txBody>
      </p:sp>
    </p:spTree>
    <p:extLst>
      <p:ext uri="{BB962C8B-B14F-4D97-AF65-F5344CB8AC3E}">
        <p14:creationId xmlns:p14="http://schemas.microsoft.com/office/powerpoint/2010/main" val="416764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VPC Peering:</a:t>
            </a:r>
            <a:endParaRPr lang="en-AU" dirty="0"/>
          </a:p>
        </p:txBody>
      </p:sp>
      <p:sp>
        <p:nvSpPr>
          <p:cNvPr id="3" name="Content Placeholder 2"/>
          <p:cNvSpPr>
            <a:spLocks noGrp="1"/>
          </p:cNvSpPr>
          <p:nvPr>
            <p:ph idx="1"/>
          </p:nvPr>
        </p:nvSpPr>
        <p:spPr>
          <a:xfrm>
            <a:off x="2589212" y="1328468"/>
            <a:ext cx="8915400" cy="4582754"/>
          </a:xfrm>
        </p:spPr>
        <p:txBody>
          <a:bodyPr/>
          <a:lstStyle/>
          <a:p>
            <a:endParaRPr lang="en-AU" dirty="0"/>
          </a:p>
          <a:p>
            <a:r>
              <a:rPr lang="en-AU" dirty="0"/>
              <a:t> A VPC peering connection is a network connection between two VPC that enables you to route traffic between them using private IPV4 addresses or IPV6 addresses. </a:t>
            </a:r>
          </a:p>
          <a:p>
            <a:r>
              <a:rPr lang="en-AU" dirty="0"/>
              <a:t> Instances in either VPC can communicate with each other as if they are within the same network. </a:t>
            </a:r>
          </a:p>
          <a:p>
            <a:r>
              <a:rPr lang="en-AU" dirty="0"/>
              <a:t> You can create a VPC peering connection between your own VPC or with a VPC in another AWS account. The VPC can be in different region. </a:t>
            </a:r>
          </a:p>
        </p:txBody>
      </p:sp>
    </p:spTree>
    <p:extLst>
      <p:ext uri="{BB962C8B-B14F-4D97-AF65-F5344CB8AC3E}">
        <p14:creationId xmlns:p14="http://schemas.microsoft.com/office/powerpoint/2010/main" val="37970336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VPC </a:t>
            </a:r>
            <a:r>
              <a:rPr lang="en-AU" b="1" dirty="0" err="1"/>
              <a:t>EndPoint</a:t>
            </a:r>
            <a:r>
              <a:rPr lang="en-AU" b="1" dirty="0"/>
              <a:t>:</a:t>
            </a:r>
            <a:endParaRPr lang="en-AU" dirty="0"/>
          </a:p>
        </p:txBody>
      </p:sp>
      <p:sp>
        <p:nvSpPr>
          <p:cNvPr id="3" name="Content Placeholder 2"/>
          <p:cNvSpPr>
            <a:spLocks noGrp="1"/>
          </p:cNvSpPr>
          <p:nvPr>
            <p:ph idx="1"/>
          </p:nvPr>
        </p:nvSpPr>
        <p:spPr/>
        <p:txBody>
          <a:bodyPr/>
          <a:lstStyle/>
          <a:p>
            <a:r>
              <a:rPr lang="en-AU" dirty="0"/>
              <a:t>A VPC endpoint enables you to privately connect your VPC to supported AWS services, instances in your VPC do not require public IP address to communicate with resources in the service. Endpoints are virtual devices. </a:t>
            </a:r>
          </a:p>
        </p:txBody>
      </p:sp>
    </p:spTree>
    <p:extLst>
      <p:ext uri="{BB962C8B-B14F-4D97-AF65-F5344CB8AC3E}">
        <p14:creationId xmlns:p14="http://schemas.microsoft.com/office/powerpoint/2010/main" val="29508263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Difference between security group and NACL.</a:t>
            </a:r>
          </a:p>
        </p:txBody>
      </p:sp>
      <p:sp>
        <p:nvSpPr>
          <p:cNvPr id="3" name="Content Placeholder 2"/>
          <p:cNvSpPr>
            <a:spLocks noGrp="1"/>
          </p:cNvSpPr>
          <p:nvPr>
            <p:ph idx="1"/>
          </p:nvPr>
        </p:nvSpPr>
        <p:spPr/>
        <p:txBody>
          <a:bodyPr>
            <a:normAutofit fontScale="85000" lnSpcReduction="20000"/>
          </a:bodyPr>
          <a:lstStyle/>
          <a:p>
            <a:r>
              <a:rPr lang="en-AU" b="1" dirty="0"/>
              <a:t>Security Group 	</a:t>
            </a:r>
            <a:r>
              <a:rPr lang="en-AU" dirty="0"/>
              <a:t>	</a:t>
            </a:r>
          </a:p>
          <a:p>
            <a:endParaRPr lang="en-AU" dirty="0"/>
          </a:p>
          <a:p>
            <a:r>
              <a:rPr lang="en-AU" dirty="0"/>
              <a:t> Operate at instance level. </a:t>
            </a:r>
          </a:p>
          <a:p>
            <a:r>
              <a:rPr lang="en-AU" dirty="0"/>
              <a:t> Supports allow rules only. </a:t>
            </a:r>
          </a:p>
          <a:p>
            <a:r>
              <a:rPr lang="en-AU" dirty="0"/>
              <a:t> </a:t>
            </a:r>
            <a:r>
              <a:rPr lang="en-AU" dirty="0" err="1"/>
              <a:t>Stateful</a:t>
            </a:r>
            <a:r>
              <a:rPr lang="en-AU" dirty="0"/>
              <a:t>, return traffic is automatically allowed. </a:t>
            </a:r>
          </a:p>
          <a:p>
            <a:r>
              <a:rPr lang="en-AU" dirty="0"/>
              <a:t> Applies to an instance only. </a:t>
            </a:r>
          </a:p>
          <a:p>
            <a:r>
              <a:rPr lang="en-AU" dirty="0"/>
              <a:t>	 </a:t>
            </a:r>
            <a:r>
              <a:rPr lang="en-AU" b="1" dirty="0"/>
              <a:t>NACL </a:t>
            </a:r>
          </a:p>
          <a:p>
            <a:r>
              <a:rPr lang="en-AU" dirty="0"/>
              <a:t> Operates at the subnet level. </a:t>
            </a:r>
          </a:p>
          <a:p>
            <a:r>
              <a:rPr lang="en-AU" dirty="0"/>
              <a:t> It permits allow as well as deny rules. </a:t>
            </a:r>
          </a:p>
          <a:p>
            <a:r>
              <a:rPr lang="en-AU" dirty="0"/>
              <a:t> Stateless, return traffic must be explicitly allowed by rules. </a:t>
            </a:r>
          </a:p>
          <a:p>
            <a:r>
              <a:rPr lang="en-AU" dirty="0"/>
              <a:t> Applies to all instances in the subnet.</a:t>
            </a:r>
          </a:p>
          <a:p>
            <a:pPr marL="0" indent="0">
              <a:buNone/>
            </a:pPr>
            <a:r>
              <a:rPr lang="en-AU" dirty="0"/>
              <a:t>	</a:t>
            </a:r>
          </a:p>
        </p:txBody>
      </p:sp>
    </p:spTree>
    <p:extLst>
      <p:ext uri="{BB962C8B-B14F-4D97-AF65-F5344CB8AC3E}">
        <p14:creationId xmlns:p14="http://schemas.microsoft.com/office/powerpoint/2010/main" val="9956967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AWS STORAGE</a:t>
            </a:r>
            <a:endParaRPr lang="en-AU" dirty="0"/>
          </a:p>
        </p:txBody>
      </p:sp>
      <p:sp>
        <p:nvSpPr>
          <p:cNvPr id="3" name="Content Placeholder 2"/>
          <p:cNvSpPr>
            <a:spLocks noGrp="1"/>
          </p:cNvSpPr>
          <p:nvPr>
            <p:ph idx="1"/>
          </p:nvPr>
        </p:nvSpPr>
        <p:spPr>
          <a:xfrm>
            <a:off x="2589212" y="1311215"/>
            <a:ext cx="8915400" cy="5106838"/>
          </a:xfrm>
        </p:spPr>
        <p:txBody>
          <a:bodyPr>
            <a:normAutofit/>
          </a:bodyPr>
          <a:lstStyle/>
          <a:p>
            <a:r>
              <a:rPr lang="en-AU" dirty="0"/>
              <a:t>AWS offers a complete range of cloud services to support both application and archival compliance requirements. Select from the objects, files, and block storage services as well as cloud data migration to start designing the foundation of your cloud IT environments. </a:t>
            </a:r>
          </a:p>
          <a:p>
            <a:r>
              <a:rPr lang="en-AU" b="1" dirty="0"/>
              <a:t>Types of storage: </a:t>
            </a:r>
            <a:endParaRPr lang="en-AU" dirty="0"/>
          </a:p>
          <a:p>
            <a:r>
              <a:rPr lang="en-AU" dirty="0"/>
              <a:t>AWS offers 5 types of storage services such as: </a:t>
            </a:r>
          </a:p>
          <a:p>
            <a:r>
              <a:rPr lang="en-AU" dirty="0"/>
              <a:t>1. Simple Storage Service (S3) </a:t>
            </a:r>
          </a:p>
          <a:p>
            <a:r>
              <a:rPr lang="en-AU" dirty="0"/>
              <a:t>2. Elastic File System (EFS) </a:t>
            </a:r>
          </a:p>
          <a:p>
            <a:r>
              <a:rPr lang="en-AU" dirty="0"/>
              <a:t>3. Elastic Block Store (EBS) </a:t>
            </a:r>
          </a:p>
          <a:p>
            <a:r>
              <a:rPr lang="en-AU" dirty="0"/>
              <a:t>4. Glacier </a:t>
            </a:r>
          </a:p>
          <a:p>
            <a:r>
              <a:rPr lang="en-AU" dirty="0"/>
              <a:t>5. Snowball </a:t>
            </a:r>
          </a:p>
        </p:txBody>
      </p:sp>
    </p:spTree>
    <p:extLst>
      <p:ext uri="{BB962C8B-B14F-4D97-AF65-F5344CB8AC3E}">
        <p14:creationId xmlns:p14="http://schemas.microsoft.com/office/powerpoint/2010/main" val="11756456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a:t>Difference between Object Storage and Block Storage:</a:t>
            </a:r>
            <a:endParaRPr lang="en-AU"/>
          </a:p>
        </p:txBody>
      </p:sp>
      <p:sp>
        <p:nvSpPr>
          <p:cNvPr id="3" name="Content Placeholder 2"/>
          <p:cNvSpPr>
            <a:spLocks noGrp="1"/>
          </p:cNvSpPr>
          <p:nvPr>
            <p:ph idx="1"/>
          </p:nvPr>
        </p:nvSpPr>
        <p:spPr/>
        <p:txBody>
          <a:bodyPr/>
          <a:lstStyle/>
          <a:p>
            <a:r>
              <a:rPr lang="en-AU" b="1" dirty="0"/>
              <a:t>Block Storage: </a:t>
            </a:r>
            <a:endParaRPr lang="en-AU" dirty="0"/>
          </a:p>
          <a:p>
            <a:r>
              <a:rPr lang="en-AU" dirty="0"/>
              <a:t> Block storage is suitable for transitional databases, random read/write loads and structured database storage. </a:t>
            </a:r>
          </a:p>
          <a:p>
            <a:r>
              <a:rPr lang="en-AU" dirty="0"/>
              <a:t> Block storage divides the data to be stored in evenly sized blocks called data chunks for instance, a file can be split into evenly sized blocks before it is stored. </a:t>
            </a:r>
          </a:p>
          <a:p>
            <a:r>
              <a:rPr lang="en-AU" dirty="0"/>
              <a:t> Data blocks stored in block storage would not contain metadata. (Data created, data modified, content type etc.) </a:t>
            </a:r>
          </a:p>
          <a:p>
            <a:r>
              <a:rPr lang="en-AU" dirty="0"/>
              <a:t> Block storage only keeps the address (index number) where the data blocks are stored, it does not care what is in that block, just how to retrieve it when required. </a:t>
            </a:r>
          </a:p>
        </p:txBody>
      </p:sp>
    </p:spTree>
    <p:extLst>
      <p:ext uri="{BB962C8B-B14F-4D97-AF65-F5344CB8AC3E}">
        <p14:creationId xmlns:p14="http://schemas.microsoft.com/office/powerpoint/2010/main" val="81457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Object Storage:</a:t>
            </a:r>
            <a:endParaRPr lang="en-AU" dirty="0"/>
          </a:p>
        </p:txBody>
      </p:sp>
      <p:sp>
        <p:nvSpPr>
          <p:cNvPr id="3" name="Content Placeholder 2"/>
          <p:cNvSpPr>
            <a:spLocks noGrp="1"/>
          </p:cNvSpPr>
          <p:nvPr>
            <p:ph idx="1"/>
          </p:nvPr>
        </p:nvSpPr>
        <p:spPr>
          <a:xfrm>
            <a:off x="2589212" y="1302589"/>
            <a:ext cx="8915400" cy="4608633"/>
          </a:xfrm>
        </p:spPr>
        <p:txBody>
          <a:bodyPr/>
          <a:lstStyle/>
          <a:p>
            <a:endParaRPr lang="en-AU" dirty="0"/>
          </a:p>
          <a:p>
            <a:r>
              <a:rPr lang="en-AU" dirty="0"/>
              <a:t> Object storage stores the files as a whole and does not divide them. </a:t>
            </a:r>
          </a:p>
          <a:p>
            <a:r>
              <a:rPr lang="en-AU" dirty="0"/>
              <a:t> In object storage an object is: the file/ data itself, its Meta data, object global unique ID. </a:t>
            </a:r>
          </a:p>
          <a:p>
            <a:r>
              <a:rPr lang="en-AU" dirty="0"/>
              <a:t> The object global unique ID is a unique identifier for the object (can be the object name itself) and it must be unique such that it can be retrieved disregarding where it’s physical storage location is. </a:t>
            </a:r>
          </a:p>
          <a:p>
            <a:r>
              <a:rPr lang="en-AU" dirty="0"/>
              <a:t> Object storage cannot be mounted as a drive. </a:t>
            </a:r>
          </a:p>
          <a:p>
            <a:r>
              <a:rPr lang="en-AU" dirty="0"/>
              <a:t> Example of object storage solutions are Dropbox, AWS S3, Facebook. </a:t>
            </a:r>
          </a:p>
        </p:txBody>
      </p:sp>
    </p:spTree>
    <p:extLst>
      <p:ext uri="{BB962C8B-B14F-4D97-AF65-F5344CB8AC3E}">
        <p14:creationId xmlns:p14="http://schemas.microsoft.com/office/powerpoint/2010/main" val="372009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i="1" dirty="0"/>
              <a:t>What is the need for Cloud Computing?</a:t>
            </a:r>
          </a:p>
        </p:txBody>
      </p:sp>
      <p:sp>
        <p:nvSpPr>
          <p:cNvPr id="3" name="Content Placeholder 2"/>
          <p:cNvSpPr>
            <a:spLocks noGrp="1"/>
          </p:cNvSpPr>
          <p:nvPr>
            <p:ph idx="1"/>
          </p:nvPr>
        </p:nvSpPr>
        <p:spPr>
          <a:xfrm>
            <a:off x="2589212" y="2133600"/>
            <a:ext cx="8915400" cy="4922808"/>
          </a:xfrm>
        </p:spPr>
        <p:txBody>
          <a:bodyPr>
            <a:normAutofit lnSpcReduction="10000"/>
          </a:bodyPr>
          <a:lstStyle/>
          <a:p>
            <a:r>
              <a:rPr lang="en-AU" dirty="0"/>
              <a:t>If one wants to establish a small company in a room ,one will require to install servers, Storage ,router, Cables, switches, gate way ,Firewall,AC.,24*7 Electricity----CAPEX(Capital Expenditure)</a:t>
            </a:r>
          </a:p>
          <a:p>
            <a:r>
              <a:rPr lang="en-AU" dirty="0"/>
              <a:t>Apart from this Employees required, they need to be paid.—OPEX(Operational expenditure)</a:t>
            </a:r>
          </a:p>
          <a:p>
            <a:r>
              <a:rPr lang="en-AU" dirty="0"/>
              <a:t>Above is example of small company in a room, Lakhs of money required for that, if company is large in building, crores of rupees required.</a:t>
            </a:r>
          </a:p>
          <a:p>
            <a:r>
              <a:rPr lang="en-AU" dirty="0"/>
              <a:t>If company successful then well and good else lakhs, crores wasted.</a:t>
            </a:r>
          </a:p>
          <a:p>
            <a:r>
              <a:rPr lang="en-AU" dirty="0"/>
              <a:t>Cloud gives flexibility without arranging any thing avail all services online by paying rent without need to own anything.</a:t>
            </a:r>
          </a:p>
          <a:p>
            <a:r>
              <a:rPr lang="en-AU" dirty="0"/>
              <a:t>Servers need not be managed 24*7,if required for 8 hours, used and switched off</a:t>
            </a:r>
          </a:p>
          <a:p>
            <a:r>
              <a:rPr lang="en-AU" dirty="0"/>
              <a:t>Flipkart has big billion day, customer count may increase multiple times.eg.25 lac normal day and 2.5 crore in BB day, then for 3 days ,new servers need not be purchased.</a:t>
            </a:r>
          </a:p>
          <a:p>
            <a:endParaRPr lang="en-AU" dirty="0"/>
          </a:p>
        </p:txBody>
      </p:sp>
    </p:spTree>
    <p:extLst>
      <p:ext uri="{BB962C8B-B14F-4D97-AF65-F5344CB8AC3E}">
        <p14:creationId xmlns:p14="http://schemas.microsoft.com/office/powerpoint/2010/main" val="21912893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1. Simple Storage Service (S3): </a:t>
            </a:r>
            <a:endParaRPr lang="en-AU" dirty="0"/>
          </a:p>
        </p:txBody>
      </p:sp>
      <p:sp>
        <p:nvSpPr>
          <p:cNvPr id="3" name="Content Placeholder 2"/>
          <p:cNvSpPr>
            <a:spLocks noGrp="1"/>
          </p:cNvSpPr>
          <p:nvPr>
            <p:ph idx="1"/>
          </p:nvPr>
        </p:nvSpPr>
        <p:spPr>
          <a:xfrm>
            <a:off x="2589212" y="1449237"/>
            <a:ext cx="8915400" cy="5011947"/>
          </a:xfrm>
        </p:spPr>
        <p:txBody>
          <a:bodyPr>
            <a:normAutofit fontScale="92500" lnSpcReduction="20000"/>
          </a:bodyPr>
          <a:lstStyle/>
          <a:p>
            <a:endParaRPr lang="en-AU" dirty="0"/>
          </a:p>
          <a:p>
            <a:r>
              <a:rPr lang="en-AU" dirty="0"/>
              <a:t> S3 is a storage for the internet. It has a simple web service interface for simple storing and retrieving of any amount of data, anytime from anywhere on the internet. </a:t>
            </a:r>
          </a:p>
          <a:p>
            <a:r>
              <a:rPr lang="en-AU" dirty="0"/>
              <a:t> S3 is object based storage. </a:t>
            </a:r>
          </a:p>
          <a:p>
            <a:r>
              <a:rPr lang="en-AU" dirty="0"/>
              <a:t> You cannot install operating system on S3. </a:t>
            </a:r>
          </a:p>
          <a:p>
            <a:r>
              <a:rPr lang="en-AU" dirty="0"/>
              <a:t> S3 has a distributed data store architecture where objects are redundantly stored in multiple locations. (minimum 3 locations in same region) </a:t>
            </a:r>
          </a:p>
          <a:p>
            <a:r>
              <a:rPr lang="en-AU" dirty="0"/>
              <a:t> Data is stored in bucket. </a:t>
            </a:r>
          </a:p>
          <a:p>
            <a:r>
              <a:rPr lang="en-AU" dirty="0"/>
              <a:t> A bucket is a flat container of objects. </a:t>
            </a:r>
          </a:p>
          <a:p>
            <a:r>
              <a:rPr lang="en-AU" dirty="0"/>
              <a:t> Maximum capacity of a bucket is 5TB. </a:t>
            </a:r>
          </a:p>
          <a:p>
            <a:r>
              <a:rPr lang="en-AU" dirty="0"/>
              <a:t> You can create folders in your bucket (available through console) </a:t>
            </a:r>
          </a:p>
          <a:p>
            <a:r>
              <a:rPr lang="en-AU" dirty="0"/>
              <a:t> You cannot create nested buckets. </a:t>
            </a:r>
          </a:p>
          <a:p>
            <a:r>
              <a:rPr lang="en-AU" dirty="0"/>
              <a:t> Bucket ownership is non transferrable. </a:t>
            </a:r>
          </a:p>
          <a:p>
            <a:r>
              <a:rPr lang="en-AU" dirty="0"/>
              <a:t> S3 bucket is region specific. </a:t>
            </a:r>
          </a:p>
          <a:p>
            <a:r>
              <a:rPr lang="en-AU" dirty="0"/>
              <a:t> You can have up to 100 buckets per account. (may expand on request) </a:t>
            </a:r>
          </a:p>
        </p:txBody>
      </p:sp>
    </p:spTree>
    <p:extLst>
      <p:ext uri="{BB962C8B-B14F-4D97-AF65-F5344CB8AC3E}">
        <p14:creationId xmlns:p14="http://schemas.microsoft.com/office/powerpoint/2010/main" val="711538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S3 Bucket Naming Rules:</a:t>
            </a:r>
            <a:endParaRPr lang="en-AU" dirty="0"/>
          </a:p>
        </p:txBody>
      </p:sp>
      <p:sp>
        <p:nvSpPr>
          <p:cNvPr id="3" name="Content Placeholder 2"/>
          <p:cNvSpPr>
            <a:spLocks noGrp="1"/>
          </p:cNvSpPr>
          <p:nvPr>
            <p:ph idx="1"/>
          </p:nvPr>
        </p:nvSpPr>
        <p:spPr>
          <a:xfrm>
            <a:off x="2589212" y="1328468"/>
            <a:ext cx="8915400" cy="5529532"/>
          </a:xfrm>
        </p:spPr>
        <p:txBody>
          <a:bodyPr>
            <a:normAutofit/>
          </a:bodyPr>
          <a:lstStyle/>
          <a:p>
            <a:endParaRPr lang="en-AU" dirty="0"/>
          </a:p>
          <a:p>
            <a:r>
              <a:rPr lang="en-AU" dirty="0"/>
              <a:t> S3 bucket names (keys) are globally unique across all AWS regions. </a:t>
            </a:r>
          </a:p>
          <a:p>
            <a:r>
              <a:rPr lang="en-AU" dirty="0"/>
              <a:t> Bucket names cannot be change after they are created. </a:t>
            </a:r>
          </a:p>
          <a:p>
            <a:r>
              <a:rPr lang="en-AU" dirty="0"/>
              <a:t> If bucket is deleted its name become available again to you or other account to use. </a:t>
            </a:r>
          </a:p>
          <a:p>
            <a:r>
              <a:rPr lang="en-AU" dirty="0"/>
              <a:t> Bucket names must be at least 3 and no more than 63 characters long. </a:t>
            </a:r>
          </a:p>
          <a:p>
            <a:r>
              <a:rPr lang="en-AU" dirty="0"/>
              <a:t> Bucket names are part of URL used to access a bucket. </a:t>
            </a:r>
          </a:p>
          <a:p>
            <a:r>
              <a:rPr lang="en-AU" dirty="0"/>
              <a:t> Bucket name must be a series of one or more labels (xyz bucket) </a:t>
            </a:r>
          </a:p>
          <a:p>
            <a:r>
              <a:rPr lang="en-AU" dirty="0"/>
              <a:t> Bucket names can contain lowercase, numbers and hyphen but cannot use uppercase letters. </a:t>
            </a:r>
          </a:p>
          <a:p>
            <a:r>
              <a:rPr lang="en-AU" dirty="0"/>
              <a:t> Bucket name should not be an IP address. </a:t>
            </a:r>
          </a:p>
          <a:p>
            <a:r>
              <a:rPr lang="en-AU" dirty="0"/>
              <a:t> Each label must start and end with a lowercase letter or a number. </a:t>
            </a:r>
          </a:p>
          <a:p>
            <a:r>
              <a:rPr lang="en-AU" dirty="0"/>
              <a:t> By default buckets and its objects are private, and by default only owner can access the bucket. </a:t>
            </a:r>
          </a:p>
          <a:p>
            <a:endParaRPr lang="en-AU" dirty="0"/>
          </a:p>
        </p:txBody>
      </p:sp>
    </p:spTree>
    <p:extLst>
      <p:ext uri="{BB962C8B-B14F-4D97-AF65-F5344CB8AC3E}">
        <p14:creationId xmlns:p14="http://schemas.microsoft.com/office/powerpoint/2010/main" val="10854062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S3 Bucket Sub-Resources:</a:t>
            </a:r>
            <a:endParaRPr lang="en-AU" dirty="0"/>
          </a:p>
        </p:txBody>
      </p:sp>
      <p:sp>
        <p:nvSpPr>
          <p:cNvPr id="3" name="Content Placeholder 2"/>
          <p:cNvSpPr>
            <a:spLocks noGrp="1"/>
          </p:cNvSpPr>
          <p:nvPr>
            <p:ph idx="1"/>
          </p:nvPr>
        </p:nvSpPr>
        <p:spPr/>
        <p:txBody>
          <a:bodyPr/>
          <a:lstStyle/>
          <a:p>
            <a:r>
              <a:rPr lang="en-AU" dirty="0"/>
              <a:t>Sub-resources of S3 bucket includes: </a:t>
            </a:r>
          </a:p>
          <a:p>
            <a:r>
              <a:rPr lang="en-AU" b="1" dirty="0"/>
              <a:t>Lifecycle: </a:t>
            </a:r>
            <a:r>
              <a:rPr lang="en-AU" dirty="0"/>
              <a:t>to decide on objects lifecycle management. </a:t>
            </a:r>
          </a:p>
          <a:p>
            <a:r>
              <a:rPr lang="en-AU" b="1" dirty="0"/>
              <a:t>Website: </a:t>
            </a:r>
            <a:r>
              <a:rPr lang="en-AU" dirty="0"/>
              <a:t>to hold configurations related to static website hosted in S3 buckets. </a:t>
            </a:r>
          </a:p>
          <a:p>
            <a:r>
              <a:rPr lang="en-AU" b="1" dirty="0"/>
              <a:t>Versioning: </a:t>
            </a:r>
            <a:r>
              <a:rPr lang="en-AU" dirty="0"/>
              <a:t>keep objects versions as it changes (set updated) </a:t>
            </a:r>
          </a:p>
          <a:p>
            <a:r>
              <a:rPr lang="en-AU" b="1" dirty="0"/>
              <a:t>Access Control List</a:t>
            </a:r>
            <a:r>
              <a:rPr lang="en-AU" dirty="0"/>
              <a:t>: bucket policies </a:t>
            </a:r>
          </a:p>
          <a:p>
            <a:r>
              <a:rPr lang="en-AU" b="1" dirty="0"/>
              <a:t>The name is simply two parts</a:t>
            </a:r>
            <a:r>
              <a:rPr lang="en-AU" dirty="0"/>
              <a:t>: bucket region’s end point / bucket name</a:t>
            </a:r>
          </a:p>
          <a:p>
            <a:r>
              <a:rPr lang="en-AU" dirty="0"/>
              <a:t>Example: for S3 bucket named </a:t>
            </a:r>
            <a:r>
              <a:rPr lang="en-AU" dirty="0" err="1"/>
              <a:t>mybucket</a:t>
            </a:r>
            <a:r>
              <a:rPr lang="en-AU" dirty="0"/>
              <a:t> in Europe west region is </a:t>
            </a:r>
          </a:p>
          <a:p>
            <a:r>
              <a:rPr lang="en-AU" dirty="0"/>
              <a:t>https://s3-eu-west1.amazonaws.com/mybucket</a:t>
            </a:r>
          </a:p>
        </p:txBody>
      </p:sp>
    </p:spTree>
    <p:extLst>
      <p:ext uri="{BB962C8B-B14F-4D97-AF65-F5344CB8AC3E}">
        <p14:creationId xmlns:p14="http://schemas.microsoft.com/office/powerpoint/2010/main" val="27138871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a:t>S3 Objects:</a:t>
            </a:r>
            <a:endParaRPr lang="en-AU"/>
          </a:p>
        </p:txBody>
      </p:sp>
      <p:sp>
        <p:nvSpPr>
          <p:cNvPr id="3" name="Content Placeholder 2"/>
          <p:cNvSpPr>
            <a:spLocks noGrp="1"/>
          </p:cNvSpPr>
          <p:nvPr>
            <p:ph idx="1"/>
          </p:nvPr>
        </p:nvSpPr>
        <p:spPr>
          <a:xfrm>
            <a:off x="2589212" y="1233577"/>
            <a:ext cx="8915400" cy="5279366"/>
          </a:xfrm>
        </p:spPr>
        <p:txBody>
          <a:bodyPr>
            <a:normAutofit fontScale="85000" lnSpcReduction="20000"/>
          </a:bodyPr>
          <a:lstStyle/>
          <a:p>
            <a:endParaRPr lang="en-AU" dirty="0"/>
          </a:p>
          <a:p>
            <a:r>
              <a:rPr lang="en-AU" dirty="0"/>
              <a:t> An object size stored in an S3 bucket can be 0 byte to 5TB. </a:t>
            </a:r>
          </a:p>
          <a:p>
            <a:r>
              <a:rPr lang="en-AU" dirty="0"/>
              <a:t> Each object is stored and retrieve by unique key. (ID or name) </a:t>
            </a:r>
          </a:p>
          <a:p>
            <a:r>
              <a:rPr lang="en-AU" dirty="0"/>
              <a:t> An object in AWS S3 is uniquely identified and addressed through: </a:t>
            </a:r>
          </a:p>
          <a:p>
            <a:r>
              <a:rPr lang="en-AU" dirty="0"/>
              <a:t> service endpoint </a:t>
            </a:r>
          </a:p>
          <a:p>
            <a:r>
              <a:rPr lang="en-AU" dirty="0"/>
              <a:t> bucket name </a:t>
            </a:r>
          </a:p>
          <a:p>
            <a:r>
              <a:rPr lang="en-AU" dirty="0"/>
              <a:t> object key (name) </a:t>
            </a:r>
          </a:p>
          <a:p>
            <a:r>
              <a:rPr lang="en-AU" dirty="0"/>
              <a:t> optionally object version </a:t>
            </a:r>
          </a:p>
          <a:p>
            <a:r>
              <a:rPr lang="en-AU" dirty="0"/>
              <a:t> Object stored in a S3 bucket in a region will never leave that region unless you specifically move them to another region or CRR. </a:t>
            </a:r>
          </a:p>
          <a:p>
            <a:r>
              <a:rPr lang="en-AU" dirty="0"/>
              <a:t> A bucket owner can grant cross account permissions to another AWS account (or users in another account) to upload objects. </a:t>
            </a:r>
          </a:p>
          <a:p>
            <a:r>
              <a:rPr lang="en-AU" dirty="0"/>
              <a:t> You can grant S3 bucket / object permission to: </a:t>
            </a:r>
          </a:p>
          <a:p>
            <a:r>
              <a:rPr lang="en-AU" dirty="0"/>
              <a:t> Individual users </a:t>
            </a:r>
          </a:p>
          <a:p>
            <a:r>
              <a:rPr lang="en-AU" dirty="0"/>
              <a:t> AWS account </a:t>
            </a:r>
          </a:p>
          <a:p>
            <a:r>
              <a:rPr lang="en-AU" dirty="0"/>
              <a:t> Make the resource public </a:t>
            </a:r>
          </a:p>
          <a:p>
            <a:r>
              <a:rPr lang="en-AU" dirty="0"/>
              <a:t> To all authenticate user </a:t>
            </a:r>
          </a:p>
        </p:txBody>
      </p:sp>
    </p:spTree>
    <p:extLst>
      <p:ext uri="{BB962C8B-B14F-4D97-AF65-F5344CB8AC3E}">
        <p14:creationId xmlns:p14="http://schemas.microsoft.com/office/powerpoint/2010/main" val="22533180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S3 Bucket Versioning:</a:t>
            </a:r>
            <a:endParaRPr lang="en-AU" dirty="0"/>
          </a:p>
        </p:txBody>
      </p:sp>
      <p:sp>
        <p:nvSpPr>
          <p:cNvPr id="3" name="Content Placeholder 2"/>
          <p:cNvSpPr>
            <a:spLocks noGrp="1"/>
          </p:cNvSpPr>
          <p:nvPr>
            <p:ph idx="1"/>
          </p:nvPr>
        </p:nvSpPr>
        <p:spPr>
          <a:xfrm>
            <a:off x="2589212" y="1276709"/>
            <a:ext cx="8915400" cy="5451895"/>
          </a:xfrm>
        </p:spPr>
        <p:txBody>
          <a:bodyPr>
            <a:normAutofit fontScale="77500" lnSpcReduction="20000"/>
          </a:bodyPr>
          <a:lstStyle/>
          <a:p>
            <a:endParaRPr lang="en-AU" dirty="0"/>
          </a:p>
          <a:p>
            <a:r>
              <a:rPr lang="en-AU" dirty="0"/>
              <a:t> Bucket versioning is a S3 bucket sub resource used to protect against accidental object/data deletion or overwrites. </a:t>
            </a:r>
          </a:p>
          <a:p>
            <a:r>
              <a:rPr lang="en-AU" dirty="0"/>
              <a:t> Versioning can also be used for data retention and archive. </a:t>
            </a:r>
          </a:p>
          <a:p>
            <a:r>
              <a:rPr lang="en-AU" dirty="0"/>
              <a:t> Once you enable versioning on a bucket it cannot be disabled however it can be suspended. </a:t>
            </a:r>
          </a:p>
          <a:p>
            <a:r>
              <a:rPr lang="en-AU" dirty="0"/>
              <a:t> When enable, bucket versioning will protect existing and new objects and maintains their versions as they are updated. </a:t>
            </a:r>
          </a:p>
          <a:p>
            <a:r>
              <a:rPr lang="en-AU" dirty="0"/>
              <a:t> Updating objects refers to PUT, POST, COPY, DELETE actions on objects. </a:t>
            </a:r>
          </a:p>
          <a:p>
            <a:r>
              <a:rPr lang="en-AU" dirty="0"/>
              <a:t> When versioning is enable and you try to delete an object a delete marker is placed on the object. </a:t>
            </a:r>
          </a:p>
          <a:p>
            <a:r>
              <a:rPr lang="en-AU" dirty="0"/>
              <a:t> You can still view the object and delete the marker. </a:t>
            </a:r>
          </a:p>
          <a:p>
            <a:r>
              <a:rPr lang="en-AU" dirty="0"/>
              <a:t> If you reconsider deleting the objects you can delete the delete marker and the object will be enable again. </a:t>
            </a:r>
          </a:p>
          <a:p>
            <a:r>
              <a:rPr lang="en-AU" dirty="0"/>
              <a:t> You will be charged for all S3 storage cost for all object versions stored. </a:t>
            </a:r>
          </a:p>
          <a:p>
            <a:r>
              <a:rPr lang="en-AU" dirty="0"/>
              <a:t> You can use versioning with S3 lifecycle policies to delete older version or you can move them to a cheaper S3 storage (Glacier.) </a:t>
            </a:r>
          </a:p>
          <a:p>
            <a:r>
              <a:rPr lang="en-AU" dirty="0"/>
              <a:t> Bucket version state:- </a:t>
            </a:r>
          </a:p>
          <a:p>
            <a:r>
              <a:rPr lang="en-AU" dirty="0"/>
              <a:t> Enabled </a:t>
            </a:r>
          </a:p>
          <a:p>
            <a:r>
              <a:rPr lang="en-AU" dirty="0"/>
              <a:t> Suspended </a:t>
            </a:r>
          </a:p>
          <a:p>
            <a:r>
              <a:rPr lang="en-AU" dirty="0"/>
              <a:t> Un-versioned </a:t>
            </a:r>
          </a:p>
          <a:p>
            <a:endParaRPr lang="en-AU" dirty="0"/>
          </a:p>
        </p:txBody>
      </p:sp>
    </p:spTree>
    <p:extLst>
      <p:ext uri="{BB962C8B-B14F-4D97-AF65-F5344CB8AC3E}">
        <p14:creationId xmlns:p14="http://schemas.microsoft.com/office/powerpoint/2010/main" val="9309481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S3 Bucket Versioning</a:t>
            </a:r>
            <a:endParaRPr lang="en-AU" dirty="0"/>
          </a:p>
        </p:txBody>
      </p:sp>
      <p:sp>
        <p:nvSpPr>
          <p:cNvPr id="3" name="Content Placeholder 2"/>
          <p:cNvSpPr>
            <a:spLocks noGrp="1"/>
          </p:cNvSpPr>
          <p:nvPr>
            <p:ph idx="1"/>
          </p:nvPr>
        </p:nvSpPr>
        <p:spPr>
          <a:xfrm>
            <a:off x="2589212" y="1440611"/>
            <a:ext cx="8915400" cy="4470611"/>
          </a:xfrm>
        </p:spPr>
        <p:txBody>
          <a:bodyPr>
            <a:normAutofit/>
          </a:bodyPr>
          <a:lstStyle/>
          <a:p>
            <a:endParaRPr lang="en-AU" dirty="0"/>
          </a:p>
          <a:p>
            <a:r>
              <a:rPr lang="en-AU" dirty="0"/>
              <a:t> Versioning applies to all objects in a bucket and not partially applied. </a:t>
            </a:r>
          </a:p>
          <a:p>
            <a:r>
              <a:rPr lang="en-AU" dirty="0"/>
              <a:t> Object existing before enable versioning will have a version ID or NULL. </a:t>
            </a:r>
          </a:p>
          <a:p>
            <a:r>
              <a:rPr lang="en-AU" dirty="0"/>
              <a:t> If you have a bucket that is already versioned then you suspended versioning existing objects and their versions remain as it is. </a:t>
            </a:r>
          </a:p>
          <a:p>
            <a:r>
              <a:rPr lang="en-AU" dirty="0"/>
              <a:t> However they will not be updated/ version further with future updates while the bucket versioning is suspended. </a:t>
            </a:r>
          </a:p>
          <a:p>
            <a:r>
              <a:rPr lang="en-AU" dirty="0"/>
              <a:t> New objects (uploaded after suspension) they will have a version ID “null” if the same key (name) is used to stone another objects it will override the existing one. </a:t>
            </a:r>
          </a:p>
          <a:p>
            <a:r>
              <a:rPr lang="en-AU" dirty="0"/>
              <a:t> An object deletion in a suspended versioning buckets will only delete the objects with ID “null”. </a:t>
            </a:r>
          </a:p>
        </p:txBody>
      </p:sp>
    </p:spTree>
    <p:extLst>
      <p:ext uri="{BB962C8B-B14F-4D97-AF65-F5344CB8AC3E}">
        <p14:creationId xmlns:p14="http://schemas.microsoft.com/office/powerpoint/2010/main" val="21304322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a:t>S3 Bucket Versioning-MFA Delete:</a:t>
            </a:r>
            <a:endParaRPr lang="en-AU"/>
          </a:p>
        </p:txBody>
      </p:sp>
      <p:sp>
        <p:nvSpPr>
          <p:cNvPr id="3" name="Content Placeholder 2"/>
          <p:cNvSpPr>
            <a:spLocks noGrp="1"/>
          </p:cNvSpPr>
          <p:nvPr>
            <p:ph idx="1"/>
          </p:nvPr>
        </p:nvSpPr>
        <p:spPr>
          <a:xfrm>
            <a:off x="2589212" y="1397479"/>
            <a:ext cx="8915400" cy="5201729"/>
          </a:xfrm>
        </p:spPr>
        <p:txBody>
          <a:bodyPr/>
          <a:lstStyle/>
          <a:p>
            <a:endParaRPr lang="en-AU" dirty="0"/>
          </a:p>
          <a:p>
            <a:r>
              <a:rPr lang="en-AU" dirty="0"/>
              <a:t> Multifactor authentication delete is a versioning capacity that adds another level of security in case your account is compromised. </a:t>
            </a:r>
          </a:p>
          <a:p>
            <a:r>
              <a:rPr lang="en-AU" dirty="0"/>
              <a:t> This adds another layer of security for the following: </a:t>
            </a:r>
          </a:p>
          <a:p>
            <a:r>
              <a:rPr lang="en-AU" dirty="0"/>
              <a:t> Changing your bucket’s versioning state. </a:t>
            </a:r>
          </a:p>
          <a:p>
            <a:r>
              <a:rPr lang="en-AU" dirty="0"/>
              <a:t> Permanently deleting on objects version. </a:t>
            </a:r>
          </a:p>
          <a:p>
            <a:r>
              <a:rPr lang="en-AU" dirty="0"/>
              <a:t> MFA delete requires: </a:t>
            </a:r>
          </a:p>
          <a:p>
            <a:r>
              <a:rPr lang="en-AU" dirty="0"/>
              <a:t> Your security credentials. </a:t>
            </a:r>
          </a:p>
          <a:p>
            <a:r>
              <a:rPr lang="en-AU" dirty="0"/>
              <a:t> The code displayed on an approved physical or s/w based authentication device. </a:t>
            </a:r>
          </a:p>
        </p:txBody>
      </p:sp>
    </p:spTree>
    <p:extLst>
      <p:ext uri="{BB962C8B-B14F-4D97-AF65-F5344CB8AC3E}">
        <p14:creationId xmlns:p14="http://schemas.microsoft.com/office/powerpoint/2010/main" val="22381908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S3 Multipart Upload: </a:t>
            </a:r>
            <a:endParaRPr lang="en-AU" dirty="0"/>
          </a:p>
        </p:txBody>
      </p:sp>
      <p:sp>
        <p:nvSpPr>
          <p:cNvPr id="3" name="Content Placeholder 2"/>
          <p:cNvSpPr>
            <a:spLocks noGrp="1"/>
          </p:cNvSpPr>
          <p:nvPr>
            <p:ph idx="1"/>
          </p:nvPr>
        </p:nvSpPr>
        <p:spPr/>
        <p:txBody>
          <a:bodyPr/>
          <a:lstStyle/>
          <a:p>
            <a:r>
              <a:rPr lang="en-AU" dirty="0"/>
              <a:t> It is used to upload an object in parts. </a:t>
            </a:r>
          </a:p>
          <a:p>
            <a:r>
              <a:rPr lang="en-AU" dirty="0"/>
              <a:t> Parts are uploaded independently and in parallel in any order. </a:t>
            </a:r>
          </a:p>
          <a:p>
            <a:r>
              <a:rPr lang="en-AU" dirty="0"/>
              <a:t> It is recommended for objects sizes of 100MB or larger. </a:t>
            </a:r>
          </a:p>
          <a:p>
            <a:r>
              <a:rPr lang="en-AU" dirty="0"/>
              <a:t> You must use it for objects larger than 5GB. </a:t>
            </a:r>
          </a:p>
          <a:p>
            <a:r>
              <a:rPr lang="en-AU" dirty="0"/>
              <a:t> This is done though S3 multipart upload API. </a:t>
            </a:r>
          </a:p>
        </p:txBody>
      </p:sp>
    </p:spTree>
    <p:extLst>
      <p:ext uri="{BB962C8B-B14F-4D97-AF65-F5344CB8AC3E}">
        <p14:creationId xmlns:p14="http://schemas.microsoft.com/office/powerpoint/2010/main" val="27941119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Copying S3 Objects: </a:t>
            </a:r>
            <a:endParaRPr lang="en-AU" dirty="0"/>
          </a:p>
        </p:txBody>
      </p:sp>
      <p:sp>
        <p:nvSpPr>
          <p:cNvPr id="3" name="Content Placeholder 2"/>
          <p:cNvSpPr>
            <a:spLocks noGrp="1"/>
          </p:cNvSpPr>
          <p:nvPr>
            <p:ph idx="1"/>
          </p:nvPr>
        </p:nvSpPr>
        <p:spPr>
          <a:xfrm>
            <a:off x="2589212" y="1216325"/>
            <a:ext cx="8915400" cy="4694897"/>
          </a:xfrm>
        </p:spPr>
        <p:txBody>
          <a:bodyPr>
            <a:normAutofit fontScale="92500" lnSpcReduction="10000"/>
          </a:bodyPr>
          <a:lstStyle/>
          <a:p>
            <a:endParaRPr lang="en-AU" dirty="0"/>
          </a:p>
          <a:p>
            <a:r>
              <a:rPr lang="en-AU" dirty="0"/>
              <a:t> The copy operation creates a copy of an objects that is already stored in Amazon S3. </a:t>
            </a:r>
          </a:p>
          <a:p>
            <a:r>
              <a:rPr lang="en-AU" dirty="0"/>
              <a:t> You can create a copy of your object up to 5GB in size a single atomic operation. </a:t>
            </a:r>
          </a:p>
          <a:p>
            <a:r>
              <a:rPr lang="en-AU" dirty="0"/>
              <a:t> However to copy an object greater then 5GB you must use the multipart upload API. </a:t>
            </a:r>
          </a:p>
          <a:p>
            <a:r>
              <a:rPr lang="en-AU" dirty="0"/>
              <a:t> Incur charges if copy to another region. </a:t>
            </a:r>
          </a:p>
          <a:p>
            <a:r>
              <a:rPr lang="en-AU" b="1" dirty="0"/>
              <a:t>Use the copy operation to: </a:t>
            </a:r>
            <a:endParaRPr lang="en-AU" dirty="0"/>
          </a:p>
          <a:p>
            <a:r>
              <a:rPr lang="en-AU" dirty="0"/>
              <a:t> Generate additional copies of the subjects. </a:t>
            </a:r>
          </a:p>
          <a:p>
            <a:r>
              <a:rPr lang="en-AU" dirty="0"/>
              <a:t> Renaming object (copy to a new name) </a:t>
            </a:r>
          </a:p>
          <a:p>
            <a:r>
              <a:rPr lang="en-AU" dirty="0"/>
              <a:t> Changing the copy’s storage class or encrypt it at rest. </a:t>
            </a:r>
          </a:p>
          <a:p>
            <a:r>
              <a:rPr lang="en-AU" dirty="0"/>
              <a:t> Move object across AWS location/region. </a:t>
            </a:r>
          </a:p>
          <a:p>
            <a:r>
              <a:rPr lang="en-AU" dirty="0"/>
              <a:t> Change object metadata. </a:t>
            </a:r>
          </a:p>
          <a:p>
            <a:endParaRPr lang="en-AU" dirty="0"/>
          </a:p>
          <a:p>
            <a:endParaRPr lang="en-AU" dirty="0"/>
          </a:p>
        </p:txBody>
      </p:sp>
    </p:spTree>
    <p:extLst>
      <p:ext uri="{BB962C8B-B14F-4D97-AF65-F5344CB8AC3E}">
        <p14:creationId xmlns:p14="http://schemas.microsoft.com/office/powerpoint/2010/main" val="42191319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STORAGE CLASSES OF AMAZON S3: </a:t>
            </a:r>
            <a:endParaRPr lang="en-AU" dirty="0"/>
          </a:p>
        </p:txBody>
      </p:sp>
      <p:sp>
        <p:nvSpPr>
          <p:cNvPr id="3" name="Content Placeholder 2"/>
          <p:cNvSpPr>
            <a:spLocks noGrp="1"/>
          </p:cNvSpPr>
          <p:nvPr>
            <p:ph idx="1"/>
          </p:nvPr>
        </p:nvSpPr>
        <p:spPr/>
        <p:txBody>
          <a:bodyPr/>
          <a:lstStyle/>
          <a:p>
            <a:r>
              <a:rPr lang="en-AU" dirty="0"/>
              <a:t>There are 6 types of storage classes of Amazon S3 is available such as: </a:t>
            </a:r>
          </a:p>
          <a:p>
            <a:r>
              <a:rPr lang="en-AU" dirty="0"/>
              <a:t>1. Amazon S3 Standard </a:t>
            </a:r>
          </a:p>
          <a:p>
            <a:r>
              <a:rPr lang="en-AU" dirty="0"/>
              <a:t>2. Amazon S3 Glacier Deep Archive </a:t>
            </a:r>
          </a:p>
          <a:p>
            <a:r>
              <a:rPr lang="en-AU" dirty="0"/>
              <a:t>3. Amazon Glacier </a:t>
            </a:r>
          </a:p>
          <a:p>
            <a:r>
              <a:rPr lang="en-AU" dirty="0"/>
              <a:t>4. Amazon S3 Standard Infrequent Access </a:t>
            </a:r>
          </a:p>
          <a:p>
            <a:r>
              <a:rPr lang="en-AU" dirty="0"/>
              <a:t>5. Amazon S3 one-zone-IA </a:t>
            </a:r>
          </a:p>
          <a:p>
            <a:r>
              <a:rPr lang="sv-SE" dirty="0"/>
              <a:t>6. Amazon S3 Intelligent Tiering </a:t>
            </a:r>
          </a:p>
        </p:txBody>
      </p:sp>
    </p:spTree>
    <p:extLst>
      <p:ext uri="{BB962C8B-B14F-4D97-AF65-F5344CB8AC3E}">
        <p14:creationId xmlns:p14="http://schemas.microsoft.com/office/powerpoint/2010/main" val="3707872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             </a:t>
            </a:r>
            <a:r>
              <a:rPr lang="en-AU" b="1" i="1" dirty="0"/>
              <a:t>Services in Cloud</a:t>
            </a:r>
            <a:br>
              <a:rPr lang="en-AU" b="1" i="1" dirty="0"/>
            </a:br>
            <a:r>
              <a:rPr lang="en-AU" b="1" i="1" dirty="0"/>
              <a:t>             (IAAS,PAAS,SAAS)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8595" y="2133600"/>
            <a:ext cx="5676636" cy="3778250"/>
          </a:xfrm>
        </p:spPr>
      </p:pic>
    </p:spTree>
    <p:extLst>
      <p:ext uri="{BB962C8B-B14F-4D97-AF65-F5344CB8AC3E}">
        <p14:creationId xmlns:p14="http://schemas.microsoft.com/office/powerpoint/2010/main" val="14183766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1. Amazon S3 Standard: </a:t>
            </a:r>
            <a:endParaRPr lang="en-AU" dirty="0"/>
          </a:p>
        </p:txBody>
      </p:sp>
      <p:sp>
        <p:nvSpPr>
          <p:cNvPr id="3" name="Content Placeholder 2"/>
          <p:cNvSpPr>
            <a:spLocks noGrp="1"/>
          </p:cNvSpPr>
          <p:nvPr>
            <p:ph idx="1"/>
          </p:nvPr>
        </p:nvSpPr>
        <p:spPr>
          <a:xfrm>
            <a:off x="2589212" y="1354347"/>
            <a:ext cx="8915400" cy="4556875"/>
          </a:xfrm>
        </p:spPr>
        <p:txBody>
          <a:bodyPr/>
          <a:lstStyle/>
          <a:p>
            <a:endParaRPr lang="en-AU" dirty="0"/>
          </a:p>
          <a:p>
            <a:r>
              <a:rPr lang="en-AU" dirty="0"/>
              <a:t> S3 standard offers high durability, availability and performance object storage for frequently accessed data. </a:t>
            </a:r>
          </a:p>
          <a:p>
            <a:r>
              <a:rPr lang="en-AU" dirty="0"/>
              <a:t> Durability is 99.999999999%. </a:t>
            </a:r>
          </a:p>
          <a:p>
            <a:r>
              <a:rPr lang="en-AU" dirty="0"/>
              <a:t> Designed for 99.99% availability over a given year. </a:t>
            </a:r>
          </a:p>
          <a:p>
            <a:r>
              <a:rPr lang="en-AU" dirty="0"/>
              <a:t> Supports SSL for data in transit and encryption of data at rest. </a:t>
            </a:r>
          </a:p>
          <a:p>
            <a:r>
              <a:rPr lang="en-AU" dirty="0"/>
              <a:t> The storage cost for the object is fairly high but there is very less charge for accessing the objects. </a:t>
            </a:r>
          </a:p>
          <a:p>
            <a:r>
              <a:rPr lang="en-AU" dirty="0"/>
              <a:t> Largest object that can be uploaded in a single PUT in 5GB. </a:t>
            </a:r>
          </a:p>
        </p:txBody>
      </p:sp>
    </p:spTree>
    <p:extLst>
      <p:ext uri="{BB962C8B-B14F-4D97-AF65-F5344CB8AC3E}">
        <p14:creationId xmlns:p14="http://schemas.microsoft.com/office/powerpoint/2010/main" val="10642181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Amazon S3 IA (standard): </a:t>
            </a:r>
            <a:endParaRPr lang="en-AU" dirty="0"/>
          </a:p>
        </p:txBody>
      </p:sp>
      <p:sp>
        <p:nvSpPr>
          <p:cNvPr id="3" name="Content Placeholder 2"/>
          <p:cNvSpPr>
            <a:spLocks noGrp="1"/>
          </p:cNvSpPr>
          <p:nvPr>
            <p:ph idx="1"/>
          </p:nvPr>
        </p:nvSpPr>
        <p:spPr>
          <a:xfrm>
            <a:off x="2589212" y="1259457"/>
            <a:ext cx="8915400" cy="4651765"/>
          </a:xfrm>
        </p:spPr>
        <p:txBody>
          <a:bodyPr>
            <a:normAutofit/>
          </a:bodyPr>
          <a:lstStyle/>
          <a:p>
            <a:endParaRPr lang="en-AU" dirty="0"/>
          </a:p>
          <a:p>
            <a:r>
              <a:rPr lang="en-AU" dirty="0"/>
              <a:t> S3-IA is for data that is accessed less frequently but requires rapid access when needed. </a:t>
            </a:r>
          </a:p>
          <a:p>
            <a:r>
              <a:rPr lang="en-AU" dirty="0"/>
              <a:t> The storage cost is much cheaper than S3-standard almost half the price, but you are charged more heavily for accessing your objects. </a:t>
            </a:r>
          </a:p>
          <a:p>
            <a:r>
              <a:rPr lang="en-AU" dirty="0"/>
              <a:t> Durability is 99.999999999%. </a:t>
            </a:r>
          </a:p>
          <a:p>
            <a:r>
              <a:rPr lang="en-AU" dirty="0"/>
              <a:t> Resilient against events that impact an entire AZ. </a:t>
            </a:r>
          </a:p>
          <a:p>
            <a:r>
              <a:rPr lang="en-AU" dirty="0"/>
              <a:t> Availability is 99.9% in a year. </a:t>
            </a:r>
          </a:p>
          <a:p>
            <a:r>
              <a:rPr lang="en-AU" dirty="0"/>
              <a:t> Supports SSL for data in transit and encryption of data at rest. </a:t>
            </a:r>
          </a:p>
          <a:p>
            <a:r>
              <a:rPr lang="en-AU" dirty="0"/>
              <a:t> Data that is deleted from S3-IA within 30 days will be charged for a full 30 days. </a:t>
            </a:r>
          </a:p>
          <a:p>
            <a:r>
              <a:rPr lang="en-AU" dirty="0"/>
              <a:t> Backed with the Amazon S3 service level agreement for availability. </a:t>
            </a:r>
          </a:p>
        </p:txBody>
      </p:sp>
    </p:spTree>
    <p:extLst>
      <p:ext uri="{BB962C8B-B14F-4D97-AF65-F5344CB8AC3E}">
        <p14:creationId xmlns:p14="http://schemas.microsoft.com/office/powerpoint/2010/main" val="3965680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1" dirty="0"/>
              <a:t>3. Amazon S3 Intelligent Tiering: </a:t>
            </a:r>
            <a:endParaRPr lang="sv-SE" dirty="0"/>
          </a:p>
        </p:txBody>
      </p:sp>
      <p:sp>
        <p:nvSpPr>
          <p:cNvPr id="3" name="Content Placeholder 2"/>
          <p:cNvSpPr>
            <a:spLocks noGrp="1"/>
          </p:cNvSpPr>
          <p:nvPr>
            <p:ph idx="1"/>
          </p:nvPr>
        </p:nvSpPr>
        <p:spPr>
          <a:xfrm>
            <a:off x="2589212" y="1285336"/>
            <a:ext cx="8915400" cy="4625886"/>
          </a:xfrm>
        </p:spPr>
        <p:txBody>
          <a:bodyPr>
            <a:normAutofit lnSpcReduction="10000"/>
          </a:bodyPr>
          <a:lstStyle/>
          <a:p>
            <a:endParaRPr lang="en-AU" dirty="0"/>
          </a:p>
          <a:p>
            <a:r>
              <a:rPr lang="en-AU" dirty="0"/>
              <a:t> The S3 intelligent tiering storage class is designed to optimize cost by automatically moving data to the most cost effective access tier. </a:t>
            </a:r>
          </a:p>
          <a:p>
            <a:r>
              <a:rPr lang="en-AU" dirty="0"/>
              <a:t> It works by storing objects in two access tiers. </a:t>
            </a:r>
          </a:p>
          <a:p>
            <a:r>
              <a:rPr lang="en-AU" dirty="0"/>
              <a:t> If an object in the frequent access tier is accessed it is automatically moved back to the frequent access tier. </a:t>
            </a:r>
          </a:p>
          <a:p>
            <a:r>
              <a:rPr lang="en-AU" dirty="0"/>
              <a:t> There is no retrieval fees when using the S3 intelligent tiering storage class and no additional </a:t>
            </a:r>
            <a:r>
              <a:rPr lang="en-AU" dirty="0" err="1"/>
              <a:t>tering</a:t>
            </a:r>
            <a:r>
              <a:rPr lang="en-AU" dirty="0"/>
              <a:t> fees when objects are moved between access tiers. </a:t>
            </a:r>
          </a:p>
          <a:p>
            <a:r>
              <a:rPr lang="en-AU" dirty="0"/>
              <a:t> Same low latency and high performance of S3 standard. </a:t>
            </a:r>
          </a:p>
          <a:p>
            <a:r>
              <a:rPr lang="en-AU" dirty="0"/>
              <a:t> Objects less than 128kb cannot move to IA. </a:t>
            </a:r>
          </a:p>
          <a:p>
            <a:r>
              <a:rPr lang="en-AU" dirty="0"/>
              <a:t> Durability is99.999999999%. </a:t>
            </a:r>
          </a:p>
          <a:p>
            <a:r>
              <a:rPr lang="en-AU" dirty="0"/>
              <a:t> Availability is 99.9%. </a:t>
            </a:r>
          </a:p>
          <a:p>
            <a:endParaRPr lang="en-AU" dirty="0"/>
          </a:p>
        </p:txBody>
      </p:sp>
    </p:spTree>
    <p:extLst>
      <p:ext uri="{BB962C8B-B14F-4D97-AF65-F5344CB8AC3E}">
        <p14:creationId xmlns:p14="http://schemas.microsoft.com/office/powerpoint/2010/main" val="5336318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4. Amazon One-Zone IA </a:t>
            </a:r>
            <a:endParaRPr lang="en-AU" dirty="0"/>
          </a:p>
        </p:txBody>
      </p:sp>
      <p:sp>
        <p:nvSpPr>
          <p:cNvPr id="3" name="Content Placeholder 2"/>
          <p:cNvSpPr>
            <a:spLocks noGrp="1"/>
          </p:cNvSpPr>
          <p:nvPr>
            <p:ph idx="1"/>
          </p:nvPr>
        </p:nvSpPr>
        <p:spPr>
          <a:xfrm>
            <a:off x="2589212" y="1311215"/>
            <a:ext cx="8915400" cy="4899804"/>
          </a:xfrm>
        </p:spPr>
        <p:txBody>
          <a:bodyPr>
            <a:normAutofit/>
          </a:bodyPr>
          <a:lstStyle/>
          <a:p>
            <a:endParaRPr lang="en-AU" dirty="0"/>
          </a:p>
          <a:p>
            <a:r>
              <a:rPr lang="en-AU" dirty="0"/>
              <a:t> S3 one zone IA is for data that is accessed less frequently but requires rapid access when needed. </a:t>
            </a:r>
          </a:p>
          <a:p>
            <a:r>
              <a:rPr lang="en-AU" dirty="0"/>
              <a:t> Data store is single AZ. </a:t>
            </a:r>
          </a:p>
          <a:p>
            <a:r>
              <a:rPr lang="en-AU" dirty="0"/>
              <a:t> Ideal for those who want lower cost option of IA data. </a:t>
            </a:r>
          </a:p>
          <a:p>
            <a:r>
              <a:rPr lang="en-AU" dirty="0"/>
              <a:t> It is good choice for storing secondary backup copies of </a:t>
            </a:r>
            <a:r>
              <a:rPr lang="en-AU" dirty="0" err="1"/>
              <a:t>on-premise</a:t>
            </a:r>
            <a:r>
              <a:rPr lang="en-AU" dirty="0"/>
              <a:t> data of easily re-creatable data. </a:t>
            </a:r>
          </a:p>
          <a:p>
            <a:r>
              <a:rPr lang="en-AU" dirty="0"/>
              <a:t> You can use S3 lifecycle policies. </a:t>
            </a:r>
          </a:p>
          <a:p>
            <a:r>
              <a:rPr lang="en-AU" dirty="0"/>
              <a:t> Durability is 99.999999999%. </a:t>
            </a:r>
          </a:p>
          <a:p>
            <a:r>
              <a:rPr lang="en-AU" dirty="0"/>
              <a:t> Availability is 99.5%. </a:t>
            </a:r>
          </a:p>
          <a:p>
            <a:r>
              <a:rPr lang="en-AU" dirty="0"/>
              <a:t> Because S3 one zone IA stores data in a single AZ, data stored in this storage class will be lost in the event of AZ destruction. </a:t>
            </a:r>
          </a:p>
        </p:txBody>
      </p:sp>
    </p:spTree>
    <p:extLst>
      <p:ext uri="{BB962C8B-B14F-4D97-AF65-F5344CB8AC3E}">
        <p14:creationId xmlns:p14="http://schemas.microsoft.com/office/powerpoint/2010/main" val="20703830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5. Amazon S3 Glacier: </a:t>
            </a:r>
            <a:br>
              <a:rPr lang="en-AU" dirty="0"/>
            </a:br>
            <a:endParaRPr lang="en-AU" dirty="0"/>
          </a:p>
        </p:txBody>
      </p:sp>
      <p:sp>
        <p:nvSpPr>
          <p:cNvPr id="3" name="Content Placeholder 2"/>
          <p:cNvSpPr>
            <a:spLocks noGrp="1"/>
          </p:cNvSpPr>
          <p:nvPr>
            <p:ph idx="1"/>
          </p:nvPr>
        </p:nvSpPr>
        <p:spPr>
          <a:xfrm>
            <a:off x="2589212" y="1337094"/>
            <a:ext cx="8915400" cy="4574128"/>
          </a:xfrm>
        </p:spPr>
        <p:txBody>
          <a:bodyPr/>
          <a:lstStyle/>
          <a:p>
            <a:endParaRPr lang="en-AU" dirty="0"/>
          </a:p>
          <a:p>
            <a:r>
              <a:rPr lang="en-AU" dirty="0"/>
              <a:t> S3 glacier is a secure, durable, low cost storage class for data archiving. </a:t>
            </a:r>
          </a:p>
          <a:p>
            <a:r>
              <a:rPr lang="en-AU" dirty="0"/>
              <a:t> To keep cost low yet suitable for varying needs S3 glacier provides three retrieval options that ranges from a few minutes to hours. </a:t>
            </a:r>
          </a:p>
          <a:p>
            <a:r>
              <a:rPr lang="en-AU" dirty="0"/>
              <a:t> You can upload object directly to glacier or use lifecycle policies. </a:t>
            </a:r>
          </a:p>
          <a:p>
            <a:r>
              <a:rPr lang="en-AU" dirty="0"/>
              <a:t> Durability is 99.999999999%. </a:t>
            </a:r>
          </a:p>
          <a:p>
            <a:r>
              <a:rPr lang="en-AU" dirty="0"/>
              <a:t> Data is resilient in the event of one entire AZ destruction. </a:t>
            </a:r>
          </a:p>
          <a:p>
            <a:r>
              <a:rPr lang="en-AU" dirty="0"/>
              <a:t> Supports SSL for data in transit and encryption data at rest. </a:t>
            </a:r>
          </a:p>
          <a:p>
            <a:r>
              <a:rPr lang="en-AU" dirty="0"/>
              <a:t> You can retrieve 10GB of your amazon S3 glacier data per month for free with free tier account. </a:t>
            </a:r>
          </a:p>
        </p:txBody>
      </p:sp>
    </p:spTree>
    <p:extLst>
      <p:ext uri="{BB962C8B-B14F-4D97-AF65-F5344CB8AC3E}">
        <p14:creationId xmlns:p14="http://schemas.microsoft.com/office/powerpoint/2010/main" val="30058368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6. Amazon S3 Glacier Deep Archive: </a:t>
            </a:r>
            <a:endParaRPr lang="en-AU" dirty="0"/>
          </a:p>
        </p:txBody>
      </p:sp>
      <p:sp>
        <p:nvSpPr>
          <p:cNvPr id="3" name="Content Placeholder 2"/>
          <p:cNvSpPr>
            <a:spLocks noGrp="1"/>
          </p:cNvSpPr>
          <p:nvPr>
            <p:ph idx="1"/>
          </p:nvPr>
        </p:nvSpPr>
        <p:spPr>
          <a:xfrm>
            <a:off x="2589212" y="1371600"/>
            <a:ext cx="8915400" cy="4539622"/>
          </a:xfrm>
        </p:spPr>
        <p:txBody>
          <a:bodyPr/>
          <a:lstStyle/>
          <a:p>
            <a:endParaRPr lang="en-AU" dirty="0"/>
          </a:p>
          <a:p>
            <a:r>
              <a:rPr lang="en-AU" dirty="0"/>
              <a:t> S3 glacier deep archive is amazon S3 cheapest storage. </a:t>
            </a:r>
          </a:p>
          <a:p>
            <a:r>
              <a:rPr lang="en-AU" dirty="0"/>
              <a:t> Design to retain data for long period even if for 10 years. </a:t>
            </a:r>
          </a:p>
          <a:p>
            <a:r>
              <a:rPr lang="en-AU" dirty="0"/>
              <a:t> All objects stored in S3 glacier deep archive are replicated and stored across at least at three geographically AZ. </a:t>
            </a:r>
          </a:p>
          <a:p>
            <a:r>
              <a:rPr lang="en-AU" dirty="0"/>
              <a:t> Durability is 99.999999999%. </a:t>
            </a:r>
          </a:p>
          <a:p>
            <a:r>
              <a:rPr lang="en-AU" dirty="0"/>
              <a:t> Ideal alternative to magnetic tape libraries. </a:t>
            </a:r>
          </a:p>
          <a:p>
            <a:r>
              <a:rPr lang="en-AU" dirty="0"/>
              <a:t> Retrieval time within 12 hours. </a:t>
            </a:r>
          </a:p>
          <a:p>
            <a:r>
              <a:rPr lang="en-AU" dirty="0"/>
              <a:t> Storage cost is up to 75% less than for the existing S3 glacier storage class. </a:t>
            </a:r>
          </a:p>
          <a:p>
            <a:r>
              <a:rPr lang="en-AU" dirty="0"/>
              <a:t> Availability is 99.9%. </a:t>
            </a:r>
          </a:p>
          <a:p>
            <a:endParaRPr lang="en-AU" dirty="0"/>
          </a:p>
          <a:p>
            <a:endParaRPr lang="en-AU" dirty="0"/>
          </a:p>
        </p:txBody>
      </p:sp>
    </p:spTree>
    <p:extLst>
      <p:ext uri="{BB962C8B-B14F-4D97-AF65-F5344CB8AC3E}">
        <p14:creationId xmlns:p14="http://schemas.microsoft.com/office/powerpoint/2010/main" val="5754023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ELASTIC BLOCK STORE (EBS) </a:t>
            </a:r>
            <a:endParaRPr lang="en-AU" dirty="0"/>
          </a:p>
        </p:txBody>
      </p:sp>
      <p:sp>
        <p:nvSpPr>
          <p:cNvPr id="3" name="Content Placeholder 2"/>
          <p:cNvSpPr>
            <a:spLocks noGrp="1"/>
          </p:cNvSpPr>
          <p:nvPr>
            <p:ph idx="1"/>
          </p:nvPr>
        </p:nvSpPr>
        <p:spPr>
          <a:xfrm>
            <a:off x="2589212" y="1276709"/>
            <a:ext cx="8915400" cy="5512279"/>
          </a:xfrm>
        </p:spPr>
        <p:txBody>
          <a:bodyPr>
            <a:normAutofit fontScale="85000" lnSpcReduction="20000"/>
          </a:bodyPr>
          <a:lstStyle/>
          <a:p>
            <a:r>
              <a:rPr lang="en-AU" dirty="0"/>
              <a:t>There are two types of block store devices are available for EC2. </a:t>
            </a:r>
          </a:p>
          <a:p>
            <a:r>
              <a:rPr lang="en-AU" dirty="0"/>
              <a:t>1. Elastic Block Store (persistent, network attached virtual drive) </a:t>
            </a:r>
          </a:p>
          <a:p>
            <a:r>
              <a:rPr lang="en-AU" dirty="0"/>
              <a:t>2. Instances Store Backed EC2: </a:t>
            </a:r>
          </a:p>
          <a:p>
            <a:r>
              <a:rPr lang="en-AU" dirty="0"/>
              <a:t> Basically the virtual hard drive on the host allocated to this EC2 instance. </a:t>
            </a:r>
          </a:p>
          <a:p>
            <a:r>
              <a:rPr lang="en-AU" dirty="0"/>
              <a:t> Limit to 10GB per device </a:t>
            </a:r>
          </a:p>
          <a:p>
            <a:r>
              <a:rPr lang="en-AU" dirty="0"/>
              <a:t> Ephemeral storage (non-persistent storage) </a:t>
            </a:r>
          </a:p>
          <a:p>
            <a:r>
              <a:rPr lang="en-AU" dirty="0"/>
              <a:t> The EC2 instance can’t be stopped, can only be rebooted or terminated. Terminate will delete data. </a:t>
            </a:r>
          </a:p>
          <a:p>
            <a:endParaRPr lang="en-AU" dirty="0"/>
          </a:p>
          <a:p>
            <a:r>
              <a:rPr lang="en-AU" dirty="0"/>
              <a:t> EBS volume behaves like RAW, unformatted, external block storage devices that you can attached to your EC2 instance. </a:t>
            </a:r>
          </a:p>
          <a:p>
            <a:r>
              <a:rPr lang="en-AU" dirty="0"/>
              <a:t> EBS volumes are block storage devices suitable for database style data that requires frequent reads and writes. </a:t>
            </a:r>
          </a:p>
          <a:p>
            <a:r>
              <a:rPr lang="en-AU" dirty="0"/>
              <a:t> EBS volumes are attached to your EC2 instances through the AWS network, like virtual hard drive. </a:t>
            </a:r>
          </a:p>
          <a:p>
            <a:r>
              <a:rPr lang="en-AU" dirty="0"/>
              <a:t> An EBS volume can attach to a single EC2 instances only at a time. </a:t>
            </a:r>
          </a:p>
          <a:p>
            <a:r>
              <a:rPr lang="en-AU" dirty="0"/>
              <a:t> Both EBS volumes and EC2 instances must be in the same AZ. </a:t>
            </a:r>
          </a:p>
          <a:p>
            <a:r>
              <a:rPr lang="en-AU" dirty="0"/>
              <a:t> An EBS volume data is replicated by AWS across multiple servers in the same AZ to prevent data loss resulting from any single AWS component failure. </a:t>
            </a:r>
          </a:p>
        </p:txBody>
      </p:sp>
    </p:spTree>
    <p:extLst>
      <p:ext uri="{BB962C8B-B14F-4D97-AF65-F5344CB8AC3E}">
        <p14:creationId xmlns:p14="http://schemas.microsoft.com/office/powerpoint/2010/main" val="19865914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EBS Volume Types: 	</a:t>
            </a:r>
            <a:endParaRPr lang="en-AU" dirty="0"/>
          </a:p>
        </p:txBody>
      </p:sp>
      <p:sp>
        <p:nvSpPr>
          <p:cNvPr id="3" name="Content Placeholder 2"/>
          <p:cNvSpPr>
            <a:spLocks noGrp="1"/>
          </p:cNvSpPr>
          <p:nvPr>
            <p:ph idx="1"/>
          </p:nvPr>
        </p:nvSpPr>
        <p:spPr/>
        <p:txBody>
          <a:bodyPr>
            <a:normAutofit fontScale="92500" lnSpcReduction="20000"/>
          </a:bodyPr>
          <a:lstStyle/>
          <a:p>
            <a:endParaRPr lang="en-AU" dirty="0"/>
          </a:p>
          <a:p>
            <a:r>
              <a:rPr lang="en-AU" dirty="0"/>
              <a:t>1. SSD backed volume </a:t>
            </a:r>
          </a:p>
          <a:p>
            <a:r>
              <a:rPr lang="en-AU" dirty="0"/>
              <a:t>2. HDD backed volume </a:t>
            </a:r>
          </a:p>
          <a:p>
            <a:r>
              <a:rPr lang="en-AU" dirty="0"/>
              <a:t>3. Magnetic standard </a:t>
            </a:r>
          </a:p>
          <a:p>
            <a:r>
              <a:rPr lang="en-AU" dirty="0"/>
              <a:t>SSD backed volume is also two types: </a:t>
            </a:r>
          </a:p>
          <a:p>
            <a:r>
              <a:rPr lang="en-AU" dirty="0"/>
              <a:t>A. General purpose SSD (GP2) </a:t>
            </a:r>
          </a:p>
          <a:p>
            <a:r>
              <a:rPr lang="it-IT" dirty="0"/>
              <a:t>B. Provisioned IOPS SSD (io1) </a:t>
            </a:r>
          </a:p>
          <a:p>
            <a:endParaRPr lang="en-AU" dirty="0"/>
          </a:p>
          <a:p>
            <a:r>
              <a:rPr lang="en-AU" dirty="0"/>
              <a:t>HDD backed volume is also two types: </a:t>
            </a:r>
          </a:p>
          <a:p>
            <a:r>
              <a:rPr lang="en-AU" dirty="0"/>
              <a:t>A. Throughput optimized HDD (st1) </a:t>
            </a:r>
          </a:p>
          <a:p>
            <a:r>
              <a:rPr lang="en-AU" dirty="0"/>
              <a:t>B. Cold HDD (SC1) </a:t>
            </a:r>
          </a:p>
        </p:txBody>
      </p:sp>
    </p:spTree>
    <p:extLst>
      <p:ext uri="{BB962C8B-B14F-4D97-AF65-F5344CB8AC3E}">
        <p14:creationId xmlns:p14="http://schemas.microsoft.com/office/powerpoint/2010/main" val="11835373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 General Purposed SSD (gp2) </a:t>
            </a:r>
            <a:endParaRPr lang="en-AU" dirty="0"/>
          </a:p>
        </p:txBody>
      </p:sp>
      <p:sp>
        <p:nvSpPr>
          <p:cNvPr id="3" name="Content Placeholder 2"/>
          <p:cNvSpPr>
            <a:spLocks noGrp="1"/>
          </p:cNvSpPr>
          <p:nvPr>
            <p:ph idx="1"/>
          </p:nvPr>
        </p:nvSpPr>
        <p:spPr>
          <a:xfrm>
            <a:off x="2589212" y="1423358"/>
            <a:ext cx="8915400" cy="4487864"/>
          </a:xfrm>
        </p:spPr>
        <p:txBody>
          <a:bodyPr/>
          <a:lstStyle/>
          <a:p>
            <a:endParaRPr lang="en-AU" dirty="0"/>
          </a:p>
          <a:p>
            <a:r>
              <a:rPr lang="en-AU" dirty="0"/>
              <a:t> GP2 is the default EBS volume type for the amazon EC2 instance. </a:t>
            </a:r>
          </a:p>
          <a:p>
            <a:r>
              <a:rPr lang="en-AU" dirty="0"/>
              <a:t> GP2 volumes are backed by SSDs. </a:t>
            </a:r>
          </a:p>
          <a:p>
            <a:r>
              <a:rPr lang="en-AU" dirty="0"/>
              <a:t> General purpose balances both price and performances. </a:t>
            </a:r>
          </a:p>
          <a:p>
            <a:r>
              <a:rPr lang="en-AU" dirty="0"/>
              <a:t> Ratio of 3IOPS/GB with up to 10,000 IOPS. </a:t>
            </a:r>
          </a:p>
          <a:p>
            <a:r>
              <a:rPr lang="en-AU" dirty="0"/>
              <a:t> Boot volume having low latency. </a:t>
            </a:r>
          </a:p>
          <a:p>
            <a:r>
              <a:rPr lang="en-AU" dirty="0"/>
              <a:t> Volume size: 1 GB to 16 GB. </a:t>
            </a:r>
          </a:p>
          <a:p>
            <a:r>
              <a:rPr lang="en-AU" dirty="0"/>
              <a:t> Price: $0.10/ GB/month </a:t>
            </a:r>
          </a:p>
        </p:txBody>
      </p:sp>
    </p:spTree>
    <p:extLst>
      <p:ext uri="{BB962C8B-B14F-4D97-AF65-F5344CB8AC3E}">
        <p14:creationId xmlns:p14="http://schemas.microsoft.com/office/powerpoint/2010/main" val="8390243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b="1" dirty="0"/>
              <a:t>B. Provisioned IOPS SSD (io1) </a:t>
            </a:r>
            <a:endParaRPr lang="it-IT" dirty="0"/>
          </a:p>
        </p:txBody>
      </p:sp>
      <p:sp>
        <p:nvSpPr>
          <p:cNvPr id="3" name="Content Placeholder 2"/>
          <p:cNvSpPr>
            <a:spLocks noGrp="1"/>
          </p:cNvSpPr>
          <p:nvPr>
            <p:ph idx="1"/>
          </p:nvPr>
        </p:nvSpPr>
        <p:spPr>
          <a:xfrm>
            <a:off x="2589212" y="1276709"/>
            <a:ext cx="8915400" cy="4634513"/>
          </a:xfrm>
        </p:spPr>
        <p:txBody>
          <a:bodyPr/>
          <a:lstStyle/>
          <a:p>
            <a:endParaRPr lang="en-AU" dirty="0"/>
          </a:p>
          <a:p>
            <a:r>
              <a:rPr lang="en-AU" dirty="0"/>
              <a:t> These volumes are ideal for both IOPS intensive and throughput intensive workloads that requires extremely low latency or for mission critical applications. </a:t>
            </a:r>
          </a:p>
          <a:p>
            <a:r>
              <a:rPr lang="en-AU" dirty="0"/>
              <a:t> Designed for I/O intensive applications such as large relational or NoSQL databases. </a:t>
            </a:r>
          </a:p>
          <a:p>
            <a:r>
              <a:rPr lang="en-AU" dirty="0"/>
              <a:t> Use if you need more than 10,000 IOPS. </a:t>
            </a:r>
          </a:p>
          <a:p>
            <a:r>
              <a:rPr lang="en-AU" dirty="0"/>
              <a:t> Can provision up to 32,000 IOPS per volume. </a:t>
            </a:r>
          </a:p>
          <a:p>
            <a:r>
              <a:rPr lang="en-AU" dirty="0"/>
              <a:t> Volume size: 4GB to 16TB </a:t>
            </a:r>
          </a:p>
          <a:p>
            <a:r>
              <a:rPr lang="en-AU" dirty="0"/>
              <a:t> Price : $ 0.125/GB/month </a:t>
            </a:r>
          </a:p>
        </p:txBody>
      </p:sp>
    </p:spTree>
    <p:extLst>
      <p:ext uri="{BB962C8B-B14F-4D97-AF65-F5344CB8AC3E}">
        <p14:creationId xmlns:p14="http://schemas.microsoft.com/office/powerpoint/2010/main" val="67427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i="1" dirty="0"/>
              <a:t>Deployment models of Cloud</a:t>
            </a:r>
            <a:br>
              <a:rPr lang="en-AU" b="1" i="1" dirty="0"/>
            </a:br>
            <a:r>
              <a:rPr lang="en-AU" b="1" i="1" dirty="0"/>
              <a:t>Public Cloud, Private Cloud, Hybrid Cloud</a:t>
            </a:r>
            <a:br>
              <a:rPr lang="en-AU" b="1" i="1" dirty="0"/>
            </a:br>
            <a:endParaRPr lang="en-AU" b="1" i="1" dirty="0"/>
          </a:p>
        </p:txBody>
      </p:sp>
      <p:sp>
        <p:nvSpPr>
          <p:cNvPr id="3" name="Content Placeholder 2"/>
          <p:cNvSpPr>
            <a:spLocks noGrp="1"/>
          </p:cNvSpPr>
          <p:nvPr>
            <p:ph idx="1"/>
          </p:nvPr>
        </p:nvSpPr>
        <p:spPr/>
        <p:txBody>
          <a:bodyPr/>
          <a:lstStyle/>
          <a:p>
            <a:r>
              <a:rPr lang="en-AU" b="1" i="1" u="sng" dirty="0"/>
              <a:t>Public Cloud</a:t>
            </a:r>
            <a:r>
              <a:rPr lang="en-AU" dirty="0"/>
              <a:t>-Here anyone can come and avail services as per Access level. e.g. AWS, AZURE, GCP. It has less security than private cloud. AWS, Azure and GCP they can create Virtual Private Cloud but that is virtual not original.</a:t>
            </a:r>
          </a:p>
          <a:p>
            <a:r>
              <a:rPr lang="en-AU" b="1" i="1" u="sng" dirty="0"/>
              <a:t>Private Cloud </a:t>
            </a:r>
            <a:r>
              <a:rPr lang="en-AU" b="1" dirty="0"/>
              <a:t>–</a:t>
            </a:r>
            <a:r>
              <a:rPr lang="en-AU" dirty="0"/>
              <a:t>Its also called enterprise level cloud .e.g. A company has one office in Bangalore, one in Singapore, one in Moscow ,one in Beijing and data and files are being shared among only these four offices then its called Private Cloud. Here initial cost of set up in first location comes. Its more secure than Public Cloud.</a:t>
            </a:r>
          </a:p>
          <a:p>
            <a:r>
              <a:rPr lang="en-AU" b="1" i="1" u="sng" dirty="0"/>
              <a:t>Hybrid Cloud- </a:t>
            </a:r>
            <a:r>
              <a:rPr lang="en-AU" dirty="0"/>
              <a:t>If any enterprise level cloud is provide with access to certain features of Public Cloud ten its called Hybrid Cloud.</a:t>
            </a:r>
          </a:p>
        </p:txBody>
      </p:sp>
    </p:spTree>
    <p:extLst>
      <p:ext uri="{BB962C8B-B14F-4D97-AF65-F5344CB8AC3E}">
        <p14:creationId xmlns:p14="http://schemas.microsoft.com/office/powerpoint/2010/main" val="12509357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 Throughput optimized HDD (st1) </a:t>
            </a:r>
            <a:endParaRPr lang="en-AU" dirty="0"/>
          </a:p>
        </p:txBody>
      </p:sp>
      <p:sp>
        <p:nvSpPr>
          <p:cNvPr id="3" name="Content Placeholder 2"/>
          <p:cNvSpPr>
            <a:spLocks noGrp="1"/>
          </p:cNvSpPr>
          <p:nvPr>
            <p:ph idx="1"/>
          </p:nvPr>
        </p:nvSpPr>
        <p:spPr>
          <a:xfrm>
            <a:off x="2589212" y="1285336"/>
            <a:ext cx="8915400" cy="4625886"/>
          </a:xfrm>
        </p:spPr>
        <p:txBody>
          <a:bodyPr/>
          <a:lstStyle/>
          <a:p>
            <a:endParaRPr lang="en-AU" dirty="0"/>
          </a:p>
          <a:p>
            <a:r>
              <a:rPr lang="en-AU" dirty="0"/>
              <a:t> ST1 is backed by hard disk drives and is ideal for frequently accessed, throughput intensive workloads with large datasets. </a:t>
            </a:r>
          </a:p>
          <a:p>
            <a:r>
              <a:rPr lang="en-AU" dirty="0"/>
              <a:t> ST1 volumes deliver performance in term of throughput, measured in MB/S. </a:t>
            </a:r>
          </a:p>
          <a:p>
            <a:r>
              <a:rPr lang="en-AU" dirty="0"/>
              <a:t> Big data, data warehouse, log processing. </a:t>
            </a:r>
          </a:p>
          <a:p>
            <a:r>
              <a:rPr lang="en-AU" dirty="0"/>
              <a:t> It cannot be a boot volume. </a:t>
            </a:r>
          </a:p>
          <a:p>
            <a:r>
              <a:rPr lang="en-AU" dirty="0"/>
              <a:t> Can provisioned up to 500 IOPS per volume. </a:t>
            </a:r>
          </a:p>
          <a:p>
            <a:r>
              <a:rPr lang="en-AU" dirty="0"/>
              <a:t> Volume size: 500GB to 16 TB </a:t>
            </a:r>
          </a:p>
          <a:p>
            <a:r>
              <a:rPr lang="en-AU" dirty="0"/>
              <a:t> Price: $0.045/GB/month </a:t>
            </a:r>
          </a:p>
        </p:txBody>
      </p:sp>
    </p:spTree>
    <p:extLst>
      <p:ext uri="{BB962C8B-B14F-4D97-AF65-F5344CB8AC3E}">
        <p14:creationId xmlns:p14="http://schemas.microsoft.com/office/powerpoint/2010/main" val="34558954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 Cold HDD (SC1) </a:t>
            </a:r>
            <a:endParaRPr lang="en-AU" dirty="0"/>
          </a:p>
        </p:txBody>
      </p:sp>
      <p:sp>
        <p:nvSpPr>
          <p:cNvPr id="3" name="Content Placeholder 2"/>
          <p:cNvSpPr>
            <a:spLocks noGrp="1"/>
          </p:cNvSpPr>
          <p:nvPr>
            <p:ph idx="1"/>
          </p:nvPr>
        </p:nvSpPr>
        <p:spPr>
          <a:xfrm>
            <a:off x="2589212" y="1302589"/>
            <a:ext cx="8915400" cy="4608633"/>
          </a:xfrm>
        </p:spPr>
        <p:txBody>
          <a:bodyPr/>
          <a:lstStyle/>
          <a:p>
            <a:endParaRPr lang="en-AU" dirty="0"/>
          </a:p>
          <a:p>
            <a:r>
              <a:rPr lang="en-AU" dirty="0"/>
              <a:t> SC1 is also backed by HDD and provides the lowest cost per GB of all EBS volume types. </a:t>
            </a:r>
          </a:p>
          <a:p>
            <a:r>
              <a:rPr lang="en-AU" dirty="0"/>
              <a:t> Lowest cost storage for infrequent access workloads. </a:t>
            </a:r>
          </a:p>
          <a:p>
            <a:r>
              <a:rPr lang="en-AU" dirty="0"/>
              <a:t> Used in file servers. </a:t>
            </a:r>
          </a:p>
          <a:p>
            <a:r>
              <a:rPr lang="en-AU" dirty="0"/>
              <a:t> Cannot be a boot volume. </a:t>
            </a:r>
          </a:p>
          <a:p>
            <a:r>
              <a:rPr lang="en-AU" dirty="0"/>
              <a:t> Can provisioned up to 250 IOPS per volume. </a:t>
            </a:r>
          </a:p>
          <a:p>
            <a:r>
              <a:rPr lang="en-AU" dirty="0"/>
              <a:t> Volume size: 500 GB to 16TB </a:t>
            </a:r>
          </a:p>
          <a:p>
            <a:r>
              <a:rPr lang="en-AU" dirty="0"/>
              <a:t> Price: $0.025/GB/Month </a:t>
            </a:r>
          </a:p>
          <a:p>
            <a:endParaRPr lang="en-AU" dirty="0"/>
          </a:p>
        </p:txBody>
      </p:sp>
    </p:spTree>
    <p:extLst>
      <p:ext uri="{BB962C8B-B14F-4D97-AF65-F5344CB8AC3E}">
        <p14:creationId xmlns:p14="http://schemas.microsoft.com/office/powerpoint/2010/main" val="2385050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Magnetic Standard: </a:t>
            </a:r>
            <a:endParaRPr lang="en-AU" dirty="0"/>
          </a:p>
        </p:txBody>
      </p:sp>
      <p:sp>
        <p:nvSpPr>
          <p:cNvPr id="3" name="Content Placeholder 2"/>
          <p:cNvSpPr>
            <a:spLocks noGrp="1"/>
          </p:cNvSpPr>
          <p:nvPr>
            <p:ph idx="1"/>
          </p:nvPr>
        </p:nvSpPr>
        <p:spPr>
          <a:xfrm>
            <a:off x="2589212" y="1397479"/>
            <a:ext cx="8915400" cy="4513743"/>
          </a:xfrm>
        </p:spPr>
        <p:txBody>
          <a:bodyPr/>
          <a:lstStyle/>
          <a:p>
            <a:endParaRPr lang="en-AU" dirty="0"/>
          </a:p>
          <a:p>
            <a:r>
              <a:rPr lang="en-AU" dirty="0"/>
              <a:t> Lowest cost per GB of all EBS volume type that is bootable. </a:t>
            </a:r>
          </a:p>
          <a:p>
            <a:r>
              <a:rPr lang="en-AU" dirty="0"/>
              <a:t> Magnetic volumes are ideal for workloads where data is accessed infrequently and applications where the lowest storage cost is important. </a:t>
            </a:r>
          </a:p>
          <a:p>
            <a:r>
              <a:rPr lang="en-AU" dirty="0"/>
              <a:t> Price: $0.05/GB/month </a:t>
            </a:r>
          </a:p>
          <a:p>
            <a:r>
              <a:rPr lang="en-AU" dirty="0"/>
              <a:t> Volume size: 1GB to 1TB </a:t>
            </a:r>
          </a:p>
          <a:p>
            <a:r>
              <a:rPr lang="en-AU" dirty="0"/>
              <a:t> Max IOPS/volume: 40-200 </a:t>
            </a:r>
          </a:p>
        </p:txBody>
      </p:sp>
    </p:spTree>
    <p:extLst>
      <p:ext uri="{BB962C8B-B14F-4D97-AF65-F5344CB8AC3E}">
        <p14:creationId xmlns:p14="http://schemas.microsoft.com/office/powerpoint/2010/main" val="9120824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EBS Snapshot of Root Volume and Non-root Volume: </a:t>
            </a:r>
            <a:endParaRPr lang="en-AU" dirty="0"/>
          </a:p>
        </p:txBody>
      </p:sp>
      <p:sp>
        <p:nvSpPr>
          <p:cNvPr id="3" name="Content Placeholder 2"/>
          <p:cNvSpPr>
            <a:spLocks noGrp="1"/>
          </p:cNvSpPr>
          <p:nvPr>
            <p:ph idx="1"/>
          </p:nvPr>
        </p:nvSpPr>
        <p:spPr>
          <a:xfrm>
            <a:off x="2589212" y="1759789"/>
            <a:ext cx="8915400" cy="4977441"/>
          </a:xfrm>
        </p:spPr>
        <p:txBody>
          <a:bodyPr>
            <a:normAutofit lnSpcReduction="10000"/>
          </a:bodyPr>
          <a:lstStyle/>
          <a:p>
            <a:endParaRPr lang="en-AU" dirty="0"/>
          </a:p>
          <a:p>
            <a:r>
              <a:rPr lang="en-AU" dirty="0"/>
              <a:t> EBS snapshots are point-in-time images/copies of your EBS volume. </a:t>
            </a:r>
          </a:p>
          <a:p>
            <a:r>
              <a:rPr lang="en-AU" dirty="0"/>
              <a:t> Any data written to the volume after the snapshot process is initiated, will not be included in the resulting snapshot (but will be included in future incremental update.) </a:t>
            </a:r>
          </a:p>
          <a:p>
            <a:r>
              <a:rPr lang="en-AU" dirty="0"/>
              <a:t> Per AWS account up to 5000 EBS volumes can be created. </a:t>
            </a:r>
          </a:p>
          <a:p>
            <a:r>
              <a:rPr lang="en-AU" dirty="0"/>
              <a:t> Per account up to 10,000 EBS snapshots can be created. </a:t>
            </a:r>
          </a:p>
          <a:p>
            <a:r>
              <a:rPr lang="en-AU" dirty="0"/>
              <a:t> EBS snapshots are stored on S3, however you cannot access them directly. You can only access them through EC2 APIs. </a:t>
            </a:r>
          </a:p>
          <a:p>
            <a:r>
              <a:rPr lang="en-AU" dirty="0"/>
              <a:t> While EBS volumes are AZ specific, snapshots are region specific. </a:t>
            </a:r>
          </a:p>
          <a:p>
            <a:r>
              <a:rPr lang="en-AU" dirty="0"/>
              <a:t> Any AZ in region can use snapshot to create EBS volume. </a:t>
            </a:r>
          </a:p>
          <a:p>
            <a:r>
              <a:rPr lang="en-AU" dirty="0"/>
              <a:t> To migrate an EBS from one AZ to another, create a snapshot (region specific) and create an EBS volume from the Snapshot in the intended AZ. </a:t>
            </a:r>
          </a:p>
          <a:p>
            <a:r>
              <a:rPr lang="en-AU" dirty="0"/>
              <a:t> You can create a snapshot to an EBS volume of the same or larger size than the original volumes size from which the snapshot was initially created. </a:t>
            </a:r>
          </a:p>
        </p:txBody>
      </p:sp>
    </p:spTree>
    <p:extLst>
      <p:ext uri="{BB962C8B-B14F-4D97-AF65-F5344CB8AC3E}">
        <p14:creationId xmlns:p14="http://schemas.microsoft.com/office/powerpoint/2010/main" val="17380378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EBS Snapshot of Root Volume and Non-root Volume: </a:t>
            </a:r>
            <a:endParaRPr lang="en-AU" dirty="0"/>
          </a:p>
        </p:txBody>
      </p:sp>
      <p:sp>
        <p:nvSpPr>
          <p:cNvPr id="3" name="Content Placeholder 2"/>
          <p:cNvSpPr>
            <a:spLocks noGrp="1"/>
          </p:cNvSpPr>
          <p:nvPr>
            <p:ph idx="1"/>
          </p:nvPr>
        </p:nvSpPr>
        <p:spPr>
          <a:xfrm>
            <a:off x="2589212" y="1682151"/>
            <a:ext cx="8915400" cy="5011947"/>
          </a:xfrm>
        </p:spPr>
        <p:txBody>
          <a:bodyPr>
            <a:normAutofit fontScale="92500" lnSpcReduction="20000"/>
          </a:bodyPr>
          <a:lstStyle/>
          <a:p>
            <a:endParaRPr lang="en-AU" dirty="0"/>
          </a:p>
          <a:p>
            <a:r>
              <a:rPr lang="en-AU" dirty="0"/>
              <a:t> You can take a snapshot of a non-root EBS volume while the volumes is in use on a running EC2 instance. </a:t>
            </a:r>
          </a:p>
          <a:p>
            <a:r>
              <a:rPr lang="en-AU" dirty="0"/>
              <a:t> This means, you can still access it while the snapshot is being processed. </a:t>
            </a:r>
          </a:p>
          <a:p>
            <a:r>
              <a:rPr lang="en-AU" dirty="0"/>
              <a:t> However the snapshot will only include data that is already written to your volume. </a:t>
            </a:r>
          </a:p>
          <a:p>
            <a:r>
              <a:rPr lang="en-AU" dirty="0"/>
              <a:t> The snapshot is created immediately but it may stay in pending status until the full snapshot is completed. This may takes few hours to complete specially for the first time snapshot if a volume. </a:t>
            </a:r>
          </a:p>
          <a:p>
            <a:r>
              <a:rPr lang="en-AU" dirty="0"/>
              <a:t> During the period when the snapshot status is pending you can still access the volume (non-root) but I/O might be slower because of the snapshot activity. </a:t>
            </a:r>
          </a:p>
          <a:p>
            <a:r>
              <a:rPr lang="en-AU" dirty="0"/>
              <a:t> While in pending state, an in progress snapshot will not include data from ongoing reads and writes to the volume. </a:t>
            </a:r>
          </a:p>
          <a:p>
            <a:r>
              <a:rPr lang="en-AU" dirty="0"/>
              <a:t> To take complete snapshot of your non-root EBS volume: stop of unmounts the volume. </a:t>
            </a:r>
          </a:p>
          <a:p>
            <a:r>
              <a:rPr lang="en-AU" dirty="0"/>
              <a:t> To create a snapshot for a root EBS volume you must stop the instance first then take the snapshot. </a:t>
            </a:r>
          </a:p>
        </p:txBody>
      </p:sp>
    </p:spTree>
    <p:extLst>
      <p:ext uri="{BB962C8B-B14F-4D97-AF65-F5344CB8AC3E}">
        <p14:creationId xmlns:p14="http://schemas.microsoft.com/office/powerpoint/2010/main" val="17930354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Incremental Snapshot: </a:t>
            </a:r>
            <a:endParaRPr lang="en-AU" dirty="0"/>
          </a:p>
        </p:txBody>
      </p:sp>
      <p:sp>
        <p:nvSpPr>
          <p:cNvPr id="3" name="Content Placeholder 2"/>
          <p:cNvSpPr>
            <a:spLocks noGrp="1"/>
          </p:cNvSpPr>
          <p:nvPr>
            <p:ph idx="1"/>
          </p:nvPr>
        </p:nvSpPr>
        <p:spPr>
          <a:xfrm>
            <a:off x="2589212" y="1388853"/>
            <a:ext cx="8915400" cy="4522369"/>
          </a:xfrm>
        </p:spPr>
        <p:txBody>
          <a:bodyPr>
            <a:normAutofit fontScale="92500" lnSpcReduction="10000"/>
          </a:bodyPr>
          <a:lstStyle/>
          <a:p>
            <a:endParaRPr lang="en-AU" dirty="0"/>
          </a:p>
          <a:p>
            <a:r>
              <a:rPr lang="en-AU" dirty="0"/>
              <a:t> EBS snapshots are stored incrementally. </a:t>
            </a:r>
          </a:p>
          <a:p>
            <a:r>
              <a:rPr lang="en-AU" dirty="0"/>
              <a:t> For low cost storage on S3 and a guarantee to be able to able fully restore data from the snapshot. </a:t>
            </a:r>
          </a:p>
          <a:p>
            <a:r>
              <a:rPr lang="en-AU" dirty="0"/>
              <a:t> What you need is a single snapshot then further snapshot will only carry the changed blocks (incremental updates). </a:t>
            </a:r>
          </a:p>
          <a:p>
            <a:r>
              <a:rPr lang="en-AU" dirty="0"/>
              <a:t> Therefore you do not need to have multiple full/complete copies of the snapshot. </a:t>
            </a:r>
          </a:p>
          <a:p>
            <a:r>
              <a:rPr lang="en-AU" dirty="0"/>
              <a:t> You are charged for: </a:t>
            </a:r>
          </a:p>
          <a:p>
            <a:r>
              <a:rPr lang="en-AU" dirty="0"/>
              <a:t> Data transferred to S3 from your EBS volume you are taking snapshot. </a:t>
            </a:r>
          </a:p>
          <a:p>
            <a:r>
              <a:rPr lang="en-AU" dirty="0"/>
              <a:t> Snapshot stored in S3. </a:t>
            </a:r>
          </a:p>
          <a:p>
            <a:r>
              <a:rPr lang="en-AU" dirty="0"/>
              <a:t> First snapshot is a clone, subsequent snapshots are incremental. </a:t>
            </a:r>
          </a:p>
          <a:p>
            <a:r>
              <a:rPr lang="en-AU" dirty="0"/>
              <a:t> Deleting snapshot will only remove data exclusive to that snapshot. </a:t>
            </a:r>
          </a:p>
        </p:txBody>
      </p:sp>
    </p:spTree>
    <p:extLst>
      <p:ext uri="{BB962C8B-B14F-4D97-AF65-F5344CB8AC3E}">
        <p14:creationId xmlns:p14="http://schemas.microsoft.com/office/powerpoint/2010/main" val="231994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EBS Encryption: </a:t>
            </a:r>
            <a:endParaRPr lang="en-AU" dirty="0"/>
          </a:p>
        </p:txBody>
      </p:sp>
      <p:sp>
        <p:nvSpPr>
          <p:cNvPr id="3" name="Content Placeholder 2"/>
          <p:cNvSpPr>
            <a:spLocks noGrp="1"/>
          </p:cNvSpPr>
          <p:nvPr>
            <p:ph idx="1"/>
          </p:nvPr>
        </p:nvSpPr>
        <p:spPr>
          <a:xfrm>
            <a:off x="2589212" y="1268083"/>
            <a:ext cx="8915400" cy="5426015"/>
          </a:xfrm>
        </p:spPr>
        <p:txBody>
          <a:bodyPr>
            <a:normAutofit/>
          </a:bodyPr>
          <a:lstStyle/>
          <a:p>
            <a:endParaRPr lang="en-AU" dirty="0"/>
          </a:p>
          <a:p>
            <a:r>
              <a:rPr lang="en-AU" dirty="0"/>
              <a:t> EBS encryption is supported on all EBS volume types and all EC2 instance families. </a:t>
            </a:r>
          </a:p>
          <a:p>
            <a:r>
              <a:rPr lang="en-AU" dirty="0"/>
              <a:t> Snapshots of encrypted volumes are also encrypted. </a:t>
            </a:r>
          </a:p>
          <a:p>
            <a:r>
              <a:rPr lang="en-AU" dirty="0"/>
              <a:t> Creating an EBS volume from an encrypted snapshot will result in an encrypted volume. </a:t>
            </a:r>
          </a:p>
          <a:p>
            <a:r>
              <a:rPr lang="en-AU" dirty="0"/>
              <a:t> Data encryption at rest means encrypting data while it is stored on the data storage device. </a:t>
            </a:r>
          </a:p>
          <a:p>
            <a:r>
              <a:rPr lang="en-AU" dirty="0"/>
              <a:t> There are many ways you can encrypt data on an EBS volume at rest, while the volume is attached to an EC2 instance: </a:t>
            </a:r>
          </a:p>
          <a:p>
            <a:r>
              <a:rPr lang="en-AU" dirty="0"/>
              <a:t> Use 3rd party EBS volume </a:t>
            </a:r>
          </a:p>
          <a:p>
            <a:r>
              <a:rPr lang="en-AU" dirty="0"/>
              <a:t> Encryption tods. </a:t>
            </a:r>
          </a:p>
          <a:p>
            <a:r>
              <a:rPr lang="en-AU" dirty="0"/>
              <a:t> Use encrypted EBS volumes. </a:t>
            </a:r>
          </a:p>
          <a:p>
            <a:r>
              <a:rPr lang="en-AU" dirty="0"/>
              <a:t> Use encrypted at the O.S level. </a:t>
            </a:r>
          </a:p>
          <a:p>
            <a:endParaRPr lang="en-AU" dirty="0"/>
          </a:p>
        </p:txBody>
      </p:sp>
    </p:spTree>
    <p:extLst>
      <p:ext uri="{BB962C8B-B14F-4D97-AF65-F5344CB8AC3E}">
        <p14:creationId xmlns:p14="http://schemas.microsoft.com/office/powerpoint/2010/main" val="42014879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EBS Encryption: </a:t>
            </a:r>
            <a:endParaRPr lang="en-AU" dirty="0"/>
          </a:p>
        </p:txBody>
      </p:sp>
      <p:sp>
        <p:nvSpPr>
          <p:cNvPr id="3" name="Content Placeholder 2"/>
          <p:cNvSpPr>
            <a:spLocks noGrp="1"/>
          </p:cNvSpPr>
          <p:nvPr>
            <p:ph idx="1"/>
          </p:nvPr>
        </p:nvSpPr>
        <p:spPr>
          <a:xfrm>
            <a:off x="2589212" y="1311215"/>
            <a:ext cx="8915400" cy="5477773"/>
          </a:xfrm>
        </p:spPr>
        <p:txBody>
          <a:bodyPr>
            <a:normAutofit fontScale="85000" lnSpcReduction="10000"/>
          </a:bodyPr>
          <a:lstStyle/>
          <a:p>
            <a:endParaRPr lang="en-AU" dirty="0"/>
          </a:p>
          <a:p>
            <a:r>
              <a:rPr lang="en-AU" dirty="0"/>
              <a:t> Encrypt data at the application level before storing it to the volume. </a:t>
            </a:r>
          </a:p>
          <a:p>
            <a:r>
              <a:rPr lang="en-AU" dirty="0"/>
              <a:t> Use encrypt file system on the top of the EBS volume. </a:t>
            </a:r>
          </a:p>
          <a:p>
            <a:r>
              <a:rPr lang="en-AU" dirty="0"/>
              <a:t> Encrypt volume area accessed exactly like unencrypted ones, basically encryption is handled transparently. </a:t>
            </a:r>
          </a:p>
          <a:p>
            <a:r>
              <a:rPr lang="en-AU" dirty="0"/>
              <a:t> You can attach an encrypted and unencrypted volumes to the same EC2 instance. </a:t>
            </a:r>
          </a:p>
          <a:p>
            <a:r>
              <a:rPr lang="en-AU" dirty="0"/>
              <a:t> Remember that the EBS volumes area not physically attached to the EC2 instance, rather they are virtually attached through the EBS infrastructure. </a:t>
            </a:r>
          </a:p>
          <a:p>
            <a:r>
              <a:rPr lang="en-AU" dirty="0"/>
              <a:t> This means when you encrypt data on an EBS volume data is actually encrypted on the EC2 instance then transferred, encrypted to be stored on the EBS volume. </a:t>
            </a:r>
          </a:p>
          <a:p>
            <a:r>
              <a:rPr lang="en-AU" dirty="0"/>
              <a:t> This means data in transit between EC2 and encrypted EBS volume is also encrypted. </a:t>
            </a:r>
          </a:p>
          <a:p>
            <a:r>
              <a:rPr lang="en-AU" dirty="0"/>
              <a:t> There is no direct way to change the encryption state of the volume. </a:t>
            </a:r>
          </a:p>
          <a:p>
            <a:r>
              <a:rPr lang="en-AU" dirty="0"/>
              <a:t> To change the state you need to follow either of the following two ways: </a:t>
            </a:r>
          </a:p>
          <a:p>
            <a:r>
              <a:rPr lang="en-AU" dirty="0"/>
              <a:t> Attach a new encrypted EBS volume to the EC2 instance that has the data to be encrypted. </a:t>
            </a:r>
          </a:p>
          <a:p>
            <a:r>
              <a:rPr lang="en-AU" dirty="0"/>
              <a:t> Mount the new volume to the EC2 instance. </a:t>
            </a:r>
          </a:p>
          <a:p>
            <a:r>
              <a:rPr lang="en-AU" dirty="0"/>
              <a:t> Copy the data for the un-encrypted volume to the new volume. </a:t>
            </a:r>
          </a:p>
          <a:p>
            <a:r>
              <a:rPr lang="en-AU" dirty="0"/>
              <a:t> Both volumes must be on the same EC2 instance. </a:t>
            </a:r>
          </a:p>
          <a:p>
            <a:endParaRPr lang="en-AU" dirty="0"/>
          </a:p>
        </p:txBody>
      </p:sp>
    </p:spTree>
    <p:extLst>
      <p:ext uri="{BB962C8B-B14F-4D97-AF65-F5344CB8AC3E}">
        <p14:creationId xmlns:p14="http://schemas.microsoft.com/office/powerpoint/2010/main" val="7792447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Or </a:t>
            </a:r>
          </a:p>
        </p:txBody>
      </p:sp>
      <p:sp>
        <p:nvSpPr>
          <p:cNvPr id="3" name="Content Placeholder 2"/>
          <p:cNvSpPr>
            <a:spLocks noGrp="1"/>
          </p:cNvSpPr>
          <p:nvPr>
            <p:ph idx="1"/>
          </p:nvPr>
        </p:nvSpPr>
        <p:spPr>
          <a:xfrm>
            <a:off x="2589212" y="1371600"/>
            <a:ext cx="8915400" cy="4539622"/>
          </a:xfrm>
        </p:spPr>
        <p:txBody>
          <a:bodyPr/>
          <a:lstStyle/>
          <a:p>
            <a:endParaRPr lang="en-AU" dirty="0"/>
          </a:p>
          <a:p>
            <a:r>
              <a:rPr lang="en-AU" dirty="0"/>
              <a:t> Create a snapshot of the unencrypted volume. </a:t>
            </a:r>
          </a:p>
          <a:p>
            <a:r>
              <a:rPr lang="en-AU" dirty="0"/>
              <a:t> Copy the snapshot and choose encryption for the new copy, this will create an encrypted copy of the snapshot. </a:t>
            </a:r>
          </a:p>
          <a:p>
            <a:r>
              <a:rPr lang="en-AU" dirty="0"/>
              <a:t> Use this new copy to create an EBS volume which will be encrypt too. </a:t>
            </a:r>
          </a:p>
          <a:p>
            <a:r>
              <a:rPr lang="en-AU" dirty="0"/>
              <a:t> Attach the new encrypted EBS volume to the EC2 instance. </a:t>
            </a:r>
          </a:p>
        </p:txBody>
      </p:sp>
    </p:spTree>
    <p:extLst>
      <p:ext uri="{BB962C8B-B14F-4D97-AF65-F5344CB8AC3E}">
        <p14:creationId xmlns:p14="http://schemas.microsoft.com/office/powerpoint/2010/main" val="15255488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Root EBS Volume Encryption: </a:t>
            </a:r>
            <a:endParaRPr lang="en-AU" dirty="0"/>
          </a:p>
        </p:txBody>
      </p:sp>
      <p:sp>
        <p:nvSpPr>
          <p:cNvPr id="3" name="Content Placeholder 2"/>
          <p:cNvSpPr>
            <a:spLocks noGrp="1"/>
          </p:cNvSpPr>
          <p:nvPr>
            <p:ph idx="1"/>
          </p:nvPr>
        </p:nvSpPr>
        <p:spPr>
          <a:xfrm>
            <a:off x="2589212" y="1337094"/>
            <a:ext cx="8915400" cy="4574128"/>
          </a:xfrm>
        </p:spPr>
        <p:txBody>
          <a:bodyPr>
            <a:normAutofit/>
          </a:bodyPr>
          <a:lstStyle/>
          <a:p>
            <a:endParaRPr lang="en-AU" dirty="0"/>
          </a:p>
          <a:p>
            <a:r>
              <a:rPr lang="en-AU" dirty="0"/>
              <a:t> There is no direct way to change the encryption state of a volume. </a:t>
            </a:r>
          </a:p>
          <a:p>
            <a:r>
              <a:rPr lang="en-AU" dirty="0"/>
              <a:t> There is an indirect work around to this: </a:t>
            </a:r>
          </a:p>
          <a:p>
            <a:r>
              <a:rPr lang="en-AU" dirty="0"/>
              <a:t> Launch the instance with the EBS volume required. </a:t>
            </a:r>
          </a:p>
          <a:p>
            <a:r>
              <a:rPr lang="en-AU" dirty="0"/>
              <a:t> Do whatever patching of install applications. </a:t>
            </a:r>
          </a:p>
          <a:p>
            <a:r>
              <a:rPr lang="en-AU" dirty="0"/>
              <a:t> Create an AMI from the EC2 instance. </a:t>
            </a:r>
          </a:p>
          <a:p>
            <a:r>
              <a:rPr lang="en-AU" dirty="0"/>
              <a:t> Copy the AMI and choose encryption while copying. </a:t>
            </a:r>
          </a:p>
          <a:p>
            <a:r>
              <a:rPr lang="en-AU" dirty="0"/>
              <a:t> This results it an encrypted AMI that is private (yours only). </a:t>
            </a:r>
          </a:p>
          <a:p>
            <a:r>
              <a:rPr lang="en-AU" dirty="0"/>
              <a:t> Use the encrypted AMI to launch new EC2 instances which will have their EBS root volume3 encrypted. </a:t>
            </a:r>
          </a:p>
        </p:txBody>
      </p:sp>
    </p:spTree>
    <p:extLst>
      <p:ext uri="{BB962C8B-B14F-4D97-AF65-F5344CB8AC3E}">
        <p14:creationId xmlns:p14="http://schemas.microsoft.com/office/powerpoint/2010/main" val="1809257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i="1" dirty="0"/>
              <a:t>Virtualisation</a:t>
            </a:r>
          </a:p>
        </p:txBody>
      </p:sp>
      <p:sp>
        <p:nvSpPr>
          <p:cNvPr id="3" name="Content Placeholder 2"/>
          <p:cNvSpPr>
            <a:spLocks noGrp="1"/>
          </p:cNvSpPr>
          <p:nvPr>
            <p:ph idx="1"/>
          </p:nvPr>
        </p:nvSpPr>
        <p:spPr/>
        <p:txBody>
          <a:bodyPr/>
          <a:lstStyle/>
          <a:p>
            <a:r>
              <a:rPr lang="en-AU" dirty="0"/>
              <a:t>We need to understand that, if we virtualise  the Network, Storage, server then only we can create cloud services.</a:t>
            </a:r>
          </a:p>
          <a:p>
            <a:r>
              <a:rPr lang="en-AU" dirty="0"/>
              <a:t>This we can achieve with the help of Hypervisor.</a:t>
            </a:r>
          </a:p>
          <a:p>
            <a:r>
              <a:rPr lang="en-AU" dirty="0"/>
              <a:t>Hypervisor remains above the (servers, storage, network) and helps in Virtualisation</a:t>
            </a:r>
          </a:p>
          <a:p>
            <a:r>
              <a:rPr lang="en-AU" dirty="0"/>
              <a:t>Hypervisor of AWS is Citrix, </a:t>
            </a:r>
          </a:p>
          <a:p>
            <a:r>
              <a:rPr lang="en-AU" dirty="0"/>
              <a:t>Hypervisor of VMware is VSphere, </a:t>
            </a:r>
          </a:p>
          <a:p>
            <a:r>
              <a:rPr lang="en-AU" dirty="0"/>
              <a:t>Hypervisor of Microsoft is Hyper V.</a:t>
            </a:r>
          </a:p>
        </p:txBody>
      </p:sp>
    </p:spTree>
    <p:extLst>
      <p:ext uri="{BB962C8B-B14F-4D97-AF65-F5344CB8AC3E}">
        <p14:creationId xmlns:p14="http://schemas.microsoft.com/office/powerpoint/2010/main" val="9778575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EBS Encryption Key: </a:t>
            </a:r>
            <a:endParaRPr lang="en-AU" dirty="0"/>
          </a:p>
        </p:txBody>
      </p:sp>
      <p:sp>
        <p:nvSpPr>
          <p:cNvPr id="3" name="Content Placeholder 2"/>
          <p:cNvSpPr>
            <a:spLocks noGrp="1"/>
          </p:cNvSpPr>
          <p:nvPr>
            <p:ph idx="1"/>
          </p:nvPr>
        </p:nvSpPr>
        <p:spPr>
          <a:xfrm>
            <a:off x="2589212" y="1362974"/>
            <a:ext cx="8915400" cy="4548248"/>
          </a:xfrm>
        </p:spPr>
        <p:txBody>
          <a:bodyPr/>
          <a:lstStyle/>
          <a:p>
            <a:endParaRPr lang="en-AU" dirty="0"/>
          </a:p>
          <a:p>
            <a:r>
              <a:rPr lang="en-AU" dirty="0"/>
              <a:t> To encrypt a volume or snapshot, you need an encryption key, these keys are called customer master key (CMK) and are managed by AWS key management service (KMS). </a:t>
            </a:r>
          </a:p>
          <a:p>
            <a:r>
              <a:rPr lang="en-AU" dirty="0"/>
              <a:t> When encrypting the first EBS volume, AWS KMS creates a default CMK key. </a:t>
            </a:r>
          </a:p>
          <a:p>
            <a:r>
              <a:rPr lang="en-AU" dirty="0"/>
              <a:t> This key is used for your first volume encryption of snapshots created from this volumes and subsequent volumes created from these snapshots. </a:t>
            </a:r>
          </a:p>
          <a:p>
            <a:r>
              <a:rPr lang="en-AU" dirty="0"/>
              <a:t> After that each newly encrypted volume is encrypted with a unique/ separate AES-256 bit encryption key. This key is used to encrypt the volume, its snapshot and any volumes created of its snapshots. </a:t>
            </a:r>
          </a:p>
        </p:txBody>
      </p:sp>
    </p:spTree>
    <p:extLst>
      <p:ext uri="{BB962C8B-B14F-4D97-AF65-F5344CB8AC3E}">
        <p14:creationId xmlns:p14="http://schemas.microsoft.com/office/powerpoint/2010/main" val="30377947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Changing Encryption Key: </a:t>
            </a:r>
            <a:endParaRPr lang="en-AU" dirty="0"/>
          </a:p>
        </p:txBody>
      </p:sp>
      <p:sp>
        <p:nvSpPr>
          <p:cNvPr id="3" name="Content Placeholder 2"/>
          <p:cNvSpPr>
            <a:spLocks noGrp="1"/>
          </p:cNvSpPr>
          <p:nvPr>
            <p:ph idx="1"/>
          </p:nvPr>
        </p:nvSpPr>
        <p:spPr>
          <a:xfrm>
            <a:off x="2589212" y="1302589"/>
            <a:ext cx="8915400" cy="4608633"/>
          </a:xfrm>
        </p:spPr>
        <p:txBody>
          <a:bodyPr/>
          <a:lstStyle/>
          <a:p>
            <a:endParaRPr lang="en-AU" dirty="0"/>
          </a:p>
          <a:p>
            <a:r>
              <a:rPr lang="en-AU" dirty="0"/>
              <a:t> You cannot change the encryption (CMK) key used to encrypt an existing encrypted snapshot or encrypted EBS volume. </a:t>
            </a:r>
          </a:p>
          <a:p>
            <a:r>
              <a:rPr lang="en-AU" dirty="0"/>
              <a:t> If you want to change the key, create a copy of the snapshot and specify during the copy process that you want to re-encrypt the copy with a different key. </a:t>
            </a:r>
          </a:p>
          <a:p>
            <a:endParaRPr lang="en-AU" dirty="0"/>
          </a:p>
          <a:p>
            <a:r>
              <a:rPr lang="en-AU" dirty="0"/>
              <a:t> This comes in handy when you have a snapshot that was encrypted using your default CMK key and you want to change the key in order to able to share the snapshot with other accounts. </a:t>
            </a:r>
          </a:p>
          <a:p>
            <a:pPr marL="457200" lvl="1" indent="0">
              <a:buNone/>
            </a:pPr>
            <a:endParaRPr lang="en-AU" dirty="0"/>
          </a:p>
        </p:txBody>
      </p:sp>
    </p:spTree>
    <p:extLst>
      <p:ext uri="{BB962C8B-B14F-4D97-AF65-F5344CB8AC3E}">
        <p14:creationId xmlns:p14="http://schemas.microsoft.com/office/powerpoint/2010/main" val="5261297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Sharing EBS Snapshot: </a:t>
            </a:r>
            <a:endParaRPr lang="en-AU" dirty="0"/>
          </a:p>
        </p:txBody>
      </p:sp>
      <p:sp>
        <p:nvSpPr>
          <p:cNvPr id="3" name="Content Placeholder 2"/>
          <p:cNvSpPr>
            <a:spLocks noGrp="1"/>
          </p:cNvSpPr>
          <p:nvPr>
            <p:ph idx="1"/>
          </p:nvPr>
        </p:nvSpPr>
        <p:spPr>
          <a:xfrm>
            <a:off x="2589212" y="1302589"/>
            <a:ext cx="8915400" cy="5313871"/>
          </a:xfrm>
        </p:spPr>
        <p:txBody>
          <a:bodyPr>
            <a:normAutofit fontScale="92500" lnSpcReduction="20000"/>
          </a:bodyPr>
          <a:lstStyle/>
          <a:p>
            <a:endParaRPr lang="en-AU" dirty="0"/>
          </a:p>
          <a:p>
            <a:r>
              <a:rPr lang="en-AU" dirty="0"/>
              <a:t> By default only the account owner can create volumes from the account snapshots. </a:t>
            </a:r>
          </a:p>
          <a:p>
            <a:r>
              <a:rPr lang="en-AU" dirty="0"/>
              <a:t> You can share your unencrypted snapshots with the AWS community by making them public. </a:t>
            </a:r>
          </a:p>
          <a:p>
            <a:r>
              <a:rPr lang="en-AU" dirty="0"/>
              <a:t> Also you can share your unencrypted snapshots with a selected AWS account by making them private then selecting the AWS accounts to share with. </a:t>
            </a:r>
          </a:p>
          <a:p>
            <a:r>
              <a:rPr lang="en-AU" dirty="0"/>
              <a:t> You cannot make your encrypted snapshots public. </a:t>
            </a:r>
          </a:p>
          <a:p>
            <a:r>
              <a:rPr lang="en-AU" dirty="0"/>
              <a:t> You cannot make a snapshot of an encrypted EBS volume public on AWS. </a:t>
            </a:r>
          </a:p>
          <a:p>
            <a:r>
              <a:rPr lang="en-AU" dirty="0"/>
              <a:t> You can share your encrypted snapshot with specific AWS account as follows: </a:t>
            </a:r>
          </a:p>
          <a:p>
            <a:r>
              <a:rPr lang="en-AU" dirty="0"/>
              <a:t> Make sure that you use a non-default/custom CMK key to encrypt the snapshot, not the default CMK key (AWS will not allow the sharing if default CMK is used.) </a:t>
            </a:r>
          </a:p>
          <a:p>
            <a:r>
              <a:rPr lang="en-AU" dirty="0"/>
              <a:t> Configure cross account permissions in order to give the account with which you want to share the snapshot access to the custom CMK key used to encrypt the snapshot. </a:t>
            </a:r>
          </a:p>
          <a:p>
            <a:r>
              <a:rPr lang="en-AU" dirty="0"/>
              <a:t> Without this the other account will not be able to copy the snapshots nor will be able to create volumes of the snapshots. </a:t>
            </a:r>
          </a:p>
        </p:txBody>
      </p:sp>
    </p:spTree>
    <p:extLst>
      <p:ext uri="{BB962C8B-B14F-4D97-AF65-F5344CB8AC3E}">
        <p14:creationId xmlns:p14="http://schemas.microsoft.com/office/powerpoint/2010/main" val="17863767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Sharing EBS Snapshot: </a:t>
            </a:r>
            <a:endParaRPr lang="en-AU" dirty="0"/>
          </a:p>
        </p:txBody>
      </p:sp>
      <p:sp>
        <p:nvSpPr>
          <p:cNvPr id="3" name="Content Placeholder 2"/>
          <p:cNvSpPr>
            <a:spLocks noGrp="1"/>
          </p:cNvSpPr>
          <p:nvPr>
            <p:ph idx="1"/>
          </p:nvPr>
        </p:nvSpPr>
        <p:spPr/>
        <p:txBody>
          <a:bodyPr>
            <a:normAutofit fontScale="92500" lnSpcReduction="20000"/>
          </a:bodyPr>
          <a:lstStyle/>
          <a:p>
            <a:endParaRPr lang="en-AU" dirty="0"/>
          </a:p>
          <a:p>
            <a:r>
              <a:rPr lang="en-AU" dirty="0"/>
              <a:t> AWS will not allow you to share snapshots encrypted using your default CMK key. </a:t>
            </a:r>
          </a:p>
          <a:p>
            <a:r>
              <a:rPr lang="en-AU" dirty="0"/>
              <a:t> For the AWS account with whom an encrypted snapshot is shared. </a:t>
            </a:r>
          </a:p>
          <a:p>
            <a:r>
              <a:rPr lang="en-AU" dirty="0"/>
              <a:t> They must first create their own copies of the snapshot. </a:t>
            </a:r>
          </a:p>
          <a:p>
            <a:r>
              <a:rPr lang="en-AU" dirty="0"/>
              <a:t> Then they use that copy to restore/create EBS volume. </a:t>
            </a:r>
          </a:p>
          <a:p>
            <a:r>
              <a:rPr lang="en-AU" dirty="0"/>
              <a:t> You can make a copy of the snapshot when it has been fully saved to S3 (its status show as complete) and not during the snapshot’s pending status (when data blocks are being moved to S3). </a:t>
            </a:r>
          </a:p>
          <a:p>
            <a:r>
              <a:rPr lang="en-AU" dirty="0"/>
              <a:t> Amazon S3 server side encryption (SSE) protect the snapshot data-in-transit while copying. </a:t>
            </a:r>
          </a:p>
          <a:p>
            <a:r>
              <a:rPr lang="en-AU" dirty="0"/>
              <a:t> You can have up to 5 snapshots copy request running in a single destination per account. </a:t>
            </a:r>
          </a:p>
          <a:p>
            <a:pPr lvl="1"/>
            <a:endParaRPr lang="en-AU" dirty="0"/>
          </a:p>
        </p:txBody>
      </p:sp>
    </p:spTree>
    <p:extLst>
      <p:ext uri="{BB962C8B-B14F-4D97-AF65-F5344CB8AC3E}">
        <p14:creationId xmlns:p14="http://schemas.microsoft.com/office/powerpoint/2010/main" val="1123620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AWS AUTO SCALING </a:t>
            </a:r>
            <a:endParaRPr lang="en-AU" dirty="0"/>
          </a:p>
        </p:txBody>
      </p:sp>
      <p:sp>
        <p:nvSpPr>
          <p:cNvPr id="3" name="Content Placeholder 2"/>
          <p:cNvSpPr>
            <a:spLocks noGrp="1"/>
          </p:cNvSpPr>
          <p:nvPr>
            <p:ph idx="1"/>
          </p:nvPr>
        </p:nvSpPr>
        <p:spPr>
          <a:xfrm>
            <a:off x="2589212" y="1276709"/>
            <a:ext cx="8915400" cy="4634513"/>
          </a:xfrm>
        </p:spPr>
        <p:txBody>
          <a:bodyPr>
            <a:normAutofit fontScale="92500" lnSpcReduction="10000"/>
          </a:bodyPr>
          <a:lstStyle/>
          <a:p>
            <a:r>
              <a:rPr lang="en-AU" dirty="0"/>
              <a:t>Creating group of EC2 instances that scale up or down depending on the conditions you set. </a:t>
            </a:r>
          </a:p>
          <a:p>
            <a:r>
              <a:rPr lang="en-AU" dirty="0"/>
              <a:t> Enable elasticity by scaling horizontally through adding or terminating EC2 instances. </a:t>
            </a:r>
          </a:p>
          <a:p>
            <a:r>
              <a:rPr lang="en-AU" dirty="0"/>
              <a:t> Auto scaling ensures that you have the right number of AWS EC2 instances for your needs at all time. </a:t>
            </a:r>
          </a:p>
          <a:p>
            <a:r>
              <a:rPr lang="en-AU" dirty="0"/>
              <a:t> Auto scaling helps you to save cost by cutting down the number of EC2 instances when not needed and scaling out to add more instances only it is required. </a:t>
            </a:r>
          </a:p>
          <a:p>
            <a:endParaRPr lang="en-AU" dirty="0"/>
          </a:p>
          <a:p>
            <a:r>
              <a:rPr lang="en-AU" b="1" dirty="0"/>
              <a:t>Auto Scaling Components: </a:t>
            </a:r>
            <a:endParaRPr lang="en-AU" dirty="0"/>
          </a:p>
          <a:p>
            <a:r>
              <a:rPr lang="en-AU" dirty="0"/>
              <a:t>1. Launch Configuration : like instance type, AMI, key-pair, security group </a:t>
            </a:r>
          </a:p>
          <a:p>
            <a:r>
              <a:rPr lang="en-AU" dirty="0"/>
              <a:t>2. Auto Scaling Group: group name, group size, VPC, subnet, health check period </a:t>
            </a:r>
          </a:p>
          <a:p>
            <a:r>
              <a:rPr lang="en-AU" dirty="0"/>
              <a:t>3. Scaling Policy : metric type, target value </a:t>
            </a:r>
          </a:p>
        </p:txBody>
      </p:sp>
    </p:spTree>
    <p:extLst>
      <p:ext uri="{BB962C8B-B14F-4D97-AF65-F5344CB8AC3E}">
        <p14:creationId xmlns:p14="http://schemas.microsoft.com/office/powerpoint/2010/main" val="19793731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How to Balance, Attach and Detach EC2 Instances: </a:t>
            </a:r>
            <a:endParaRPr lang="en-AU" dirty="0"/>
          </a:p>
        </p:txBody>
      </p:sp>
      <p:sp>
        <p:nvSpPr>
          <p:cNvPr id="3" name="Content Placeholder 2"/>
          <p:cNvSpPr>
            <a:spLocks noGrp="1"/>
          </p:cNvSpPr>
          <p:nvPr>
            <p:ph idx="1"/>
          </p:nvPr>
        </p:nvSpPr>
        <p:spPr>
          <a:xfrm>
            <a:off x="2589212" y="1802921"/>
            <a:ext cx="8915400" cy="5141343"/>
          </a:xfrm>
        </p:spPr>
        <p:txBody>
          <a:bodyPr>
            <a:normAutofit/>
          </a:bodyPr>
          <a:lstStyle/>
          <a:p>
            <a:r>
              <a:rPr lang="en-AU" b="1" dirty="0"/>
              <a:t>Balance: </a:t>
            </a:r>
            <a:endParaRPr lang="en-AU" dirty="0"/>
          </a:p>
          <a:p>
            <a:r>
              <a:rPr lang="en-AU" dirty="0"/>
              <a:t> If auto scaling finds that the number of EC2 instances launched by ASG into subjects AZs is not balanced (EC2 instances are not evenly distributed), auto scaling do rebalancing activity by itself. </a:t>
            </a:r>
          </a:p>
          <a:p>
            <a:r>
              <a:rPr lang="en-AU" dirty="0"/>
              <a:t> AS always tries to balance the instances distribution across AZs. </a:t>
            </a:r>
          </a:p>
          <a:p>
            <a:r>
              <a:rPr lang="en-AU" dirty="0"/>
              <a:t> While rebalancing, ASG launches new EC2 instances where there are less EC2 at present and then terminates the instances from the AZs that had more instances. </a:t>
            </a:r>
          </a:p>
          <a:p>
            <a:endParaRPr lang="en-AU" dirty="0"/>
          </a:p>
          <a:p>
            <a:r>
              <a:rPr lang="en-AU" b="1" dirty="0"/>
              <a:t>What causes imbalance of EC2? </a:t>
            </a:r>
            <a:endParaRPr lang="en-AU" dirty="0"/>
          </a:p>
          <a:p>
            <a:r>
              <a:rPr lang="en-AU" dirty="0"/>
              <a:t> If we add or remove same subnets/AZ form auto scaling. </a:t>
            </a:r>
          </a:p>
          <a:p>
            <a:r>
              <a:rPr lang="en-AU" dirty="0"/>
              <a:t> If we manually request for EC2 termination from our ASG. </a:t>
            </a:r>
          </a:p>
          <a:p>
            <a:r>
              <a:rPr lang="en-AU" dirty="0"/>
              <a:t> An AZ that did not have enough EC2 capacity now has enough capacity and it is one of the auto scaling group. </a:t>
            </a:r>
          </a:p>
        </p:txBody>
      </p:sp>
    </p:spTree>
    <p:extLst>
      <p:ext uri="{BB962C8B-B14F-4D97-AF65-F5344CB8AC3E}">
        <p14:creationId xmlns:p14="http://schemas.microsoft.com/office/powerpoint/2010/main" val="18493789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Attach: </a:t>
            </a:r>
            <a:endParaRPr lang="en-AU" dirty="0"/>
          </a:p>
        </p:txBody>
      </p:sp>
      <p:sp>
        <p:nvSpPr>
          <p:cNvPr id="3" name="Content Placeholder 2"/>
          <p:cNvSpPr>
            <a:spLocks noGrp="1"/>
          </p:cNvSpPr>
          <p:nvPr>
            <p:ph idx="1"/>
          </p:nvPr>
        </p:nvSpPr>
        <p:spPr>
          <a:xfrm>
            <a:off x="2589212" y="1285336"/>
            <a:ext cx="8915400" cy="4625886"/>
          </a:xfrm>
        </p:spPr>
        <p:txBody>
          <a:bodyPr/>
          <a:lstStyle/>
          <a:p>
            <a:endParaRPr lang="en-AU" dirty="0"/>
          </a:p>
          <a:p>
            <a:r>
              <a:rPr lang="en-AU" dirty="0"/>
              <a:t> We can attach a running EC2 instance to an ASG by using AWS console or CLI if the below conditions are meet: </a:t>
            </a:r>
          </a:p>
          <a:p>
            <a:r>
              <a:rPr lang="en-AU" dirty="0"/>
              <a:t> Instances must be on running state. </a:t>
            </a:r>
          </a:p>
          <a:p>
            <a:r>
              <a:rPr lang="en-AU" dirty="0"/>
              <a:t> AMI used to launch the EC2 still exists. </a:t>
            </a:r>
          </a:p>
          <a:p>
            <a:r>
              <a:rPr lang="en-AU" dirty="0"/>
              <a:t> Instances is not the part of another auto scaling group. </a:t>
            </a:r>
          </a:p>
          <a:p>
            <a:r>
              <a:rPr lang="en-AU" dirty="0"/>
              <a:t> Instances must be in the same AZ of the same group. </a:t>
            </a:r>
          </a:p>
          <a:p>
            <a:r>
              <a:rPr lang="en-AU" dirty="0"/>
              <a:t> If the existing EC2 instances under the ASG, plus the one to be needed, exceeds the maximum capacity of the ASG, the request will fail, EC2 instance would not be added. </a:t>
            </a:r>
          </a:p>
          <a:p>
            <a:endParaRPr lang="en-AU" dirty="0"/>
          </a:p>
        </p:txBody>
      </p:sp>
    </p:spTree>
    <p:extLst>
      <p:ext uri="{BB962C8B-B14F-4D97-AF65-F5344CB8AC3E}">
        <p14:creationId xmlns:p14="http://schemas.microsoft.com/office/powerpoint/2010/main" val="15662075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Detach: </a:t>
            </a:r>
            <a:endParaRPr lang="en-AU" dirty="0"/>
          </a:p>
        </p:txBody>
      </p:sp>
      <p:sp>
        <p:nvSpPr>
          <p:cNvPr id="3" name="Content Placeholder 2"/>
          <p:cNvSpPr>
            <a:spLocks noGrp="1"/>
          </p:cNvSpPr>
          <p:nvPr>
            <p:ph idx="1"/>
          </p:nvPr>
        </p:nvSpPr>
        <p:spPr>
          <a:xfrm>
            <a:off x="2589212" y="1190445"/>
            <a:ext cx="8915400" cy="4720777"/>
          </a:xfrm>
        </p:spPr>
        <p:txBody>
          <a:bodyPr>
            <a:normAutofit/>
          </a:bodyPr>
          <a:lstStyle/>
          <a:p>
            <a:endParaRPr lang="en-AU" dirty="0"/>
          </a:p>
          <a:p>
            <a:r>
              <a:rPr lang="en-AU" dirty="0"/>
              <a:t> You can manually remove EC2 instances from an ASG using AWS console of CLI. </a:t>
            </a:r>
          </a:p>
          <a:p>
            <a:r>
              <a:rPr lang="en-AU" dirty="0"/>
              <a:t> You can then manage the detached instances independently or attach it to another ASG. </a:t>
            </a:r>
          </a:p>
          <a:p>
            <a:r>
              <a:rPr lang="en-AU" dirty="0"/>
              <a:t> When you detach an instance you have the option to decrement the ASG desired capacity. </a:t>
            </a:r>
          </a:p>
          <a:p>
            <a:r>
              <a:rPr lang="en-AU" dirty="0"/>
              <a:t> If you do not, ASG will launch another instance to replace the one detached. </a:t>
            </a:r>
          </a:p>
          <a:p>
            <a:r>
              <a:rPr lang="en-AU" dirty="0"/>
              <a:t> When you delete an ASG its parameter like maximum, minimum and desired capacity are all set to zero. Hence it terminates it’s all EC2 instances. </a:t>
            </a:r>
          </a:p>
          <a:p>
            <a:r>
              <a:rPr lang="en-AU" dirty="0"/>
              <a:t> If you want to keep the EC2 instances and manage them independently you can manually detach them first then delete ASG. </a:t>
            </a:r>
          </a:p>
        </p:txBody>
      </p:sp>
    </p:spTree>
    <p:extLst>
      <p:ext uri="{BB962C8B-B14F-4D97-AF65-F5344CB8AC3E}">
        <p14:creationId xmlns:p14="http://schemas.microsoft.com/office/powerpoint/2010/main" val="1336645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Attach &amp; Detach: </a:t>
            </a:r>
            <a:endParaRPr lang="en-AU" dirty="0"/>
          </a:p>
        </p:txBody>
      </p:sp>
      <p:sp>
        <p:nvSpPr>
          <p:cNvPr id="3" name="Content Placeholder 2"/>
          <p:cNvSpPr>
            <a:spLocks noGrp="1"/>
          </p:cNvSpPr>
          <p:nvPr>
            <p:ph idx="1"/>
          </p:nvPr>
        </p:nvSpPr>
        <p:spPr>
          <a:xfrm>
            <a:off x="2589212" y="1905000"/>
            <a:ext cx="8915400" cy="4694208"/>
          </a:xfrm>
        </p:spPr>
        <p:txBody>
          <a:bodyPr>
            <a:normAutofit fontScale="92500" lnSpcReduction="20000"/>
          </a:bodyPr>
          <a:lstStyle/>
          <a:p>
            <a:endParaRPr lang="en-AU" dirty="0"/>
          </a:p>
          <a:p>
            <a:r>
              <a:rPr lang="en-AU" dirty="0"/>
              <a:t> We can attach one more Elastic Load Balancer (ELB) to our ASG. </a:t>
            </a:r>
          </a:p>
          <a:p>
            <a:r>
              <a:rPr lang="en-AU" dirty="0"/>
              <a:t> The ELB must be in the same region as the ASG. </a:t>
            </a:r>
          </a:p>
          <a:p>
            <a:r>
              <a:rPr lang="en-AU" dirty="0"/>
              <a:t> Once you do this any EC2 instance existing or added by ASG will be automatically registered with the ASG defined ELB. </a:t>
            </a:r>
          </a:p>
          <a:p>
            <a:r>
              <a:rPr lang="en-AU" dirty="0"/>
              <a:t> Instances and the ELB must be in the same VPC. </a:t>
            </a:r>
          </a:p>
          <a:p>
            <a:r>
              <a:rPr lang="en-AU" dirty="0"/>
              <a:t> Auto scaling classifies its EC2 instance health check or unhealthy. </a:t>
            </a:r>
          </a:p>
          <a:p>
            <a:r>
              <a:rPr lang="en-AU" dirty="0"/>
              <a:t> By default, as uses EC2 status checks only to determine the health status of an instance. </a:t>
            </a:r>
          </a:p>
          <a:p>
            <a:r>
              <a:rPr lang="en-AU" dirty="0"/>
              <a:t> When you have one or more ELB defined with the ASG you can configure auto scaling to use both the EC2 status check and SLB health check to determine the instances health check. </a:t>
            </a:r>
          </a:p>
          <a:p>
            <a:r>
              <a:rPr lang="en-AU" dirty="0"/>
              <a:t> Health check grace period is 300sec by default. </a:t>
            </a:r>
          </a:p>
          <a:p>
            <a:r>
              <a:rPr lang="en-AU" dirty="0"/>
              <a:t> If we set zero in grace period the instance health is checked once it is in service. </a:t>
            </a:r>
          </a:p>
        </p:txBody>
      </p:sp>
    </p:spTree>
    <p:extLst>
      <p:ext uri="{BB962C8B-B14F-4D97-AF65-F5344CB8AC3E}">
        <p14:creationId xmlns:p14="http://schemas.microsoft.com/office/powerpoint/2010/main" val="8175659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Attach &amp; Detach: </a:t>
            </a:r>
            <a:endParaRPr lang="en-AU" dirty="0"/>
          </a:p>
        </p:txBody>
      </p:sp>
      <p:sp>
        <p:nvSpPr>
          <p:cNvPr id="3" name="Content Placeholder 2"/>
          <p:cNvSpPr>
            <a:spLocks noGrp="1"/>
          </p:cNvSpPr>
          <p:nvPr>
            <p:ph idx="1"/>
          </p:nvPr>
        </p:nvSpPr>
        <p:spPr/>
        <p:txBody>
          <a:bodyPr>
            <a:normAutofit fontScale="92500" lnSpcReduction="10000"/>
          </a:bodyPr>
          <a:lstStyle/>
          <a:p>
            <a:endParaRPr lang="en-AU" dirty="0"/>
          </a:p>
          <a:p>
            <a:r>
              <a:rPr lang="en-AU" dirty="0"/>
              <a:t> Until the grace period timer expires any unhealthy status reported by EC22 status check of the ELB attached to the ASG will not be acted upon. </a:t>
            </a:r>
          </a:p>
          <a:p>
            <a:r>
              <a:rPr lang="en-AU" dirty="0"/>
              <a:t> After grace period expires ASG consider an instance unhealthy in any of the following cases: </a:t>
            </a:r>
          </a:p>
          <a:p>
            <a:r>
              <a:rPr lang="en-AU" dirty="0"/>
              <a:t> EC2 status check report to ASG an instance other than running. </a:t>
            </a:r>
          </a:p>
          <a:p>
            <a:r>
              <a:rPr lang="en-AU" dirty="0"/>
              <a:t> If ELB health check are configured to be used by the auto scaling then if the ELB report the instance as ‘out of service’. </a:t>
            </a:r>
          </a:p>
          <a:p>
            <a:r>
              <a:rPr lang="en-AU" dirty="0"/>
              <a:t> Unlike AZ rebalancing, termination of unhealthy instances happen first then auto scaling attempt to launch new instance to replace the ones terminated. </a:t>
            </a:r>
          </a:p>
          <a:p>
            <a:r>
              <a:rPr lang="en-AU" dirty="0"/>
              <a:t> Elastic IP and EBS volumes gets detached from the terminated instances you need to manually attach there to the new instance. </a:t>
            </a:r>
          </a:p>
        </p:txBody>
      </p:sp>
    </p:spTree>
    <p:extLst>
      <p:ext uri="{BB962C8B-B14F-4D97-AF65-F5344CB8AC3E}">
        <p14:creationId xmlns:p14="http://schemas.microsoft.com/office/powerpoint/2010/main" val="236986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3292-5819-8143-368C-5665A91185E8}"/>
              </a:ext>
            </a:extLst>
          </p:cNvPr>
          <p:cNvSpPr>
            <a:spLocks noGrp="1"/>
          </p:cNvSpPr>
          <p:nvPr>
            <p:ph type="title"/>
          </p:nvPr>
        </p:nvSpPr>
        <p:spPr>
          <a:xfrm>
            <a:off x="2589213" y="4697835"/>
            <a:ext cx="8915400" cy="669503"/>
          </a:xfrm>
        </p:spPr>
        <p:txBody>
          <a:bodyPr>
            <a:normAutofit fontScale="90000"/>
          </a:bodyPr>
          <a:lstStyle/>
          <a:p>
            <a:r>
              <a:rPr lang="en-AU" b="0" i="0" dirty="0">
                <a:solidFill>
                  <a:srgbClr val="202124"/>
                </a:solidFill>
                <a:effectLst/>
                <a:latin typeface="Google Sans"/>
              </a:rPr>
              <a:t>A hypervisor is </a:t>
            </a:r>
            <a:r>
              <a:rPr lang="en-AU" b="0" i="0" dirty="0">
                <a:solidFill>
                  <a:srgbClr val="040C28"/>
                </a:solidFill>
                <a:effectLst/>
                <a:latin typeface="Google Sans"/>
              </a:rPr>
              <a:t>a software that you can use to run multiple virtual machines on a single physical machine</a:t>
            </a:r>
            <a:r>
              <a:rPr lang="en-AU" b="0" i="0" dirty="0">
                <a:solidFill>
                  <a:srgbClr val="202124"/>
                </a:solidFill>
                <a:effectLst/>
                <a:latin typeface="Google Sans"/>
              </a:rPr>
              <a:t>. </a:t>
            </a:r>
            <a:endParaRPr lang="en-AU" dirty="0"/>
          </a:p>
        </p:txBody>
      </p:sp>
      <p:pic>
        <p:nvPicPr>
          <p:cNvPr id="6" name="Picture Placeholder 5" descr="A screenshot of a computer&#10;&#10;Description automatically generated">
            <a:extLst>
              <a:ext uri="{FF2B5EF4-FFF2-40B4-BE49-F238E27FC236}">
                <a16:creationId xmlns:a16="http://schemas.microsoft.com/office/drawing/2014/main" id="{D7944051-D316-6B30-AA2D-E13E3B04893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290" r="5290"/>
          <a:stretch>
            <a:fillRect/>
          </a:stretch>
        </p:blipFill>
        <p:spPr/>
      </p:pic>
      <p:sp>
        <p:nvSpPr>
          <p:cNvPr id="4" name="Text Placeholder 3">
            <a:extLst>
              <a:ext uri="{FF2B5EF4-FFF2-40B4-BE49-F238E27FC236}">
                <a16:creationId xmlns:a16="http://schemas.microsoft.com/office/drawing/2014/main" id="{52616A68-C7C8-7812-6D07-7523C2806A4C}"/>
              </a:ext>
            </a:extLst>
          </p:cNvPr>
          <p:cNvSpPr>
            <a:spLocks noGrp="1"/>
          </p:cNvSpPr>
          <p:nvPr>
            <p:ph type="body" sz="half" idx="2"/>
          </p:nvPr>
        </p:nvSpPr>
        <p:spPr>
          <a:xfrm>
            <a:off x="2589213" y="5367337"/>
            <a:ext cx="8915400" cy="1142519"/>
          </a:xfrm>
        </p:spPr>
        <p:txBody>
          <a:bodyPr>
            <a:normAutofit/>
          </a:bodyPr>
          <a:lstStyle/>
          <a:p>
            <a:r>
              <a:rPr lang="en-AU" sz="1600" b="0" i="0" dirty="0">
                <a:solidFill>
                  <a:srgbClr val="202124"/>
                </a:solidFill>
                <a:effectLst/>
                <a:latin typeface="Google Sans"/>
              </a:rPr>
              <a:t>Every virtual machine has its own operating system and applications.</a:t>
            </a:r>
          </a:p>
          <a:p>
            <a:r>
              <a:rPr lang="en-AU" sz="1600" b="0" i="0" dirty="0">
                <a:solidFill>
                  <a:srgbClr val="202124"/>
                </a:solidFill>
                <a:effectLst/>
                <a:latin typeface="Google Sans"/>
              </a:rPr>
              <a:t> The hypervisor allocates the underlying physical computing resources such as CPU and memory to individual virtual machines as required.</a:t>
            </a:r>
            <a:endParaRPr lang="en-AU" sz="1600" dirty="0"/>
          </a:p>
        </p:txBody>
      </p:sp>
    </p:spTree>
    <p:extLst>
      <p:ext uri="{BB962C8B-B14F-4D97-AF65-F5344CB8AC3E}">
        <p14:creationId xmlns:p14="http://schemas.microsoft.com/office/powerpoint/2010/main" val="105738316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Types of Auto Scaling Policies: </a:t>
            </a:r>
            <a:endParaRPr lang="en-AU" dirty="0"/>
          </a:p>
        </p:txBody>
      </p:sp>
      <p:sp>
        <p:nvSpPr>
          <p:cNvPr id="3" name="Content Placeholder 2"/>
          <p:cNvSpPr>
            <a:spLocks noGrp="1"/>
          </p:cNvSpPr>
          <p:nvPr>
            <p:ph idx="1"/>
          </p:nvPr>
        </p:nvSpPr>
        <p:spPr/>
        <p:txBody>
          <a:bodyPr/>
          <a:lstStyle/>
          <a:p>
            <a:r>
              <a:rPr lang="en-AU" dirty="0"/>
              <a:t>In four situations, ASG sends a SNS email notification: </a:t>
            </a:r>
          </a:p>
          <a:p>
            <a:r>
              <a:rPr lang="en-AU" b="1" dirty="0" err="1"/>
              <a:t>i</a:t>
            </a:r>
            <a:r>
              <a:rPr lang="en-AU" b="1" dirty="0"/>
              <a:t>. </a:t>
            </a:r>
            <a:r>
              <a:rPr lang="en-AU" dirty="0"/>
              <a:t>an instance is launched </a:t>
            </a:r>
          </a:p>
          <a:p>
            <a:r>
              <a:rPr lang="en-AU" b="1" dirty="0"/>
              <a:t>ii. </a:t>
            </a:r>
            <a:r>
              <a:rPr lang="en-AU" dirty="0"/>
              <a:t>an instance is terminated </a:t>
            </a:r>
          </a:p>
          <a:p>
            <a:r>
              <a:rPr lang="en-AU" b="1" dirty="0"/>
              <a:t>iii. </a:t>
            </a:r>
            <a:r>
              <a:rPr lang="en-AU" dirty="0"/>
              <a:t>an instance fails to launch </a:t>
            </a:r>
          </a:p>
          <a:p>
            <a:r>
              <a:rPr lang="en-AU" b="1" dirty="0"/>
              <a:t>iv. </a:t>
            </a:r>
            <a:r>
              <a:rPr lang="en-AU" dirty="0"/>
              <a:t>an instance fails to terminate </a:t>
            </a:r>
          </a:p>
        </p:txBody>
      </p:sp>
    </p:spTree>
    <p:extLst>
      <p:ext uri="{BB962C8B-B14F-4D97-AF65-F5344CB8AC3E}">
        <p14:creationId xmlns:p14="http://schemas.microsoft.com/office/powerpoint/2010/main" val="22414927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Types of Auto Scaling Policies: </a:t>
            </a:r>
            <a:endParaRPr lang="en-AU" dirty="0"/>
          </a:p>
        </p:txBody>
      </p:sp>
      <p:sp>
        <p:nvSpPr>
          <p:cNvPr id="3" name="Content Placeholder 2"/>
          <p:cNvSpPr>
            <a:spLocks noGrp="1"/>
          </p:cNvSpPr>
          <p:nvPr>
            <p:ph idx="1"/>
          </p:nvPr>
        </p:nvSpPr>
        <p:spPr/>
        <p:txBody>
          <a:bodyPr>
            <a:normAutofit fontScale="92500" lnSpcReduction="20000"/>
          </a:bodyPr>
          <a:lstStyle/>
          <a:p>
            <a:r>
              <a:rPr lang="en-AU" b="1" dirty="0"/>
              <a:t>Merging ASG: </a:t>
            </a:r>
            <a:endParaRPr lang="en-AU" dirty="0"/>
          </a:p>
          <a:p>
            <a:r>
              <a:rPr lang="en-AU" dirty="0"/>
              <a:t> Can only be done form the CLI not form the AWS console. </a:t>
            </a:r>
          </a:p>
          <a:p>
            <a:r>
              <a:rPr lang="en-AU" dirty="0"/>
              <a:t> You can merge multiple single AZ ASG into a single, one multi-AZ ASG. </a:t>
            </a:r>
          </a:p>
          <a:p>
            <a:r>
              <a:rPr lang="en-AU" dirty="0"/>
              <a:t> Scale out means launching more EC2 instances. </a:t>
            </a:r>
          </a:p>
          <a:p>
            <a:r>
              <a:rPr lang="en-AU" dirty="0"/>
              <a:t> Scale in means terminating one or more EC2 instances by scaling policy. </a:t>
            </a:r>
          </a:p>
          <a:p>
            <a:r>
              <a:rPr lang="en-AU" dirty="0"/>
              <a:t> It is always recommended to create a scale-in event for each scale-out event you create. </a:t>
            </a:r>
          </a:p>
          <a:p>
            <a:r>
              <a:rPr lang="en-AU" dirty="0"/>
              <a:t> AWS EC2 services sends EC2 metrics to </a:t>
            </a:r>
            <a:r>
              <a:rPr lang="en-AU" dirty="0" err="1"/>
              <a:t>CloudWatch</a:t>
            </a:r>
            <a:r>
              <a:rPr lang="en-AU" dirty="0"/>
              <a:t> about ASG instances. </a:t>
            </a:r>
          </a:p>
          <a:p>
            <a:r>
              <a:rPr lang="en-AU" dirty="0"/>
              <a:t> Basic monitoring is every 300sec enabled by default and free of cost. </a:t>
            </a:r>
          </a:p>
          <a:p>
            <a:r>
              <a:rPr lang="en-AU" dirty="0"/>
              <a:t> You can enabled detailed every 60sec which is chargeable. </a:t>
            </a:r>
          </a:p>
          <a:p>
            <a:r>
              <a:rPr lang="en-AU" dirty="0"/>
              <a:t> When the launch configuration is done by AWS CLI, detailed monitoring for EC2 instances is enabled by default. </a:t>
            </a:r>
          </a:p>
        </p:txBody>
      </p:sp>
    </p:spTree>
    <p:extLst>
      <p:ext uri="{BB962C8B-B14F-4D97-AF65-F5344CB8AC3E}">
        <p14:creationId xmlns:p14="http://schemas.microsoft.com/office/powerpoint/2010/main" val="30181529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err="1"/>
              <a:t>StandBy</a:t>
            </a:r>
            <a:r>
              <a:rPr lang="en-AU" b="1" dirty="0"/>
              <a:t> State: </a:t>
            </a:r>
            <a:endParaRPr lang="en-AU" dirty="0"/>
          </a:p>
        </p:txBody>
      </p:sp>
      <p:sp>
        <p:nvSpPr>
          <p:cNvPr id="3" name="Content Placeholder 2"/>
          <p:cNvSpPr>
            <a:spLocks noGrp="1"/>
          </p:cNvSpPr>
          <p:nvPr>
            <p:ph idx="1"/>
          </p:nvPr>
        </p:nvSpPr>
        <p:spPr>
          <a:xfrm>
            <a:off x="2589212" y="1431985"/>
            <a:ext cx="8915400" cy="4479237"/>
          </a:xfrm>
        </p:spPr>
        <p:txBody>
          <a:bodyPr/>
          <a:lstStyle/>
          <a:p>
            <a:endParaRPr lang="en-AU" dirty="0"/>
          </a:p>
          <a:p>
            <a:r>
              <a:rPr lang="en-AU" dirty="0"/>
              <a:t> You can manually move an EC2 instance form an ASG and put it in standby state. </a:t>
            </a:r>
          </a:p>
          <a:p>
            <a:r>
              <a:rPr lang="en-AU" dirty="0"/>
              <a:t> Instances in standby state are still managed by auto scaling. </a:t>
            </a:r>
          </a:p>
          <a:p>
            <a:r>
              <a:rPr lang="en-AU" dirty="0"/>
              <a:t> Instances in standby state are charged as normal in service instances. </a:t>
            </a:r>
          </a:p>
          <a:p>
            <a:r>
              <a:rPr lang="en-AU" dirty="0"/>
              <a:t> They do not count towards available EC2 instances for workload/app use. </a:t>
            </a:r>
          </a:p>
          <a:p>
            <a:r>
              <a:rPr lang="en-AU" dirty="0"/>
              <a:t> Auto scaling does not perform health check on instance in standby state. </a:t>
            </a:r>
          </a:p>
        </p:txBody>
      </p:sp>
    </p:spTree>
    <p:extLst>
      <p:ext uri="{BB962C8B-B14F-4D97-AF65-F5344CB8AC3E}">
        <p14:creationId xmlns:p14="http://schemas.microsoft.com/office/powerpoint/2010/main" val="11630959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Scaling Policies: </a:t>
            </a:r>
            <a:endParaRPr lang="en-AU" dirty="0"/>
          </a:p>
        </p:txBody>
      </p:sp>
      <p:sp>
        <p:nvSpPr>
          <p:cNvPr id="3" name="Content Placeholder 2"/>
          <p:cNvSpPr>
            <a:spLocks noGrp="1"/>
          </p:cNvSpPr>
          <p:nvPr>
            <p:ph idx="1"/>
          </p:nvPr>
        </p:nvSpPr>
        <p:spPr>
          <a:xfrm>
            <a:off x="2589212" y="1354347"/>
            <a:ext cx="8915400" cy="5503653"/>
          </a:xfrm>
        </p:spPr>
        <p:txBody>
          <a:bodyPr>
            <a:normAutofit lnSpcReduction="10000"/>
          </a:bodyPr>
          <a:lstStyle/>
          <a:p>
            <a:r>
              <a:rPr lang="en-AU" dirty="0"/>
              <a:t>Generally scaling policy is of two types such as: </a:t>
            </a:r>
          </a:p>
          <a:p>
            <a:r>
              <a:rPr lang="en-AU" dirty="0"/>
              <a:t>1. Manual </a:t>
            </a:r>
          </a:p>
          <a:p>
            <a:r>
              <a:rPr lang="en-AU" dirty="0"/>
              <a:t>2. Dynamic </a:t>
            </a:r>
          </a:p>
          <a:p>
            <a:endParaRPr lang="en-AU" dirty="0"/>
          </a:p>
          <a:p>
            <a:r>
              <a:rPr lang="en-AU" dirty="0"/>
              <a:t>Again dynamic policy is divided into three categories as follows: </a:t>
            </a:r>
          </a:p>
          <a:p>
            <a:r>
              <a:rPr lang="en-AU" dirty="0"/>
              <a:t>A. Target Tracking </a:t>
            </a:r>
          </a:p>
          <a:p>
            <a:r>
              <a:rPr lang="en-AU" dirty="0"/>
              <a:t>B. Simple Scaling Policy </a:t>
            </a:r>
          </a:p>
          <a:p>
            <a:r>
              <a:rPr lang="en-AU" dirty="0"/>
              <a:t>C. Step Scaling Policy </a:t>
            </a:r>
          </a:p>
          <a:p>
            <a:endParaRPr lang="en-AU" dirty="0"/>
          </a:p>
          <a:p>
            <a:endParaRPr lang="en-AU" dirty="0"/>
          </a:p>
          <a:p>
            <a:r>
              <a:rPr lang="en-AU" dirty="0"/>
              <a:t> Define how much you want to scale based on defined conditions. </a:t>
            </a:r>
          </a:p>
          <a:p>
            <a:r>
              <a:rPr lang="en-AU" dirty="0"/>
              <a:t> ASG uses alarms and policies to determine scaling. </a:t>
            </a:r>
          </a:p>
          <a:p>
            <a:r>
              <a:rPr lang="en-AU" dirty="0"/>
              <a:t> For Simple or Step scaling a scaling adjustment can’t change the capacity of the group above the maximum group or below the minimum group. </a:t>
            </a:r>
          </a:p>
        </p:txBody>
      </p:sp>
    </p:spTree>
    <p:extLst>
      <p:ext uri="{BB962C8B-B14F-4D97-AF65-F5344CB8AC3E}">
        <p14:creationId xmlns:p14="http://schemas.microsoft.com/office/powerpoint/2010/main" val="36733525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Scaling Policies: </a:t>
            </a:r>
            <a:endParaRPr lang="en-AU" dirty="0"/>
          </a:p>
        </p:txBody>
      </p:sp>
      <p:sp>
        <p:nvSpPr>
          <p:cNvPr id="3" name="Content Placeholder 2"/>
          <p:cNvSpPr>
            <a:spLocks noGrp="1"/>
          </p:cNvSpPr>
          <p:nvPr>
            <p:ph idx="1"/>
          </p:nvPr>
        </p:nvSpPr>
        <p:spPr/>
        <p:txBody>
          <a:bodyPr/>
          <a:lstStyle/>
          <a:p>
            <a:r>
              <a:rPr lang="en-AU" b="1" dirty="0"/>
              <a:t>Predictive/Scheduled/Cycle Scaling: </a:t>
            </a:r>
            <a:r>
              <a:rPr lang="en-AU" dirty="0"/>
              <a:t>it looks at historic pattern and forecast them into the future to schedule change in the number of EC2 instances. It uses machine learning model to forecast daily and weekly pattern. </a:t>
            </a:r>
          </a:p>
          <a:p>
            <a:r>
              <a:rPr lang="en-AU" b="1" dirty="0"/>
              <a:t>Target Tracking Policies: </a:t>
            </a:r>
            <a:r>
              <a:rPr lang="en-AU" dirty="0"/>
              <a:t>increase or decrease the current capacity of the group based on a target value for specific metric. This is similar to the way that your thermostatic maintain the temperature of your home. </a:t>
            </a:r>
          </a:p>
          <a:p>
            <a:r>
              <a:rPr lang="en-AU" b="1" dirty="0"/>
              <a:t>Step Scaling: </a:t>
            </a:r>
            <a:r>
              <a:rPr lang="en-AU" dirty="0"/>
              <a:t>increase or decrease the current capacity of the group based on a set of scaling adjustment known as step adjustment that vary based on the size of the alarm breach. It does not support/ wait for cool down times. It supports warm-up timer: time taken by newly launched instance to be ready and contribute to the watched metric. </a:t>
            </a:r>
          </a:p>
        </p:txBody>
      </p:sp>
    </p:spTree>
    <p:extLst>
      <p:ext uri="{BB962C8B-B14F-4D97-AF65-F5344CB8AC3E}">
        <p14:creationId xmlns:p14="http://schemas.microsoft.com/office/powerpoint/2010/main" val="6144779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Scaling Policies: </a:t>
            </a:r>
            <a:endParaRPr lang="en-AU" dirty="0"/>
          </a:p>
        </p:txBody>
      </p:sp>
      <p:sp>
        <p:nvSpPr>
          <p:cNvPr id="3" name="Content Placeholder 2"/>
          <p:cNvSpPr>
            <a:spLocks noGrp="1"/>
          </p:cNvSpPr>
          <p:nvPr>
            <p:ph idx="1"/>
          </p:nvPr>
        </p:nvSpPr>
        <p:spPr/>
        <p:txBody>
          <a:bodyPr/>
          <a:lstStyle/>
          <a:p>
            <a:r>
              <a:rPr lang="en-AU" b="1" dirty="0"/>
              <a:t>Simple Scaling: </a:t>
            </a:r>
            <a:r>
              <a:rPr lang="en-AU" dirty="0"/>
              <a:t>single adjustment (up or down) in response to an alarm (cool down timer-300sec by default) </a:t>
            </a:r>
          </a:p>
          <a:p>
            <a:r>
              <a:rPr lang="en-AU" b="1" dirty="0"/>
              <a:t>Schedule Scaling: </a:t>
            </a:r>
            <a:r>
              <a:rPr lang="en-AU" dirty="0"/>
              <a:t>used for predictable load change. You need to configure a schedule action for a scale out at a specific date/time and to a required capacity. A scheduled action must have a unique data/time. You cannot configure two schedule activities at the same date/time. </a:t>
            </a:r>
          </a:p>
        </p:txBody>
      </p:sp>
    </p:spTree>
    <p:extLst>
      <p:ext uri="{BB962C8B-B14F-4D97-AF65-F5344CB8AC3E}">
        <p14:creationId xmlns:p14="http://schemas.microsoft.com/office/powerpoint/2010/main" val="28744581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ELASTIC LOAD BALANCER (ELB) </a:t>
            </a:r>
            <a:endParaRPr lang="en-AU" dirty="0"/>
          </a:p>
        </p:txBody>
      </p:sp>
      <p:sp>
        <p:nvSpPr>
          <p:cNvPr id="3" name="Content Placeholder 2"/>
          <p:cNvSpPr>
            <a:spLocks noGrp="1"/>
          </p:cNvSpPr>
          <p:nvPr>
            <p:ph idx="1"/>
          </p:nvPr>
        </p:nvSpPr>
        <p:spPr>
          <a:xfrm>
            <a:off x="2589212" y="1423358"/>
            <a:ext cx="8915400" cy="5434642"/>
          </a:xfrm>
        </p:spPr>
        <p:txBody>
          <a:bodyPr>
            <a:normAutofit fontScale="92500" lnSpcReduction="10000"/>
          </a:bodyPr>
          <a:lstStyle/>
          <a:p>
            <a:r>
              <a:rPr lang="en-AU" sz="1800" b="0" i="0" u="none" strike="noStrike" baseline="0" dirty="0">
                <a:solidFill>
                  <a:srgbClr val="000000"/>
                </a:solidFill>
                <a:latin typeface="Times New Roman" panose="02020603050405020304" pitchFamily="18" charset="0"/>
              </a:rPr>
              <a:t>Load balancer distributes the web traffic to the available server. </a:t>
            </a:r>
          </a:p>
          <a:p>
            <a:r>
              <a:rPr lang="en-AU" sz="1800" b="0" i="0" u="none" strike="noStrike" baseline="0" dirty="0">
                <a:solidFill>
                  <a:srgbClr val="000000"/>
                </a:solidFill>
                <a:latin typeface="Times New Roman" panose="02020603050405020304" pitchFamily="18" charset="0"/>
              </a:rPr>
              <a:t>Or </a:t>
            </a:r>
          </a:p>
          <a:p>
            <a:r>
              <a:rPr lang="en-AU" sz="1800" b="0" i="0" u="none" strike="noStrike" baseline="0" dirty="0">
                <a:solidFill>
                  <a:srgbClr val="000000"/>
                </a:solidFill>
                <a:latin typeface="Times New Roman" panose="02020603050405020304" pitchFamily="18" charset="0"/>
              </a:rPr>
              <a:t>Load balancing refers to efficient distributing incoming traffic across a group of backend server. </a:t>
            </a:r>
          </a:p>
          <a:p>
            <a:r>
              <a:rPr lang="en-AU" sz="1800" b="0" i="0" u="none" strike="noStrike" baseline="0" dirty="0">
                <a:solidFill>
                  <a:srgbClr val="000000"/>
                </a:solidFill>
                <a:latin typeface="Times New Roman" panose="02020603050405020304" pitchFamily="18" charset="0"/>
              </a:rPr>
              <a:t>Load Balancer is of 3 types: </a:t>
            </a:r>
          </a:p>
          <a:p>
            <a:r>
              <a:rPr lang="en-AU" sz="1800" b="0" i="0" u="none" strike="noStrike" baseline="0" dirty="0">
                <a:solidFill>
                  <a:srgbClr val="000000"/>
                </a:solidFill>
                <a:latin typeface="Times New Roman" panose="02020603050405020304" pitchFamily="18" charset="0"/>
              </a:rPr>
              <a:t>1. Classic Load Balancer </a:t>
            </a:r>
          </a:p>
          <a:p>
            <a:r>
              <a:rPr lang="en-AU" sz="1800" b="0" i="0" u="none" strike="noStrike" baseline="0" dirty="0">
                <a:solidFill>
                  <a:srgbClr val="000000"/>
                </a:solidFill>
                <a:latin typeface="Times New Roman" panose="02020603050405020304" pitchFamily="18" charset="0"/>
              </a:rPr>
              <a:t>2. Application Load Balancer </a:t>
            </a:r>
          </a:p>
          <a:p>
            <a:r>
              <a:rPr lang="en-AU" sz="1800" b="0" i="0" u="none" strike="noStrike" baseline="0" dirty="0">
                <a:solidFill>
                  <a:srgbClr val="000000"/>
                </a:solidFill>
                <a:latin typeface="Times New Roman" panose="02020603050405020304" pitchFamily="18" charset="0"/>
              </a:rPr>
              <a:t>3. Network Load Balancer </a:t>
            </a:r>
          </a:p>
          <a:p>
            <a:endParaRPr lang="en-AU" sz="1800" b="0" i="0" u="none" strike="noStrike" baseline="0" dirty="0">
              <a:solidFill>
                <a:srgbClr val="000000"/>
              </a:solidFill>
              <a:latin typeface="Times New Roman" panose="02020603050405020304" pitchFamily="18" charset="0"/>
            </a:endParaRPr>
          </a:p>
          <a:p>
            <a:r>
              <a:rPr lang="en-AU" sz="1800" b="0" i="0" u="none" strike="noStrike" baseline="0" dirty="0">
                <a:solidFill>
                  <a:srgbClr val="000000"/>
                </a:solidFill>
                <a:latin typeface="Wingdings" panose="05000000000000000000" pitchFamily="2" charset="2"/>
              </a:rPr>
              <a:t> </a:t>
            </a:r>
            <a:r>
              <a:rPr lang="en-AU" sz="1800" b="0" i="0" u="none" strike="noStrike" baseline="0" dirty="0">
                <a:solidFill>
                  <a:srgbClr val="000000"/>
                </a:solidFill>
                <a:latin typeface="Times New Roman" panose="02020603050405020304" pitchFamily="18" charset="0"/>
              </a:rPr>
              <a:t>An internet facing load balancer has a publicly resolvable DNS name. </a:t>
            </a:r>
          </a:p>
          <a:p>
            <a:r>
              <a:rPr lang="en-AU" sz="1800" b="0" i="0" u="none" strike="noStrike" baseline="0" dirty="0">
                <a:solidFill>
                  <a:srgbClr val="000000"/>
                </a:solidFill>
                <a:latin typeface="Wingdings" panose="05000000000000000000" pitchFamily="2" charset="2"/>
              </a:rPr>
              <a:t> </a:t>
            </a:r>
            <a:r>
              <a:rPr lang="en-AU" sz="1800" b="0" i="0" u="none" strike="noStrike" baseline="0" dirty="0">
                <a:solidFill>
                  <a:srgbClr val="000000"/>
                </a:solidFill>
                <a:latin typeface="Times New Roman" panose="02020603050405020304" pitchFamily="18" charset="0"/>
              </a:rPr>
              <a:t>Domain names for content on the EC2 instances served by the ELB, is resolved by the internet DNS server to the ELB DNS name (and hence IP address). </a:t>
            </a:r>
          </a:p>
          <a:p>
            <a:r>
              <a:rPr lang="en-AU" sz="1800" b="0" i="0" u="none" strike="noStrike" baseline="0" dirty="0">
                <a:solidFill>
                  <a:srgbClr val="000000"/>
                </a:solidFill>
                <a:latin typeface="Wingdings" panose="05000000000000000000" pitchFamily="2" charset="2"/>
              </a:rPr>
              <a:t> </a:t>
            </a:r>
            <a:r>
              <a:rPr lang="en-AU" sz="1800" b="0" i="0" u="none" strike="noStrike" baseline="0" dirty="0">
                <a:solidFill>
                  <a:srgbClr val="000000"/>
                </a:solidFill>
                <a:latin typeface="Times New Roman" panose="02020603050405020304" pitchFamily="18" charset="0"/>
              </a:rPr>
              <a:t>This is how traffic from the internet is directed to the ELB front-end. </a:t>
            </a:r>
          </a:p>
          <a:p>
            <a:r>
              <a:rPr lang="en-AU" sz="1800" b="0" i="0" u="none" strike="noStrike" baseline="0" dirty="0">
                <a:solidFill>
                  <a:srgbClr val="000000"/>
                </a:solidFill>
                <a:latin typeface="Wingdings" panose="05000000000000000000" pitchFamily="2" charset="2"/>
              </a:rPr>
              <a:t> </a:t>
            </a:r>
            <a:r>
              <a:rPr lang="en-AU" sz="1800" b="0" i="0" u="none" strike="noStrike" baseline="0" dirty="0">
                <a:solidFill>
                  <a:srgbClr val="000000"/>
                </a:solidFill>
                <a:latin typeface="Times New Roman" panose="02020603050405020304" pitchFamily="18" charset="0"/>
              </a:rPr>
              <a:t>Classic load balancer service support: http, https, TCP, SSL. </a:t>
            </a:r>
          </a:p>
          <a:p>
            <a:r>
              <a:rPr lang="en-AU" sz="1800" b="0" i="0" u="none" strike="noStrike" baseline="0" dirty="0">
                <a:solidFill>
                  <a:srgbClr val="000000"/>
                </a:solidFill>
                <a:latin typeface="Wingdings" panose="05000000000000000000" pitchFamily="2" charset="2"/>
              </a:rPr>
              <a:t> </a:t>
            </a:r>
            <a:r>
              <a:rPr lang="en-AU" sz="1800" b="0" i="0" u="none" strike="noStrike" baseline="0" dirty="0">
                <a:solidFill>
                  <a:srgbClr val="000000"/>
                </a:solidFill>
                <a:latin typeface="Times New Roman" panose="02020603050405020304" pitchFamily="18" charset="0"/>
              </a:rPr>
              <a:t>Protocols ports supported are 1-65535. </a:t>
            </a:r>
          </a:p>
          <a:p>
            <a:r>
              <a:rPr lang="en-AU" sz="1800" b="0" i="0" u="none" strike="noStrike" baseline="0" dirty="0">
                <a:solidFill>
                  <a:srgbClr val="000000"/>
                </a:solidFill>
                <a:latin typeface="Wingdings" panose="05000000000000000000" pitchFamily="2" charset="2"/>
              </a:rPr>
              <a:t> </a:t>
            </a:r>
            <a:r>
              <a:rPr lang="en-AU" sz="1800" b="0" i="0" u="none" strike="noStrike" baseline="0" dirty="0">
                <a:solidFill>
                  <a:srgbClr val="000000"/>
                </a:solidFill>
                <a:latin typeface="Times New Roman" panose="02020603050405020304" pitchFamily="18" charset="0"/>
              </a:rPr>
              <a:t>It supports IPV4, IPV6 and Dual Stack. </a:t>
            </a:r>
          </a:p>
        </p:txBody>
      </p:sp>
    </p:spTree>
    <p:extLst>
      <p:ext uri="{BB962C8B-B14F-4D97-AF65-F5344CB8AC3E}">
        <p14:creationId xmlns:p14="http://schemas.microsoft.com/office/powerpoint/2010/main" val="27339622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ELASTIC LOAD BALANCER (ELB) </a:t>
            </a:r>
            <a:endParaRPr lang="en-AU" dirty="0"/>
          </a:p>
        </p:txBody>
      </p:sp>
      <p:sp>
        <p:nvSpPr>
          <p:cNvPr id="3" name="Content Placeholder 2"/>
          <p:cNvSpPr>
            <a:spLocks noGrp="1"/>
          </p:cNvSpPr>
          <p:nvPr>
            <p:ph idx="1"/>
          </p:nvPr>
        </p:nvSpPr>
        <p:spPr>
          <a:xfrm>
            <a:off x="2589212" y="2133600"/>
            <a:ext cx="8915400" cy="4724400"/>
          </a:xfrm>
        </p:spPr>
        <p:txBody>
          <a:bodyPr>
            <a:normAutofit/>
          </a:bodyPr>
          <a:lstStyle/>
          <a:p>
            <a:endParaRPr lang="en-AU" dirty="0"/>
          </a:p>
          <a:p>
            <a:r>
              <a:rPr lang="en-AU" dirty="0"/>
              <a:t> Application load balancer distributes incoming application traffic across multiple targets such as EC2 instances in multiple availability zone. This increases the availability of your application. </a:t>
            </a:r>
          </a:p>
          <a:p>
            <a:r>
              <a:rPr lang="en-AU" dirty="0"/>
              <a:t> Network load balancer has ability to handle volatile workloads and scale to millions of request per seconds. </a:t>
            </a:r>
          </a:p>
          <a:p>
            <a:r>
              <a:rPr lang="en-AU" dirty="0"/>
              <a:t> An ELB listener is the process that checks for connection request. </a:t>
            </a:r>
          </a:p>
          <a:p>
            <a:r>
              <a:rPr lang="en-AU" dirty="0"/>
              <a:t> You can configure the protocol/ port number on which your ELB listener listen for connection request. </a:t>
            </a:r>
          </a:p>
        </p:txBody>
      </p:sp>
    </p:spTree>
    <p:extLst>
      <p:ext uri="{BB962C8B-B14F-4D97-AF65-F5344CB8AC3E}">
        <p14:creationId xmlns:p14="http://schemas.microsoft.com/office/powerpoint/2010/main" val="101202826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ELASTIC LOAD BALANCER (ELB) </a:t>
            </a:r>
            <a:endParaRPr lang="en-AU" dirty="0"/>
          </a:p>
        </p:txBody>
      </p:sp>
      <p:sp>
        <p:nvSpPr>
          <p:cNvPr id="3" name="Content Placeholder 2"/>
          <p:cNvSpPr>
            <a:spLocks noGrp="1"/>
          </p:cNvSpPr>
          <p:nvPr>
            <p:ph idx="1"/>
          </p:nvPr>
        </p:nvSpPr>
        <p:spPr/>
        <p:txBody>
          <a:bodyPr/>
          <a:lstStyle/>
          <a:p>
            <a:r>
              <a:rPr lang="en-AU" dirty="0"/>
              <a:t> Fronted listeners check for traffic from client to the listener. </a:t>
            </a:r>
          </a:p>
          <a:p>
            <a:r>
              <a:rPr lang="en-AU" dirty="0"/>
              <a:t> Backend listeners are configured with protocol/port to check for traffic from the ELB to the EC2 instances. </a:t>
            </a:r>
          </a:p>
          <a:p>
            <a:r>
              <a:rPr lang="en-AU" dirty="0"/>
              <a:t> It may take some time for the registration of the EC2 instances under the ELB to complete. </a:t>
            </a:r>
          </a:p>
          <a:p>
            <a:r>
              <a:rPr lang="en-AU" dirty="0"/>
              <a:t> Registered EC2 instances are those are defined under the ELB. </a:t>
            </a:r>
          </a:p>
          <a:p>
            <a:r>
              <a:rPr lang="en-AU" dirty="0"/>
              <a:t> ELB has nothing to do with the outbound traffic that is initiated/generated from the registered EC2 instances destined to the internet or to any other instances within the VPC. </a:t>
            </a:r>
          </a:p>
          <a:p>
            <a:r>
              <a:rPr lang="en-AU" dirty="0"/>
              <a:t> ELB only has to do with inbound traffic destined to the EC2 registered instances (as the destination) and the respective return traffic. </a:t>
            </a:r>
          </a:p>
          <a:p>
            <a:endParaRPr lang="en-AU" dirty="0"/>
          </a:p>
        </p:txBody>
      </p:sp>
    </p:spTree>
    <p:extLst>
      <p:ext uri="{BB962C8B-B14F-4D97-AF65-F5344CB8AC3E}">
        <p14:creationId xmlns:p14="http://schemas.microsoft.com/office/powerpoint/2010/main" val="33043108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ELASTIC LOAD BALANCER (ELB) </a:t>
            </a:r>
            <a:endParaRPr lang="en-AU" dirty="0"/>
          </a:p>
        </p:txBody>
      </p:sp>
      <p:sp>
        <p:nvSpPr>
          <p:cNvPr id="3" name="Content Placeholder 2"/>
          <p:cNvSpPr>
            <a:spLocks noGrp="1"/>
          </p:cNvSpPr>
          <p:nvPr>
            <p:ph idx="1"/>
          </p:nvPr>
        </p:nvSpPr>
        <p:spPr/>
        <p:txBody>
          <a:bodyPr/>
          <a:lstStyle/>
          <a:p>
            <a:endParaRPr lang="en-AU" dirty="0"/>
          </a:p>
          <a:p>
            <a:r>
              <a:rPr lang="en-AU" dirty="0"/>
              <a:t> You start to be charged hourly (also for partial hours) once your ELB is active. </a:t>
            </a:r>
          </a:p>
          <a:p>
            <a:r>
              <a:rPr lang="en-AU" dirty="0"/>
              <a:t> If you do not want to be charged as you so not need the ELB anymore, you can delete it. </a:t>
            </a:r>
          </a:p>
          <a:p>
            <a:r>
              <a:rPr lang="en-AU" dirty="0"/>
              <a:t> Before you delete the ELB, it is recommended that you point the Route53 to somewhere else other than ELB. </a:t>
            </a:r>
          </a:p>
          <a:p>
            <a:r>
              <a:rPr lang="en-AU" dirty="0"/>
              <a:t> Deleting the ELB does not affect or delete the EC2 instance registered with it. 	</a:t>
            </a:r>
          </a:p>
        </p:txBody>
      </p:sp>
    </p:spTree>
    <p:extLst>
      <p:ext uri="{BB962C8B-B14F-4D97-AF65-F5344CB8AC3E}">
        <p14:creationId xmlns:p14="http://schemas.microsoft.com/office/powerpoint/2010/main" val="15445979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586</TotalTime>
  <Words>26256</Words>
  <Application>Microsoft Office PowerPoint</Application>
  <PresentationFormat>Widescreen</PresentationFormat>
  <Paragraphs>2062</Paragraphs>
  <Slides>237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237</vt:i4>
      </vt:variant>
    </vt:vector>
  </HeadingPairs>
  <TitlesOfParts>
    <vt:vector size="244" baseType="lpstr">
      <vt:lpstr>Arial</vt:lpstr>
      <vt:lpstr>Century Gothic</vt:lpstr>
      <vt:lpstr>Google Sans</vt:lpstr>
      <vt:lpstr>Times New Roman</vt:lpstr>
      <vt:lpstr>Wingdings</vt:lpstr>
      <vt:lpstr>Wingdings 3</vt:lpstr>
      <vt:lpstr>Wisp</vt:lpstr>
      <vt:lpstr>AWS</vt:lpstr>
      <vt:lpstr>Course Content</vt:lpstr>
      <vt:lpstr>What is Cloud Computing</vt:lpstr>
      <vt:lpstr>Why The name Cloud Computing?</vt:lpstr>
      <vt:lpstr>What is the need for Cloud Computing?</vt:lpstr>
      <vt:lpstr>             Services in Cloud              (IAAS,PAAS,SAAS)</vt:lpstr>
      <vt:lpstr>Deployment models of Cloud Public Cloud, Private Cloud, Hybrid Cloud </vt:lpstr>
      <vt:lpstr>Virtualisation</vt:lpstr>
      <vt:lpstr>A hypervisor is a software that you can use to run multiple virtual machines on a single physical machine. </vt:lpstr>
      <vt:lpstr>  ELASTIC COMPUTE CLOUD (EC2) </vt:lpstr>
      <vt:lpstr>  Types of EC2 instances: </vt:lpstr>
      <vt:lpstr>   1. General purpose: </vt:lpstr>
      <vt:lpstr>2. Compute optimized: </vt:lpstr>
      <vt:lpstr>3. Memory Optimized:</vt:lpstr>
      <vt:lpstr> 4. Storage optimized:  </vt:lpstr>
      <vt:lpstr>EC2 PURCHASING OPTION: </vt:lpstr>
      <vt:lpstr>1. On-Demand Instance:</vt:lpstr>
      <vt:lpstr> On-Demand Instance: </vt:lpstr>
      <vt:lpstr> 2. Dedicated Instance: </vt:lpstr>
      <vt:lpstr>3. Dedicated Host: </vt:lpstr>
      <vt:lpstr>4. Spot Instances: </vt:lpstr>
      <vt:lpstr>PowerPoint Presentation</vt:lpstr>
      <vt:lpstr>5. Scheduled Instance: </vt:lpstr>
      <vt:lpstr>6. Reserved Instances: </vt:lpstr>
      <vt:lpstr>EC2 ACCESS:</vt:lpstr>
      <vt:lpstr>EC2 STATUS CHECK: </vt:lpstr>
      <vt:lpstr>When you stop an EBS Backed EC2 instance: </vt:lpstr>
      <vt:lpstr>EC2 TERMINATION: </vt:lpstr>
      <vt:lpstr>EC2 METADATA: </vt:lpstr>
      <vt:lpstr>INSTANCES USER DATA: </vt:lpstr>
      <vt:lpstr>ELASTIC BLOCK STORAGE: </vt:lpstr>
      <vt:lpstr>INSTANCE STORAGE:   </vt:lpstr>
      <vt:lpstr>VIRTUAL PRIVATE CLOUD (VPC) </vt:lpstr>
      <vt:lpstr>Components of VPC:  </vt:lpstr>
      <vt:lpstr>Types of VPC: </vt:lpstr>
      <vt:lpstr>Public Subnet and Private Subnet: </vt:lpstr>
      <vt:lpstr>Public Subnet and Private Subnet: </vt:lpstr>
      <vt:lpstr>B. Implied Router and Routing Table: </vt:lpstr>
      <vt:lpstr>Internet Gateway: </vt:lpstr>
      <vt:lpstr>NAT Gateway: </vt:lpstr>
      <vt:lpstr>D. Security Group: </vt:lpstr>
      <vt:lpstr>E. NACL: </vt:lpstr>
      <vt:lpstr>NACL:</vt:lpstr>
      <vt:lpstr>VPC Peering:</vt:lpstr>
      <vt:lpstr>VPC EndPoint:</vt:lpstr>
      <vt:lpstr>Difference between security group and NACL.</vt:lpstr>
      <vt:lpstr>AWS STORAGE</vt:lpstr>
      <vt:lpstr>Difference between Object Storage and Block Storage:</vt:lpstr>
      <vt:lpstr>Object Storage:</vt:lpstr>
      <vt:lpstr>1. Simple Storage Service (S3): </vt:lpstr>
      <vt:lpstr>S3 Bucket Naming Rules:</vt:lpstr>
      <vt:lpstr>S3 Bucket Sub-Resources:</vt:lpstr>
      <vt:lpstr>S3 Objects:</vt:lpstr>
      <vt:lpstr>S3 Bucket Versioning:</vt:lpstr>
      <vt:lpstr>S3 Bucket Versioning</vt:lpstr>
      <vt:lpstr>S3 Bucket Versioning-MFA Delete:</vt:lpstr>
      <vt:lpstr>S3 Multipart Upload: </vt:lpstr>
      <vt:lpstr>Copying S3 Objects: </vt:lpstr>
      <vt:lpstr>STORAGE CLASSES OF AMAZON S3: </vt:lpstr>
      <vt:lpstr>1. Amazon S3 Standard: </vt:lpstr>
      <vt:lpstr>Amazon S3 IA (standard): </vt:lpstr>
      <vt:lpstr>3. Amazon S3 Intelligent Tiering: </vt:lpstr>
      <vt:lpstr>4. Amazon One-Zone IA </vt:lpstr>
      <vt:lpstr>5. Amazon S3 Glacier:  </vt:lpstr>
      <vt:lpstr>6. Amazon S3 Glacier Deep Archive: </vt:lpstr>
      <vt:lpstr>ELASTIC BLOCK STORE (EBS) </vt:lpstr>
      <vt:lpstr>EBS Volume Types:  </vt:lpstr>
      <vt:lpstr>A. General Purposed SSD (gp2) </vt:lpstr>
      <vt:lpstr>B. Provisioned IOPS SSD (io1) </vt:lpstr>
      <vt:lpstr>C. Throughput optimized HDD (st1) </vt:lpstr>
      <vt:lpstr>D. Cold HDD (SC1) </vt:lpstr>
      <vt:lpstr>Magnetic Standard: </vt:lpstr>
      <vt:lpstr>EBS Snapshot of Root Volume and Non-root Volume: </vt:lpstr>
      <vt:lpstr>EBS Snapshot of Root Volume and Non-root Volume: </vt:lpstr>
      <vt:lpstr>Incremental Snapshot: </vt:lpstr>
      <vt:lpstr>EBS Encryption: </vt:lpstr>
      <vt:lpstr>EBS Encryption: </vt:lpstr>
      <vt:lpstr>Or </vt:lpstr>
      <vt:lpstr>Root EBS Volume Encryption: </vt:lpstr>
      <vt:lpstr>EBS Encryption Key: </vt:lpstr>
      <vt:lpstr>Changing Encryption Key: </vt:lpstr>
      <vt:lpstr>Sharing EBS Snapshot: </vt:lpstr>
      <vt:lpstr>Sharing EBS Snapshot: </vt:lpstr>
      <vt:lpstr>AWS AUTO SCALING </vt:lpstr>
      <vt:lpstr>How to Balance, Attach and Detach EC2 Instances: </vt:lpstr>
      <vt:lpstr>Attach: </vt:lpstr>
      <vt:lpstr>Detach: </vt:lpstr>
      <vt:lpstr>Attach &amp; Detach: </vt:lpstr>
      <vt:lpstr>Attach &amp; Detach: </vt:lpstr>
      <vt:lpstr>Types of Auto Scaling Policies: </vt:lpstr>
      <vt:lpstr>Types of Auto Scaling Policies: </vt:lpstr>
      <vt:lpstr>StandBy State: </vt:lpstr>
      <vt:lpstr>Scaling Policies: </vt:lpstr>
      <vt:lpstr>Scaling Policies: </vt:lpstr>
      <vt:lpstr>Scaling Policies: </vt:lpstr>
      <vt:lpstr>ELASTIC LOAD BALANCER (ELB) </vt:lpstr>
      <vt:lpstr>ELASTIC LOAD BALANCER (ELB) </vt:lpstr>
      <vt:lpstr>ELASTIC LOAD BALANCER (ELB) </vt:lpstr>
      <vt:lpstr>ELASTIC LOAD BALANCER (ELB) </vt:lpstr>
      <vt:lpstr>ELASTIC LOAD BALANCER (ELB) </vt:lpstr>
      <vt:lpstr>ELASTIC LOAD BALANCER (ELB) </vt:lpstr>
      <vt:lpstr>ELASTIC LOAD BALANCER (ELB) </vt:lpstr>
      <vt:lpstr>Cross Zone Load Balancing: </vt:lpstr>
      <vt:lpstr>Cross Zone Load Balancing: </vt:lpstr>
      <vt:lpstr>An ELB can be internet facing or internal ELB: </vt:lpstr>
      <vt:lpstr>Target Group: </vt:lpstr>
      <vt:lpstr>IDENTITY AND ACCESS MANAGEMENT (IAM) </vt:lpstr>
      <vt:lpstr>IDENTITY AND ACCESS MANAGEMENT (IAM) </vt:lpstr>
      <vt:lpstr>IDENTITY AND ACCESS MANAGEMENT (IAM) </vt:lpstr>
      <vt:lpstr>IAM Features: </vt:lpstr>
      <vt:lpstr>IAM Features: </vt:lpstr>
      <vt:lpstr>IAM Features: </vt:lpstr>
      <vt:lpstr>IAM Terms: </vt:lpstr>
      <vt:lpstr>IAM Terms: </vt:lpstr>
      <vt:lpstr>2. Request: </vt:lpstr>
      <vt:lpstr>3. Authentication: </vt:lpstr>
      <vt:lpstr>4. Authorization: </vt:lpstr>
      <vt:lpstr>Resource Based Policies: </vt:lpstr>
      <vt:lpstr>Resource Based Policies: </vt:lpstr>
      <vt:lpstr>5. Actions: </vt:lpstr>
      <vt:lpstr>6. Resource: </vt:lpstr>
      <vt:lpstr>Identity Federation: </vt:lpstr>
      <vt:lpstr>Federation is particularly useful in those cases:- </vt:lpstr>
      <vt:lpstr>2. Your users already have Internet Identities: </vt:lpstr>
      <vt:lpstr>IAM Users and SSO: </vt:lpstr>
      <vt:lpstr>IAM Identities: </vt:lpstr>
      <vt:lpstr>A. IAM Users: </vt:lpstr>
      <vt:lpstr>B. IAM Groups: </vt:lpstr>
      <vt:lpstr>IAM Group Limitations: </vt:lpstr>
      <vt:lpstr>C. IAM Roles: </vt:lpstr>
      <vt:lpstr>IAM Temporary Credentials: </vt:lpstr>
      <vt:lpstr>Permissions and Policies: </vt:lpstr>
      <vt:lpstr>Policies and User: </vt:lpstr>
      <vt:lpstr>IAM Multiple Policies: </vt:lpstr>
      <vt:lpstr>Resource based Policy: </vt:lpstr>
      <vt:lpstr>IAM User-The Root User: </vt:lpstr>
      <vt:lpstr>AWS Recommends That: </vt:lpstr>
      <vt:lpstr>IAM Users: </vt:lpstr>
      <vt:lpstr>For Any User You can assign them: </vt:lpstr>
      <vt:lpstr>By Default a new IAM User: </vt:lpstr>
      <vt:lpstr>IAM Roles: </vt:lpstr>
      <vt:lpstr>There are Two ways to use a Role: </vt:lpstr>
      <vt:lpstr>Difference between IAM Role and Resource Based Policy: </vt:lpstr>
      <vt:lpstr>IAM Role Delegation: </vt:lpstr>
      <vt:lpstr>Cross Account Permissions: </vt:lpstr>
      <vt:lpstr>Role for Cross-Account Access: </vt:lpstr>
      <vt:lpstr>RELATIONAL DATABASE SERVICES (RDS) </vt:lpstr>
      <vt:lpstr>Relational Database: </vt:lpstr>
      <vt:lpstr>Relational Database: </vt:lpstr>
      <vt:lpstr>Non-Relational DB/NO-SQL DB: </vt:lpstr>
      <vt:lpstr>Types of No-SQL Databases: </vt:lpstr>
      <vt:lpstr>1. Columnar Database: </vt:lpstr>
      <vt:lpstr>2. Document Database: </vt:lpstr>
      <vt:lpstr>3. Key-Value Database: </vt:lpstr>
      <vt:lpstr>4. Graph Based Database: </vt:lpstr>
      <vt:lpstr>4. Graph Based Database: </vt:lpstr>
      <vt:lpstr>Relational Database Engine Options: </vt:lpstr>
      <vt:lpstr>RDS Limits: </vt:lpstr>
      <vt:lpstr>RDS Instance Storage: </vt:lpstr>
      <vt:lpstr>Templates available in RDS: </vt:lpstr>
      <vt:lpstr>What is Multi-AZ in RDS: </vt:lpstr>
      <vt:lpstr>When Multi-AZ RDS Failover Triggers: </vt:lpstr>
      <vt:lpstr>Multi-AZ RDS Failover Consequences: </vt:lpstr>
      <vt:lpstr>When we do manual failover? </vt:lpstr>
      <vt:lpstr>RDS Multi-AZ Deployment Maintenance: </vt:lpstr>
      <vt:lpstr>RDS Multi-AZ Deployment Maintenance: </vt:lpstr>
      <vt:lpstr>RDS Multi-AZ Deployment Maintenance: </vt:lpstr>
      <vt:lpstr>RDS Multi-AZ Deployment Maintenance: </vt:lpstr>
      <vt:lpstr>RDS Multi-AZ Deployment Maintenance: </vt:lpstr>
      <vt:lpstr>Some points related to RDS Billings: </vt:lpstr>
      <vt:lpstr>c</vt:lpstr>
      <vt:lpstr>Database Types: </vt:lpstr>
      <vt:lpstr>DynamoDB Table: </vt:lpstr>
      <vt:lpstr>Attributes: </vt:lpstr>
      <vt:lpstr>DynamoDB</vt:lpstr>
      <vt:lpstr>DynamoDB-Read Capacity Unit: </vt:lpstr>
      <vt:lpstr>DynamoDB-Write Capacity Unit: </vt:lpstr>
      <vt:lpstr>DynamoDB- Pricing:  &amp; DynamoDB Limits: </vt:lpstr>
      <vt:lpstr>                       ROUTE 53 </vt:lpstr>
      <vt:lpstr>Route 53 performs three main functions: </vt:lpstr>
      <vt:lpstr>Register your domain. </vt:lpstr>
      <vt:lpstr>AWS supports: </vt:lpstr>
      <vt:lpstr>Steps to Configure Route 53: </vt:lpstr>
      <vt:lpstr>Deleting to Route 53: </vt:lpstr>
      <vt:lpstr>If you are using another domain provider and you did all the changes: </vt:lpstr>
      <vt:lpstr>Transferring a domain to Route 53: </vt:lpstr>
      <vt:lpstr>Route 53 Hosted Zone: </vt:lpstr>
      <vt:lpstr>Route 53 Hosted Zone: </vt:lpstr>
      <vt:lpstr>Route 53 as your Authoritative DNS: </vt:lpstr>
      <vt:lpstr>Route 53 as your Authoritative DNS: </vt:lpstr>
      <vt:lpstr>If you are currently using another DNS service and you want to migrate to Amazon Route 53: </vt:lpstr>
      <vt:lpstr>Transferring a domain between accounts within AWS: </vt:lpstr>
      <vt:lpstr>Supported DNS record types by Route 53: </vt:lpstr>
      <vt:lpstr>Supported DNS record types by Route 53: </vt:lpstr>
      <vt:lpstr>Start of Authoritative (SOA) Record: </vt:lpstr>
      <vt:lpstr>CNAME Record Type: </vt:lpstr>
      <vt:lpstr>AWS Route 53 Routing Policies: </vt:lpstr>
      <vt:lpstr>AWS Route 53 Routing Policies</vt:lpstr>
      <vt:lpstr>Geo Location Routing: </vt:lpstr>
      <vt:lpstr>Latency Based Routing: </vt:lpstr>
      <vt:lpstr>Weighted Based Policy: </vt:lpstr>
      <vt:lpstr>Geo Proximity Routing Policy: </vt:lpstr>
      <vt:lpstr>Multi Value Answer Routing Policy: </vt:lpstr>
      <vt:lpstr>CLOUD FRONT </vt:lpstr>
      <vt:lpstr>CLOUD FRONT </vt:lpstr>
      <vt:lpstr>Cloud front Regional Edge Cache: </vt:lpstr>
      <vt:lpstr>Cloud front Regional Edge Cache- working: </vt:lpstr>
      <vt:lpstr>SIMPLE QUEUE SERVICE (SQS) </vt:lpstr>
      <vt:lpstr>Types of Amazon Queue Services: </vt:lpstr>
      <vt:lpstr>SQS Pricing: </vt:lpstr>
      <vt:lpstr>How Amazon SQS charges: </vt:lpstr>
      <vt:lpstr>Short Polling: </vt:lpstr>
      <vt:lpstr>Long Polling: </vt:lpstr>
      <vt:lpstr>SQS Retention Period: </vt:lpstr>
      <vt:lpstr>SQS Visibility Timeout: </vt:lpstr>
      <vt:lpstr>SQS Visibility Timeout: </vt:lpstr>
      <vt:lpstr>Dead Letter Queue: </vt:lpstr>
      <vt:lpstr>SIMPLE NOTIFICATION SERVICE (SNS) </vt:lpstr>
      <vt:lpstr>SNS Topic: </vt:lpstr>
      <vt:lpstr>SNS Topic: </vt:lpstr>
      <vt:lpstr>SNS Topic: </vt:lpstr>
      <vt:lpstr>SNS Topic: </vt:lpstr>
      <vt:lpstr>Amazon SNS</vt:lpstr>
      <vt:lpstr>LAMBDA </vt:lpstr>
      <vt:lpstr>LAMBDA </vt:lpstr>
      <vt:lpstr>How Lambda Works: </vt:lpstr>
      <vt:lpstr>Difference between AWS Lambda and EC2: </vt:lpstr>
      <vt:lpstr>Important Terms Used in Lambda: </vt:lpstr>
      <vt:lpstr>When Lambda Triggers: </vt:lpstr>
      <vt:lpstr>AWS Lambda Function Configuration: </vt:lpstr>
      <vt:lpstr>Lambda function configuration information includes the following key elements: </vt:lpstr>
      <vt:lpstr>Maximum Execution Timeout: </vt:lpstr>
      <vt:lpstr>AWS Lambda Function- Services it can access: </vt:lpstr>
      <vt:lpstr>1. Synchronous Invoke: </vt:lpstr>
      <vt:lpstr>2. Asynchronous Invoke: </vt:lpstr>
      <vt:lpstr>Asynchronous Invoke</vt:lpstr>
      <vt:lpstr>3. Poll-Based Invoke: </vt:lpstr>
    </vt:vector>
  </TitlesOfParts>
  <Company>Commonwealth 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Strike Up Some Fun</dc:title>
  <dc:creator>Ashok Anupam</dc:creator>
  <cp:lastModifiedBy>Ashok Anupam</cp:lastModifiedBy>
  <cp:revision>69</cp:revision>
  <dcterms:created xsi:type="dcterms:W3CDTF">2023-03-17T16:47:07Z</dcterms:created>
  <dcterms:modified xsi:type="dcterms:W3CDTF">2024-02-22T01:46:24Z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3ad4e37-a57b-4acf-8043-ee7ad56988ae_Enabled">
    <vt:lpwstr>true</vt:lpwstr>
  </property>
  <property fmtid="{D5CDD505-2E9C-101B-9397-08002B2CF9AE}" pid="3" name="MSIP_Label_43ad4e37-a57b-4acf-8043-ee7ad56988ae_SetDate">
    <vt:lpwstr>2023-03-17T17:31:23Z</vt:lpwstr>
  </property>
  <property fmtid="{D5CDD505-2E9C-101B-9397-08002B2CF9AE}" pid="4" name="MSIP_Label_43ad4e37-a57b-4acf-8043-ee7ad56988ae_Method">
    <vt:lpwstr>Privileged</vt:lpwstr>
  </property>
  <property fmtid="{D5CDD505-2E9C-101B-9397-08002B2CF9AE}" pid="5" name="MSIP_Label_43ad4e37-a57b-4acf-8043-ee7ad56988ae_Name">
    <vt:lpwstr>43ad4e37-a57b-4acf-8043-ee7ad56988ae</vt:lpwstr>
  </property>
  <property fmtid="{D5CDD505-2E9C-101B-9397-08002B2CF9AE}" pid="6" name="MSIP_Label_43ad4e37-a57b-4acf-8043-ee7ad56988ae_SiteId">
    <vt:lpwstr>dddffba0-6c17-4f34-9748-3fa5e08cc366</vt:lpwstr>
  </property>
  <property fmtid="{D5CDD505-2E9C-101B-9397-08002B2CF9AE}" pid="7" name="MSIP_Label_43ad4e37-a57b-4acf-8043-ee7ad56988ae_ActionId">
    <vt:lpwstr>5d628fcb-2329-4120-9db8-2242a3e170aa</vt:lpwstr>
  </property>
  <property fmtid="{D5CDD505-2E9C-101B-9397-08002B2CF9AE}" pid="8" name="MSIP_Label_43ad4e37-a57b-4acf-8043-ee7ad56988ae_ContentBits">
    <vt:lpwstr>0</vt:lpwstr>
  </property>
</Properties>
</file>