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2F671-3EDF-43CE-80C5-5E4E95B4AE75}" v="29" dt="2025-02-02T23:35:09.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gudipalli" userId="9e3aa0a7a75e76c1" providerId="LiveId" clId="{1D32F671-3EDF-43CE-80C5-5E4E95B4AE75}"/>
    <pc:docChg chg="undo custSel addSld delSld modSld sldOrd">
      <pc:chgData name="vinod gudipalli" userId="9e3aa0a7a75e76c1" providerId="LiveId" clId="{1D32F671-3EDF-43CE-80C5-5E4E95B4AE75}" dt="2025-02-03T05:39:18.070" v="730" actId="14100"/>
      <pc:docMkLst>
        <pc:docMk/>
      </pc:docMkLst>
      <pc:sldChg chg="modSp mod">
        <pc:chgData name="vinod gudipalli" userId="9e3aa0a7a75e76c1" providerId="LiveId" clId="{1D32F671-3EDF-43CE-80C5-5E4E95B4AE75}" dt="2025-02-02T07:44:35.571" v="201" actId="20577"/>
        <pc:sldMkLst>
          <pc:docMk/>
          <pc:sldMk cId="1418366778" sldId="256"/>
        </pc:sldMkLst>
        <pc:spChg chg="mod">
          <ac:chgData name="vinod gudipalli" userId="9e3aa0a7a75e76c1" providerId="LiveId" clId="{1D32F671-3EDF-43CE-80C5-5E4E95B4AE75}" dt="2025-02-02T07:43:51.125" v="133" actId="20577"/>
          <ac:spMkLst>
            <pc:docMk/>
            <pc:sldMk cId="1418366778" sldId="256"/>
            <ac:spMk id="2" creationId="{360B6065-93F4-61CF-5603-89BA1AEF8E53}"/>
          </ac:spMkLst>
        </pc:spChg>
        <pc:spChg chg="mod">
          <ac:chgData name="vinod gudipalli" userId="9e3aa0a7a75e76c1" providerId="LiveId" clId="{1D32F671-3EDF-43CE-80C5-5E4E95B4AE75}" dt="2025-02-02T07:44:35.571" v="201" actId="20577"/>
          <ac:spMkLst>
            <pc:docMk/>
            <pc:sldMk cId="1418366778" sldId="256"/>
            <ac:spMk id="3" creationId="{0B28B1A1-C1C2-FD01-6C96-33DD34EA9BBB}"/>
          </ac:spMkLst>
        </pc:spChg>
      </pc:sldChg>
      <pc:sldChg chg="modSp del mod">
        <pc:chgData name="vinod gudipalli" userId="9e3aa0a7a75e76c1" providerId="LiveId" clId="{1D32F671-3EDF-43CE-80C5-5E4E95B4AE75}" dt="2025-02-02T08:35:11.658" v="641" actId="2696"/>
        <pc:sldMkLst>
          <pc:docMk/>
          <pc:sldMk cId="2205842618" sldId="257"/>
        </pc:sldMkLst>
        <pc:spChg chg="mod">
          <ac:chgData name="vinod gudipalli" userId="9e3aa0a7a75e76c1" providerId="LiveId" clId="{1D32F671-3EDF-43CE-80C5-5E4E95B4AE75}" dt="2025-02-02T07:41:16.977" v="41" actId="1076"/>
          <ac:spMkLst>
            <pc:docMk/>
            <pc:sldMk cId="2205842618" sldId="257"/>
            <ac:spMk id="2" creationId="{E79DEAA6-06E4-12BD-6D90-191C79BB7AF8}"/>
          </ac:spMkLst>
        </pc:spChg>
        <pc:spChg chg="mod">
          <ac:chgData name="vinod gudipalli" userId="9e3aa0a7a75e76c1" providerId="LiveId" clId="{1D32F671-3EDF-43CE-80C5-5E4E95B4AE75}" dt="2025-02-02T07:39:17.184" v="3" actId="1076"/>
          <ac:spMkLst>
            <pc:docMk/>
            <pc:sldMk cId="2205842618" sldId="257"/>
            <ac:spMk id="6" creationId="{14ED10C2-1E43-15D2-9CD1-9FCC16ADAE58}"/>
          </ac:spMkLst>
        </pc:spChg>
        <pc:spChg chg="mod">
          <ac:chgData name="vinod gudipalli" userId="9e3aa0a7a75e76c1" providerId="LiveId" clId="{1D32F671-3EDF-43CE-80C5-5E4E95B4AE75}" dt="2025-02-02T07:39:17.184" v="3" actId="1076"/>
          <ac:spMkLst>
            <pc:docMk/>
            <pc:sldMk cId="2205842618" sldId="257"/>
            <ac:spMk id="9" creationId="{22D19DB4-F3F4-8FFD-062A-8AE33D4B1075}"/>
          </ac:spMkLst>
        </pc:spChg>
        <pc:spChg chg="mod">
          <ac:chgData name="vinod gudipalli" userId="9e3aa0a7a75e76c1" providerId="LiveId" clId="{1D32F671-3EDF-43CE-80C5-5E4E95B4AE75}" dt="2025-02-02T07:39:17.184" v="3" actId="1076"/>
          <ac:spMkLst>
            <pc:docMk/>
            <pc:sldMk cId="2205842618" sldId="257"/>
            <ac:spMk id="12" creationId="{E5B9F3E8-E7F9-4BBF-40F3-3B2D11F49CFC}"/>
          </ac:spMkLst>
        </pc:spChg>
        <pc:spChg chg="mod">
          <ac:chgData name="vinod gudipalli" userId="9e3aa0a7a75e76c1" providerId="LiveId" clId="{1D32F671-3EDF-43CE-80C5-5E4E95B4AE75}" dt="2025-02-02T07:39:17.184" v="3" actId="1076"/>
          <ac:spMkLst>
            <pc:docMk/>
            <pc:sldMk cId="2205842618" sldId="257"/>
            <ac:spMk id="17" creationId="{88208010-F7A7-961A-DAE9-D5099EF6982B}"/>
          </ac:spMkLst>
        </pc:spChg>
        <pc:spChg chg="mod">
          <ac:chgData name="vinod gudipalli" userId="9e3aa0a7a75e76c1" providerId="LiveId" clId="{1D32F671-3EDF-43CE-80C5-5E4E95B4AE75}" dt="2025-02-02T07:39:17.184" v="3" actId="1076"/>
          <ac:spMkLst>
            <pc:docMk/>
            <pc:sldMk cId="2205842618" sldId="257"/>
            <ac:spMk id="20" creationId="{73F15555-F7BF-DED2-942D-E90ADAD9CFCA}"/>
          </ac:spMkLst>
        </pc:spChg>
        <pc:spChg chg="mod">
          <ac:chgData name="vinod gudipalli" userId="9e3aa0a7a75e76c1" providerId="LiveId" clId="{1D32F671-3EDF-43CE-80C5-5E4E95B4AE75}" dt="2025-02-02T07:39:17.184" v="3" actId="1076"/>
          <ac:spMkLst>
            <pc:docMk/>
            <pc:sldMk cId="2205842618" sldId="257"/>
            <ac:spMk id="24" creationId="{FC07051D-CCC4-EEDA-E4C4-7151B5E8A580}"/>
          </ac:spMkLst>
        </pc:spChg>
        <pc:cxnChg chg="mod">
          <ac:chgData name="vinod gudipalli" userId="9e3aa0a7a75e76c1" providerId="LiveId" clId="{1D32F671-3EDF-43CE-80C5-5E4E95B4AE75}" dt="2025-02-02T07:41:16.977" v="41" actId="1076"/>
          <ac:cxnSpMkLst>
            <pc:docMk/>
            <pc:sldMk cId="2205842618" sldId="257"/>
            <ac:cxnSpMk id="4" creationId="{4631D0E3-271C-92C0-519A-3C26723FAFF6}"/>
          </ac:cxnSpMkLst>
        </pc:cxnChg>
        <pc:cxnChg chg="mod">
          <ac:chgData name="vinod gudipalli" userId="9e3aa0a7a75e76c1" providerId="LiveId" clId="{1D32F671-3EDF-43CE-80C5-5E4E95B4AE75}" dt="2025-02-02T07:39:17.184" v="3" actId="1076"/>
          <ac:cxnSpMkLst>
            <pc:docMk/>
            <pc:sldMk cId="2205842618" sldId="257"/>
            <ac:cxnSpMk id="11" creationId="{9F364872-4258-65D7-0958-0DE6F62892A6}"/>
          </ac:cxnSpMkLst>
        </pc:cxnChg>
        <pc:cxnChg chg="mod">
          <ac:chgData name="vinod gudipalli" userId="9e3aa0a7a75e76c1" providerId="LiveId" clId="{1D32F671-3EDF-43CE-80C5-5E4E95B4AE75}" dt="2025-02-02T07:39:17.184" v="3" actId="1076"/>
          <ac:cxnSpMkLst>
            <pc:docMk/>
            <pc:sldMk cId="2205842618" sldId="257"/>
            <ac:cxnSpMk id="22" creationId="{4AEAF888-FD74-39C1-E48F-2A2A55BD29A2}"/>
          </ac:cxnSpMkLst>
        </pc:cxnChg>
      </pc:sldChg>
      <pc:sldChg chg="addSp modSp new mod">
        <pc:chgData name="vinod gudipalli" userId="9e3aa0a7a75e76c1" providerId="LiveId" clId="{1D32F671-3EDF-43CE-80C5-5E4E95B4AE75}" dt="2025-02-02T23:20:21.149" v="681" actId="313"/>
        <pc:sldMkLst>
          <pc:docMk/>
          <pc:sldMk cId="3761583865" sldId="258"/>
        </pc:sldMkLst>
        <pc:spChg chg="mod">
          <ac:chgData name="vinod gudipalli" userId="9e3aa0a7a75e76c1" providerId="LiveId" clId="{1D32F671-3EDF-43CE-80C5-5E4E95B4AE75}" dt="2025-02-02T07:40:49.992" v="39" actId="27636"/>
          <ac:spMkLst>
            <pc:docMk/>
            <pc:sldMk cId="3761583865" sldId="258"/>
            <ac:spMk id="2" creationId="{D2054062-35F4-ADD0-607D-ECE05B9EE345}"/>
          </ac:spMkLst>
        </pc:spChg>
        <pc:spChg chg="mod">
          <ac:chgData name="vinod gudipalli" userId="9e3aa0a7a75e76c1" providerId="LiveId" clId="{1D32F671-3EDF-43CE-80C5-5E4E95B4AE75}" dt="2025-02-02T23:20:21.149" v="681" actId="313"/>
          <ac:spMkLst>
            <pc:docMk/>
            <pc:sldMk cId="3761583865" sldId="258"/>
            <ac:spMk id="3" creationId="{3A58EA21-0B94-6162-191B-4E366C8440DE}"/>
          </ac:spMkLst>
        </pc:spChg>
        <pc:spChg chg="add mod">
          <ac:chgData name="vinod gudipalli" userId="9e3aa0a7a75e76c1" providerId="LiveId" clId="{1D32F671-3EDF-43CE-80C5-5E4E95B4AE75}" dt="2025-02-02T07:41:27.605" v="42"/>
          <ac:spMkLst>
            <pc:docMk/>
            <pc:sldMk cId="3761583865" sldId="258"/>
            <ac:spMk id="4" creationId="{597CD6BB-7513-152B-FBB2-565A6864AC67}"/>
          </ac:spMkLst>
        </pc:spChg>
        <pc:spChg chg="add mod">
          <ac:chgData name="vinod gudipalli" userId="9e3aa0a7a75e76c1" providerId="LiveId" clId="{1D32F671-3EDF-43CE-80C5-5E4E95B4AE75}" dt="2025-02-02T07:41:27.605" v="42"/>
          <ac:spMkLst>
            <pc:docMk/>
            <pc:sldMk cId="3761583865" sldId="258"/>
            <ac:spMk id="6" creationId="{9D83B181-B075-C1D2-3C12-2C7F95FFAF5A}"/>
          </ac:spMkLst>
        </pc:spChg>
        <pc:spChg chg="add mod">
          <ac:chgData name="vinod gudipalli" userId="9e3aa0a7a75e76c1" providerId="LiveId" clId="{1D32F671-3EDF-43CE-80C5-5E4E95B4AE75}" dt="2025-02-02T07:41:27.605" v="42"/>
          <ac:spMkLst>
            <pc:docMk/>
            <pc:sldMk cId="3761583865" sldId="258"/>
            <ac:spMk id="8" creationId="{202454C0-BF1C-9EFB-6DF9-361B1F65F15F}"/>
          </ac:spMkLst>
        </pc:spChg>
        <pc:spChg chg="add mod">
          <ac:chgData name="vinod gudipalli" userId="9e3aa0a7a75e76c1" providerId="LiveId" clId="{1D32F671-3EDF-43CE-80C5-5E4E95B4AE75}" dt="2025-02-02T07:41:27.605" v="42"/>
          <ac:spMkLst>
            <pc:docMk/>
            <pc:sldMk cId="3761583865" sldId="258"/>
            <ac:spMk id="10" creationId="{30C068CA-100C-D38F-384D-1A729423CA82}"/>
          </ac:spMkLst>
        </pc:spChg>
        <pc:spChg chg="add mod">
          <ac:chgData name="vinod gudipalli" userId="9e3aa0a7a75e76c1" providerId="LiveId" clId="{1D32F671-3EDF-43CE-80C5-5E4E95B4AE75}" dt="2025-02-02T07:42:20.182" v="48" actId="14100"/>
          <ac:spMkLst>
            <pc:docMk/>
            <pc:sldMk cId="3761583865" sldId="258"/>
            <ac:spMk id="12" creationId="{A85E13F8-F9DE-E6BA-DD36-ADD68FD9D21B}"/>
          </ac:spMkLst>
        </pc:spChg>
        <pc:spChg chg="add mod">
          <ac:chgData name="vinod gudipalli" userId="9e3aa0a7a75e76c1" providerId="LiveId" clId="{1D32F671-3EDF-43CE-80C5-5E4E95B4AE75}" dt="2025-02-02T07:41:27.605" v="42"/>
          <ac:spMkLst>
            <pc:docMk/>
            <pc:sldMk cId="3761583865" sldId="258"/>
            <ac:spMk id="14" creationId="{77956BA9-FE34-A3A6-7295-3E862C909771}"/>
          </ac:spMkLst>
        </pc:spChg>
        <pc:spChg chg="add mod">
          <ac:chgData name="vinod gudipalli" userId="9e3aa0a7a75e76c1" providerId="LiveId" clId="{1D32F671-3EDF-43CE-80C5-5E4E95B4AE75}" dt="2025-02-02T07:41:27.605" v="42"/>
          <ac:spMkLst>
            <pc:docMk/>
            <pc:sldMk cId="3761583865" sldId="258"/>
            <ac:spMk id="16" creationId="{EBBA1B7C-CA9C-DAEB-0BB4-FA30CA6416D9}"/>
          </ac:spMkLst>
        </pc:spChg>
        <pc:cxnChg chg="add mod">
          <ac:chgData name="vinod gudipalli" userId="9e3aa0a7a75e76c1" providerId="LiveId" clId="{1D32F671-3EDF-43CE-80C5-5E4E95B4AE75}" dt="2025-02-02T07:41:27.605" v="42"/>
          <ac:cxnSpMkLst>
            <pc:docMk/>
            <pc:sldMk cId="3761583865" sldId="258"/>
            <ac:cxnSpMk id="9" creationId="{0E99C554-2268-D603-07DE-25C9423EAB08}"/>
          </ac:cxnSpMkLst>
        </pc:cxnChg>
        <pc:cxnChg chg="add mod">
          <ac:chgData name="vinod gudipalli" userId="9e3aa0a7a75e76c1" providerId="LiveId" clId="{1D32F671-3EDF-43CE-80C5-5E4E95B4AE75}" dt="2025-02-02T07:42:30.444" v="49" actId="14100"/>
          <ac:cxnSpMkLst>
            <pc:docMk/>
            <pc:sldMk cId="3761583865" sldId="258"/>
            <ac:cxnSpMk id="13" creationId="{D088D121-597E-A15E-B8C8-26BE642799D3}"/>
          </ac:cxnSpMkLst>
        </pc:cxnChg>
        <pc:cxnChg chg="add mod">
          <ac:chgData name="vinod gudipalli" userId="9e3aa0a7a75e76c1" providerId="LiveId" clId="{1D32F671-3EDF-43CE-80C5-5E4E95B4AE75}" dt="2025-02-02T07:41:27.605" v="42"/>
          <ac:cxnSpMkLst>
            <pc:docMk/>
            <pc:sldMk cId="3761583865" sldId="258"/>
            <ac:cxnSpMk id="15" creationId="{89F6BFD8-9D05-1ACF-C7E8-FD27ADF5F71F}"/>
          </ac:cxnSpMkLst>
        </pc:cxnChg>
      </pc:sldChg>
      <pc:sldChg chg="modSp new mod ord">
        <pc:chgData name="vinod gudipalli" userId="9e3aa0a7a75e76c1" providerId="LiveId" clId="{1D32F671-3EDF-43CE-80C5-5E4E95B4AE75}" dt="2025-02-02T23:28:14.542" v="686" actId="255"/>
        <pc:sldMkLst>
          <pc:docMk/>
          <pc:sldMk cId="1533956047" sldId="259"/>
        </pc:sldMkLst>
        <pc:spChg chg="mod">
          <ac:chgData name="vinod gudipalli" userId="9e3aa0a7a75e76c1" providerId="LiveId" clId="{1D32F671-3EDF-43CE-80C5-5E4E95B4AE75}" dt="2025-02-02T07:45:40.850" v="234" actId="27636"/>
          <ac:spMkLst>
            <pc:docMk/>
            <pc:sldMk cId="1533956047" sldId="259"/>
            <ac:spMk id="2" creationId="{ABCD8850-9A31-7DE6-EB30-D55AA92221BC}"/>
          </ac:spMkLst>
        </pc:spChg>
        <pc:spChg chg="mod">
          <ac:chgData name="vinod gudipalli" userId="9e3aa0a7a75e76c1" providerId="LiveId" clId="{1D32F671-3EDF-43CE-80C5-5E4E95B4AE75}" dt="2025-02-02T23:28:14.542" v="686" actId="255"/>
          <ac:spMkLst>
            <pc:docMk/>
            <pc:sldMk cId="1533956047" sldId="259"/>
            <ac:spMk id="3" creationId="{E2D019A1-1C5C-3033-F76A-C63E25EDAD2F}"/>
          </ac:spMkLst>
        </pc:spChg>
      </pc:sldChg>
      <pc:sldChg chg="new del">
        <pc:chgData name="vinod gudipalli" userId="9e3aa0a7a75e76c1" providerId="LiveId" clId="{1D32F671-3EDF-43CE-80C5-5E4E95B4AE75}" dt="2025-02-02T07:45:15.330" v="203" actId="2696"/>
        <pc:sldMkLst>
          <pc:docMk/>
          <pc:sldMk cId="2929830144" sldId="259"/>
        </pc:sldMkLst>
      </pc:sldChg>
      <pc:sldChg chg="modSp new mod">
        <pc:chgData name="vinod gudipalli" userId="9e3aa0a7a75e76c1" providerId="LiveId" clId="{1D32F671-3EDF-43CE-80C5-5E4E95B4AE75}" dt="2025-02-02T23:23:39.454" v="684" actId="20577"/>
        <pc:sldMkLst>
          <pc:docMk/>
          <pc:sldMk cId="1478047644" sldId="260"/>
        </pc:sldMkLst>
        <pc:spChg chg="mod">
          <ac:chgData name="vinod gudipalli" userId="9e3aa0a7a75e76c1" providerId="LiveId" clId="{1D32F671-3EDF-43CE-80C5-5E4E95B4AE75}" dt="2025-02-02T07:54:03.597" v="310" actId="27636"/>
          <ac:spMkLst>
            <pc:docMk/>
            <pc:sldMk cId="1478047644" sldId="260"/>
            <ac:spMk id="2" creationId="{3DA169C2-7240-6016-F223-ABFD550FF84D}"/>
          </ac:spMkLst>
        </pc:spChg>
        <pc:spChg chg="mod">
          <ac:chgData name="vinod gudipalli" userId="9e3aa0a7a75e76c1" providerId="LiveId" clId="{1D32F671-3EDF-43CE-80C5-5E4E95B4AE75}" dt="2025-02-02T23:23:39.454" v="684" actId="20577"/>
          <ac:spMkLst>
            <pc:docMk/>
            <pc:sldMk cId="1478047644" sldId="260"/>
            <ac:spMk id="3" creationId="{AE0FA8B9-5BEF-1037-9F60-005E5B3E83D0}"/>
          </ac:spMkLst>
        </pc:spChg>
      </pc:sldChg>
      <pc:sldChg chg="modSp new mod ord">
        <pc:chgData name="vinod gudipalli" userId="9e3aa0a7a75e76c1" providerId="LiveId" clId="{1D32F671-3EDF-43CE-80C5-5E4E95B4AE75}" dt="2025-02-02T23:37:50.751" v="690"/>
        <pc:sldMkLst>
          <pc:docMk/>
          <pc:sldMk cId="2426603779" sldId="261"/>
        </pc:sldMkLst>
        <pc:spChg chg="mod">
          <ac:chgData name="vinod gudipalli" userId="9e3aa0a7a75e76c1" providerId="LiveId" clId="{1D32F671-3EDF-43CE-80C5-5E4E95B4AE75}" dt="2025-02-02T08:03:25.960" v="384" actId="27636"/>
          <ac:spMkLst>
            <pc:docMk/>
            <pc:sldMk cId="2426603779" sldId="261"/>
            <ac:spMk id="2" creationId="{B22689E6-EF42-3493-CA46-616DEB15F149}"/>
          </ac:spMkLst>
        </pc:spChg>
        <pc:spChg chg="mod">
          <ac:chgData name="vinod gudipalli" userId="9e3aa0a7a75e76c1" providerId="LiveId" clId="{1D32F671-3EDF-43CE-80C5-5E4E95B4AE75}" dt="2025-02-02T23:29:25.327" v="687" actId="255"/>
          <ac:spMkLst>
            <pc:docMk/>
            <pc:sldMk cId="2426603779" sldId="261"/>
            <ac:spMk id="3" creationId="{9ADB48E9-815E-5DF8-23C2-58ABB984BBEB}"/>
          </ac:spMkLst>
        </pc:spChg>
      </pc:sldChg>
      <pc:sldChg chg="modSp new mod">
        <pc:chgData name="vinod gudipalli" userId="9e3aa0a7a75e76c1" providerId="LiveId" clId="{1D32F671-3EDF-43CE-80C5-5E4E95B4AE75}" dt="2025-02-02T08:35:29.013" v="642" actId="2711"/>
        <pc:sldMkLst>
          <pc:docMk/>
          <pc:sldMk cId="2348809876" sldId="262"/>
        </pc:sldMkLst>
        <pc:spChg chg="mod">
          <ac:chgData name="vinod gudipalli" userId="9e3aa0a7a75e76c1" providerId="LiveId" clId="{1D32F671-3EDF-43CE-80C5-5E4E95B4AE75}" dt="2025-02-02T08:10:23.938" v="465" actId="27636"/>
          <ac:spMkLst>
            <pc:docMk/>
            <pc:sldMk cId="2348809876" sldId="262"/>
            <ac:spMk id="2" creationId="{F85DEA56-3E6E-36BA-99F4-68CA73006ACA}"/>
          </ac:spMkLst>
        </pc:spChg>
        <pc:spChg chg="mod">
          <ac:chgData name="vinod gudipalli" userId="9e3aa0a7a75e76c1" providerId="LiveId" clId="{1D32F671-3EDF-43CE-80C5-5E4E95B4AE75}" dt="2025-02-02T08:35:29.013" v="642" actId="2711"/>
          <ac:spMkLst>
            <pc:docMk/>
            <pc:sldMk cId="2348809876" sldId="262"/>
            <ac:spMk id="3" creationId="{F38D5DF0-9D6A-CCE6-3BF9-34E59D7154A4}"/>
          </ac:spMkLst>
        </pc:spChg>
      </pc:sldChg>
      <pc:sldChg chg="modSp new mod">
        <pc:chgData name="vinod gudipalli" userId="9e3aa0a7a75e76c1" providerId="LiveId" clId="{1D32F671-3EDF-43CE-80C5-5E4E95B4AE75}" dt="2025-02-02T23:32:13.613" v="688" actId="20577"/>
        <pc:sldMkLst>
          <pc:docMk/>
          <pc:sldMk cId="4275630563" sldId="263"/>
        </pc:sldMkLst>
        <pc:spChg chg="mod">
          <ac:chgData name="vinod gudipalli" userId="9e3aa0a7a75e76c1" providerId="LiveId" clId="{1D32F671-3EDF-43CE-80C5-5E4E95B4AE75}" dt="2025-02-02T08:18:50.538" v="503" actId="14100"/>
          <ac:spMkLst>
            <pc:docMk/>
            <pc:sldMk cId="4275630563" sldId="263"/>
            <ac:spMk id="2" creationId="{B0623940-E836-7966-546E-47EE7AF5A4B9}"/>
          </ac:spMkLst>
        </pc:spChg>
        <pc:spChg chg="mod">
          <ac:chgData name="vinod gudipalli" userId="9e3aa0a7a75e76c1" providerId="LiveId" clId="{1D32F671-3EDF-43CE-80C5-5E4E95B4AE75}" dt="2025-02-02T23:32:13.613" v="688" actId="20577"/>
          <ac:spMkLst>
            <pc:docMk/>
            <pc:sldMk cId="4275630563" sldId="263"/>
            <ac:spMk id="3" creationId="{D146E2D2-068F-617C-044C-1DCC2825A171}"/>
          </ac:spMkLst>
        </pc:spChg>
      </pc:sldChg>
      <pc:sldChg chg="modSp new mod">
        <pc:chgData name="vinod gudipalli" userId="9e3aa0a7a75e76c1" providerId="LiveId" clId="{1D32F671-3EDF-43CE-80C5-5E4E95B4AE75}" dt="2025-02-02T08:28:49.189" v="598" actId="27636"/>
        <pc:sldMkLst>
          <pc:docMk/>
          <pc:sldMk cId="2468040824" sldId="264"/>
        </pc:sldMkLst>
        <pc:spChg chg="mod">
          <ac:chgData name="vinod gudipalli" userId="9e3aa0a7a75e76c1" providerId="LiveId" clId="{1D32F671-3EDF-43CE-80C5-5E4E95B4AE75}" dt="2025-02-02T08:24:26.637" v="552" actId="14100"/>
          <ac:spMkLst>
            <pc:docMk/>
            <pc:sldMk cId="2468040824" sldId="264"/>
            <ac:spMk id="2" creationId="{FD805237-1691-F4D7-923B-B39CC775FF0E}"/>
          </ac:spMkLst>
        </pc:spChg>
        <pc:spChg chg="mod">
          <ac:chgData name="vinod gudipalli" userId="9e3aa0a7a75e76c1" providerId="LiveId" clId="{1D32F671-3EDF-43CE-80C5-5E4E95B4AE75}" dt="2025-02-02T08:28:49.189" v="598" actId="27636"/>
          <ac:spMkLst>
            <pc:docMk/>
            <pc:sldMk cId="2468040824" sldId="264"/>
            <ac:spMk id="3" creationId="{930FDD66-8E7A-3A14-F460-103FE59F163E}"/>
          </ac:spMkLst>
        </pc:spChg>
      </pc:sldChg>
      <pc:sldChg chg="modSp new mod">
        <pc:chgData name="vinod gudipalli" userId="9e3aa0a7a75e76c1" providerId="LiveId" clId="{1D32F671-3EDF-43CE-80C5-5E4E95B4AE75}" dt="2025-02-02T23:25:25.179" v="685" actId="113"/>
        <pc:sldMkLst>
          <pc:docMk/>
          <pc:sldMk cId="3018562668" sldId="265"/>
        </pc:sldMkLst>
        <pc:spChg chg="mod">
          <ac:chgData name="vinod gudipalli" userId="9e3aa0a7a75e76c1" providerId="LiveId" clId="{1D32F671-3EDF-43CE-80C5-5E4E95B4AE75}" dt="2025-02-02T08:29:27.440" v="604" actId="14100"/>
          <ac:spMkLst>
            <pc:docMk/>
            <pc:sldMk cId="3018562668" sldId="265"/>
            <ac:spMk id="2" creationId="{7CE587BD-3305-868C-1A6E-5757E4D23354}"/>
          </ac:spMkLst>
        </pc:spChg>
        <pc:spChg chg="mod">
          <ac:chgData name="vinod gudipalli" userId="9e3aa0a7a75e76c1" providerId="LiveId" clId="{1D32F671-3EDF-43CE-80C5-5E4E95B4AE75}" dt="2025-02-02T23:25:25.179" v="685" actId="113"/>
          <ac:spMkLst>
            <pc:docMk/>
            <pc:sldMk cId="3018562668" sldId="265"/>
            <ac:spMk id="3" creationId="{3CBC631D-96D8-9A58-7F6A-7D012B3C8EC9}"/>
          </ac:spMkLst>
        </pc:spChg>
      </pc:sldChg>
      <pc:sldChg chg="modSp new mod">
        <pc:chgData name="vinod gudipalli" userId="9e3aa0a7a75e76c1" providerId="LiveId" clId="{1D32F671-3EDF-43CE-80C5-5E4E95B4AE75}" dt="2025-02-02T08:40:22.399" v="673" actId="255"/>
        <pc:sldMkLst>
          <pc:docMk/>
          <pc:sldMk cId="3726112097" sldId="266"/>
        </pc:sldMkLst>
        <pc:spChg chg="mod">
          <ac:chgData name="vinod gudipalli" userId="9e3aa0a7a75e76c1" providerId="LiveId" clId="{1D32F671-3EDF-43CE-80C5-5E4E95B4AE75}" dt="2025-02-02T08:36:38.034" v="646" actId="27636"/>
          <ac:spMkLst>
            <pc:docMk/>
            <pc:sldMk cId="3726112097" sldId="266"/>
            <ac:spMk id="2" creationId="{9D2B0FAB-B0ED-1738-FDB3-6CAC0B8C00C9}"/>
          </ac:spMkLst>
        </pc:spChg>
        <pc:spChg chg="mod">
          <ac:chgData name="vinod gudipalli" userId="9e3aa0a7a75e76c1" providerId="LiveId" clId="{1D32F671-3EDF-43CE-80C5-5E4E95B4AE75}" dt="2025-02-02T08:40:22.399" v="673" actId="255"/>
          <ac:spMkLst>
            <pc:docMk/>
            <pc:sldMk cId="3726112097" sldId="266"/>
            <ac:spMk id="3" creationId="{FD22D97B-3AFE-E946-6E81-D0F752D9F4E1}"/>
          </ac:spMkLst>
        </pc:spChg>
      </pc:sldChg>
      <pc:sldChg chg="addSp delSp modSp new mod">
        <pc:chgData name="vinod gudipalli" userId="9e3aa0a7a75e76c1" providerId="LiveId" clId="{1D32F671-3EDF-43CE-80C5-5E4E95B4AE75}" dt="2025-02-03T05:39:18.070" v="730" actId="14100"/>
        <pc:sldMkLst>
          <pc:docMk/>
          <pc:sldMk cId="651733589" sldId="267"/>
        </pc:sldMkLst>
        <pc:spChg chg="mod">
          <ac:chgData name="vinod gudipalli" userId="9e3aa0a7a75e76c1" providerId="LiveId" clId="{1D32F671-3EDF-43CE-80C5-5E4E95B4AE75}" dt="2025-02-03T05:39:09.924" v="728" actId="27636"/>
          <ac:spMkLst>
            <pc:docMk/>
            <pc:sldMk cId="651733589" sldId="267"/>
            <ac:spMk id="2" creationId="{4FEB25CB-6FFC-A67E-589C-2B3D58970811}"/>
          </ac:spMkLst>
        </pc:spChg>
        <pc:spChg chg="del">
          <ac:chgData name="vinod gudipalli" userId="9e3aa0a7a75e76c1" providerId="LiveId" clId="{1D32F671-3EDF-43CE-80C5-5E4E95B4AE75}" dt="2025-02-03T05:39:00.362" v="724" actId="22"/>
          <ac:spMkLst>
            <pc:docMk/>
            <pc:sldMk cId="651733589" sldId="267"/>
            <ac:spMk id="3" creationId="{2E6A0D4B-C370-3129-62DF-29A93C9324AB}"/>
          </ac:spMkLst>
        </pc:spChg>
        <pc:picChg chg="add mod ord">
          <ac:chgData name="vinod gudipalli" userId="9e3aa0a7a75e76c1" providerId="LiveId" clId="{1D32F671-3EDF-43CE-80C5-5E4E95B4AE75}" dt="2025-02-03T05:39:18.070" v="730" actId="14100"/>
          <ac:picMkLst>
            <pc:docMk/>
            <pc:sldMk cId="651733589" sldId="267"/>
            <ac:picMk id="5" creationId="{FBE698F8-F199-2AC8-650A-D97EAEE5C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26932-9F51-452D-8B66-6E514E1BF92D}" type="datetimeFigureOut">
              <a:rPr lang="en-IN" smtClean="0"/>
              <a:t>03-02-2025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C26CF-D40C-4C18-9705-A1495B6A1F69}" type="slidenum">
              <a:rPr lang="en-IN" smtClean="0"/>
              <a:t>‹#›</a:t>
            </a:fld>
            <a:endParaRPr lang="en-IN"/>
          </a:p>
        </p:txBody>
      </p:sp>
    </p:spTree>
    <p:extLst>
      <p:ext uri="{BB962C8B-B14F-4D97-AF65-F5344CB8AC3E}">
        <p14:creationId xmlns:p14="http://schemas.microsoft.com/office/powerpoint/2010/main" val="60035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2C26CF-D40C-4C18-9705-A1495B6A1F69}" type="slidenum">
              <a:rPr lang="en-IN" smtClean="0"/>
              <a:t>10</a:t>
            </a:fld>
            <a:endParaRPr lang="en-IN"/>
          </a:p>
        </p:txBody>
      </p:sp>
    </p:spTree>
    <p:extLst>
      <p:ext uri="{BB962C8B-B14F-4D97-AF65-F5344CB8AC3E}">
        <p14:creationId xmlns:p14="http://schemas.microsoft.com/office/powerpoint/2010/main" val="1481618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89D5B5-7248-4FD3-82A2-8B30F35910F7}" type="datetimeFigureOut">
              <a:rPr lang="en-IN" smtClean="0"/>
              <a:t>03-02-2025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90717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9D5B5-7248-4FD3-82A2-8B30F35910F7}"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255969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9D5B5-7248-4FD3-82A2-8B30F35910F7}"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1338275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9D5B5-7248-4FD3-82A2-8B30F35910F7}"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4113427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9D5B5-7248-4FD3-82A2-8B30F35910F7}"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3210080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9D5B5-7248-4FD3-82A2-8B30F35910F7}"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13267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9D5B5-7248-4FD3-82A2-8B30F35910F7}"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621684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9D5B5-7248-4FD3-82A2-8B30F35910F7}"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2805729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9D5B5-7248-4FD3-82A2-8B30F35910F7}"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195268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9D5B5-7248-4FD3-82A2-8B30F35910F7}"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325049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9D5B5-7248-4FD3-82A2-8B30F35910F7}"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1994523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9D5B5-7248-4FD3-82A2-8B30F35910F7}"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155097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9D5B5-7248-4FD3-82A2-8B30F35910F7}" type="datetimeFigureOut">
              <a:rPr lang="en-IN" smtClean="0"/>
              <a:t>03-02-2025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384023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89D5B5-7248-4FD3-82A2-8B30F35910F7}" type="datetimeFigureOut">
              <a:rPr lang="en-IN" smtClean="0"/>
              <a:t>03-02-2025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212766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9D5B5-7248-4FD3-82A2-8B30F35910F7}" type="datetimeFigureOut">
              <a:rPr lang="en-IN" smtClean="0"/>
              <a:t>03-02-2025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403256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9D5B5-7248-4FD3-82A2-8B30F35910F7}"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318955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9D5B5-7248-4FD3-82A2-8B30F35910F7}"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2422-1810-4B3A-9864-7D36780FF372}" type="slidenum">
              <a:rPr lang="en-IN" smtClean="0"/>
              <a:t>‹#›</a:t>
            </a:fld>
            <a:endParaRPr lang="en-IN"/>
          </a:p>
        </p:txBody>
      </p:sp>
    </p:spTree>
    <p:extLst>
      <p:ext uri="{BB962C8B-B14F-4D97-AF65-F5344CB8AC3E}">
        <p14:creationId xmlns:p14="http://schemas.microsoft.com/office/powerpoint/2010/main" val="134365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89D5B5-7248-4FD3-82A2-8B30F35910F7}" type="datetimeFigureOut">
              <a:rPr lang="en-IN" smtClean="0"/>
              <a:t>03-02-2025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312422-1810-4B3A-9864-7D36780FF372}" type="slidenum">
              <a:rPr lang="en-IN" smtClean="0"/>
              <a:t>‹#›</a:t>
            </a:fld>
            <a:endParaRPr lang="en-IN"/>
          </a:p>
        </p:txBody>
      </p:sp>
    </p:spTree>
    <p:extLst>
      <p:ext uri="{BB962C8B-B14F-4D97-AF65-F5344CB8AC3E}">
        <p14:creationId xmlns:p14="http://schemas.microsoft.com/office/powerpoint/2010/main" val="8993272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6065-93F4-61CF-5603-89BA1AEF8E53}"/>
              </a:ext>
            </a:extLst>
          </p:cNvPr>
          <p:cNvSpPr>
            <a:spLocks noGrp="1"/>
          </p:cNvSpPr>
          <p:nvPr>
            <p:ph type="ctrTitle"/>
          </p:nvPr>
        </p:nvSpPr>
        <p:spPr>
          <a:xfrm>
            <a:off x="639097" y="1297859"/>
            <a:ext cx="11149780" cy="1388534"/>
          </a:xfrm>
        </p:spPr>
        <p:txBody>
          <a:bodyPr>
            <a:normAutofit/>
          </a:bodyPr>
          <a:lstStyle/>
          <a:p>
            <a:r>
              <a:rPr lang="en-IN" sz="2000" b="1" dirty="0">
                <a:latin typeface="Times New Roman" panose="02020603050405020304" pitchFamily="18" charset="0"/>
                <a:cs typeface="Times New Roman" panose="02020603050405020304" pitchFamily="18" charset="0"/>
              </a:rPr>
              <a:t>Data Pipeline Architecture : From Extraction to Processed Storage</a:t>
            </a:r>
          </a:p>
        </p:txBody>
      </p:sp>
      <p:sp>
        <p:nvSpPr>
          <p:cNvPr id="3" name="Subtitle 2">
            <a:extLst>
              <a:ext uri="{FF2B5EF4-FFF2-40B4-BE49-F238E27FC236}">
                <a16:creationId xmlns:a16="http://schemas.microsoft.com/office/drawing/2014/main" id="{0B28B1A1-C1C2-FD01-6C96-33DD34EA9BBB}"/>
              </a:ext>
            </a:extLst>
          </p:cNvPr>
          <p:cNvSpPr>
            <a:spLocks noGrp="1"/>
          </p:cNvSpPr>
          <p:nvPr>
            <p:ph type="subTitle" idx="1"/>
          </p:nvPr>
        </p:nvSpPr>
        <p:spPr>
          <a:xfrm>
            <a:off x="2674375" y="737419"/>
            <a:ext cx="9183328" cy="845575"/>
          </a:xfrm>
        </p:spPr>
        <p:txBody>
          <a:bodyPr/>
          <a:lstStyle/>
          <a:p>
            <a:r>
              <a:rPr lang="en-IN" dirty="0"/>
              <a:t>*</a:t>
            </a:r>
          </a:p>
        </p:txBody>
      </p:sp>
    </p:spTree>
    <p:extLst>
      <p:ext uri="{BB962C8B-B14F-4D97-AF65-F5344CB8AC3E}">
        <p14:creationId xmlns:p14="http://schemas.microsoft.com/office/powerpoint/2010/main" val="141836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0FAB-B0ED-1738-FDB3-6CAC0B8C00C9}"/>
              </a:ext>
            </a:extLst>
          </p:cNvPr>
          <p:cNvSpPr>
            <a:spLocks noGrp="1"/>
          </p:cNvSpPr>
          <p:nvPr>
            <p:ph type="title"/>
          </p:nvPr>
        </p:nvSpPr>
        <p:spPr>
          <a:xfrm>
            <a:off x="1484311" y="685801"/>
            <a:ext cx="10018713" cy="381000"/>
          </a:xfrm>
        </p:spPr>
        <p:txBody>
          <a:bodyPr>
            <a:normAutofit fontScale="90000"/>
          </a:bodyPr>
          <a:lstStyle/>
          <a:p>
            <a:r>
              <a:rPr lang="en-IN" dirty="0"/>
              <a:t>Validation and Monitoring</a:t>
            </a:r>
          </a:p>
        </p:txBody>
      </p:sp>
      <p:sp>
        <p:nvSpPr>
          <p:cNvPr id="3" name="Content Placeholder 2">
            <a:extLst>
              <a:ext uri="{FF2B5EF4-FFF2-40B4-BE49-F238E27FC236}">
                <a16:creationId xmlns:a16="http://schemas.microsoft.com/office/drawing/2014/main" id="{FD22D97B-3AFE-E946-6E81-D0F752D9F4E1}"/>
              </a:ext>
            </a:extLst>
          </p:cNvPr>
          <p:cNvSpPr>
            <a:spLocks noGrp="1"/>
          </p:cNvSpPr>
          <p:nvPr>
            <p:ph idx="1"/>
          </p:nvPr>
        </p:nvSpPr>
        <p:spPr>
          <a:xfrm>
            <a:off x="1484310" y="1927123"/>
            <a:ext cx="10018713" cy="3864077"/>
          </a:xfrm>
        </p:spPr>
        <p:txBody>
          <a:bodyPr>
            <a:normAutofit/>
          </a:bodyPr>
          <a:lstStyle/>
          <a:p>
            <a:pPr marL="914400" lvl="2" indent="0">
              <a:buNone/>
            </a:pPr>
            <a:r>
              <a:rPr lang="en-US" dirty="0"/>
              <a:t>	</a:t>
            </a:r>
            <a:r>
              <a:rPr lang="en-US" sz="1700" dirty="0">
                <a:latin typeface="Times New Roman" panose="02020603050405020304" pitchFamily="18" charset="0"/>
                <a:cs typeface="Times New Roman" panose="02020603050405020304" pitchFamily="18" charset="0"/>
              </a:rPr>
              <a:t>The process of validation and monitoring should be continuous and automated to catch data quality issues as soon as they arise. Here’s a quick overview of our strategy for handling missing values, duplicates, and outliers.</a:t>
            </a:r>
          </a:p>
          <a:p>
            <a:pPr marL="914400" lvl="2" indent="0">
              <a:buNone/>
            </a:pPr>
            <a:r>
              <a:rPr lang="en-IN" sz="1700" b="1" dirty="0">
                <a:latin typeface="Times New Roman" panose="02020603050405020304" pitchFamily="18" charset="0"/>
                <a:cs typeface="Times New Roman" panose="02020603050405020304" pitchFamily="18" charset="0"/>
              </a:rPr>
              <a:t>Validation</a:t>
            </a:r>
          </a:p>
          <a:p>
            <a:pPr marL="914400" lvl="2" indent="0">
              <a:buNone/>
            </a:pPr>
            <a:r>
              <a:rPr lang="en-IN" sz="1700" b="1" dirty="0">
                <a:latin typeface="Times New Roman" panose="02020603050405020304" pitchFamily="18" charset="0"/>
                <a:cs typeface="Times New Roman" panose="02020603050405020304" pitchFamily="18" charset="0"/>
              </a:rPr>
              <a:t>	● </a:t>
            </a:r>
            <a:r>
              <a:rPr lang="en-US" sz="1700" dirty="0">
                <a:latin typeface="Times New Roman" panose="02020603050405020304" pitchFamily="18" charset="0"/>
                <a:cs typeface="Times New Roman" panose="02020603050405020304" pitchFamily="18" charset="0"/>
              </a:rPr>
              <a:t>The key fields need to be validated, such as missing values, duplicate data, outlier detection. Define threshold values for the various validation checks, for example, missing value count &gt; 5%, duplicate count &gt; 1%, outliers more than ±3 standard deviation from mean.</a:t>
            </a:r>
          </a:p>
          <a:p>
            <a:pPr marL="914400" lvl="2" indent="0">
              <a:buNone/>
            </a:pPr>
            <a:r>
              <a:rPr lang="en-US" sz="1700" b="1" dirty="0">
                <a:latin typeface="Times New Roman" panose="02020603050405020304" pitchFamily="18" charset="0"/>
                <a:cs typeface="Times New Roman" panose="02020603050405020304" pitchFamily="18" charset="0"/>
              </a:rPr>
              <a:t>Monitoring</a:t>
            </a:r>
          </a:p>
          <a:p>
            <a:pPr marL="914400" lvl="2" indent="0">
              <a:buNone/>
            </a:pPr>
            <a:r>
              <a:rPr lang="en-US" sz="1700" dirty="0">
                <a:latin typeface="Times New Roman" panose="02020603050405020304" pitchFamily="18" charset="0"/>
                <a:cs typeface="Times New Roman" panose="02020603050405020304" pitchFamily="18" charset="0"/>
              </a:rPr>
              <a:t> 	● Monitoring jobs are created using open-source tools like Apache Airflow. Periodic monitoring checks the data at regular, predefined time intervals. Alerts should be triggered if any of the data quality checks exceed their set thresholds.</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112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25CB-6FFC-A67E-589C-2B3D58970811}"/>
              </a:ext>
            </a:extLst>
          </p:cNvPr>
          <p:cNvSpPr>
            <a:spLocks noGrp="1"/>
          </p:cNvSpPr>
          <p:nvPr>
            <p:ph type="title"/>
          </p:nvPr>
        </p:nvSpPr>
        <p:spPr>
          <a:xfrm>
            <a:off x="1484311" y="685801"/>
            <a:ext cx="10018713" cy="238432"/>
          </a:xfrm>
        </p:spPr>
        <p:txBody>
          <a:bodyPr>
            <a:normAutofit fontScale="90000"/>
          </a:bodyPr>
          <a:lstStyle/>
          <a:p>
            <a:r>
              <a:rPr lang="en-IN" dirty="0"/>
              <a:t>Screenshot of Database</a:t>
            </a:r>
          </a:p>
        </p:txBody>
      </p:sp>
      <p:pic>
        <p:nvPicPr>
          <p:cNvPr id="5" name="Content Placeholder 4">
            <a:extLst>
              <a:ext uri="{FF2B5EF4-FFF2-40B4-BE49-F238E27FC236}">
                <a16:creationId xmlns:a16="http://schemas.microsoft.com/office/drawing/2014/main" id="{FBE698F8-F199-2AC8-650A-D97EAEE5C80E}"/>
              </a:ext>
            </a:extLst>
          </p:cNvPr>
          <p:cNvPicPr>
            <a:picLocks noGrp="1" noChangeAspect="1"/>
          </p:cNvPicPr>
          <p:nvPr>
            <p:ph idx="1"/>
          </p:nvPr>
        </p:nvPicPr>
        <p:blipFill>
          <a:blip r:embed="rId2"/>
          <a:stretch>
            <a:fillRect/>
          </a:stretch>
        </p:blipFill>
        <p:spPr>
          <a:xfrm>
            <a:off x="855406" y="1406013"/>
            <a:ext cx="10481188" cy="4896463"/>
          </a:xfrm>
        </p:spPr>
      </p:pic>
    </p:spTree>
    <p:extLst>
      <p:ext uri="{BB962C8B-B14F-4D97-AF65-F5344CB8AC3E}">
        <p14:creationId xmlns:p14="http://schemas.microsoft.com/office/powerpoint/2010/main" val="65173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4062-35F4-ADD0-607D-ECE05B9EE345}"/>
              </a:ext>
            </a:extLst>
          </p:cNvPr>
          <p:cNvSpPr>
            <a:spLocks noGrp="1"/>
          </p:cNvSpPr>
          <p:nvPr>
            <p:ph type="title"/>
          </p:nvPr>
        </p:nvSpPr>
        <p:spPr>
          <a:xfrm>
            <a:off x="1484311" y="108155"/>
            <a:ext cx="10018713" cy="412955"/>
          </a:xfrm>
        </p:spPr>
        <p:txBody>
          <a:bodyPr>
            <a:normAutofit fontScale="90000"/>
          </a:bodyPr>
          <a:lstStyle/>
          <a:p>
            <a:r>
              <a:rPr lang="en-IN" dirty="0"/>
              <a:t>Data Pipeline Diagram</a:t>
            </a:r>
          </a:p>
        </p:txBody>
      </p:sp>
      <p:sp>
        <p:nvSpPr>
          <p:cNvPr id="3" name="Content Placeholder 2">
            <a:extLst>
              <a:ext uri="{FF2B5EF4-FFF2-40B4-BE49-F238E27FC236}">
                <a16:creationId xmlns:a16="http://schemas.microsoft.com/office/drawing/2014/main" id="{3A58EA21-0B94-6162-191B-4E366C8440DE}"/>
              </a:ext>
            </a:extLst>
          </p:cNvPr>
          <p:cNvSpPr>
            <a:spLocks noGrp="1"/>
          </p:cNvSpPr>
          <p:nvPr>
            <p:ph idx="1"/>
          </p:nvPr>
        </p:nvSpPr>
        <p:spPr>
          <a:xfrm>
            <a:off x="363795" y="658761"/>
            <a:ext cx="11665972" cy="6115665"/>
          </a:xfrm>
        </p:spPr>
        <p:txBody>
          <a:bodyPr/>
          <a:lstStyle/>
          <a:p>
            <a:r>
              <a:rPr lang="en-IN" dirty="0"/>
              <a:t>‘</a:t>
            </a:r>
          </a:p>
        </p:txBody>
      </p:sp>
      <p:sp>
        <p:nvSpPr>
          <p:cNvPr id="4" name="Rectangle 3">
            <a:extLst>
              <a:ext uri="{FF2B5EF4-FFF2-40B4-BE49-F238E27FC236}">
                <a16:creationId xmlns:a16="http://schemas.microsoft.com/office/drawing/2014/main" id="{597CD6BB-7513-152B-FBB2-565A6864AC67}"/>
              </a:ext>
            </a:extLst>
          </p:cNvPr>
          <p:cNvSpPr/>
          <p:nvPr/>
        </p:nvSpPr>
        <p:spPr>
          <a:xfrm>
            <a:off x="1302774" y="1229031"/>
            <a:ext cx="2694039" cy="10815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Relational DB</a:t>
            </a:r>
          </a:p>
        </p:txBody>
      </p:sp>
      <p:cxnSp>
        <p:nvCxnSpPr>
          <p:cNvPr id="5" name="Straight Arrow Connector 4">
            <a:extLst>
              <a:ext uri="{FF2B5EF4-FFF2-40B4-BE49-F238E27FC236}">
                <a16:creationId xmlns:a16="http://schemas.microsoft.com/office/drawing/2014/main" id="{9219C3BB-FC75-085B-640A-F3F5AD172409}"/>
              </a:ext>
            </a:extLst>
          </p:cNvPr>
          <p:cNvCxnSpPr>
            <a:cxnSpLocks/>
            <a:stCxn id="4" idx="3"/>
          </p:cNvCxnSpPr>
          <p:nvPr/>
        </p:nvCxnSpPr>
        <p:spPr>
          <a:xfrm>
            <a:off x="3996813" y="1769806"/>
            <a:ext cx="14748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Rectangle 5">
            <a:extLst>
              <a:ext uri="{FF2B5EF4-FFF2-40B4-BE49-F238E27FC236}">
                <a16:creationId xmlns:a16="http://schemas.microsoft.com/office/drawing/2014/main" id="{9D83B181-B075-C1D2-3C12-2C7F95FFAF5A}"/>
              </a:ext>
            </a:extLst>
          </p:cNvPr>
          <p:cNvSpPr/>
          <p:nvPr/>
        </p:nvSpPr>
        <p:spPr>
          <a:xfrm>
            <a:off x="5574889" y="1229031"/>
            <a:ext cx="2989007" cy="10815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Extraction</a:t>
            </a:r>
          </a:p>
        </p:txBody>
      </p:sp>
      <p:cxnSp>
        <p:nvCxnSpPr>
          <p:cNvPr id="7" name="Straight Arrow Connector 6">
            <a:extLst>
              <a:ext uri="{FF2B5EF4-FFF2-40B4-BE49-F238E27FC236}">
                <a16:creationId xmlns:a16="http://schemas.microsoft.com/office/drawing/2014/main" id="{9D5DF202-38DE-9C24-BE6A-FA1B5C0DD8EE}"/>
              </a:ext>
            </a:extLst>
          </p:cNvPr>
          <p:cNvCxnSpPr>
            <a:stCxn id="6" idx="3"/>
          </p:cNvCxnSpPr>
          <p:nvPr/>
        </p:nvCxnSpPr>
        <p:spPr>
          <a:xfrm>
            <a:off x="8563896" y="1769806"/>
            <a:ext cx="117003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202454C0-BF1C-9EFB-6DF9-361B1F65F15F}"/>
              </a:ext>
            </a:extLst>
          </p:cNvPr>
          <p:cNvSpPr/>
          <p:nvPr/>
        </p:nvSpPr>
        <p:spPr>
          <a:xfrm>
            <a:off x="9753599" y="1229031"/>
            <a:ext cx="2172929" cy="10815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Cleaning</a:t>
            </a:r>
          </a:p>
        </p:txBody>
      </p:sp>
      <p:cxnSp>
        <p:nvCxnSpPr>
          <p:cNvPr id="9" name="Straight Arrow Connector 8">
            <a:extLst>
              <a:ext uri="{FF2B5EF4-FFF2-40B4-BE49-F238E27FC236}">
                <a16:creationId xmlns:a16="http://schemas.microsoft.com/office/drawing/2014/main" id="{0E99C554-2268-D603-07DE-25C9423EAB08}"/>
              </a:ext>
            </a:extLst>
          </p:cNvPr>
          <p:cNvCxnSpPr>
            <a:stCxn id="8" idx="2"/>
          </p:cNvCxnSpPr>
          <p:nvPr/>
        </p:nvCxnSpPr>
        <p:spPr>
          <a:xfrm flipH="1">
            <a:off x="10835148" y="2310580"/>
            <a:ext cx="4916" cy="11208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Rectangle 9">
            <a:extLst>
              <a:ext uri="{FF2B5EF4-FFF2-40B4-BE49-F238E27FC236}">
                <a16:creationId xmlns:a16="http://schemas.microsoft.com/office/drawing/2014/main" id="{30C068CA-100C-D38F-384D-1A729423CA82}"/>
              </a:ext>
            </a:extLst>
          </p:cNvPr>
          <p:cNvSpPr/>
          <p:nvPr/>
        </p:nvSpPr>
        <p:spPr>
          <a:xfrm>
            <a:off x="9537289" y="3431458"/>
            <a:ext cx="2492478" cy="11012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Normalization</a:t>
            </a:r>
          </a:p>
        </p:txBody>
      </p:sp>
      <p:cxnSp>
        <p:nvCxnSpPr>
          <p:cNvPr id="11" name="Straight Arrow Connector 10">
            <a:extLst>
              <a:ext uri="{FF2B5EF4-FFF2-40B4-BE49-F238E27FC236}">
                <a16:creationId xmlns:a16="http://schemas.microsoft.com/office/drawing/2014/main" id="{DDBFC6F8-0FA7-071D-1308-6CEFE5F4F36F}"/>
              </a:ext>
            </a:extLst>
          </p:cNvPr>
          <p:cNvCxnSpPr>
            <a:cxnSpLocks/>
            <a:stCxn id="10" idx="1"/>
          </p:cNvCxnSpPr>
          <p:nvPr/>
        </p:nvCxnSpPr>
        <p:spPr>
          <a:xfrm flipH="1">
            <a:off x="8190270" y="3982063"/>
            <a:ext cx="13470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A85E13F8-F9DE-E6BA-DD36-ADD68FD9D21B}"/>
              </a:ext>
            </a:extLst>
          </p:cNvPr>
          <p:cNvSpPr/>
          <p:nvPr/>
        </p:nvSpPr>
        <p:spPr>
          <a:xfrm>
            <a:off x="5338917" y="3333136"/>
            <a:ext cx="2772695" cy="1199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Engineering</a:t>
            </a:r>
          </a:p>
        </p:txBody>
      </p:sp>
      <p:cxnSp>
        <p:nvCxnSpPr>
          <p:cNvPr id="13" name="Straight Arrow Connector 12">
            <a:extLst>
              <a:ext uri="{FF2B5EF4-FFF2-40B4-BE49-F238E27FC236}">
                <a16:creationId xmlns:a16="http://schemas.microsoft.com/office/drawing/2014/main" id="{D088D121-597E-A15E-B8C8-26BE642799D3}"/>
              </a:ext>
            </a:extLst>
          </p:cNvPr>
          <p:cNvCxnSpPr>
            <a:cxnSpLocks/>
            <a:stCxn id="12" idx="1"/>
          </p:cNvCxnSpPr>
          <p:nvPr/>
        </p:nvCxnSpPr>
        <p:spPr>
          <a:xfrm flipH="1">
            <a:off x="4572000" y="3932902"/>
            <a:ext cx="76691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77956BA9-FE34-A3A6-7295-3E862C909771}"/>
              </a:ext>
            </a:extLst>
          </p:cNvPr>
          <p:cNvSpPr/>
          <p:nvPr/>
        </p:nvSpPr>
        <p:spPr>
          <a:xfrm>
            <a:off x="1406013" y="3411783"/>
            <a:ext cx="3043084" cy="1120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Final Storage</a:t>
            </a:r>
          </a:p>
        </p:txBody>
      </p:sp>
      <p:cxnSp>
        <p:nvCxnSpPr>
          <p:cNvPr id="15" name="Straight Arrow Connector 14">
            <a:extLst>
              <a:ext uri="{FF2B5EF4-FFF2-40B4-BE49-F238E27FC236}">
                <a16:creationId xmlns:a16="http://schemas.microsoft.com/office/drawing/2014/main" id="{89F6BFD8-9D05-1ACF-C7E8-FD27ADF5F71F}"/>
              </a:ext>
            </a:extLst>
          </p:cNvPr>
          <p:cNvCxnSpPr>
            <a:cxnSpLocks/>
          </p:cNvCxnSpPr>
          <p:nvPr/>
        </p:nvCxnSpPr>
        <p:spPr>
          <a:xfrm>
            <a:off x="3352799" y="4601497"/>
            <a:ext cx="0" cy="1120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EBBA1B7C-CA9C-DAEB-0BB4-FA30CA6416D9}"/>
              </a:ext>
            </a:extLst>
          </p:cNvPr>
          <p:cNvSpPr/>
          <p:nvPr/>
        </p:nvSpPr>
        <p:spPr>
          <a:xfrm>
            <a:off x="1406012" y="5761703"/>
            <a:ext cx="3043080" cy="10127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Monitoring</a:t>
            </a:r>
          </a:p>
        </p:txBody>
      </p:sp>
    </p:spTree>
    <p:extLst>
      <p:ext uri="{BB962C8B-B14F-4D97-AF65-F5344CB8AC3E}">
        <p14:creationId xmlns:p14="http://schemas.microsoft.com/office/powerpoint/2010/main" val="376158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8850-9A31-7DE6-EB30-D55AA92221BC}"/>
              </a:ext>
            </a:extLst>
          </p:cNvPr>
          <p:cNvSpPr>
            <a:spLocks noGrp="1"/>
          </p:cNvSpPr>
          <p:nvPr>
            <p:ph type="title"/>
          </p:nvPr>
        </p:nvSpPr>
        <p:spPr>
          <a:xfrm>
            <a:off x="1484311" y="108155"/>
            <a:ext cx="10018713" cy="589935"/>
          </a:xfrm>
        </p:spPr>
        <p:txBody>
          <a:bodyPr>
            <a:normAutofit fontScale="90000"/>
          </a:bodyPr>
          <a:lstStyle/>
          <a:p>
            <a:r>
              <a:rPr lang="en-IN" dirty="0"/>
              <a:t>Explanation of Diagram</a:t>
            </a:r>
          </a:p>
        </p:txBody>
      </p:sp>
      <p:sp>
        <p:nvSpPr>
          <p:cNvPr id="3" name="Content Placeholder 2">
            <a:extLst>
              <a:ext uri="{FF2B5EF4-FFF2-40B4-BE49-F238E27FC236}">
                <a16:creationId xmlns:a16="http://schemas.microsoft.com/office/drawing/2014/main" id="{E2D019A1-1C5C-3033-F76A-C63E25EDAD2F}"/>
              </a:ext>
            </a:extLst>
          </p:cNvPr>
          <p:cNvSpPr>
            <a:spLocks noGrp="1"/>
          </p:cNvSpPr>
          <p:nvPr>
            <p:ph idx="1"/>
          </p:nvPr>
        </p:nvSpPr>
        <p:spPr>
          <a:xfrm>
            <a:off x="1484310" y="904569"/>
            <a:ext cx="10707690" cy="4886632"/>
          </a:xfrm>
        </p:spPr>
        <p:txBody>
          <a:bodyPr>
            <a:noAutofit/>
          </a:bodyPr>
          <a:lstStyle/>
          <a:p>
            <a:pPr marL="0" indent="0">
              <a:buNone/>
            </a:pPr>
            <a:r>
              <a:rPr lang="en-US" sz="1700" b="1" dirty="0">
                <a:latin typeface="Times New Roman" panose="02020603050405020304" pitchFamily="18" charset="0"/>
                <a:cs typeface="Times New Roman" panose="02020603050405020304" pitchFamily="18" charset="0"/>
              </a:rPr>
              <a:t>Data Extraction</a:t>
            </a:r>
            <a:r>
              <a:rPr lang="en-US" sz="1700" dirty="0">
                <a:latin typeface="Times New Roman" panose="02020603050405020304" pitchFamily="18" charset="0"/>
                <a:cs typeface="Times New Roman" panose="02020603050405020304" pitchFamily="18" charset="0"/>
              </a:rPr>
              <a:t>: It is the first step in which data is extracted from a relational database, such as MySQL or PostgreSQL. Data shall be fetched via SQL queries or ETL-Extract, Transform, Load tools like Apache Airflow, Talend, and custom scripts.</a:t>
            </a:r>
          </a:p>
          <a:p>
            <a:pPr marL="0" indent="0">
              <a:buNone/>
            </a:pPr>
            <a:r>
              <a:rPr lang="en-US" sz="1700" b="1" dirty="0">
                <a:latin typeface="Times New Roman" panose="02020603050405020304" pitchFamily="18" charset="0"/>
                <a:cs typeface="Times New Roman" panose="02020603050405020304" pitchFamily="18" charset="0"/>
              </a:rPr>
              <a:t>Data Transformation</a:t>
            </a:r>
            <a:r>
              <a:rPr lang="en-US" sz="1700" dirty="0">
                <a:latin typeface="Times New Roman" panose="02020603050405020304" pitchFamily="18" charset="0"/>
                <a:cs typeface="Times New Roman" panose="02020603050405020304" pitchFamily="18" charset="0"/>
              </a:rPr>
              <a:t>: It is that step of the process where raw data is changed into an analyzable format. It includes a number of processes</a:t>
            </a:r>
          </a:p>
          <a:p>
            <a:pPr marL="0" indent="0">
              <a:buNone/>
            </a:pPr>
            <a:r>
              <a:rPr lang="en-US" sz="1700" b="1" dirty="0">
                <a:latin typeface="Times New Roman" panose="02020603050405020304" pitchFamily="18" charset="0"/>
                <a:cs typeface="Times New Roman" panose="02020603050405020304" pitchFamily="18" charset="0"/>
              </a:rPr>
              <a:t>Data Cleaning</a:t>
            </a:r>
            <a:r>
              <a:rPr lang="en-US" sz="1700" dirty="0">
                <a:latin typeface="Times New Roman" panose="02020603050405020304" pitchFamily="18" charset="0"/>
                <a:cs typeface="Times New Roman" panose="02020603050405020304" pitchFamily="18" charset="0"/>
              </a:rPr>
              <a:t>: It removes duplicates, sorts missing values, and corrects any erroneous records.</a:t>
            </a:r>
          </a:p>
          <a:p>
            <a:pPr marL="0" indent="0">
              <a:buNone/>
            </a:pPr>
            <a:r>
              <a:rPr lang="en-US" sz="1700" b="1" dirty="0">
                <a:latin typeface="Times New Roman" panose="02020603050405020304" pitchFamily="18" charset="0"/>
                <a:cs typeface="Times New Roman" panose="02020603050405020304" pitchFamily="18" charset="0"/>
              </a:rPr>
              <a:t>Normalization</a:t>
            </a:r>
            <a:r>
              <a:rPr lang="en-US" sz="1700" dirty="0">
                <a:latin typeface="Times New Roman" panose="02020603050405020304" pitchFamily="18" charset="0"/>
                <a:cs typeface="Times New Roman" panose="02020603050405020304" pitchFamily="18" charset="0"/>
              </a:rPr>
              <a:t>: The process of scaling numeric variables in one common range, such as 0 to 1 or z score, to make them all uniformly comparable across features.</a:t>
            </a:r>
          </a:p>
          <a:p>
            <a:pPr marL="0" indent="0">
              <a:buNone/>
            </a:pPr>
            <a:r>
              <a:rPr lang="en-US" sz="1700" b="1" dirty="0">
                <a:latin typeface="Times New Roman" panose="02020603050405020304" pitchFamily="18" charset="0"/>
                <a:cs typeface="Times New Roman" panose="02020603050405020304" pitchFamily="18" charset="0"/>
              </a:rPr>
              <a:t>Feature Engineering</a:t>
            </a:r>
            <a:r>
              <a:rPr lang="en-US" sz="1700" dirty="0">
                <a:latin typeface="Times New Roman" panose="02020603050405020304" pitchFamily="18" charset="0"/>
                <a:cs typeface="Times New Roman" panose="02020603050405020304" pitchFamily="18" charset="0"/>
              </a:rPr>
              <a:t>: Inventing new features from domain knowledge, for example, data aggregation, given that daily sales would create a feature "monthly sales".</a:t>
            </a:r>
          </a:p>
          <a:p>
            <a:pPr marL="0" indent="0">
              <a:buNone/>
            </a:pPr>
            <a:r>
              <a:rPr lang="en-US" sz="1700" b="1" dirty="0">
                <a:latin typeface="Times New Roman" panose="02020603050405020304" pitchFamily="18" charset="0"/>
                <a:cs typeface="Times New Roman" panose="02020603050405020304" pitchFamily="18" charset="0"/>
              </a:rPr>
              <a:t>Final Storage</a:t>
            </a:r>
            <a:r>
              <a:rPr lang="en-US" sz="1700" dirty="0">
                <a:latin typeface="Times New Roman" panose="02020603050405020304" pitchFamily="18" charset="0"/>
                <a:cs typeface="Times New Roman" panose="02020603050405020304" pitchFamily="18" charset="0"/>
              </a:rPr>
              <a:t>: The cleaned and enriched data, after transformations, will be stored in appropriate formats for further processing or model training. More common options include</a:t>
            </a:r>
          </a:p>
          <a:p>
            <a:pPr marL="0" indent="0">
              <a:buNone/>
            </a:pP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Parquet Files</a:t>
            </a:r>
            <a:r>
              <a:rPr lang="en-US" sz="1700" dirty="0">
                <a:latin typeface="Times New Roman" panose="02020603050405020304" pitchFamily="18" charset="0"/>
                <a:cs typeface="Times New Roman" panose="02020603050405020304" pitchFamily="18" charset="0"/>
              </a:rPr>
              <a:t>: Chosen for its columnar storage, which provides efficient read and write access, especially for large datasets.</a:t>
            </a:r>
          </a:p>
          <a:p>
            <a:pPr marL="0" indent="0">
              <a:buNone/>
            </a:pP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Feature Store</a:t>
            </a:r>
            <a:r>
              <a:rPr lang="en-US" sz="1700" dirty="0">
                <a:latin typeface="Times New Roman" panose="02020603050405020304" pitchFamily="18" charset="0"/>
                <a:cs typeface="Times New Roman" panose="02020603050405020304" pitchFamily="18" charset="0"/>
              </a:rPr>
              <a:t>: In the case of preparing data for machine learning, the features can be stored and maintained in a centralized repository called a feature store.</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95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169C2-7240-6016-F223-ABFD550FF84D}"/>
              </a:ext>
            </a:extLst>
          </p:cNvPr>
          <p:cNvSpPr>
            <a:spLocks noGrp="1"/>
          </p:cNvSpPr>
          <p:nvPr>
            <p:ph type="title"/>
          </p:nvPr>
        </p:nvSpPr>
        <p:spPr>
          <a:xfrm>
            <a:off x="1484311" y="255639"/>
            <a:ext cx="10018713" cy="658761"/>
          </a:xfrm>
        </p:spPr>
        <p:txBody>
          <a:bodyPr>
            <a:normAutofit fontScale="90000"/>
          </a:bodyPr>
          <a:lstStyle/>
          <a:p>
            <a:r>
              <a:rPr lang="en-IN" dirty="0"/>
              <a:t>Pipeline Type</a:t>
            </a:r>
          </a:p>
        </p:txBody>
      </p:sp>
      <p:sp>
        <p:nvSpPr>
          <p:cNvPr id="3" name="Content Placeholder 2">
            <a:extLst>
              <a:ext uri="{FF2B5EF4-FFF2-40B4-BE49-F238E27FC236}">
                <a16:creationId xmlns:a16="http://schemas.microsoft.com/office/drawing/2014/main" id="{AE0FA8B9-5BEF-1037-9F60-005E5B3E83D0}"/>
              </a:ext>
            </a:extLst>
          </p:cNvPr>
          <p:cNvSpPr>
            <a:spLocks noGrp="1"/>
          </p:cNvSpPr>
          <p:nvPr>
            <p:ph idx="1"/>
          </p:nvPr>
        </p:nvSpPr>
        <p:spPr>
          <a:xfrm>
            <a:off x="1484310" y="1179871"/>
            <a:ext cx="10018713" cy="4640826"/>
          </a:xfrm>
        </p:spPr>
        <p:txBody>
          <a:bodyPr>
            <a:normAutofit fontScale="85000" lnSpcReduction="10000"/>
          </a:bodyPr>
          <a:lstStyle/>
          <a:p>
            <a:pPr marL="0" indent="0">
              <a:buNone/>
            </a:pPr>
            <a:r>
              <a:rPr lang="en-US" sz="2000" b="1" dirty="0">
                <a:latin typeface="Times New Roman" panose="02020603050405020304" pitchFamily="18" charset="0"/>
                <a:cs typeface="Times New Roman" panose="02020603050405020304" pitchFamily="18" charset="0"/>
              </a:rPr>
              <a:t>Batch Processing</a:t>
            </a:r>
            <a:r>
              <a:rPr lang="en-US" sz="2000" dirty="0">
                <a:latin typeface="Times New Roman" panose="02020603050405020304" pitchFamily="18" charset="0"/>
                <a:cs typeface="Times New Roman" panose="02020603050405020304" pitchFamily="18" charset="0"/>
              </a:rPr>
              <a:t>: Batch processing involves gathering data over a period of time-such as daily or weekly-and then handling it together as a batch. This is in contrast to the streaming pipelines that process data in real time as it arrives. In general, batch processing applies when data does not need to be updated on a constant basis, or there is no immediate need for real-time insight.</a:t>
            </a:r>
          </a:p>
          <a:p>
            <a:pPr marL="0" indent="0">
              <a:buNone/>
            </a:pPr>
            <a:r>
              <a:rPr lang="en-US" sz="2000" b="1" dirty="0">
                <a:latin typeface="Times New Roman" panose="02020603050405020304" pitchFamily="18" charset="0"/>
                <a:cs typeface="Times New Roman" panose="02020603050405020304" pitchFamily="18" charset="0"/>
              </a:rPr>
              <a:t>Justification </a:t>
            </a:r>
          </a:p>
          <a:p>
            <a:pPr marL="0" indent="0">
              <a:buNone/>
            </a:pPr>
            <a:r>
              <a:rPr lang="en-US" sz="2000" b="1" dirty="0">
                <a:latin typeface="Times New Roman" panose="02020603050405020304" pitchFamily="18" charset="0"/>
                <a:cs typeface="Times New Roman" panose="02020603050405020304" pitchFamily="18" charset="0"/>
              </a:rPr>
              <a:t>	● Cost Efficiency</a:t>
            </a:r>
            <a:r>
              <a:rPr lang="en-US" sz="2000" dirty="0">
                <a:latin typeface="Times New Roman" panose="02020603050405020304" pitchFamily="18" charset="0"/>
                <a:cs typeface="Times New Roman" panose="02020603050405020304" pitchFamily="18" charset="0"/>
              </a:rPr>
              <a:t>: Batch processing is usually less expensive, especially when large volumes of data are involved and real-time processing is not necessary. Instead of using resources to process data continuously, batch processing means that data is processed in bulk at periodic intervals, such as during nighttime hours. This means that at any one time, fewer system resources are being used, thus reducing costs.</a:t>
            </a:r>
          </a:p>
          <a:p>
            <a:pPr marL="0" indent="0">
              <a:buNone/>
            </a:pP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Large Volume of Historical Data</a:t>
            </a:r>
            <a:r>
              <a:rPr lang="en-US" sz="2000" dirty="0">
                <a:latin typeface="Times New Roman" panose="02020603050405020304" pitchFamily="18" charset="0"/>
                <a:cs typeface="Times New Roman" panose="02020603050405020304" pitchFamily="18" charset="0"/>
              </a:rPr>
              <a:t>: In case you have large historical data, such as customer behavior logs or sales data, it would be ideal to process them in smaller periodic batches. It will enable you to perform transformations such as cleaning, aggregation, and normalization on datasets that are too large to handle efficiently in real time.</a:t>
            </a:r>
          </a:p>
          <a:p>
            <a:pPr marL="0" indent="0">
              <a:buNone/>
            </a:pP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Scheduled Data Processing</a:t>
            </a:r>
            <a:r>
              <a:rPr lang="en-US" sz="2000" dirty="0">
                <a:latin typeface="Times New Roman" panose="02020603050405020304" pitchFamily="18" charset="0"/>
                <a:cs typeface="Times New Roman" panose="02020603050405020304" pitchFamily="18" charset="0"/>
              </a:rPr>
              <a:t>: As most of the business processes don't need immediate updates, like sales reports, inventory updates, processing of data at intervals such as daily or weekly aligns well with the business cycle. It thus enables your team to process data in off-peak hours, say at night, when system load is generally low.</a:t>
            </a:r>
          </a:p>
        </p:txBody>
      </p:sp>
    </p:spTree>
    <p:extLst>
      <p:ext uri="{BB962C8B-B14F-4D97-AF65-F5344CB8AC3E}">
        <p14:creationId xmlns:p14="http://schemas.microsoft.com/office/powerpoint/2010/main" val="147804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89E6-EF42-3493-CA46-616DEB15F149}"/>
              </a:ext>
            </a:extLst>
          </p:cNvPr>
          <p:cNvSpPr>
            <a:spLocks noGrp="1"/>
          </p:cNvSpPr>
          <p:nvPr>
            <p:ph type="title"/>
          </p:nvPr>
        </p:nvSpPr>
        <p:spPr>
          <a:xfrm>
            <a:off x="1484311" y="127819"/>
            <a:ext cx="10018713" cy="938982"/>
          </a:xfrm>
        </p:spPr>
        <p:txBody>
          <a:bodyPr>
            <a:normAutofit/>
          </a:bodyPr>
          <a:lstStyle/>
          <a:p>
            <a:r>
              <a:rPr lang="en-IN" dirty="0"/>
              <a:t>Data Format</a:t>
            </a:r>
          </a:p>
        </p:txBody>
      </p:sp>
      <p:sp>
        <p:nvSpPr>
          <p:cNvPr id="3" name="Content Placeholder 2">
            <a:extLst>
              <a:ext uri="{FF2B5EF4-FFF2-40B4-BE49-F238E27FC236}">
                <a16:creationId xmlns:a16="http://schemas.microsoft.com/office/drawing/2014/main" id="{9ADB48E9-815E-5DF8-23C2-58ABB984BBEB}"/>
              </a:ext>
            </a:extLst>
          </p:cNvPr>
          <p:cNvSpPr>
            <a:spLocks noGrp="1"/>
          </p:cNvSpPr>
          <p:nvPr>
            <p:ph idx="1"/>
          </p:nvPr>
        </p:nvSpPr>
        <p:spPr>
          <a:xfrm>
            <a:off x="1484310" y="2015613"/>
            <a:ext cx="10018713" cy="3775587"/>
          </a:xfrm>
        </p:spPr>
        <p:txBody>
          <a:bodyPr>
            <a:noAutofit/>
          </a:bodyPr>
          <a:lstStyle/>
          <a:p>
            <a:pPr marL="0" indent="0">
              <a:buNone/>
            </a:pPr>
            <a:r>
              <a:rPr lang="en-IN" sz="1700" b="1" dirty="0">
                <a:latin typeface="Times New Roman" panose="02020603050405020304" pitchFamily="18" charset="0"/>
                <a:cs typeface="Times New Roman" panose="02020603050405020304" pitchFamily="18" charset="0"/>
              </a:rPr>
              <a:t>Parquet</a:t>
            </a:r>
            <a:r>
              <a:rPr lang="en-IN" sz="1700" dirty="0">
                <a:latin typeface="Times New Roman" panose="02020603050405020304" pitchFamily="18" charset="0"/>
                <a:cs typeface="Times New Roman" panose="02020603050405020304" pitchFamily="18" charset="0"/>
              </a:rPr>
              <a:t> : </a:t>
            </a:r>
            <a:r>
              <a:rPr lang="en-US" sz="1700" dirty="0">
                <a:latin typeface="Times New Roman" panose="02020603050405020304" pitchFamily="18" charset="0"/>
                <a:cs typeface="Times New Roman" panose="02020603050405020304" pitchFamily="18" charset="0"/>
              </a:rPr>
              <a:t>Parquet is a very efficient, columnar storage format, tailored for high performance in data analytics. Native support for compression and schema evolution makes it perfectly suitable for big datasets that must be queried column-wise. The Parquet file format can also be used in big data frameworks like Apache Spark or Apache Hive, making processing of large amounts of data easily possible in batch processing pipelines.</a:t>
            </a:r>
          </a:p>
          <a:p>
            <a:pPr marL="0" indent="0">
              <a:buNone/>
            </a:pPr>
            <a:r>
              <a:rPr lang="en-US" sz="1700" b="1" dirty="0">
                <a:latin typeface="Times New Roman" panose="02020603050405020304" pitchFamily="18" charset="0"/>
                <a:cs typeface="Times New Roman" panose="02020603050405020304" pitchFamily="18" charset="0"/>
              </a:rPr>
              <a:t>Advantages</a:t>
            </a:r>
            <a:r>
              <a:rPr lang="en-US" sz="1700" dirty="0">
                <a:latin typeface="Times New Roman" panose="02020603050405020304" pitchFamily="18" charset="0"/>
                <a:cs typeface="Times New Roman" panose="02020603050405020304" pitchFamily="18" charset="0"/>
              </a:rPr>
              <a:t> </a:t>
            </a:r>
          </a:p>
          <a:p>
            <a:pPr marL="0" indent="0">
              <a:buNone/>
            </a:pPr>
            <a:r>
              <a:rPr lang="en-US" sz="1700" dirty="0">
                <a:latin typeface="Times New Roman" panose="02020603050405020304" pitchFamily="18" charset="0"/>
                <a:cs typeface="Times New Roman" panose="02020603050405020304" pitchFamily="18" charset="0"/>
              </a:rPr>
              <a:t>	● </a:t>
            </a:r>
            <a:r>
              <a:rPr lang="en-US" sz="1700" b="1" dirty="0">
                <a:latin typeface="Times New Roman" panose="02020603050405020304" pitchFamily="18" charset="0"/>
                <a:cs typeface="Times New Roman" panose="02020603050405020304" pitchFamily="18" charset="0"/>
              </a:rPr>
              <a:t>Efficiency</a:t>
            </a:r>
            <a:r>
              <a:rPr lang="en-US" sz="1700" dirty="0">
                <a:latin typeface="Times New Roman" panose="02020603050405020304" pitchFamily="18" charset="0"/>
                <a:cs typeface="Times New Roman" panose="02020603050405020304" pitchFamily="18" charset="0"/>
              </a:rPr>
              <a:t>: Parquet is optimized for both reading and writing large datasets.</a:t>
            </a:r>
          </a:p>
          <a:p>
            <a:pPr marL="0" indent="0">
              <a:buNone/>
            </a:pPr>
            <a:r>
              <a:rPr lang="en-US" sz="1700" dirty="0">
                <a:latin typeface="Times New Roman" panose="02020603050405020304" pitchFamily="18" charset="0"/>
                <a:cs typeface="Times New Roman" panose="02020603050405020304" pitchFamily="18" charset="0"/>
              </a:rPr>
              <a:t>	● </a:t>
            </a:r>
            <a:r>
              <a:rPr lang="en-US" sz="1700" b="1" dirty="0">
                <a:latin typeface="Times New Roman" panose="02020603050405020304" pitchFamily="18" charset="0"/>
                <a:cs typeface="Times New Roman" panose="02020603050405020304" pitchFamily="18" charset="0"/>
              </a:rPr>
              <a:t>Saving Space</a:t>
            </a:r>
            <a:r>
              <a:rPr lang="en-US" sz="1700" dirty="0">
                <a:latin typeface="Times New Roman" panose="02020603050405020304" pitchFamily="18" charset="0"/>
                <a:cs typeface="Times New Roman" panose="02020603050405020304" pitchFamily="18" charset="0"/>
              </a:rPr>
              <a:t>: Because it is compressed and columnar, Parquet decreases storage costs compared to row-based formats such as CSV.</a:t>
            </a:r>
          </a:p>
          <a:p>
            <a:pPr marL="0" indent="0">
              <a:buNone/>
            </a:pPr>
            <a:r>
              <a:rPr lang="en-US" sz="1700" dirty="0">
                <a:latin typeface="Times New Roman" panose="02020603050405020304" pitchFamily="18" charset="0"/>
                <a:cs typeface="Times New Roman" panose="02020603050405020304" pitchFamily="18" charset="0"/>
              </a:rPr>
              <a:t>	● </a:t>
            </a:r>
            <a:r>
              <a:rPr lang="en-US" sz="1700" b="1" dirty="0">
                <a:latin typeface="Times New Roman" panose="02020603050405020304" pitchFamily="18" charset="0"/>
                <a:cs typeface="Times New Roman" panose="02020603050405020304" pitchFamily="18" charset="0"/>
              </a:rPr>
              <a:t>Schema Support</a:t>
            </a:r>
            <a:r>
              <a:rPr lang="en-US" sz="1700" dirty="0">
                <a:latin typeface="Times New Roman" panose="02020603050405020304" pitchFamily="18" charset="0"/>
                <a:cs typeface="Times New Roman" panose="02020603050405020304" pitchFamily="18" charset="0"/>
              </a:rPr>
              <a:t>: It allows for schema evolution, which can handle changes without breaking the pipeline if new columns are added.</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60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EA56-3E6E-36BA-99F4-68CA73006ACA}"/>
              </a:ext>
            </a:extLst>
          </p:cNvPr>
          <p:cNvSpPr>
            <a:spLocks noGrp="1"/>
          </p:cNvSpPr>
          <p:nvPr>
            <p:ph type="title"/>
          </p:nvPr>
        </p:nvSpPr>
        <p:spPr>
          <a:xfrm>
            <a:off x="1484311" y="216310"/>
            <a:ext cx="10018713" cy="850491"/>
          </a:xfrm>
        </p:spPr>
        <p:txBody>
          <a:bodyPr>
            <a:normAutofit/>
          </a:bodyPr>
          <a:lstStyle/>
          <a:p>
            <a:r>
              <a:rPr lang="en-IN" dirty="0"/>
              <a:t>Data Quality</a:t>
            </a:r>
          </a:p>
        </p:txBody>
      </p:sp>
      <p:sp>
        <p:nvSpPr>
          <p:cNvPr id="3" name="Content Placeholder 2">
            <a:extLst>
              <a:ext uri="{FF2B5EF4-FFF2-40B4-BE49-F238E27FC236}">
                <a16:creationId xmlns:a16="http://schemas.microsoft.com/office/drawing/2014/main" id="{F38D5DF0-9D6A-CCE6-3BF9-34E59D7154A4}"/>
              </a:ext>
            </a:extLst>
          </p:cNvPr>
          <p:cNvSpPr>
            <a:spLocks noGrp="1"/>
          </p:cNvSpPr>
          <p:nvPr>
            <p:ph idx="1"/>
          </p:nvPr>
        </p:nvSpPr>
        <p:spPr>
          <a:xfrm>
            <a:off x="865240" y="1406013"/>
            <a:ext cx="10637784" cy="4385187"/>
          </a:xfrm>
        </p:spPr>
        <p:txBody>
          <a:bodyPr>
            <a:normAutofit fontScale="92500" lnSpcReduction="10000"/>
          </a:bodyPr>
          <a:lstStyle/>
          <a:p>
            <a:pPr marL="457200" lvl="1" indent="0">
              <a:buNone/>
            </a:pPr>
            <a:r>
              <a:rPr lang="en-IN" dirty="0"/>
              <a:t>	</a:t>
            </a:r>
            <a:r>
              <a:rPr lang="en-US" dirty="0"/>
              <a:t> </a:t>
            </a:r>
            <a:r>
              <a:rPr lang="en-US" dirty="0">
                <a:latin typeface="Times New Roman" panose="02020603050405020304" pitchFamily="18" charset="0"/>
                <a:cs typeface="Times New Roman" panose="02020603050405020304" pitchFamily="18" charset="0"/>
              </a:rPr>
              <a:t>Data quality is important in every ML pipeline, giving it a strong percentage of whether this model would give an accurate, reliable, or fair prediction. Poor quality data-missing values, duplicates, and outliers-could be biased and incorrect, leading to undermining the effectiveness of a model and ultimately eroding trust in the system. For example, missing data creates biased predictions unless its handling is appropriate, while duplicates can over-emphasize some pattern and outliers have the capability to disproportionately influence the learning process of a model. Ensuring the data is clean, consistent, and representative before it goes for model training is important because costly mistakes and misleading results might be obtained otherwise.</a:t>
            </a:r>
          </a:p>
          <a:p>
            <a:pPr marL="457200" lvl="1" indent="0">
              <a:buNone/>
            </a:pPr>
            <a:r>
              <a:rPr lang="en-US" dirty="0">
                <a:latin typeface="Times New Roman" panose="02020603050405020304" pitchFamily="18" charset="0"/>
                <a:cs typeface="Times New Roman" panose="02020603050405020304" pitchFamily="18" charset="0"/>
              </a:rPr>
              <a:t>	 Quality data would be assured if there was strong validation and monitoring spread across a pipeline. This will include missing value checks, duplicate checks, and outlier checks before data processing, imputation, de-duplication, or removal of outliers where needed. Continuous monitoring to find concept drift or schema changes in incoming data over time will be necessary for the model to stay put. With early detection of data quality issues and regular validation and cleaning of the data, companies can build more accurate and trustworthy ML models, make better decisions, and reduce the risk of financial or operational setbacks.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80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3940-E836-7966-546E-47EE7AF5A4B9}"/>
              </a:ext>
            </a:extLst>
          </p:cNvPr>
          <p:cNvSpPr>
            <a:spLocks noGrp="1"/>
          </p:cNvSpPr>
          <p:nvPr>
            <p:ph type="title"/>
          </p:nvPr>
        </p:nvSpPr>
        <p:spPr>
          <a:xfrm>
            <a:off x="1484311" y="685800"/>
            <a:ext cx="10018713" cy="380999"/>
          </a:xfrm>
        </p:spPr>
        <p:txBody>
          <a:bodyPr>
            <a:normAutofit fontScale="90000"/>
          </a:bodyPr>
          <a:lstStyle/>
          <a:p>
            <a:r>
              <a:rPr lang="en-US" dirty="0"/>
              <a:t>Data Quality Issue 1: Missing Values</a:t>
            </a:r>
            <a:endParaRPr lang="en-IN" dirty="0"/>
          </a:p>
        </p:txBody>
      </p:sp>
      <p:sp>
        <p:nvSpPr>
          <p:cNvPr id="3" name="Content Placeholder 2">
            <a:extLst>
              <a:ext uri="{FF2B5EF4-FFF2-40B4-BE49-F238E27FC236}">
                <a16:creationId xmlns:a16="http://schemas.microsoft.com/office/drawing/2014/main" id="{D146E2D2-068F-617C-044C-1DCC2825A171}"/>
              </a:ext>
            </a:extLst>
          </p:cNvPr>
          <p:cNvSpPr>
            <a:spLocks noGrp="1"/>
          </p:cNvSpPr>
          <p:nvPr>
            <p:ph idx="1"/>
          </p:nvPr>
        </p:nvSpPr>
        <p:spPr>
          <a:xfrm>
            <a:off x="1484310" y="1659194"/>
            <a:ext cx="10018713" cy="4513006"/>
          </a:xfrm>
        </p:spPr>
        <p:txBody>
          <a:bodyPr>
            <a:normAutofit fontScale="85000" lnSpcReduction="20000"/>
          </a:bodyPr>
          <a:lstStyle/>
          <a:p>
            <a:pPr marL="457200" lvl="1" indent="0">
              <a:buNone/>
            </a:pPr>
            <a:r>
              <a:rPr lang="en-US" dirty="0"/>
              <a:t>	</a:t>
            </a:r>
            <a:r>
              <a:rPr lang="en-US" dirty="0">
                <a:latin typeface="Times New Roman" panose="02020603050405020304" pitchFamily="18" charset="0"/>
                <a:cs typeface="Times New Roman" panose="02020603050405020304" pitchFamily="18" charset="0"/>
              </a:rPr>
              <a:t>Missing values are one of the most common problems in datasets. It can occur due to various reasons such as data entry errors, system failures, or incomplete data collection. If not treated properly, missing values can affect the performance of the model. For instance, missing customer data in a sales dataset may lead to incorrect sales predictions.</a:t>
            </a:r>
          </a:p>
          <a:p>
            <a:pPr marL="457200" lvl="1" indent="0">
              <a:buNone/>
            </a:pPr>
            <a:r>
              <a:rPr lang="en-US" b="1" dirty="0">
                <a:latin typeface="Times New Roman" panose="02020603050405020304" pitchFamily="18" charset="0"/>
                <a:cs typeface="Times New Roman" panose="02020603050405020304" pitchFamily="18" charset="0"/>
              </a:rPr>
              <a:t>How to Handle Missing Values</a:t>
            </a:r>
            <a:r>
              <a:rPr lang="en-US" dirty="0">
                <a:latin typeface="Times New Roman" panose="02020603050405020304" pitchFamily="18" charset="0"/>
                <a:cs typeface="Times New Roman" panose="02020603050405020304" pitchFamily="18" charset="0"/>
              </a:rPr>
              <a:t>:</a:t>
            </a:r>
          </a:p>
          <a:p>
            <a:pPr marL="457200" lvl="1" indent="0">
              <a:buNone/>
            </a:pPr>
            <a:r>
              <a:rPr lang="en-US" b="1" dirty="0">
                <a:latin typeface="Times New Roman" panose="02020603050405020304" pitchFamily="18" charset="0"/>
                <a:cs typeface="Times New Roman" panose="02020603050405020304" pitchFamily="18" charset="0"/>
              </a:rPr>
              <a:t>Validation</a:t>
            </a:r>
          </a:p>
          <a:p>
            <a:pPr marL="457200" lvl="1" indent="0">
              <a:buNone/>
            </a:pPr>
            <a:r>
              <a:rPr lang="en-US" dirty="0">
                <a:latin typeface="Times New Roman" panose="02020603050405020304" pitchFamily="18" charset="0"/>
                <a:cs typeface="Times New Roman" panose="02020603050405020304" pitchFamily="18" charset="0"/>
              </a:rPr>
              <a:t>	●We should check for any missing values before feeding the data into the model using functions like pandas.isnull() or pandas.isna() in Python.</a:t>
            </a:r>
          </a:p>
          <a:p>
            <a:pPr marL="457200" lvl="1" indent="0">
              <a:buNone/>
            </a:pPr>
            <a:r>
              <a:rPr lang="en-US" dirty="0">
                <a:latin typeface="Times New Roman" panose="02020603050405020304" pitchFamily="18" charset="0"/>
                <a:cs typeface="Times New Roman" panose="02020603050405020304" pitchFamily="18" charset="0"/>
              </a:rPr>
              <a:t>	●There are checks for missing values in all key columns, for example, customer ID and sales amount. Check what the percentage is with regard to that. Those kinds of features should be imputed or dropped if containing more than 30% missing values.</a:t>
            </a:r>
          </a:p>
          <a:p>
            <a:pPr marL="457200" lvl="1" indent="0">
              <a:buNone/>
            </a:pPr>
            <a:r>
              <a:rPr lang="en-US" b="1" dirty="0">
                <a:latin typeface="Times New Roman" panose="02020603050405020304" pitchFamily="18" charset="0"/>
                <a:cs typeface="Times New Roman" panose="02020603050405020304" pitchFamily="18" charset="0"/>
              </a:rPr>
              <a:t>Monitoring</a:t>
            </a: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	●Continuous monitoring for missing values as the data is streaming into the pipeline. Automated alerts in case the percent missing is above a threshold of say 5%.</a:t>
            </a:r>
          </a:p>
          <a:p>
            <a:pPr marL="457200" lvl="1"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Tools</a:t>
            </a:r>
            <a:r>
              <a:rPr lang="en-US" dirty="0">
                <a:latin typeface="Times New Roman" panose="02020603050405020304" pitchFamily="18" charset="0"/>
                <a:cs typeface="Times New Roman" panose="02020603050405020304" pitchFamily="18" charset="0"/>
              </a:rPr>
              <a:t>: The monitoring tasks regarding missing values could be scheduled with Apache Airflow or AWS Glue to trigger an alert in case the threshold is exceeded.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63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5237-1691-F4D7-923B-B39CC775FF0E}"/>
              </a:ext>
            </a:extLst>
          </p:cNvPr>
          <p:cNvSpPr>
            <a:spLocks noGrp="1"/>
          </p:cNvSpPr>
          <p:nvPr>
            <p:ph type="title"/>
          </p:nvPr>
        </p:nvSpPr>
        <p:spPr>
          <a:xfrm>
            <a:off x="1484311" y="314633"/>
            <a:ext cx="10018713" cy="752168"/>
          </a:xfrm>
        </p:spPr>
        <p:txBody>
          <a:bodyPr>
            <a:normAutofit/>
          </a:bodyPr>
          <a:lstStyle/>
          <a:p>
            <a:r>
              <a:rPr lang="en-US" dirty="0"/>
              <a:t>Data Quality Issue 2: Duplicates</a:t>
            </a:r>
            <a:endParaRPr lang="en-IN" dirty="0"/>
          </a:p>
        </p:txBody>
      </p:sp>
      <p:sp>
        <p:nvSpPr>
          <p:cNvPr id="3" name="Content Placeholder 2">
            <a:extLst>
              <a:ext uri="{FF2B5EF4-FFF2-40B4-BE49-F238E27FC236}">
                <a16:creationId xmlns:a16="http://schemas.microsoft.com/office/drawing/2014/main" id="{930FDD66-8E7A-3A14-F460-103FE59F163E}"/>
              </a:ext>
            </a:extLst>
          </p:cNvPr>
          <p:cNvSpPr>
            <a:spLocks noGrp="1"/>
          </p:cNvSpPr>
          <p:nvPr>
            <p:ph idx="1"/>
          </p:nvPr>
        </p:nvSpPr>
        <p:spPr>
          <a:xfrm>
            <a:off x="1484310" y="1582995"/>
            <a:ext cx="10018713" cy="4208206"/>
          </a:xfrm>
        </p:spPr>
        <p:txBody>
          <a:bodyPr>
            <a:normAutofit fontScale="85000" lnSpcReduction="10000"/>
          </a:bodyPr>
          <a:lstStyle/>
          <a:p>
            <a:pPr marL="457200" lvl="1" indent="0">
              <a:buNone/>
            </a:pPr>
            <a:r>
              <a:rPr lang="en-US" dirty="0"/>
              <a:t>	</a:t>
            </a:r>
            <a:r>
              <a:rPr lang="en-US" dirty="0">
                <a:latin typeface="Times New Roman" panose="02020603050405020304" pitchFamily="18" charset="0"/>
                <a:cs typeface="Times New Roman" panose="02020603050405020304" pitchFamily="18" charset="0"/>
              </a:rPr>
              <a:t>Another common data quality issue that might distort the analysis is duplicate records. Duplicates can occur due to improper data merging or as a result of human error during data entry. Duplicate sales transactions of the same customer, for example, may distort revenue analysis.</a:t>
            </a:r>
          </a:p>
          <a:p>
            <a:pPr marL="457200" lvl="1" indent="0">
              <a:buNone/>
            </a:pPr>
            <a:r>
              <a:rPr lang="en-IN" b="1" dirty="0">
                <a:latin typeface="Times New Roman" panose="02020603050405020304" pitchFamily="18" charset="0"/>
                <a:cs typeface="Times New Roman" panose="02020603050405020304" pitchFamily="18" charset="0"/>
              </a:rPr>
              <a:t>How to Handle Duplicates</a:t>
            </a:r>
          </a:p>
          <a:p>
            <a:pPr marL="457200" lvl="1" indent="0">
              <a:buNone/>
            </a:pPr>
            <a:r>
              <a:rPr lang="en-US" b="1" dirty="0">
                <a:latin typeface="Times New Roman" panose="02020603050405020304" pitchFamily="18" charset="0"/>
                <a:cs typeface="Times New Roman" panose="02020603050405020304" pitchFamily="18" charset="0"/>
              </a:rPr>
              <a:t>Validation</a:t>
            </a:r>
            <a:r>
              <a:rPr lang="en-US" dirty="0">
                <a:latin typeface="Times New Roman" panose="02020603050405020304" pitchFamily="18" charset="0"/>
                <a:cs typeface="Times New Roman" panose="02020603050405020304" pitchFamily="18" charset="0"/>
              </a:rPr>
              <a:t> </a:t>
            </a:r>
          </a:p>
          <a:p>
            <a:pPr marL="457200" lvl="1" indent="0">
              <a:buNone/>
            </a:pPr>
            <a:r>
              <a:rPr lang="en-US" dirty="0">
                <a:latin typeface="Times New Roman" panose="02020603050405020304" pitchFamily="18" charset="0"/>
                <a:cs typeface="Times New Roman" panose="02020603050405020304" pitchFamily="18" charset="0"/>
              </a:rPr>
              <a:t>	● Verify for duplicates by confirming key columns such as transaction ID or customer ID using pandas.duplicated() in Python.</a:t>
            </a:r>
          </a:p>
          <a:p>
            <a:pPr marL="457200" lvl="1" indent="0">
              <a:buNone/>
            </a:pPr>
            <a:r>
              <a:rPr lang="en-US" dirty="0">
                <a:latin typeface="Times New Roman" panose="02020603050405020304" pitchFamily="18" charset="0"/>
                <a:cs typeface="Times New Roman" panose="02020603050405020304" pitchFamily="18" charset="0"/>
              </a:rPr>
              <a:t>	● Validation Check: Add validation that checks a new row for an exact or near-duplicate compared to existing data, such as same customer and transaction amount etc.</a:t>
            </a:r>
          </a:p>
          <a:p>
            <a:pPr marL="457200" lvl="1" indent="0">
              <a:buNone/>
            </a:pPr>
            <a:r>
              <a:rPr lang="en-US" b="1" dirty="0">
                <a:latin typeface="Times New Roman" panose="02020603050405020304" pitchFamily="18" charset="0"/>
                <a:cs typeface="Times New Roman" panose="02020603050405020304" pitchFamily="18" charset="0"/>
              </a:rPr>
              <a:t>Monitoring</a:t>
            </a:r>
          </a:p>
          <a:p>
            <a:pPr marL="457200" lvl="1" indent="0">
              <a:buNone/>
            </a:pPr>
            <a:r>
              <a:rPr lang="en-US" dirty="0">
                <a:latin typeface="Times New Roman" panose="02020603050405020304" pitchFamily="18" charset="0"/>
                <a:cs typeface="Times New Roman" panose="02020603050405020304" pitchFamily="18" charset="0"/>
              </a:rPr>
              <a:t>	● Automate the monitoring that will be scheduled at regular intervals to check for duplication. Alerts can then be triggered based on threshold exceedance-say, for example, when it is over 1% of the data count.</a:t>
            </a:r>
          </a:p>
          <a:p>
            <a:pPr marL="457200" lvl="1" indent="0">
              <a:buNone/>
            </a:pPr>
            <a:r>
              <a:rPr lang="en-US" dirty="0">
                <a:latin typeface="Times New Roman" panose="02020603050405020304" pitchFamily="18" charset="0"/>
                <a:cs typeface="Times New Roman" panose="02020603050405020304" pitchFamily="18" charset="0"/>
              </a:rPr>
              <a:t>	● Tools: Utilize ETL monitoring tools to monitor for duplicate occurrences; set up notifications.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04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87BD-3305-868C-1A6E-5757E4D23354}"/>
              </a:ext>
            </a:extLst>
          </p:cNvPr>
          <p:cNvSpPr>
            <a:spLocks noGrp="1"/>
          </p:cNvSpPr>
          <p:nvPr>
            <p:ph type="title"/>
          </p:nvPr>
        </p:nvSpPr>
        <p:spPr>
          <a:xfrm>
            <a:off x="1484311" y="521110"/>
            <a:ext cx="10018713" cy="545691"/>
          </a:xfrm>
        </p:spPr>
        <p:txBody>
          <a:bodyPr>
            <a:normAutofit fontScale="90000"/>
          </a:bodyPr>
          <a:lstStyle/>
          <a:p>
            <a:r>
              <a:rPr lang="en-US" dirty="0"/>
              <a:t>Data Quality Issue 3: Outliers</a:t>
            </a:r>
            <a:endParaRPr lang="en-IN" dirty="0"/>
          </a:p>
        </p:txBody>
      </p:sp>
      <p:sp>
        <p:nvSpPr>
          <p:cNvPr id="3" name="Content Placeholder 2">
            <a:extLst>
              <a:ext uri="{FF2B5EF4-FFF2-40B4-BE49-F238E27FC236}">
                <a16:creationId xmlns:a16="http://schemas.microsoft.com/office/drawing/2014/main" id="{3CBC631D-96D8-9A58-7F6A-7D012B3C8EC9}"/>
              </a:ext>
            </a:extLst>
          </p:cNvPr>
          <p:cNvSpPr>
            <a:spLocks noGrp="1"/>
          </p:cNvSpPr>
          <p:nvPr>
            <p:ph idx="1"/>
          </p:nvPr>
        </p:nvSpPr>
        <p:spPr>
          <a:xfrm>
            <a:off x="1484310" y="1386349"/>
            <a:ext cx="10018713" cy="4404852"/>
          </a:xfrm>
        </p:spPr>
        <p:txBody>
          <a:bodyPr>
            <a:normAutofit fontScale="85000" lnSpcReduction="20000"/>
          </a:bodyPr>
          <a:lstStyle/>
          <a:p>
            <a:pPr marL="457200" lvl="1" indent="0">
              <a:buNone/>
            </a:pPr>
            <a:r>
              <a:rPr lang="en-US" dirty="0"/>
              <a:t>	</a:t>
            </a:r>
            <a:r>
              <a:rPr lang="en-US" dirty="0">
                <a:latin typeface="Times New Roman" panose="02020603050405020304" pitchFamily="18" charset="0"/>
                <a:cs typeface="Times New Roman" panose="02020603050405020304" pitchFamily="18" charset="0"/>
              </a:rPr>
              <a:t>An outlier is a value that is considerably different from most of the data. It may be a legitimate extreme value or an error in recording. These are apt to skew all of the statistical analysis or model training. For example, a few very extreme values in a customer's spending would cause a shift in a revenue prediction model.</a:t>
            </a:r>
          </a:p>
          <a:p>
            <a:pPr marL="457200" lvl="1" indent="0">
              <a:buNone/>
            </a:pPr>
            <a:r>
              <a:rPr lang="en-IN" b="1" dirty="0">
                <a:latin typeface="Times New Roman" panose="02020603050405020304" pitchFamily="18" charset="0"/>
                <a:cs typeface="Times New Roman" panose="02020603050405020304" pitchFamily="18" charset="0"/>
              </a:rPr>
              <a:t>How to Handle Outliers</a:t>
            </a:r>
            <a:endParaRPr lang="en-US" b="1" dirty="0">
              <a:latin typeface="Times New Roman" panose="02020603050405020304" pitchFamily="18" charset="0"/>
              <a:cs typeface="Times New Roman" panose="02020603050405020304" pitchFamily="18" charset="0"/>
            </a:endParaRPr>
          </a:p>
          <a:p>
            <a:pPr marL="457200" lvl="1" indent="0">
              <a:buNone/>
            </a:pPr>
            <a:r>
              <a:rPr lang="en-US" b="1" dirty="0">
                <a:latin typeface="Times New Roman" panose="02020603050405020304" pitchFamily="18" charset="0"/>
                <a:cs typeface="Times New Roman" panose="02020603050405020304" pitchFamily="18" charset="0"/>
              </a:rPr>
              <a:t>Validation</a:t>
            </a:r>
          </a:p>
          <a:p>
            <a:pPr marL="457200" lvl="1" indent="0">
              <a:buNone/>
            </a:pPr>
            <a:r>
              <a:rPr lang="en-US" dirty="0">
                <a:latin typeface="Times New Roman" panose="02020603050405020304" pitchFamily="18" charset="0"/>
                <a:cs typeface="Times New Roman" panose="02020603050405020304" pitchFamily="18" charset="0"/>
              </a:rPr>
              <a:t>	● Uncover the anomalies in a dataset with the use of statistical methods like Z-score or IQR. Use libraries like scipy.stats.zscore() or pandas.describe() to identify extreme values in Python.</a:t>
            </a:r>
          </a:p>
          <a:p>
            <a:pPr marL="457200" lvl="1" indent="0">
              <a:buNone/>
            </a:pPr>
            <a:r>
              <a:rPr lang="en-US" dirty="0">
                <a:latin typeface="Times New Roman" panose="02020603050405020304" pitchFamily="18" charset="0"/>
                <a:cs typeface="Times New Roman" panose="02020603050405020304" pitchFamily="18" charset="0"/>
              </a:rPr>
              <a:t>	● Validation Check: Provide a check that will highlight data points falling outside a predetermined threshold; for example, points with a Z-score greater than 3 or below -3.Monitoring</a:t>
            </a:r>
          </a:p>
          <a:p>
            <a:pPr marL="457200" lvl="1" indent="0">
              <a:buNone/>
            </a:pPr>
            <a:r>
              <a:rPr lang="en-US" b="1" dirty="0">
                <a:latin typeface="Times New Roman" panose="02020603050405020304" pitchFamily="18" charset="0"/>
                <a:cs typeface="Times New Roman" panose="02020603050405020304" pitchFamily="18" charset="0"/>
              </a:rPr>
              <a:t>Monitoring</a:t>
            </a:r>
          </a:p>
          <a:p>
            <a:pPr marL="457200" lvl="1" indent="0">
              <a:buNone/>
            </a:pPr>
            <a:r>
              <a:rPr lang="en-US" dirty="0">
                <a:latin typeface="Times New Roman" panose="02020603050405020304" pitchFamily="18" charset="0"/>
                <a:cs typeface="Times New Roman" panose="02020603050405020304" pitchFamily="18" charset="0"/>
              </a:rPr>
              <a:t>	● Continuously monitor for outliers in newly ingested data. Especially critical features are transaction amounts or customer ages. Alerts shall be triggered in cases when the occurrence of outliers is higher than, for example, 2% of the dataset.</a:t>
            </a:r>
          </a:p>
          <a:p>
            <a:pPr marL="457200" lvl="1" indent="0">
              <a:buNone/>
            </a:pP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Tools</a:t>
            </a:r>
            <a:r>
              <a:rPr lang="en-US" dirty="0">
                <a:latin typeface="Times New Roman" panose="02020603050405020304" pitchFamily="18" charset="0"/>
                <a:cs typeface="Times New Roman" panose="02020603050405020304" pitchFamily="18" charset="0"/>
              </a:rPr>
              <a:t>: In the case of streaming data handled by your data pipeline, implement real-time anomaly detection using Apache Kafka or AWS Kinesis.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562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969</TotalTime>
  <Words>1688</Words>
  <Application>Microsoft Office PowerPoint</Application>
  <PresentationFormat>Widescreen</PresentationFormat>
  <Paragraphs>70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Times New Roman</vt:lpstr>
      <vt:lpstr>Parallax</vt:lpstr>
      <vt:lpstr>Data Pipeline Architecture : From Extraction to Processed Storage</vt:lpstr>
      <vt:lpstr>Data Pipeline Diagram</vt:lpstr>
      <vt:lpstr>Explanation of Diagram</vt:lpstr>
      <vt:lpstr>Pipeline Type</vt:lpstr>
      <vt:lpstr>Data Format</vt:lpstr>
      <vt:lpstr>Data Quality</vt:lpstr>
      <vt:lpstr>Data Quality Issue 1: Missing Values</vt:lpstr>
      <vt:lpstr>Data Quality Issue 2: Duplicates</vt:lpstr>
      <vt:lpstr>Data Quality Issue 3: Outliers</vt:lpstr>
      <vt:lpstr>Validation and Monitoring</vt:lpstr>
      <vt:lpstr>Screenshot of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vinod gudipalli</dc:creator>
  <cp:lastModifiedBy>vinod gudipalli</cp:lastModifiedBy>
  <cp:revision>1</cp:revision>
  <dcterms:created xsi:type="dcterms:W3CDTF">2025-02-02T07:28:00Z</dcterms:created>
  <dcterms:modified xsi:type="dcterms:W3CDTF">2025-02-03T05:39:19Z</dcterms:modified>
</cp:coreProperties>
</file>