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0"/>
  </p:notesMasterIdLst>
  <p:sldIdLst>
    <p:sldId id="256" r:id="rId2"/>
    <p:sldId id="258" r:id="rId3"/>
    <p:sldId id="260" r:id="rId4"/>
    <p:sldId id="261" r:id="rId5"/>
    <p:sldId id="262" r:id="rId6"/>
    <p:sldId id="268" r:id="rId7"/>
    <p:sldId id="269"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32F671-3EDF-43CE-80C5-5E4E95B4AE75}" v="48" dt="2025-02-14T08:15:33.8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8627" autoAdjust="0"/>
  </p:normalViewPr>
  <p:slideViewPr>
    <p:cSldViewPr snapToGrid="0">
      <p:cViewPr varScale="1">
        <p:scale>
          <a:sx n="56" d="100"/>
          <a:sy n="56" d="100"/>
        </p:scale>
        <p:origin x="171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od gudipalli" userId="9e3aa0a7a75e76c1" providerId="LiveId" clId="{1D32F671-3EDF-43CE-80C5-5E4E95B4AE75}"/>
    <pc:docChg chg="undo custSel addSld delSld modSld sldOrd">
      <pc:chgData name="vinod gudipalli" userId="9e3aa0a7a75e76c1" providerId="LiveId" clId="{1D32F671-3EDF-43CE-80C5-5E4E95B4AE75}" dt="2025-02-14T08:29:24.361" v="1061" actId="22"/>
      <pc:docMkLst>
        <pc:docMk/>
      </pc:docMkLst>
      <pc:sldChg chg="modSp mod">
        <pc:chgData name="vinod gudipalli" userId="9e3aa0a7a75e76c1" providerId="LiveId" clId="{1D32F671-3EDF-43CE-80C5-5E4E95B4AE75}" dt="2025-02-02T07:44:35.571" v="201" actId="20577"/>
        <pc:sldMkLst>
          <pc:docMk/>
          <pc:sldMk cId="1418366778" sldId="256"/>
        </pc:sldMkLst>
        <pc:spChg chg="mod">
          <ac:chgData name="vinod gudipalli" userId="9e3aa0a7a75e76c1" providerId="LiveId" clId="{1D32F671-3EDF-43CE-80C5-5E4E95B4AE75}" dt="2025-02-02T07:43:51.125" v="133" actId="20577"/>
          <ac:spMkLst>
            <pc:docMk/>
            <pc:sldMk cId="1418366778" sldId="256"/>
            <ac:spMk id="2" creationId="{360B6065-93F4-61CF-5603-89BA1AEF8E53}"/>
          </ac:spMkLst>
        </pc:spChg>
        <pc:spChg chg="mod">
          <ac:chgData name="vinod gudipalli" userId="9e3aa0a7a75e76c1" providerId="LiveId" clId="{1D32F671-3EDF-43CE-80C5-5E4E95B4AE75}" dt="2025-02-02T07:44:35.571" v="201" actId="20577"/>
          <ac:spMkLst>
            <pc:docMk/>
            <pc:sldMk cId="1418366778" sldId="256"/>
            <ac:spMk id="3" creationId="{0B28B1A1-C1C2-FD01-6C96-33DD34EA9BBB}"/>
          </ac:spMkLst>
        </pc:spChg>
      </pc:sldChg>
      <pc:sldChg chg="modSp del mod">
        <pc:chgData name="vinod gudipalli" userId="9e3aa0a7a75e76c1" providerId="LiveId" clId="{1D32F671-3EDF-43CE-80C5-5E4E95B4AE75}" dt="2025-02-02T08:35:11.658" v="641" actId="2696"/>
        <pc:sldMkLst>
          <pc:docMk/>
          <pc:sldMk cId="2205842618" sldId="257"/>
        </pc:sldMkLst>
      </pc:sldChg>
      <pc:sldChg chg="addSp modSp new mod modNotesTx">
        <pc:chgData name="vinod gudipalli" userId="9e3aa0a7a75e76c1" providerId="LiveId" clId="{1D32F671-3EDF-43CE-80C5-5E4E95B4AE75}" dt="2025-02-14T07:59:10.900" v="908" actId="20577"/>
        <pc:sldMkLst>
          <pc:docMk/>
          <pc:sldMk cId="3761583865" sldId="258"/>
        </pc:sldMkLst>
        <pc:spChg chg="mod">
          <ac:chgData name="vinod gudipalli" userId="9e3aa0a7a75e76c1" providerId="LiveId" clId="{1D32F671-3EDF-43CE-80C5-5E4E95B4AE75}" dt="2025-02-02T07:40:49.992" v="39" actId="27636"/>
          <ac:spMkLst>
            <pc:docMk/>
            <pc:sldMk cId="3761583865" sldId="258"/>
            <ac:spMk id="2" creationId="{D2054062-35F4-ADD0-607D-ECE05B9EE345}"/>
          </ac:spMkLst>
        </pc:spChg>
        <pc:spChg chg="mod">
          <ac:chgData name="vinod gudipalli" userId="9e3aa0a7a75e76c1" providerId="LiveId" clId="{1D32F671-3EDF-43CE-80C5-5E4E95B4AE75}" dt="2025-02-02T23:20:21.149" v="681" actId="313"/>
          <ac:spMkLst>
            <pc:docMk/>
            <pc:sldMk cId="3761583865" sldId="258"/>
            <ac:spMk id="3" creationId="{3A58EA21-0B94-6162-191B-4E366C8440DE}"/>
          </ac:spMkLst>
        </pc:spChg>
        <pc:spChg chg="add mod">
          <ac:chgData name="vinod gudipalli" userId="9e3aa0a7a75e76c1" providerId="LiveId" clId="{1D32F671-3EDF-43CE-80C5-5E4E95B4AE75}" dt="2025-02-14T07:46:23.462" v="764" actId="20577"/>
          <ac:spMkLst>
            <pc:docMk/>
            <pc:sldMk cId="3761583865" sldId="258"/>
            <ac:spMk id="4" creationId="{597CD6BB-7513-152B-FBB2-565A6864AC67}"/>
          </ac:spMkLst>
        </pc:spChg>
        <pc:spChg chg="add mod">
          <ac:chgData name="vinod gudipalli" userId="9e3aa0a7a75e76c1" providerId="LiveId" clId="{1D32F671-3EDF-43CE-80C5-5E4E95B4AE75}" dt="2025-02-14T07:47:46.380" v="817" actId="20577"/>
          <ac:spMkLst>
            <pc:docMk/>
            <pc:sldMk cId="3761583865" sldId="258"/>
            <ac:spMk id="6" creationId="{9D83B181-B075-C1D2-3C12-2C7F95FFAF5A}"/>
          </ac:spMkLst>
        </pc:spChg>
        <pc:spChg chg="add mod">
          <ac:chgData name="vinod gudipalli" userId="9e3aa0a7a75e76c1" providerId="LiveId" clId="{1D32F671-3EDF-43CE-80C5-5E4E95B4AE75}" dt="2025-02-14T07:49:33.260" v="842"/>
          <ac:spMkLst>
            <pc:docMk/>
            <pc:sldMk cId="3761583865" sldId="258"/>
            <ac:spMk id="8" creationId="{202454C0-BF1C-9EFB-6DF9-361B1F65F15F}"/>
          </ac:spMkLst>
        </pc:spChg>
        <pc:spChg chg="add mod">
          <ac:chgData name="vinod gudipalli" userId="9e3aa0a7a75e76c1" providerId="LiveId" clId="{1D32F671-3EDF-43CE-80C5-5E4E95B4AE75}" dt="2025-02-14T07:50:18.787" v="884" actId="120"/>
          <ac:spMkLst>
            <pc:docMk/>
            <pc:sldMk cId="3761583865" sldId="258"/>
            <ac:spMk id="10" creationId="{30C068CA-100C-D38F-384D-1A729423CA82}"/>
          </ac:spMkLst>
        </pc:spChg>
        <pc:spChg chg="add mod">
          <ac:chgData name="vinod gudipalli" userId="9e3aa0a7a75e76c1" providerId="LiveId" clId="{1D32F671-3EDF-43CE-80C5-5E4E95B4AE75}" dt="2025-02-14T07:50:45.637" v="885"/>
          <ac:spMkLst>
            <pc:docMk/>
            <pc:sldMk cId="3761583865" sldId="258"/>
            <ac:spMk id="12" creationId="{A85E13F8-F9DE-E6BA-DD36-ADD68FD9D21B}"/>
          </ac:spMkLst>
        </pc:spChg>
        <pc:spChg chg="add mod">
          <ac:chgData name="vinod gudipalli" userId="9e3aa0a7a75e76c1" providerId="LiveId" clId="{1D32F671-3EDF-43CE-80C5-5E4E95B4AE75}" dt="2025-02-14T07:51:26.704" v="890" actId="120"/>
          <ac:spMkLst>
            <pc:docMk/>
            <pc:sldMk cId="3761583865" sldId="258"/>
            <ac:spMk id="14" creationId="{77956BA9-FE34-A3A6-7295-3E862C909771}"/>
          </ac:spMkLst>
        </pc:spChg>
        <pc:spChg chg="add mod">
          <ac:chgData name="vinod gudipalli" userId="9e3aa0a7a75e76c1" providerId="LiveId" clId="{1D32F671-3EDF-43CE-80C5-5E4E95B4AE75}" dt="2025-02-02T07:41:27.605" v="42"/>
          <ac:spMkLst>
            <pc:docMk/>
            <pc:sldMk cId="3761583865" sldId="258"/>
            <ac:spMk id="16" creationId="{EBBA1B7C-CA9C-DAEB-0BB4-FA30CA6416D9}"/>
          </ac:spMkLst>
        </pc:spChg>
        <pc:spChg chg="add">
          <ac:chgData name="vinod gudipalli" userId="9e3aa0a7a75e76c1" providerId="LiveId" clId="{1D32F671-3EDF-43CE-80C5-5E4E95B4AE75}" dt="2025-02-14T07:46:11.907" v="745"/>
          <ac:spMkLst>
            <pc:docMk/>
            <pc:sldMk cId="3761583865" sldId="258"/>
            <ac:spMk id="17" creationId="{CDA36D07-C85E-1B72-F211-5425E1F8CD33}"/>
          </ac:spMkLst>
        </pc:spChg>
        <pc:spChg chg="add mod">
          <ac:chgData name="vinod gudipalli" userId="9e3aa0a7a75e76c1" providerId="LiveId" clId="{1D32F671-3EDF-43CE-80C5-5E4E95B4AE75}" dt="2025-02-14T07:47:06.974" v="782" actId="1076"/>
          <ac:spMkLst>
            <pc:docMk/>
            <pc:sldMk cId="3761583865" sldId="258"/>
            <ac:spMk id="18" creationId="{B62B7DE2-F25E-1F87-D664-0F2E17E0C6D7}"/>
          </ac:spMkLst>
        </pc:spChg>
        <pc:cxnChg chg="mod">
          <ac:chgData name="vinod gudipalli" userId="9e3aa0a7a75e76c1" providerId="LiveId" clId="{1D32F671-3EDF-43CE-80C5-5E4E95B4AE75}" dt="2025-02-14T07:46:05.608" v="731" actId="1076"/>
          <ac:cxnSpMkLst>
            <pc:docMk/>
            <pc:sldMk cId="3761583865" sldId="258"/>
            <ac:cxnSpMk id="5" creationId="{9219C3BB-FC75-085B-640A-F3F5AD172409}"/>
          </ac:cxnSpMkLst>
        </pc:cxnChg>
        <pc:cxnChg chg="add mod">
          <ac:chgData name="vinod gudipalli" userId="9e3aa0a7a75e76c1" providerId="LiveId" clId="{1D32F671-3EDF-43CE-80C5-5E4E95B4AE75}" dt="2025-02-02T07:41:27.605" v="42"/>
          <ac:cxnSpMkLst>
            <pc:docMk/>
            <pc:sldMk cId="3761583865" sldId="258"/>
            <ac:cxnSpMk id="9" creationId="{0E99C554-2268-D603-07DE-25C9423EAB08}"/>
          </ac:cxnSpMkLst>
        </pc:cxnChg>
        <pc:cxnChg chg="add mod">
          <ac:chgData name="vinod gudipalli" userId="9e3aa0a7a75e76c1" providerId="LiveId" clId="{1D32F671-3EDF-43CE-80C5-5E4E95B4AE75}" dt="2025-02-02T07:42:30.444" v="49" actId="14100"/>
          <ac:cxnSpMkLst>
            <pc:docMk/>
            <pc:sldMk cId="3761583865" sldId="258"/>
            <ac:cxnSpMk id="13" creationId="{D088D121-597E-A15E-B8C8-26BE642799D3}"/>
          </ac:cxnSpMkLst>
        </pc:cxnChg>
        <pc:cxnChg chg="add mod">
          <ac:chgData name="vinod gudipalli" userId="9e3aa0a7a75e76c1" providerId="LiveId" clId="{1D32F671-3EDF-43CE-80C5-5E4E95B4AE75}" dt="2025-02-02T07:41:27.605" v="42"/>
          <ac:cxnSpMkLst>
            <pc:docMk/>
            <pc:sldMk cId="3761583865" sldId="258"/>
            <ac:cxnSpMk id="15" creationId="{89F6BFD8-9D05-1ACF-C7E8-FD27ADF5F71F}"/>
          </ac:cxnSpMkLst>
        </pc:cxnChg>
      </pc:sldChg>
      <pc:sldChg chg="modSp new del mod ord">
        <pc:chgData name="vinod gudipalli" userId="9e3aa0a7a75e76c1" providerId="LiveId" clId="{1D32F671-3EDF-43CE-80C5-5E4E95B4AE75}" dt="2025-02-14T07:59:30.486" v="909" actId="2696"/>
        <pc:sldMkLst>
          <pc:docMk/>
          <pc:sldMk cId="1533956047" sldId="259"/>
        </pc:sldMkLst>
      </pc:sldChg>
      <pc:sldChg chg="new del">
        <pc:chgData name="vinod gudipalli" userId="9e3aa0a7a75e76c1" providerId="LiveId" clId="{1D32F671-3EDF-43CE-80C5-5E4E95B4AE75}" dt="2025-02-02T07:45:15.330" v="203" actId="2696"/>
        <pc:sldMkLst>
          <pc:docMk/>
          <pc:sldMk cId="2929830144" sldId="259"/>
        </pc:sldMkLst>
      </pc:sldChg>
      <pc:sldChg chg="modSp new mod modNotesTx">
        <pc:chgData name="vinod gudipalli" userId="9e3aa0a7a75e76c1" providerId="LiveId" clId="{1D32F671-3EDF-43CE-80C5-5E4E95B4AE75}" dt="2025-02-14T08:07:33.819" v="956" actId="20577"/>
        <pc:sldMkLst>
          <pc:docMk/>
          <pc:sldMk cId="1478047644" sldId="260"/>
        </pc:sldMkLst>
        <pc:spChg chg="mod">
          <ac:chgData name="vinod gudipalli" userId="9e3aa0a7a75e76c1" providerId="LiveId" clId="{1D32F671-3EDF-43CE-80C5-5E4E95B4AE75}" dt="2025-02-14T08:02:09.712" v="933" actId="20577"/>
          <ac:spMkLst>
            <pc:docMk/>
            <pc:sldMk cId="1478047644" sldId="260"/>
            <ac:spMk id="2" creationId="{3DA169C2-7240-6016-F223-ABFD550FF84D}"/>
          </ac:spMkLst>
        </pc:spChg>
        <pc:spChg chg="mod">
          <ac:chgData name="vinod gudipalli" userId="9e3aa0a7a75e76c1" providerId="LiveId" clId="{1D32F671-3EDF-43CE-80C5-5E4E95B4AE75}" dt="2025-02-14T08:07:33.819" v="956" actId="20577"/>
          <ac:spMkLst>
            <pc:docMk/>
            <pc:sldMk cId="1478047644" sldId="260"/>
            <ac:spMk id="3" creationId="{AE0FA8B9-5BEF-1037-9F60-005E5B3E83D0}"/>
          </ac:spMkLst>
        </pc:spChg>
      </pc:sldChg>
      <pc:sldChg chg="modSp new mod ord modNotesTx">
        <pc:chgData name="vinod gudipalli" userId="9e3aa0a7a75e76c1" providerId="LiveId" clId="{1D32F671-3EDF-43CE-80C5-5E4E95B4AE75}" dt="2025-02-14T08:07:21.287" v="955"/>
        <pc:sldMkLst>
          <pc:docMk/>
          <pc:sldMk cId="2426603779" sldId="261"/>
        </pc:sldMkLst>
        <pc:spChg chg="mod">
          <ac:chgData name="vinod gudipalli" userId="9e3aa0a7a75e76c1" providerId="LiveId" clId="{1D32F671-3EDF-43CE-80C5-5E4E95B4AE75}" dt="2025-02-02T08:03:25.960" v="384" actId="27636"/>
          <ac:spMkLst>
            <pc:docMk/>
            <pc:sldMk cId="2426603779" sldId="261"/>
            <ac:spMk id="2" creationId="{B22689E6-EF42-3493-CA46-616DEB15F149}"/>
          </ac:spMkLst>
        </pc:spChg>
        <pc:spChg chg="mod">
          <ac:chgData name="vinod gudipalli" userId="9e3aa0a7a75e76c1" providerId="LiveId" clId="{1D32F671-3EDF-43CE-80C5-5E4E95B4AE75}" dt="2025-02-14T08:07:06.387" v="953"/>
          <ac:spMkLst>
            <pc:docMk/>
            <pc:sldMk cId="2426603779" sldId="261"/>
            <ac:spMk id="3" creationId="{9ADB48E9-815E-5DF8-23C2-58ABB984BBEB}"/>
          </ac:spMkLst>
        </pc:spChg>
      </pc:sldChg>
      <pc:sldChg chg="modSp new mod">
        <pc:chgData name="vinod gudipalli" userId="9e3aa0a7a75e76c1" providerId="LiveId" clId="{1D32F671-3EDF-43CE-80C5-5E4E95B4AE75}" dt="2025-02-14T08:11:56.762" v="960" actId="27636"/>
        <pc:sldMkLst>
          <pc:docMk/>
          <pc:sldMk cId="2348809876" sldId="262"/>
        </pc:sldMkLst>
        <pc:spChg chg="mod">
          <ac:chgData name="vinod gudipalli" userId="9e3aa0a7a75e76c1" providerId="LiveId" clId="{1D32F671-3EDF-43CE-80C5-5E4E95B4AE75}" dt="2025-02-02T08:10:23.938" v="465" actId="27636"/>
          <ac:spMkLst>
            <pc:docMk/>
            <pc:sldMk cId="2348809876" sldId="262"/>
            <ac:spMk id="2" creationId="{F85DEA56-3E6E-36BA-99F4-68CA73006ACA}"/>
          </ac:spMkLst>
        </pc:spChg>
        <pc:spChg chg="mod">
          <ac:chgData name="vinod gudipalli" userId="9e3aa0a7a75e76c1" providerId="LiveId" clId="{1D32F671-3EDF-43CE-80C5-5E4E95B4AE75}" dt="2025-02-14T08:11:56.762" v="960" actId="27636"/>
          <ac:spMkLst>
            <pc:docMk/>
            <pc:sldMk cId="2348809876" sldId="262"/>
            <ac:spMk id="3" creationId="{F38D5DF0-9D6A-CCE6-3BF9-34E59D7154A4}"/>
          </ac:spMkLst>
        </pc:spChg>
      </pc:sldChg>
      <pc:sldChg chg="addSp modSp new del mod">
        <pc:chgData name="vinod gudipalli" userId="9e3aa0a7a75e76c1" providerId="LiveId" clId="{1D32F671-3EDF-43CE-80C5-5E4E95B4AE75}" dt="2025-02-14T08:14:01.484" v="988" actId="2696"/>
        <pc:sldMkLst>
          <pc:docMk/>
          <pc:sldMk cId="4275630563" sldId="263"/>
        </pc:sldMkLst>
        <pc:spChg chg="mod">
          <ac:chgData name="vinod gudipalli" userId="9e3aa0a7a75e76c1" providerId="LiveId" clId="{1D32F671-3EDF-43CE-80C5-5E4E95B4AE75}" dt="2025-02-14T08:12:11.256" v="977" actId="20577"/>
          <ac:spMkLst>
            <pc:docMk/>
            <pc:sldMk cId="4275630563" sldId="263"/>
            <ac:spMk id="2" creationId="{B0623940-E836-7966-546E-47EE7AF5A4B9}"/>
          </ac:spMkLst>
        </pc:spChg>
        <pc:spChg chg="mod">
          <ac:chgData name="vinod gudipalli" userId="9e3aa0a7a75e76c1" providerId="LiveId" clId="{1D32F671-3EDF-43CE-80C5-5E4E95B4AE75}" dt="2025-02-14T08:13:27.805" v="984" actId="14100"/>
          <ac:spMkLst>
            <pc:docMk/>
            <pc:sldMk cId="4275630563" sldId="263"/>
            <ac:spMk id="3" creationId="{D146E2D2-068F-617C-044C-1DCC2825A171}"/>
          </ac:spMkLst>
        </pc:spChg>
        <pc:spChg chg="add">
          <ac:chgData name="vinod gudipalli" userId="9e3aa0a7a75e76c1" providerId="LiveId" clId="{1D32F671-3EDF-43CE-80C5-5E4E95B4AE75}" dt="2025-02-14T08:13:01.432" v="980"/>
          <ac:spMkLst>
            <pc:docMk/>
            <pc:sldMk cId="4275630563" sldId="263"/>
            <ac:spMk id="4" creationId="{8AAEFF2E-2354-6466-B6D0-66698BA5CE4F}"/>
          </ac:spMkLst>
        </pc:spChg>
        <pc:spChg chg="add">
          <ac:chgData name="vinod gudipalli" userId="9e3aa0a7a75e76c1" providerId="LiveId" clId="{1D32F671-3EDF-43CE-80C5-5E4E95B4AE75}" dt="2025-02-14T08:13:06.162" v="981"/>
          <ac:spMkLst>
            <pc:docMk/>
            <pc:sldMk cId="4275630563" sldId="263"/>
            <ac:spMk id="5" creationId="{ABE8CB0F-F07D-45EC-8205-F0587C79D9D9}"/>
          </ac:spMkLst>
        </pc:spChg>
        <pc:spChg chg="add">
          <ac:chgData name="vinod gudipalli" userId="9e3aa0a7a75e76c1" providerId="LiveId" clId="{1D32F671-3EDF-43CE-80C5-5E4E95B4AE75}" dt="2025-02-14T08:13:13.299" v="982"/>
          <ac:spMkLst>
            <pc:docMk/>
            <pc:sldMk cId="4275630563" sldId="263"/>
            <ac:spMk id="6" creationId="{BA267A72-1C24-7534-859F-B09F4439E343}"/>
          </ac:spMkLst>
        </pc:spChg>
      </pc:sldChg>
      <pc:sldChg chg="addSp modSp new del mod">
        <pc:chgData name="vinod gudipalli" userId="9e3aa0a7a75e76c1" providerId="LiveId" clId="{1D32F671-3EDF-43CE-80C5-5E4E95B4AE75}" dt="2025-02-14T08:14:14.429" v="989" actId="2696"/>
        <pc:sldMkLst>
          <pc:docMk/>
          <pc:sldMk cId="2468040824" sldId="264"/>
        </pc:sldMkLst>
        <pc:spChg chg="mod">
          <ac:chgData name="vinod gudipalli" userId="9e3aa0a7a75e76c1" providerId="LiveId" clId="{1D32F671-3EDF-43CE-80C5-5E4E95B4AE75}" dt="2025-02-14T08:13:40.147" v="986" actId="27636"/>
          <ac:spMkLst>
            <pc:docMk/>
            <pc:sldMk cId="2468040824" sldId="264"/>
            <ac:spMk id="3" creationId="{930FDD66-8E7A-3A14-F460-103FE59F163E}"/>
          </ac:spMkLst>
        </pc:spChg>
        <pc:spChg chg="add">
          <ac:chgData name="vinod gudipalli" userId="9e3aa0a7a75e76c1" providerId="LiveId" clId="{1D32F671-3EDF-43CE-80C5-5E4E95B4AE75}" dt="2025-02-14T08:13:40.957" v="987"/>
          <ac:spMkLst>
            <pc:docMk/>
            <pc:sldMk cId="2468040824" sldId="264"/>
            <ac:spMk id="4" creationId="{3BAE8B6B-204E-F708-1F82-9AAA69DECC3F}"/>
          </ac:spMkLst>
        </pc:spChg>
      </pc:sldChg>
      <pc:sldChg chg="modSp new del mod">
        <pc:chgData name="vinod gudipalli" userId="9e3aa0a7a75e76c1" providerId="LiveId" clId="{1D32F671-3EDF-43CE-80C5-5E4E95B4AE75}" dt="2025-02-14T08:14:18.937" v="990" actId="2696"/>
        <pc:sldMkLst>
          <pc:docMk/>
          <pc:sldMk cId="3018562668" sldId="265"/>
        </pc:sldMkLst>
      </pc:sldChg>
      <pc:sldChg chg="modSp new del mod">
        <pc:chgData name="vinod gudipalli" userId="9e3aa0a7a75e76c1" providerId="LiveId" clId="{1D32F671-3EDF-43CE-80C5-5E4E95B4AE75}" dt="2025-02-14T08:14:23.889" v="991" actId="2696"/>
        <pc:sldMkLst>
          <pc:docMk/>
          <pc:sldMk cId="3726112097" sldId="266"/>
        </pc:sldMkLst>
      </pc:sldChg>
      <pc:sldChg chg="addSp delSp modSp new mod">
        <pc:chgData name="vinod gudipalli" userId="9e3aa0a7a75e76c1" providerId="LiveId" clId="{1D32F671-3EDF-43CE-80C5-5E4E95B4AE75}" dt="2025-02-14T08:29:24.361" v="1061" actId="22"/>
        <pc:sldMkLst>
          <pc:docMk/>
          <pc:sldMk cId="651733589" sldId="267"/>
        </pc:sldMkLst>
        <pc:spChg chg="mod">
          <ac:chgData name="vinod gudipalli" userId="9e3aa0a7a75e76c1" providerId="LiveId" clId="{1D32F671-3EDF-43CE-80C5-5E4E95B4AE75}" dt="2025-02-03T05:39:09.924" v="728" actId="27636"/>
          <ac:spMkLst>
            <pc:docMk/>
            <pc:sldMk cId="651733589" sldId="267"/>
            <ac:spMk id="2" creationId="{4FEB25CB-6FFC-A67E-589C-2B3D58970811}"/>
          </ac:spMkLst>
        </pc:spChg>
        <pc:spChg chg="add del mod">
          <ac:chgData name="vinod gudipalli" userId="9e3aa0a7a75e76c1" providerId="LiveId" clId="{1D32F671-3EDF-43CE-80C5-5E4E95B4AE75}" dt="2025-02-14T08:29:24.361" v="1061" actId="22"/>
          <ac:spMkLst>
            <pc:docMk/>
            <pc:sldMk cId="651733589" sldId="267"/>
            <ac:spMk id="4" creationId="{4102C327-F18F-7F65-EDC3-0CE25314A426}"/>
          </ac:spMkLst>
        </pc:spChg>
        <pc:picChg chg="add del mod ord">
          <ac:chgData name="vinod gudipalli" userId="9e3aa0a7a75e76c1" providerId="LiveId" clId="{1D32F671-3EDF-43CE-80C5-5E4E95B4AE75}" dt="2025-02-14T08:25:27.012" v="1060" actId="478"/>
          <ac:picMkLst>
            <pc:docMk/>
            <pc:sldMk cId="651733589" sldId="267"/>
            <ac:picMk id="5" creationId="{FBE698F8-F199-2AC8-650A-D97EAEE5C80E}"/>
          </ac:picMkLst>
        </pc:picChg>
        <pc:picChg chg="add mod ord">
          <ac:chgData name="vinod gudipalli" userId="9e3aa0a7a75e76c1" providerId="LiveId" clId="{1D32F671-3EDF-43CE-80C5-5E4E95B4AE75}" dt="2025-02-14T08:29:24.361" v="1061" actId="22"/>
          <ac:picMkLst>
            <pc:docMk/>
            <pc:sldMk cId="651733589" sldId="267"/>
            <ac:picMk id="7" creationId="{141830E5-7B13-4B89-2BC9-1B5299D4292C}"/>
          </ac:picMkLst>
        </pc:picChg>
      </pc:sldChg>
      <pc:sldChg chg="addSp delSp modSp new mod modNotesTx">
        <pc:chgData name="vinod gudipalli" userId="9e3aa0a7a75e76c1" providerId="LiveId" clId="{1D32F671-3EDF-43CE-80C5-5E4E95B4AE75}" dt="2025-02-14T08:21:35.968" v="1028"/>
        <pc:sldMkLst>
          <pc:docMk/>
          <pc:sldMk cId="3493982085" sldId="268"/>
        </pc:sldMkLst>
        <pc:spChg chg="mod">
          <ac:chgData name="vinod gudipalli" userId="9e3aa0a7a75e76c1" providerId="LiveId" clId="{1D32F671-3EDF-43CE-80C5-5E4E95B4AE75}" dt="2025-02-14T08:15:21.453" v="1020" actId="27636"/>
          <ac:spMkLst>
            <pc:docMk/>
            <pc:sldMk cId="3493982085" sldId="268"/>
            <ac:spMk id="2" creationId="{EEF992D3-71F9-A2A0-4019-BD04D39BC358}"/>
          </ac:spMkLst>
        </pc:spChg>
        <pc:spChg chg="del">
          <ac:chgData name="vinod gudipalli" userId="9e3aa0a7a75e76c1" providerId="LiveId" clId="{1D32F671-3EDF-43CE-80C5-5E4E95B4AE75}" dt="2025-02-14T08:14:55.028" v="1016"/>
          <ac:spMkLst>
            <pc:docMk/>
            <pc:sldMk cId="3493982085" sldId="268"/>
            <ac:spMk id="3" creationId="{3C0745E9-EE2C-EE60-CD6B-0C3628065B0F}"/>
          </ac:spMkLst>
        </pc:spChg>
        <pc:spChg chg="add mod">
          <ac:chgData name="vinod gudipalli" userId="9e3aa0a7a75e76c1" providerId="LiveId" clId="{1D32F671-3EDF-43CE-80C5-5E4E95B4AE75}" dt="2025-02-14T08:20:31.704" v="1027" actId="255"/>
          <ac:spMkLst>
            <pc:docMk/>
            <pc:sldMk cId="3493982085" sldId="268"/>
            <ac:spMk id="4" creationId="{998C366E-3397-A4BB-D5F7-A5ED3DA1807B}"/>
          </ac:spMkLst>
        </pc:spChg>
      </pc:sldChg>
      <pc:sldChg chg="modSp new mod modNotesTx">
        <pc:chgData name="vinod gudipalli" userId="9e3aa0a7a75e76c1" providerId="LiveId" clId="{1D32F671-3EDF-43CE-80C5-5E4E95B4AE75}" dt="2025-02-14T08:24:58.050" v="1059"/>
        <pc:sldMkLst>
          <pc:docMk/>
          <pc:sldMk cId="4280141211" sldId="269"/>
        </pc:sldMkLst>
        <pc:spChg chg="mod">
          <ac:chgData name="vinod gudipalli" userId="9e3aa0a7a75e76c1" providerId="LiveId" clId="{1D32F671-3EDF-43CE-80C5-5E4E95B4AE75}" dt="2025-02-14T08:24:11.670" v="1052" actId="1076"/>
          <ac:spMkLst>
            <pc:docMk/>
            <pc:sldMk cId="4280141211" sldId="269"/>
            <ac:spMk id="2" creationId="{9ED3D086-E177-71DB-DAAA-9A96DEEBCDB3}"/>
          </ac:spMkLst>
        </pc:spChg>
        <pc:spChg chg="mod">
          <ac:chgData name="vinod gudipalli" userId="9e3aa0a7a75e76c1" providerId="LiveId" clId="{1D32F671-3EDF-43CE-80C5-5E4E95B4AE75}" dt="2025-02-14T08:24:28.496" v="1058" actId="113"/>
          <ac:spMkLst>
            <pc:docMk/>
            <pc:sldMk cId="4280141211" sldId="269"/>
            <ac:spMk id="3" creationId="{1E4D815F-9636-96DB-3324-43B00AC44EC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326932-9F51-452D-8B66-6E514E1BF92D}" type="datetimeFigureOut">
              <a:rPr lang="en-IN" smtClean="0"/>
              <a:t>14-02-2025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2C26CF-D40C-4C18-9705-A1495B6A1F69}" type="slidenum">
              <a:rPr lang="en-IN" smtClean="0"/>
              <a:t>‹#›</a:t>
            </a:fld>
            <a:endParaRPr lang="en-IN"/>
          </a:p>
        </p:txBody>
      </p:sp>
    </p:spTree>
    <p:extLst>
      <p:ext uri="{BB962C8B-B14F-4D97-AF65-F5344CB8AC3E}">
        <p14:creationId xmlns:p14="http://schemas.microsoft.com/office/powerpoint/2010/main" val="600354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this pipeline is to ensure </a:t>
            </a:r>
            <a:r>
              <a:rPr lang="en-US" b="1" dirty="0"/>
              <a:t>data integrity</a:t>
            </a:r>
            <a:r>
              <a:rPr lang="en-US" dirty="0"/>
              <a:t>, </a:t>
            </a:r>
            <a:r>
              <a:rPr lang="en-US" b="1" dirty="0"/>
              <a:t>usability</a:t>
            </a:r>
            <a:r>
              <a:rPr lang="en-US" dirty="0"/>
              <a:t>, and </a:t>
            </a:r>
            <a:r>
              <a:rPr lang="en-US" b="1" dirty="0"/>
              <a:t>efficient querying</a:t>
            </a:r>
            <a:r>
              <a:rPr lang="en-US" dirty="0"/>
              <a:t> of student performance data. A well-structured pipeline automates the ingestion, transformation, and optimized storage, making sure the data is ready for </a:t>
            </a:r>
            <a:r>
              <a:rPr lang="en-US" b="1" dirty="0"/>
              <a:t>analytics</a:t>
            </a:r>
            <a:r>
              <a:rPr lang="en-US" dirty="0"/>
              <a:t>, </a:t>
            </a:r>
            <a:r>
              <a:rPr lang="en-US" b="1" dirty="0"/>
              <a:t>decision-making</a:t>
            </a:r>
            <a:r>
              <a:rPr lang="en-US" dirty="0"/>
              <a:t>, and </a:t>
            </a:r>
            <a:r>
              <a:rPr lang="en-US" b="1" dirty="0"/>
              <a:t>reporting</a:t>
            </a:r>
            <a:r>
              <a:rPr lang="en-US" dirty="0"/>
              <a:t>.</a:t>
            </a:r>
          </a:p>
          <a:p>
            <a:endParaRPr lang="en-US" dirty="0"/>
          </a:p>
          <a:p>
            <a:r>
              <a:rPr lang="en-US" b="1" dirty="0"/>
              <a:t>Data Extraction</a:t>
            </a:r>
            <a:endParaRPr lang="en-US" dirty="0"/>
          </a:p>
          <a:p>
            <a:r>
              <a:rPr lang="en-US" dirty="0"/>
              <a:t>Raw student data are being pulled out from a PostgreSQL database, with details like grades, attendance, socio-economic status, study hours, and sleep hours. The data is being pulled out prior to cleaning and transformation.</a:t>
            </a:r>
          </a:p>
          <a:p>
            <a:endParaRPr lang="en-US" dirty="0"/>
          </a:p>
          <a:p>
            <a:r>
              <a:rPr lang="en-US" b="1" dirty="0"/>
              <a:t>Data Transformation</a:t>
            </a:r>
          </a:p>
          <a:p>
            <a:r>
              <a:rPr lang="en-US" dirty="0"/>
              <a:t>The data is cleaned by handling missing values, encoding categorical variables, and dropping anomalies to obtain consistency. Feature engineering is then applied to enhance the dataset by incorporating new relevant features for analysis.</a:t>
            </a:r>
          </a:p>
          <a:p>
            <a:endParaRPr lang="en-US" dirty="0"/>
          </a:p>
          <a:p>
            <a:r>
              <a:rPr lang="en-US" b="1" dirty="0"/>
              <a:t>Data Storage</a:t>
            </a:r>
            <a:endParaRPr lang="en-US" dirty="0"/>
          </a:p>
          <a:p>
            <a:r>
              <a:rPr lang="en-US" dirty="0"/>
              <a:t>The transformed data is retained in a normalized PostgreSQL schema, and there is a single fact table for student performance with separate dimension tables for category data. The data set is maintained and updated with new entries or changes by batch processing periodically.</a:t>
            </a:r>
          </a:p>
          <a:p>
            <a:endParaRPr lang="en-US" dirty="0"/>
          </a:p>
          <a:p>
            <a:r>
              <a:rPr lang="en-US" b="1" dirty="0"/>
              <a:t>Technologies Used</a:t>
            </a:r>
            <a:endParaRPr lang="en-US" dirty="0"/>
          </a:p>
          <a:p>
            <a:r>
              <a:rPr lang="en-US" dirty="0"/>
              <a:t>SQL is used for querying and data transformation within PostgreSQL to maintain effective data handling. Python with Pandas is used for data wrangling with data cleaning, transformation, and feature engineering.</a:t>
            </a:r>
          </a:p>
          <a:p>
            <a:endParaRPr lang="en-US" dirty="0"/>
          </a:p>
          <a:p>
            <a:endParaRPr lang="en-IN" dirty="0"/>
          </a:p>
        </p:txBody>
      </p:sp>
      <p:sp>
        <p:nvSpPr>
          <p:cNvPr id="4" name="Slide Number Placeholder 3"/>
          <p:cNvSpPr>
            <a:spLocks noGrp="1"/>
          </p:cNvSpPr>
          <p:nvPr>
            <p:ph type="sldNum" sz="quarter" idx="5"/>
          </p:nvPr>
        </p:nvSpPr>
        <p:spPr/>
        <p:txBody>
          <a:bodyPr/>
          <a:lstStyle/>
          <a:p>
            <a:fld id="{052C26CF-D40C-4C18-9705-A1495B6A1F69}" type="slidenum">
              <a:rPr lang="en-IN" smtClean="0"/>
              <a:t>2</a:t>
            </a:fld>
            <a:endParaRPr lang="en-IN"/>
          </a:p>
        </p:txBody>
      </p:sp>
    </p:spTree>
    <p:extLst>
      <p:ext uri="{BB962C8B-B14F-4D97-AF65-F5344CB8AC3E}">
        <p14:creationId xmlns:p14="http://schemas.microsoft.com/office/powerpoint/2010/main" val="3772870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Justification for Processing Approach</a:t>
            </a:r>
            <a:endParaRPr lang="en-US" dirty="0"/>
          </a:p>
          <a:p>
            <a:r>
              <a:rPr lang="en-US" dirty="0"/>
              <a:t>Scheduled Batch Jobs: Most appropriate for scheduled intake of the student data on a periodic basis, with a assurance that data updates will occur at specified times.</a:t>
            </a:r>
          </a:p>
          <a:p>
            <a:r>
              <a:rPr lang="en-US" dirty="0"/>
              <a:t>Rationale: Student data consists mostly of periodic updates (new student records, grade changes) which are not real-time and therefore are effectively processed in batch mode.</a:t>
            </a:r>
          </a:p>
          <a:p>
            <a:r>
              <a:rPr lang="en-US" dirty="0"/>
              <a:t>Future Enhancements: In the long term, a transition to incremental data processing will allow processing only new data added or changed, which will be more efficient, reduce load, and speed up data updates.</a:t>
            </a:r>
          </a:p>
          <a:p>
            <a:endParaRPr lang="en-US" dirty="0"/>
          </a:p>
        </p:txBody>
      </p:sp>
      <p:sp>
        <p:nvSpPr>
          <p:cNvPr id="4" name="Slide Number Placeholder 3"/>
          <p:cNvSpPr>
            <a:spLocks noGrp="1"/>
          </p:cNvSpPr>
          <p:nvPr>
            <p:ph type="sldNum" sz="quarter" idx="5"/>
          </p:nvPr>
        </p:nvSpPr>
        <p:spPr/>
        <p:txBody>
          <a:bodyPr/>
          <a:lstStyle/>
          <a:p>
            <a:fld id="{052C26CF-D40C-4C18-9705-A1495B6A1F69}" type="slidenum">
              <a:rPr lang="en-IN" smtClean="0"/>
              <a:t>3</a:t>
            </a:fld>
            <a:endParaRPr lang="en-IN"/>
          </a:p>
        </p:txBody>
      </p:sp>
    </p:spTree>
    <p:extLst>
      <p:ext uri="{BB962C8B-B14F-4D97-AF65-F5344CB8AC3E}">
        <p14:creationId xmlns:p14="http://schemas.microsoft.com/office/powerpoint/2010/main" val="1027270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Choice of Storage Format</a:t>
            </a:r>
          </a:p>
          <a:p>
            <a:r>
              <a:rPr lang="en-US" dirty="0"/>
              <a:t>Optimized Database Tables: The use of optimized PostgreSQL database tables provides fast query performance and relational integrity through foreign key constraints and normalization.</a:t>
            </a:r>
          </a:p>
          <a:p>
            <a:r>
              <a:rPr lang="en-US" dirty="0"/>
              <a:t>PostgreSQL Normalization: Normalized table schemas minimize redundancy, making it easier to maintain data integrity and consistency across various categories (grades, attendance, etc.).</a:t>
            </a:r>
          </a:p>
          <a:p>
            <a:r>
              <a:rPr lang="en-US" dirty="0"/>
              <a:t>Why This Choice? Compared to flat file formats like CSV or Parquet, relational tables allow for indexing, efficient joins, and improved data security. These features make PostgreSQL a more scalable and robust choice for storing and analyzing structured student data.</a:t>
            </a:r>
            <a:endParaRPr lang="en-IN" dirty="0"/>
          </a:p>
          <a:p>
            <a:endParaRPr lang="en-IN" dirty="0"/>
          </a:p>
        </p:txBody>
      </p:sp>
      <p:sp>
        <p:nvSpPr>
          <p:cNvPr id="4" name="Slide Number Placeholder 3"/>
          <p:cNvSpPr>
            <a:spLocks noGrp="1"/>
          </p:cNvSpPr>
          <p:nvPr>
            <p:ph type="sldNum" sz="quarter" idx="5"/>
          </p:nvPr>
        </p:nvSpPr>
        <p:spPr/>
        <p:txBody>
          <a:bodyPr/>
          <a:lstStyle/>
          <a:p>
            <a:fld id="{052C26CF-D40C-4C18-9705-A1495B6A1F69}" type="slidenum">
              <a:rPr lang="en-IN" smtClean="0"/>
              <a:t>4</a:t>
            </a:fld>
            <a:endParaRPr lang="en-IN"/>
          </a:p>
        </p:txBody>
      </p:sp>
    </p:spTree>
    <p:extLst>
      <p:ext uri="{BB962C8B-B14F-4D97-AF65-F5344CB8AC3E}">
        <p14:creationId xmlns:p14="http://schemas.microsoft.com/office/powerpoint/2010/main" val="2315899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 Missing Data:</a:t>
            </a:r>
            <a:endParaRPr lang="en-US" dirty="0"/>
          </a:p>
          <a:p>
            <a:pPr>
              <a:buFont typeface="Arial" panose="020B0604020202020204" pitchFamily="34" charset="0"/>
              <a:buChar char="•"/>
            </a:pPr>
            <a:r>
              <a:rPr lang="en-US" dirty="0"/>
              <a:t>Gaps in critical fields like grades, attendance, and socio-economic status.</a:t>
            </a:r>
          </a:p>
          <a:p>
            <a:pPr>
              <a:buFont typeface="Arial" panose="020B0604020202020204" pitchFamily="34" charset="0"/>
              <a:buChar char="•"/>
            </a:pPr>
            <a:r>
              <a:rPr lang="en-US" dirty="0"/>
              <a:t>Incomplete data could lead to biased analysis and inaccurate performance predictions.</a:t>
            </a:r>
          </a:p>
          <a:p>
            <a:r>
              <a:rPr lang="en-US" b="1" dirty="0"/>
              <a:t>2. Duplicate Records:</a:t>
            </a:r>
            <a:endParaRPr lang="en-US" dirty="0"/>
          </a:p>
          <a:p>
            <a:pPr>
              <a:buFont typeface="Arial" panose="020B0604020202020204" pitchFamily="34" charset="0"/>
              <a:buChar char="•"/>
            </a:pPr>
            <a:r>
              <a:rPr lang="en-US" dirty="0"/>
              <a:t>Presence of redundant student records creates inconsistencies.</a:t>
            </a:r>
          </a:p>
          <a:p>
            <a:pPr>
              <a:buFont typeface="Arial" panose="020B0604020202020204" pitchFamily="34" charset="0"/>
              <a:buChar char="•"/>
            </a:pPr>
            <a:r>
              <a:rPr lang="en-US" dirty="0"/>
              <a:t>Duplicates skew analysis and can lead to erroneous conclusions.</a:t>
            </a:r>
          </a:p>
          <a:p>
            <a:r>
              <a:rPr lang="en-US" b="1" dirty="0"/>
              <a:t>3. Extreme Values:</a:t>
            </a:r>
            <a:endParaRPr lang="en-US" dirty="0"/>
          </a:p>
          <a:p>
            <a:pPr>
              <a:buFont typeface="Arial" panose="020B0604020202020204" pitchFamily="34" charset="0"/>
              <a:buChar char="•"/>
            </a:pPr>
            <a:r>
              <a:rPr lang="en-US" dirty="0"/>
              <a:t>Outliers in study hours and sleep hours affect the analysis of student behavior.</a:t>
            </a:r>
          </a:p>
          <a:p>
            <a:pPr>
              <a:buFont typeface="Arial" panose="020B0604020202020204" pitchFamily="34" charset="0"/>
              <a:buChar char="•"/>
            </a:pPr>
            <a:r>
              <a:rPr lang="en-US" dirty="0"/>
              <a:t>Extreme values can distort models and predictions of academic performance.</a:t>
            </a:r>
          </a:p>
          <a:p>
            <a:r>
              <a:rPr lang="en-US" b="1" dirty="0"/>
              <a:t>4. Categorical Discrepancies:</a:t>
            </a:r>
            <a:endParaRPr lang="en-US" dirty="0"/>
          </a:p>
          <a:p>
            <a:pPr>
              <a:buFont typeface="Arial" panose="020B0604020202020204" pitchFamily="34" charset="0"/>
              <a:buChar char="•"/>
            </a:pPr>
            <a:r>
              <a:rPr lang="en-US" dirty="0"/>
              <a:t>Inconsistent values in grade categories and attendance classifications.</a:t>
            </a:r>
          </a:p>
          <a:p>
            <a:pPr>
              <a:buFont typeface="Arial" panose="020B0604020202020204" pitchFamily="34" charset="0"/>
              <a:buChar char="•"/>
            </a:pPr>
            <a:r>
              <a:rPr lang="en-US" dirty="0"/>
              <a:t>Discrepancies in categories can cause misinterpretation of data.</a:t>
            </a:r>
          </a:p>
          <a:p>
            <a:endParaRPr lang="en-IN" dirty="0"/>
          </a:p>
        </p:txBody>
      </p:sp>
      <p:sp>
        <p:nvSpPr>
          <p:cNvPr id="4" name="Slide Number Placeholder 3"/>
          <p:cNvSpPr>
            <a:spLocks noGrp="1"/>
          </p:cNvSpPr>
          <p:nvPr>
            <p:ph type="sldNum" sz="quarter" idx="5"/>
          </p:nvPr>
        </p:nvSpPr>
        <p:spPr/>
        <p:txBody>
          <a:bodyPr/>
          <a:lstStyle/>
          <a:p>
            <a:fld id="{052C26CF-D40C-4C18-9705-A1495B6A1F69}" type="slidenum">
              <a:rPr lang="en-IN" smtClean="0"/>
              <a:t>6</a:t>
            </a:fld>
            <a:endParaRPr lang="en-IN"/>
          </a:p>
        </p:txBody>
      </p:sp>
    </p:spTree>
    <p:extLst>
      <p:ext uri="{BB962C8B-B14F-4D97-AF65-F5344CB8AC3E}">
        <p14:creationId xmlns:p14="http://schemas.microsoft.com/office/powerpoint/2010/main" val="1721693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Filling Missing Fields:</a:t>
            </a:r>
            <a:endParaRPr lang="en-US" dirty="0"/>
          </a:p>
          <a:p>
            <a:pPr>
              <a:buFont typeface="Arial" panose="020B0604020202020204" pitchFamily="34" charset="0"/>
              <a:buChar char="•"/>
            </a:pPr>
            <a:r>
              <a:rPr lang="en-US" dirty="0"/>
              <a:t>Impute missing values with the mean for numerical fields or domain-specific heuristics (e.g., replacing missing grades with average score).</a:t>
            </a:r>
          </a:p>
          <a:p>
            <a:pPr>
              <a:buFont typeface="Arial" panose="020B0604020202020204" pitchFamily="34" charset="0"/>
              <a:buChar char="•"/>
            </a:pPr>
            <a:r>
              <a:rPr lang="en-US" dirty="0"/>
              <a:t>Ensures that the dataset remains complete for analysis.</a:t>
            </a:r>
          </a:p>
          <a:p>
            <a:r>
              <a:rPr lang="en-US" b="1" dirty="0"/>
              <a:t>2. Removing Duplicates:</a:t>
            </a:r>
            <a:endParaRPr lang="en-US" dirty="0"/>
          </a:p>
          <a:p>
            <a:pPr>
              <a:buFont typeface="Arial" panose="020B0604020202020204" pitchFamily="34" charset="0"/>
              <a:buChar char="•"/>
            </a:pPr>
            <a:r>
              <a:rPr lang="en-US" dirty="0"/>
              <a:t>Identify and remove duplicate student records based on unique student IDs.</a:t>
            </a:r>
          </a:p>
          <a:p>
            <a:pPr>
              <a:buFont typeface="Arial" panose="020B0604020202020204" pitchFamily="34" charset="0"/>
              <a:buChar char="•"/>
            </a:pPr>
            <a:r>
              <a:rPr lang="en-US" dirty="0"/>
              <a:t>Prevents redundancy and maintains data integrity in performance analysis.</a:t>
            </a:r>
          </a:p>
          <a:p>
            <a:r>
              <a:rPr lang="en-US" b="1" dirty="0"/>
              <a:t>3. Outlier Treatment:</a:t>
            </a:r>
            <a:endParaRPr lang="en-US" dirty="0"/>
          </a:p>
          <a:p>
            <a:pPr>
              <a:buFont typeface="Arial" panose="020B0604020202020204" pitchFamily="34" charset="0"/>
              <a:buChar char="•"/>
            </a:pPr>
            <a:r>
              <a:rPr lang="en-US" dirty="0"/>
              <a:t>Detect and adjust extreme values (e.g., unusually high study or sleep hours) using statistical methods like z-scores or IQR.</a:t>
            </a:r>
          </a:p>
          <a:p>
            <a:pPr>
              <a:buFont typeface="Arial" panose="020B0604020202020204" pitchFamily="34" charset="0"/>
              <a:buChar char="•"/>
            </a:pPr>
            <a:r>
              <a:rPr lang="en-US" dirty="0"/>
              <a:t>Ensures the model is not biased by outliers.</a:t>
            </a:r>
          </a:p>
          <a:p>
            <a:r>
              <a:rPr lang="en-US" b="1" dirty="0"/>
              <a:t>4. Categorical Data Unification:</a:t>
            </a:r>
            <a:endParaRPr lang="en-US" dirty="0"/>
          </a:p>
          <a:p>
            <a:pPr>
              <a:buFont typeface="Arial" panose="020B0604020202020204" pitchFamily="34" charset="0"/>
              <a:buChar char="•"/>
            </a:pPr>
            <a:r>
              <a:rPr lang="en-US" dirty="0"/>
              <a:t>Standardize categories in fields like grades, attendance, and socio-economic status.</a:t>
            </a:r>
          </a:p>
          <a:p>
            <a:pPr>
              <a:buFont typeface="Arial" panose="020B0604020202020204" pitchFamily="34" charset="0"/>
              <a:buChar char="•"/>
            </a:pPr>
            <a:r>
              <a:rPr lang="en-US" dirty="0"/>
              <a:t>Enhances consistency and reduces ambiguity in the analysis.</a:t>
            </a:r>
          </a:p>
          <a:p>
            <a:endParaRPr lang="en-IN" dirty="0"/>
          </a:p>
        </p:txBody>
      </p:sp>
      <p:sp>
        <p:nvSpPr>
          <p:cNvPr id="4" name="Slide Number Placeholder 3"/>
          <p:cNvSpPr>
            <a:spLocks noGrp="1"/>
          </p:cNvSpPr>
          <p:nvPr>
            <p:ph type="sldNum" sz="quarter" idx="5"/>
          </p:nvPr>
        </p:nvSpPr>
        <p:spPr/>
        <p:txBody>
          <a:bodyPr/>
          <a:lstStyle/>
          <a:p>
            <a:fld id="{052C26CF-D40C-4C18-9705-A1495B6A1F69}" type="slidenum">
              <a:rPr lang="en-IN" smtClean="0"/>
              <a:t>7</a:t>
            </a:fld>
            <a:endParaRPr lang="en-IN"/>
          </a:p>
        </p:txBody>
      </p:sp>
    </p:spTree>
    <p:extLst>
      <p:ext uri="{BB962C8B-B14F-4D97-AF65-F5344CB8AC3E}">
        <p14:creationId xmlns:p14="http://schemas.microsoft.com/office/powerpoint/2010/main" val="3628532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89D5B5-7248-4FD3-82A2-8B30F35910F7}" type="datetimeFigureOut">
              <a:rPr lang="en-IN" smtClean="0"/>
              <a:t>14-02-2025</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9A312422-1810-4B3A-9864-7D36780FF372}" type="slidenum">
              <a:rPr lang="en-IN" smtClean="0"/>
              <a:t>‹#›</a:t>
            </a:fld>
            <a:endParaRPr lang="en-IN"/>
          </a:p>
        </p:txBody>
      </p:sp>
    </p:spTree>
    <p:extLst>
      <p:ext uri="{BB962C8B-B14F-4D97-AF65-F5344CB8AC3E}">
        <p14:creationId xmlns:p14="http://schemas.microsoft.com/office/powerpoint/2010/main" val="907171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89D5B5-7248-4FD3-82A2-8B30F35910F7}" type="datetimeFigureOut">
              <a:rPr lang="en-IN" smtClean="0"/>
              <a:t>14-02-2025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312422-1810-4B3A-9864-7D36780FF372}" type="slidenum">
              <a:rPr lang="en-IN" smtClean="0"/>
              <a:t>‹#›</a:t>
            </a:fld>
            <a:endParaRPr lang="en-IN"/>
          </a:p>
        </p:txBody>
      </p:sp>
    </p:spTree>
    <p:extLst>
      <p:ext uri="{BB962C8B-B14F-4D97-AF65-F5344CB8AC3E}">
        <p14:creationId xmlns:p14="http://schemas.microsoft.com/office/powerpoint/2010/main" val="2559698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9D5B5-7248-4FD3-82A2-8B30F35910F7}" type="datetimeFigureOut">
              <a:rPr lang="en-IN" smtClean="0"/>
              <a:t>14-02-2025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12422-1810-4B3A-9864-7D36780FF372}" type="slidenum">
              <a:rPr lang="en-IN" smtClean="0"/>
              <a:t>‹#›</a:t>
            </a:fld>
            <a:endParaRPr lang="en-IN"/>
          </a:p>
        </p:txBody>
      </p:sp>
    </p:spTree>
    <p:extLst>
      <p:ext uri="{BB962C8B-B14F-4D97-AF65-F5344CB8AC3E}">
        <p14:creationId xmlns:p14="http://schemas.microsoft.com/office/powerpoint/2010/main" val="1338275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9D5B5-7248-4FD3-82A2-8B30F35910F7}" type="datetimeFigureOut">
              <a:rPr lang="en-IN" smtClean="0"/>
              <a:t>14-02-2025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12422-1810-4B3A-9864-7D36780FF372}" type="slidenum">
              <a:rPr lang="en-IN" smtClean="0"/>
              <a:t>‹#›</a:t>
            </a:fld>
            <a:endParaRPr lang="en-IN"/>
          </a:p>
        </p:txBody>
      </p:sp>
    </p:spTree>
    <p:extLst>
      <p:ext uri="{BB962C8B-B14F-4D97-AF65-F5344CB8AC3E}">
        <p14:creationId xmlns:p14="http://schemas.microsoft.com/office/powerpoint/2010/main" val="41134276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9D5B5-7248-4FD3-82A2-8B30F35910F7}" type="datetimeFigureOut">
              <a:rPr lang="en-IN" smtClean="0"/>
              <a:t>14-02-2025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12422-1810-4B3A-9864-7D36780FF372}" type="slidenum">
              <a:rPr lang="en-IN" smtClean="0"/>
              <a:t>‹#›</a:t>
            </a:fld>
            <a:endParaRPr lang="en-IN"/>
          </a:p>
        </p:txBody>
      </p:sp>
    </p:spTree>
    <p:extLst>
      <p:ext uri="{BB962C8B-B14F-4D97-AF65-F5344CB8AC3E}">
        <p14:creationId xmlns:p14="http://schemas.microsoft.com/office/powerpoint/2010/main" val="3210080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9D5B5-7248-4FD3-82A2-8B30F35910F7}" type="datetimeFigureOut">
              <a:rPr lang="en-IN" smtClean="0"/>
              <a:t>14-02-2025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12422-1810-4B3A-9864-7D36780FF372}" type="slidenum">
              <a:rPr lang="en-IN" smtClean="0"/>
              <a:t>‹#›</a:t>
            </a:fld>
            <a:endParaRPr lang="en-IN"/>
          </a:p>
        </p:txBody>
      </p:sp>
    </p:spTree>
    <p:extLst>
      <p:ext uri="{BB962C8B-B14F-4D97-AF65-F5344CB8AC3E}">
        <p14:creationId xmlns:p14="http://schemas.microsoft.com/office/powerpoint/2010/main" val="1326708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9D5B5-7248-4FD3-82A2-8B30F35910F7}" type="datetimeFigureOut">
              <a:rPr lang="en-IN" smtClean="0"/>
              <a:t>14-02-2025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12422-1810-4B3A-9864-7D36780FF372}" type="slidenum">
              <a:rPr lang="en-IN" smtClean="0"/>
              <a:t>‹#›</a:t>
            </a:fld>
            <a:endParaRPr lang="en-IN"/>
          </a:p>
        </p:txBody>
      </p:sp>
    </p:spTree>
    <p:extLst>
      <p:ext uri="{BB962C8B-B14F-4D97-AF65-F5344CB8AC3E}">
        <p14:creationId xmlns:p14="http://schemas.microsoft.com/office/powerpoint/2010/main" val="6216843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89D5B5-7248-4FD3-82A2-8B30F35910F7}" type="datetimeFigureOut">
              <a:rPr lang="en-IN" smtClean="0"/>
              <a:t>14-02-2025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12422-1810-4B3A-9864-7D36780FF372}" type="slidenum">
              <a:rPr lang="en-IN" smtClean="0"/>
              <a:t>‹#›</a:t>
            </a:fld>
            <a:endParaRPr lang="en-IN"/>
          </a:p>
        </p:txBody>
      </p:sp>
    </p:spTree>
    <p:extLst>
      <p:ext uri="{BB962C8B-B14F-4D97-AF65-F5344CB8AC3E}">
        <p14:creationId xmlns:p14="http://schemas.microsoft.com/office/powerpoint/2010/main" val="2805729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89D5B5-7248-4FD3-82A2-8B30F35910F7}" type="datetimeFigureOut">
              <a:rPr lang="en-IN" smtClean="0"/>
              <a:t>14-02-2025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12422-1810-4B3A-9864-7D36780FF372}" type="slidenum">
              <a:rPr lang="en-IN" smtClean="0"/>
              <a:t>‹#›</a:t>
            </a:fld>
            <a:endParaRPr lang="en-IN"/>
          </a:p>
        </p:txBody>
      </p:sp>
    </p:spTree>
    <p:extLst>
      <p:ext uri="{BB962C8B-B14F-4D97-AF65-F5344CB8AC3E}">
        <p14:creationId xmlns:p14="http://schemas.microsoft.com/office/powerpoint/2010/main" val="195268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89D5B5-7248-4FD3-82A2-8B30F35910F7}" type="datetimeFigureOut">
              <a:rPr lang="en-IN" smtClean="0"/>
              <a:t>14-02-2025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9A312422-1810-4B3A-9864-7D36780FF372}" type="slidenum">
              <a:rPr lang="en-IN" smtClean="0"/>
              <a:t>‹#›</a:t>
            </a:fld>
            <a:endParaRPr lang="en-IN"/>
          </a:p>
        </p:txBody>
      </p:sp>
    </p:spTree>
    <p:extLst>
      <p:ext uri="{BB962C8B-B14F-4D97-AF65-F5344CB8AC3E}">
        <p14:creationId xmlns:p14="http://schemas.microsoft.com/office/powerpoint/2010/main" val="3250491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9D5B5-7248-4FD3-82A2-8B30F35910F7}" type="datetimeFigureOut">
              <a:rPr lang="en-IN" smtClean="0"/>
              <a:t>14-02-2025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12422-1810-4B3A-9864-7D36780FF372}" type="slidenum">
              <a:rPr lang="en-IN" smtClean="0"/>
              <a:t>‹#›</a:t>
            </a:fld>
            <a:endParaRPr lang="en-IN"/>
          </a:p>
        </p:txBody>
      </p:sp>
    </p:spTree>
    <p:extLst>
      <p:ext uri="{BB962C8B-B14F-4D97-AF65-F5344CB8AC3E}">
        <p14:creationId xmlns:p14="http://schemas.microsoft.com/office/powerpoint/2010/main" val="1994523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89D5B5-7248-4FD3-82A2-8B30F35910F7}" type="datetimeFigureOut">
              <a:rPr lang="en-IN" smtClean="0"/>
              <a:t>14-02-2025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312422-1810-4B3A-9864-7D36780FF372}" type="slidenum">
              <a:rPr lang="en-IN" smtClean="0"/>
              <a:t>‹#›</a:t>
            </a:fld>
            <a:endParaRPr lang="en-IN"/>
          </a:p>
        </p:txBody>
      </p:sp>
    </p:spTree>
    <p:extLst>
      <p:ext uri="{BB962C8B-B14F-4D97-AF65-F5344CB8AC3E}">
        <p14:creationId xmlns:p14="http://schemas.microsoft.com/office/powerpoint/2010/main" val="1550973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89D5B5-7248-4FD3-82A2-8B30F35910F7}" type="datetimeFigureOut">
              <a:rPr lang="en-IN" smtClean="0"/>
              <a:t>14-02-2025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312422-1810-4B3A-9864-7D36780FF372}" type="slidenum">
              <a:rPr lang="en-IN" smtClean="0"/>
              <a:t>‹#›</a:t>
            </a:fld>
            <a:endParaRPr lang="en-IN"/>
          </a:p>
        </p:txBody>
      </p:sp>
    </p:spTree>
    <p:extLst>
      <p:ext uri="{BB962C8B-B14F-4D97-AF65-F5344CB8AC3E}">
        <p14:creationId xmlns:p14="http://schemas.microsoft.com/office/powerpoint/2010/main" val="3840237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89D5B5-7248-4FD3-82A2-8B30F35910F7}" type="datetimeFigureOut">
              <a:rPr lang="en-IN" smtClean="0"/>
              <a:t>14-02-2025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312422-1810-4B3A-9864-7D36780FF372}" type="slidenum">
              <a:rPr lang="en-IN" smtClean="0"/>
              <a:t>‹#›</a:t>
            </a:fld>
            <a:endParaRPr lang="en-IN"/>
          </a:p>
        </p:txBody>
      </p:sp>
    </p:spTree>
    <p:extLst>
      <p:ext uri="{BB962C8B-B14F-4D97-AF65-F5344CB8AC3E}">
        <p14:creationId xmlns:p14="http://schemas.microsoft.com/office/powerpoint/2010/main" val="2127666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89D5B5-7248-4FD3-82A2-8B30F35910F7}" type="datetimeFigureOut">
              <a:rPr lang="en-IN" smtClean="0"/>
              <a:t>14-02-2025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312422-1810-4B3A-9864-7D36780FF372}" type="slidenum">
              <a:rPr lang="en-IN" smtClean="0"/>
              <a:t>‹#›</a:t>
            </a:fld>
            <a:endParaRPr lang="en-IN"/>
          </a:p>
        </p:txBody>
      </p:sp>
    </p:spTree>
    <p:extLst>
      <p:ext uri="{BB962C8B-B14F-4D97-AF65-F5344CB8AC3E}">
        <p14:creationId xmlns:p14="http://schemas.microsoft.com/office/powerpoint/2010/main" val="4032569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89D5B5-7248-4FD3-82A2-8B30F35910F7}" type="datetimeFigureOut">
              <a:rPr lang="en-IN" smtClean="0"/>
              <a:t>14-02-2025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312422-1810-4B3A-9864-7D36780FF372}" type="slidenum">
              <a:rPr lang="en-IN" smtClean="0"/>
              <a:t>‹#›</a:t>
            </a:fld>
            <a:endParaRPr lang="en-IN"/>
          </a:p>
        </p:txBody>
      </p:sp>
    </p:spTree>
    <p:extLst>
      <p:ext uri="{BB962C8B-B14F-4D97-AF65-F5344CB8AC3E}">
        <p14:creationId xmlns:p14="http://schemas.microsoft.com/office/powerpoint/2010/main" val="3189550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89D5B5-7248-4FD3-82A2-8B30F35910F7}" type="datetimeFigureOut">
              <a:rPr lang="en-IN" smtClean="0"/>
              <a:t>14-02-2025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312422-1810-4B3A-9864-7D36780FF372}" type="slidenum">
              <a:rPr lang="en-IN" smtClean="0"/>
              <a:t>‹#›</a:t>
            </a:fld>
            <a:endParaRPr lang="en-IN"/>
          </a:p>
        </p:txBody>
      </p:sp>
    </p:spTree>
    <p:extLst>
      <p:ext uri="{BB962C8B-B14F-4D97-AF65-F5344CB8AC3E}">
        <p14:creationId xmlns:p14="http://schemas.microsoft.com/office/powerpoint/2010/main" val="134365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389D5B5-7248-4FD3-82A2-8B30F35910F7}" type="datetimeFigureOut">
              <a:rPr lang="en-IN" smtClean="0"/>
              <a:t>14-02-2025</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A312422-1810-4B3A-9864-7D36780FF372}" type="slidenum">
              <a:rPr lang="en-IN" smtClean="0"/>
              <a:t>‹#›</a:t>
            </a:fld>
            <a:endParaRPr lang="en-IN"/>
          </a:p>
        </p:txBody>
      </p:sp>
    </p:spTree>
    <p:extLst>
      <p:ext uri="{BB962C8B-B14F-4D97-AF65-F5344CB8AC3E}">
        <p14:creationId xmlns:p14="http://schemas.microsoft.com/office/powerpoint/2010/main" val="8993272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B6065-93F4-61CF-5603-89BA1AEF8E53}"/>
              </a:ext>
            </a:extLst>
          </p:cNvPr>
          <p:cNvSpPr>
            <a:spLocks noGrp="1"/>
          </p:cNvSpPr>
          <p:nvPr>
            <p:ph type="ctrTitle"/>
          </p:nvPr>
        </p:nvSpPr>
        <p:spPr>
          <a:xfrm>
            <a:off x="639097" y="1297859"/>
            <a:ext cx="11149780" cy="1388534"/>
          </a:xfrm>
        </p:spPr>
        <p:txBody>
          <a:bodyPr>
            <a:normAutofit/>
          </a:bodyPr>
          <a:lstStyle/>
          <a:p>
            <a:r>
              <a:rPr lang="en-IN" sz="2000" b="1" dirty="0">
                <a:latin typeface="Times New Roman" panose="02020603050405020304" pitchFamily="18" charset="0"/>
                <a:cs typeface="Times New Roman" panose="02020603050405020304" pitchFamily="18" charset="0"/>
              </a:rPr>
              <a:t>Data Pipeline Architecture : From Extraction to Processed Storage</a:t>
            </a:r>
          </a:p>
        </p:txBody>
      </p:sp>
      <p:sp>
        <p:nvSpPr>
          <p:cNvPr id="3" name="Subtitle 2">
            <a:extLst>
              <a:ext uri="{FF2B5EF4-FFF2-40B4-BE49-F238E27FC236}">
                <a16:creationId xmlns:a16="http://schemas.microsoft.com/office/drawing/2014/main" id="{0B28B1A1-C1C2-FD01-6C96-33DD34EA9BBB}"/>
              </a:ext>
            </a:extLst>
          </p:cNvPr>
          <p:cNvSpPr>
            <a:spLocks noGrp="1"/>
          </p:cNvSpPr>
          <p:nvPr>
            <p:ph type="subTitle" idx="1"/>
          </p:nvPr>
        </p:nvSpPr>
        <p:spPr>
          <a:xfrm>
            <a:off x="2674375" y="737419"/>
            <a:ext cx="9183328" cy="845575"/>
          </a:xfrm>
        </p:spPr>
        <p:txBody>
          <a:bodyPr/>
          <a:lstStyle/>
          <a:p>
            <a:r>
              <a:rPr lang="en-IN" dirty="0"/>
              <a:t>*</a:t>
            </a:r>
          </a:p>
        </p:txBody>
      </p:sp>
    </p:spTree>
    <p:extLst>
      <p:ext uri="{BB962C8B-B14F-4D97-AF65-F5344CB8AC3E}">
        <p14:creationId xmlns:p14="http://schemas.microsoft.com/office/powerpoint/2010/main" val="1418366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54062-35F4-ADD0-607D-ECE05B9EE345}"/>
              </a:ext>
            </a:extLst>
          </p:cNvPr>
          <p:cNvSpPr>
            <a:spLocks noGrp="1"/>
          </p:cNvSpPr>
          <p:nvPr>
            <p:ph type="title"/>
          </p:nvPr>
        </p:nvSpPr>
        <p:spPr>
          <a:xfrm>
            <a:off x="1484311" y="108155"/>
            <a:ext cx="10018713" cy="412955"/>
          </a:xfrm>
        </p:spPr>
        <p:txBody>
          <a:bodyPr>
            <a:normAutofit fontScale="90000"/>
          </a:bodyPr>
          <a:lstStyle/>
          <a:p>
            <a:r>
              <a:rPr lang="en-IN" dirty="0"/>
              <a:t>Data Pipeline Diagram</a:t>
            </a:r>
          </a:p>
        </p:txBody>
      </p:sp>
      <p:sp>
        <p:nvSpPr>
          <p:cNvPr id="3" name="Content Placeholder 2">
            <a:extLst>
              <a:ext uri="{FF2B5EF4-FFF2-40B4-BE49-F238E27FC236}">
                <a16:creationId xmlns:a16="http://schemas.microsoft.com/office/drawing/2014/main" id="{3A58EA21-0B94-6162-191B-4E366C8440DE}"/>
              </a:ext>
            </a:extLst>
          </p:cNvPr>
          <p:cNvSpPr>
            <a:spLocks noGrp="1"/>
          </p:cNvSpPr>
          <p:nvPr>
            <p:ph idx="1"/>
          </p:nvPr>
        </p:nvSpPr>
        <p:spPr>
          <a:xfrm>
            <a:off x="363795" y="658761"/>
            <a:ext cx="11665972" cy="6115665"/>
          </a:xfrm>
        </p:spPr>
        <p:txBody>
          <a:bodyPr/>
          <a:lstStyle/>
          <a:p>
            <a:r>
              <a:rPr lang="en-IN" dirty="0"/>
              <a:t>‘</a:t>
            </a:r>
          </a:p>
        </p:txBody>
      </p:sp>
      <p:sp>
        <p:nvSpPr>
          <p:cNvPr id="4" name="Rectangle 3">
            <a:extLst>
              <a:ext uri="{FF2B5EF4-FFF2-40B4-BE49-F238E27FC236}">
                <a16:creationId xmlns:a16="http://schemas.microsoft.com/office/drawing/2014/main" id="{597CD6BB-7513-152B-FBB2-565A6864AC67}"/>
              </a:ext>
            </a:extLst>
          </p:cNvPr>
          <p:cNvSpPr/>
          <p:nvPr/>
        </p:nvSpPr>
        <p:spPr>
          <a:xfrm>
            <a:off x="1386346" y="1288024"/>
            <a:ext cx="2694039" cy="10815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Extraction</a:t>
            </a:r>
          </a:p>
        </p:txBody>
      </p:sp>
      <p:cxnSp>
        <p:nvCxnSpPr>
          <p:cNvPr id="5" name="Straight Arrow Connector 4">
            <a:extLst>
              <a:ext uri="{FF2B5EF4-FFF2-40B4-BE49-F238E27FC236}">
                <a16:creationId xmlns:a16="http://schemas.microsoft.com/office/drawing/2014/main" id="{9219C3BB-FC75-085B-640A-F3F5AD172409}"/>
              </a:ext>
            </a:extLst>
          </p:cNvPr>
          <p:cNvCxnSpPr>
            <a:cxnSpLocks/>
            <a:stCxn id="4" idx="3"/>
          </p:cNvCxnSpPr>
          <p:nvPr/>
        </p:nvCxnSpPr>
        <p:spPr>
          <a:xfrm>
            <a:off x="4080385" y="1828799"/>
            <a:ext cx="147483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 name="Rectangle 5">
            <a:extLst>
              <a:ext uri="{FF2B5EF4-FFF2-40B4-BE49-F238E27FC236}">
                <a16:creationId xmlns:a16="http://schemas.microsoft.com/office/drawing/2014/main" id="{9D83B181-B075-C1D2-3C12-2C7F95FFAF5A}"/>
              </a:ext>
            </a:extLst>
          </p:cNvPr>
          <p:cNvSpPr/>
          <p:nvPr/>
        </p:nvSpPr>
        <p:spPr>
          <a:xfrm>
            <a:off x="5574889" y="1229031"/>
            <a:ext cx="2989007" cy="10815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Student Data Table (</a:t>
            </a:r>
            <a:r>
              <a:rPr lang="en-IN" dirty="0" err="1"/>
              <a:t>PostgreSql</a:t>
            </a:r>
            <a:r>
              <a:rPr lang="en-IN" dirty="0"/>
              <a:t>)</a:t>
            </a:r>
          </a:p>
        </p:txBody>
      </p:sp>
      <p:cxnSp>
        <p:nvCxnSpPr>
          <p:cNvPr id="7" name="Straight Arrow Connector 6">
            <a:extLst>
              <a:ext uri="{FF2B5EF4-FFF2-40B4-BE49-F238E27FC236}">
                <a16:creationId xmlns:a16="http://schemas.microsoft.com/office/drawing/2014/main" id="{9D5DF202-38DE-9C24-BE6A-FA1B5C0DD8EE}"/>
              </a:ext>
            </a:extLst>
          </p:cNvPr>
          <p:cNvCxnSpPr>
            <a:stCxn id="6" idx="3"/>
          </p:cNvCxnSpPr>
          <p:nvPr/>
        </p:nvCxnSpPr>
        <p:spPr>
          <a:xfrm>
            <a:off x="8563896" y="1769806"/>
            <a:ext cx="1170039"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202454C0-BF1C-9EFB-6DF9-361B1F65F15F}"/>
              </a:ext>
            </a:extLst>
          </p:cNvPr>
          <p:cNvSpPr/>
          <p:nvPr/>
        </p:nvSpPr>
        <p:spPr>
          <a:xfrm>
            <a:off x="9753599" y="1229031"/>
            <a:ext cx="2172929" cy="10815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Transformation</a:t>
            </a:r>
          </a:p>
          <a:p>
            <a:pPr algn="ctr"/>
            <a:endParaRPr lang="en-IN" dirty="0"/>
          </a:p>
        </p:txBody>
      </p:sp>
      <p:cxnSp>
        <p:nvCxnSpPr>
          <p:cNvPr id="9" name="Straight Arrow Connector 8">
            <a:extLst>
              <a:ext uri="{FF2B5EF4-FFF2-40B4-BE49-F238E27FC236}">
                <a16:creationId xmlns:a16="http://schemas.microsoft.com/office/drawing/2014/main" id="{0E99C554-2268-D603-07DE-25C9423EAB08}"/>
              </a:ext>
            </a:extLst>
          </p:cNvPr>
          <p:cNvCxnSpPr>
            <a:stCxn id="8" idx="2"/>
          </p:cNvCxnSpPr>
          <p:nvPr/>
        </p:nvCxnSpPr>
        <p:spPr>
          <a:xfrm flipH="1">
            <a:off x="10835148" y="2310580"/>
            <a:ext cx="4916" cy="11208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Rectangle 9">
            <a:extLst>
              <a:ext uri="{FF2B5EF4-FFF2-40B4-BE49-F238E27FC236}">
                <a16:creationId xmlns:a16="http://schemas.microsoft.com/office/drawing/2014/main" id="{30C068CA-100C-D38F-384D-1A729423CA82}"/>
              </a:ext>
            </a:extLst>
          </p:cNvPr>
          <p:cNvSpPr/>
          <p:nvPr/>
        </p:nvSpPr>
        <p:spPr>
          <a:xfrm>
            <a:off x="9537289" y="3431458"/>
            <a:ext cx="2492478" cy="11012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Missing Data Handling</a:t>
            </a:r>
          </a:p>
          <a:p>
            <a:r>
              <a:rPr lang="en-US" dirty="0"/>
              <a:t>Categorical Encoding</a:t>
            </a:r>
          </a:p>
          <a:p>
            <a:r>
              <a:rPr lang="en-US" dirty="0"/>
              <a:t>    Anomaly Filtering</a:t>
            </a:r>
          </a:p>
          <a:p>
            <a:r>
              <a:rPr lang="en-US" dirty="0"/>
              <a:t>    Feature Engineering</a:t>
            </a:r>
            <a:endParaRPr lang="en-IN" dirty="0"/>
          </a:p>
        </p:txBody>
      </p:sp>
      <p:cxnSp>
        <p:nvCxnSpPr>
          <p:cNvPr id="11" name="Straight Arrow Connector 10">
            <a:extLst>
              <a:ext uri="{FF2B5EF4-FFF2-40B4-BE49-F238E27FC236}">
                <a16:creationId xmlns:a16="http://schemas.microsoft.com/office/drawing/2014/main" id="{DDBFC6F8-0FA7-071D-1308-6CEFE5F4F36F}"/>
              </a:ext>
            </a:extLst>
          </p:cNvPr>
          <p:cNvCxnSpPr>
            <a:cxnSpLocks/>
            <a:stCxn id="10" idx="1"/>
          </p:cNvCxnSpPr>
          <p:nvPr/>
        </p:nvCxnSpPr>
        <p:spPr>
          <a:xfrm flipH="1">
            <a:off x="8190270" y="3982063"/>
            <a:ext cx="134701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A85E13F8-F9DE-E6BA-DD36-ADD68FD9D21B}"/>
              </a:ext>
            </a:extLst>
          </p:cNvPr>
          <p:cNvSpPr/>
          <p:nvPr/>
        </p:nvSpPr>
        <p:spPr>
          <a:xfrm>
            <a:off x="5338917" y="3333136"/>
            <a:ext cx="2772695" cy="1199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 Data Storage (PostgreSQL)</a:t>
            </a:r>
          </a:p>
        </p:txBody>
      </p:sp>
      <p:cxnSp>
        <p:nvCxnSpPr>
          <p:cNvPr id="13" name="Straight Arrow Connector 12">
            <a:extLst>
              <a:ext uri="{FF2B5EF4-FFF2-40B4-BE49-F238E27FC236}">
                <a16:creationId xmlns:a16="http://schemas.microsoft.com/office/drawing/2014/main" id="{D088D121-597E-A15E-B8C8-26BE642799D3}"/>
              </a:ext>
            </a:extLst>
          </p:cNvPr>
          <p:cNvCxnSpPr>
            <a:cxnSpLocks/>
            <a:stCxn id="12" idx="1"/>
          </p:cNvCxnSpPr>
          <p:nvPr/>
        </p:nvCxnSpPr>
        <p:spPr>
          <a:xfrm flipH="1">
            <a:off x="4572000" y="3932902"/>
            <a:ext cx="76691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Rectangle 13">
            <a:extLst>
              <a:ext uri="{FF2B5EF4-FFF2-40B4-BE49-F238E27FC236}">
                <a16:creationId xmlns:a16="http://schemas.microsoft.com/office/drawing/2014/main" id="{77956BA9-FE34-A3A6-7295-3E862C909771}"/>
              </a:ext>
            </a:extLst>
          </p:cNvPr>
          <p:cNvSpPr/>
          <p:nvPr/>
        </p:nvSpPr>
        <p:spPr>
          <a:xfrm>
            <a:off x="1406013" y="2998836"/>
            <a:ext cx="3043084" cy="16026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Fact Table (Student Performance Data)</a:t>
            </a:r>
          </a:p>
          <a:p>
            <a:r>
              <a:rPr lang="en-US" dirty="0"/>
              <a:t>    - Dimension Tables (Grades, Attendance, Socioeconomic Status, Study Hours, Sleep Hours)</a:t>
            </a:r>
            <a:endParaRPr lang="en-IN" dirty="0"/>
          </a:p>
        </p:txBody>
      </p:sp>
      <p:cxnSp>
        <p:nvCxnSpPr>
          <p:cNvPr id="15" name="Straight Arrow Connector 14">
            <a:extLst>
              <a:ext uri="{FF2B5EF4-FFF2-40B4-BE49-F238E27FC236}">
                <a16:creationId xmlns:a16="http://schemas.microsoft.com/office/drawing/2014/main" id="{89F6BFD8-9D05-1ACF-C7E8-FD27ADF5F71F}"/>
              </a:ext>
            </a:extLst>
          </p:cNvPr>
          <p:cNvCxnSpPr>
            <a:cxnSpLocks/>
          </p:cNvCxnSpPr>
          <p:nvPr/>
        </p:nvCxnSpPr>
        <p:spPr>
          <a:xfrm>
            <a:off x="3352799" y="4601497"/>
            <a:ext cx="0" cy="11208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Rectangle 15">
            <a:extLst>
              <a:ext uri="{FF2B5EF4-FFF2-40B4-BE49-F238E27FC236}">
                <a16:creationId xmlns:a16="http://schemas.microsoft.com/office/drawing/2014/main" id="{EBBA1B7C-CA9C-DAEB-0BB4-FA30CA6416D9}"/>
              </a:ext>
            </a:extLst>
          </p:cNvPr>
          <p:cNvSpPr/>
          <p:nvPr/>
        </p:nvSpPr>
        <p:spPr>
          <a:xfrm>
            <a:off x="1406012" y="5761703"/>
            <a:ext cx="3043080" cy="10127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Monitoring</a:t>
            </a:r>
          </a:p>
        </p:txBody>
      </p:sp>
    </p:spTree>
    <p:extLst>
      <p:ext uri="{BB962C8B-B14F-4D97-AF65-F5344CB8AC3E}">
        <p14:creationId xmlns:p14="http://schemas.microsoft.com/office/powerpoint/2010/main" val="3761583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169C2-7240-6016-F223-ABFD550FF84D}"/>
              </a:ext>
            </a:extLst>
          </p:cNvPr>
          <p:cNvSpPr>
            <a:spLocks noGrp="1"/>
          </p:cNvSpPr>
          <p:nvPr>
            <p:ph type="title"/>
          </p:nvPr>
        </p:nvSpPr>
        <p:spPr>
          <a:xfrm>
            <a:off x="1484311" y="255639"/>
            <a:ext cx="10018713" cy="658761"/>
          </a:xfrm>
        </p:spPr>
        <p:txBody>
          <a:bodyPr>
            <a:normAutofit fontScale="90000"/>
          </a:bodyPr>
          <a:lstStyle/>
          <a:p>
            <a:r>
              <a:rPr lang="en-IN" dirty="0"/>
              <a:t>Data flow</a:t>
            </a:r>
          </a:p>
        </p:txBody>
      </p:sp>
      <p:sp>
        <p:nvSpPr>
          <p:cNvPr id="3" name="Content Placeholder 2">
            <a:extLst>
              <a:ext uri="{FF2B5EF4-FFF2-40B4-BE49-F238E27FC236}">
                <a16:creationId xmlns:a16="http://schemas.microsoft.com/office/drawing/2014/main" id="{AE0FA8B9-5BEF-1037-9F60-005E5B3E83D0}"/>
              </a:ext>
            </a:extLst>
          </p:cNvPr>
          <p:cNvSpPr>
            <a:spLocks noGrp="1"/>
          </p:cNvSpPr>
          <p:nvPr>
            <p:ph idx="1"/>
          </p:nvPr>
        </p:nvSpPr>
        <p:spPr>
          <a:xfrm>
            <a:off x="1484311" y="914400"/>
            <a:ext cx="10018713" cy="4640826"/>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Rationale for Processing Strategy</a:t>
            </a: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Scheduled Batch Jobs</a:t>
            </a:r>
            <a:r>
              <a:rPr lang="en-US" sz="2000" dirty="0">
                <a:latin typeface="Times New Roman" panose="02020603050405020304" pitchFamily="18" charset="0"/>
                <a:cs typeface="Times New Roman" panose="02020603050405020304" pitchFamily="18" charset="0"/>
              </a:rPr>
              <a:t>: Ideal for periodic refreshes, preserving structured ingestion at set intervals.</a:t>
            </a:r>
          </a:p>
          <a:p>
            <a:pPr marL="0" indent="0">
              <a:buNone/>
            </a:pPr>
            <a:r>
              <a:rPr lang="en-US" sz="2000" b="1" dirty="0">
                <a:latin typeface="Times New Roman" panose="02020603050405020304" pitchFamily="18" charset="0"/>
                <a:cs typeface="Times New Roman" panose="02020603050405020304" pitchFamily="18" charset="0"/>
              </a:rPr>
              <a:t>Rationale</a:t>
            </a:r>
            <a:r>
              <a:rPr lang="en-US" sz="2000" dirty="0">
                <a:latin typeface="Times New Roman" panose="02020603050405020304" pitchFamily="18" charset="0"/>
                <a:cs typeface="Times New Roman" panose="02020603050405020304" pitchFamily="18" charset="0"/>
              </a:rPr>
              <a:t>: The student data is static with periodic refreshes, thus batch processing is best.</a:t>
            </a:r>
          </a:p>
          <a:p>
            <a:pPr marL="0" indent="0">
              <a:buNone/>
            </a:pPr>
            <a:r>
              <a:rPr lang="en-US" sz="2000" b="1" dirty="0">
                <a:latin typeface="Times New Roman" panose="02020603050405020304" pitchFamily="18" charset="0"/>
                <a:cs typeface="Times New Roman" panose="02020603050405020304" pitchFamily="18" charset="0"/>
              </a:rPr>
              <a:t>Future Optimizations</a:t>
            </a:r>
            <a:r>
              <a:rPr lang="en-US" sz="2000" dirty="0">
                <a:latin typeface="Times New Roman" panose="02020603050405020304" pitchFamily="18" charset="0"/>
                <a:cs typeface="Times New Roman" panose="02020603050405020304" pitchFamily="18" charset="0"/>
              </a:rPr>
              <a:t>: Migration to incremental processing will improve future efficiency.</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8047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689E6-EF42-3493-CA46-616DEB15F149}"/>
              </a:ext>
            </a:extLst>
          </p:cNvPr>
          <p:cNvSpPr>
            <a:spLocks noGrp="1"/>
          </p:cNvSpPr>
          <p:nvPr>
            <p:ph type="title"/>
          </p:nvPr>
        </p:nvSpPr>
        <p:spPr>
          <a:xfrm>
            <a:off x="1484311" y="127819"/>
            <a:ext cx="10018713" cy="938982"/>
          </a:xfrm>
        </p:spPr>
        <p:txBody>
          <a:bodyPr>
            <a:normAutofit/>
          </a:bodyPr>
          <a:lstStyle/>
          <a:p>
            <a:r>
              <a:rPr lang="en-IN" dirty="0"/>
              <a:t>Data Format</a:t>
            </a:r>
          </a:p>
        </p:txBody>
      </p:sp>
      <p:sp>
        <p:nvSpPr>
          <p:cNvPr id="3" name="Content Placeholder 2">
            <a:extLst>
              <a:ext uri="{FF2B5EF4-FFF2-40B4-BE49-F238E27FC236}">
                <a16:creationId xmlns:a16="http://schemas.microsoft.com/office/drawing/2014/main" id="{9ADB48E9-815E-5DF8-23C2-58ABB984BBEB}"/>
              </a:ext>
            </a:extLst>
          </p:cNvPr>
          <p:cNvSpPr>
            <a:spLocks noGrp="1"/>
          </p:cNvSpPr>
          <p:nvPr>
            <p:ph idx="1"/>
          </p:nvPr>
        </p:nvSpPr>
        <p:spPr>
          <a:xfrm>
            <a:off x="1484311" y="1541206"/>
            <a:ext cx="10018713" cy="3775587"/>
          </a:xfrm>
        </p:spPr>
        <p:txBody>
          <a:bodyPr>
            <a:noAutofit/>
          </a:bodyPr>
          <a:lstStyle/>
          <a:p>
            <a:pPr marL="0" indent="0">
              <a:buNone/>
            </a:pPr>
            <a:r>
              <a:rPr lang="en-US" sz="1800" b="1" dirty="0">
                <a:latin typeface="Times New Roman" panose="02020603050405020304" pitchFamily="18" charset="0"/>
                <a:cs typeface="Times New Roman" panose="02020603050405020304" pitchFamily="18" charset="0"/>
              </a:rPr>
              <a:t>Storage Format Selection</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Optimized Database Tables</a:t>
            </a:r>
            <a:r>
              <a:rPr lang="en-US" sz="1800" dirty="0">
                <a:latin typeface="Times New Roman" panose="02020603050405020304" pitchFamily="18" charset="0"/>
                <a:cs typeface="Times New Roman" panose="02020603050405020304" pitchFamily="18" charset="0"/>
              </a:rPr>
              <a:t>: Enabling fast querying and relational integrity.</a:t>
            </a:r>
          </a:p>
          <a:p>
            <a:pPr marL="0" indent="0">
              <a:buNone/>
            </a:pPr>
            <a:r>
              <a:rPr lang="en-US" sz="1800" b="1" dirty="0">
                <a:latin typeface="Times New Roman" panose="02020603050405020304" pitchFamily="18" charset="0"/>
                <a:cs typeface="Times New Roman" panose="02020603050405020304" pitchFamily="18" charset="0"/>
              </a:rPr>
              <a:t>PostgreSQL Normalization</a:t>
            </a:r>
            <a:r>
              <a:rPr lang="en-US" sz="1800" dirty="0">
                <a:latin typeface="Times New Roman" panose="02020603050405020304" pitchFamily="18" charset="0"/>
                <a:cs typeface="Times New Roman" panose="02020603050405020304" pitchFamily="18" charset="0"/>
              </a:rPr>
              <a:t>: Efficient structure for analytics with minimal data redundancy.</a:t>
            </a:r>
          </a:p>
          <a:p>
            <a:pPr marL="0" indent="0">
              <a:buNone/>
            </a:pPr>
            <a:r>
              <a:rPr lang="en-US" sz="1800" dirty="0">
                <a:latin typeface="Times New Roman" panose="02020603050405020304" pitchFamily="18" charset="0"/>
                <a:cs typeface="Times New Roman" panose="02020603050405020304" pitchFamily="18" charset="0"/>
              </a:rPr>
              <a:t>Why This Selection? Tables support indexing, joins, and security, in contrast to flat files..</a:t>
            </a:r>
          </a:p>
          <a:p>
            <a:pPr marL="0" indent="0">
              <a:buNone/>
            </a:pP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6603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DEA56-3E6E-36BA-99F4-68CA73006ACA}"/>
              </a:ext>
            </a:extLst>
          </p:cNvPr>
          <p:cNvSpPr>
            <a:spLocks noGrp="1"/>
          </p:cNvSpPr>
          <p:nvPr>
            <p:ph type="title"/>
          </p:nvPr>
        </p:nvSpPr>
        <p:spPr>
          <a:xfrm>
            <a:off x="1484311" y="216310"/>
            <a:ext cx="10018713" cy="850491"/>
          </a:xfrm>
        </p:spPr>
        <p:txBody>
          <a:bodyPr>
            <a:normAutofit/>
          </a:bodyPr>
          <a:lstStyle/>
          <a:p>
            <a:r>
              <a:rPr lang="en-IN" dirty="0"/>
              <a:t>Data Quality</a:t>
            </a:r>
          </a:p>
        </p:txBody>
      </p:sp>
      <p:sp>
        <p:nvSpPr>
          <p:cNvPr id="3" name="Content Placeholder 2">
            <a:extLst>
              <a:ext uri="{FF2B5EF4-FFF2-40B4-BE49-F238E27FC236}">
                <a16:creationId xmlns:a16="http://schemas.microsoft.com/office/drawing/2014/main" id="{F38D5DF0-9D6A-CCE6-3BF9-34E59D7154A4}"/>
              </a:ext>
            </a:extLst>
          </p:cNvPr>
          <p:cNvSpPr>
            <a:spLocks noGrp="1"/>
          </p:cNvSpPr>
          <p:nvPr>
            <p:ph idx="1"/>
          </p:nvPr>
        </p:nvSpPr>
        <p:spPr>
          <a:xfrm>
            <a:off x="865240" y="1406013"/>
            <a:ext cx="10637784" cy="4385187"/>
          </a:xfrm>
        </p:spPr>
        <p:txBody>
          <a:bodyPr>
            <a:normAutofit fontScale="92500" lnSpcReduction="20000"/>
          </a:bodyPr>
          <a:lstStyle/>
          <a:p>
            <a:pPr marL="457200" lvl="1" indent="0">
              <a:buNone/>
            </a:pPr>
            <a:r>
              <a:rPr lang="en-IN" dirty="0"/>
              <a:t>	</a:t>
            </a:r>
            <a:r>
              <a:rPr lang="en-US" dirty="0"/>
              <a:t>Data quality is most important in any student performance analytics pipeline, as it directly affects the accuracy, equity, and dependability of predictions. Low-quality data, such as missing values, duplicates, and outliers, can lead to biased outputs, which would reduce the efficacy of any predictive models. For instance, missing student records (e.g., missing grades or attendance) can be skewed unless adequately addressed, while duplicate student records can distort trends, and outliers in study or sleep duration can disproportionately affect performance predictions. The data must be thoroughly cleaned, consistent, and fully representative prior to training any model so as not to offer misleading conclusions or decisions.</a:t>
            </a:r>
          </a:p>
          <a:p>
            <a:pPr marL="457200" lvl="1" indent="0">
              <a:buNone/>
            </a:pPr>
            <a:endParaRPr lang="en-US" dirty="0"/>
          </a:p>
          <a:p>
            <a:pPr marL="457200" lvl="1" indent="0">
              <a:buNone/>
            </a:pPr>
            <a:r>
              <a:rPr lang="en-US" dirty="0"/>
              <a:t>It would be possible to maintain quality data by having strict validation and monitoring throughout the pipeline. Pre-processing checking for missing values, duplicate records, and outliers with subsequent imputation, de-duplication, or removal of anomalies as a measure is covered. Drift checks in data distributions over time (e.g., changes in students attending school or socio-economic status) will need to be monitored to ensure the model remains current. Early detection and ongoing data validation support the creation of robust and accurate student performance models, which lead to better decision-making and risk reduction in forms such as ineffective educational interventions or uninformed policy decisions.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8809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992D3-71F9-A2A0-4019-BD04D39BC358}"/>
              </a:ext>
            </a:extLst>
          </p:cNvPr>
          <p:cNvSpPr>
            <a:spLocks noGrp="1"/>
          </p:cNvSpPr>
          <p:nvPr>
            <p:ph type="title"/>
          </p:nvPr>
        </p:nvSpPr>
        <p:spPr>
          <a:xfrm>
            <a:off x="1484311" y="685801"/>
            <a:ext cx="10018713" cy="474260"/>
          </a:xfrm>
        </p:spPr>
        <p:txBody>
          <a:bodyPr>
            <a:normAutofit fontScale="90000"/>
          </a:bodyPr>
          <a:lstStyle/>
          <a:p>
            <a:r>
              <a:rPr lang="en-IN" dirty="0"/>
              <a:t>Data Quality Issue </a:t>
            </a:r>
          </a:p>
        </p:txBody>
      </p:sp>
      <p:sp>
        <p:nvSpPr>
          <p:cNvPr id="4" name="Rectangle 1">
            <a:extLst>
              <a:ext uri="{FF2B5EF4-FFF2-40B4-BE49-F238E27FC236}">
                <a16:creationId xmlns:a16="http://schemas.microsoft.com/office/drawing/2014/main" id="{998C366E-3397-A4BB-D5F7-A5ED3DA1807B}"/>
              </a:ext>
            </a:extLst>
          </p:cNvPr>
          <p:cNvSpPr>
            <a:spLocks noGrp="1" noChangeArrowheads="1"/>
          </p:cNvSpPr>
          <p:nvPr>
            <p:ph idx="1"/>
          </p:nvPr>
        </p:nvSpPr>
        <p:spPr bwMode="auto">
          <a:xfrm>
            <a:off x="1484311" y="2520941"/>
            <a:ext cx="1060760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b="1" dirty="0"/>
              <a:t>Common Data Challenges</a:t>
            </a:r>
            <a:br>
              <a:rPr lang="en-US" dirty="0"/>
            </a:br>
            <a:r>
              <a:rPr lang="en-US" b="1" dirty="0"/>
              <a:t>Missing Data:</a:t>
            </a:r>
            <a:r>
              <a:rPr lang="en-US" dirty="0"/>
              <a:t> Gaps identified in critical fields like grades, attendance, and socio-economic status.</a:t>
            </a:r>
            <a:br>
              <a:rPr lang="en-US" dirty="0"/>
            </a:br>
            <a:r>
              <a:rPr lang="en-US" b="1" dirty="0"/>
              <a:t>Duplicate Records:</a:t>
            </a:r>
            <a:r>
              <a:rPr lang="en-US" dirty="0"/>
              <a:t> Redundant student records, causing inconsistencies in performance analysis.</a:t>
            </a:r>
            <a:br>
              <a:rPr lang="en-US" dirty="0"/>
            </a:br>
            <a:r>
              <a:rPr lang="en-US" b="1" dirty="0"/>
              <a:t>Extreme Values:</a:t>
            </a:r>
            <a:r>
              <a:rPr lang="en-US" dirty="0"/>
              <a:t> Outliers in study hours and sleep hours affecting the analysis of student behavior.</a:t>
            </a:r>
            <a:br>
              <a:rPr lang="en-US" dirty="0"/>
            </a:br>
            <a:r>
              <a:rPr lang="en-US" b="1" dirty="0"/>
              <a:t>Categorical Discrepancies:</a:t>
            </a:r>
            <a:r>
              <a:rPr lang="en-US" dirty="0"/>
              <a:t> Inconsistencies in fields like grade categories and attendance categories.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3982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3D086-E177-71DB-DAAA-9A96DEEBCDB3}"/>
              </a:ext>
            </a:extLst>
          </p:cNvPr>
          <p:cNvSpPr>
            <a:spLocks noGrp="1"/>
          </p:cNvSpPr>
          <p:nvPr>
            <p:ph type="ctrTitle"/>
          </p:nvPr>
        </p:nvSpPr>
        <p:spPr>
          <a:xfrm>
            <a:off x="1815151" y="356486"/>
            <a:ext cx="9687871" cy="803574"/>
          </a:xfrm>
        </p:spPr>
        <p:txBody>
          <a:bodyPr>
            <a:normAutofit fontScale="90000"/>
          </a:bodyPr>
          <a:lstStyle/>
          <a:p>
            <a:r>
              <a:rPr lang="en-IN" dirty="0"/>
              <a:t>Validation &amp; Quality Measures</a:t>
            </a:r>
          </a:p>
        </p:txBody>
      </p:sp>
      <p:sp>
        <p:nvSpPr>
          <p:cNvPr id="3" name="Subtitle 2">
            <a:extLst>
              <a:ext uri="{FF2B5EF4-FFF2-40B4-BE49-F238E27FC236}">
                <a16:creationId xmlns:a16="http://schemas.microsoft.com/office/drawing/2014/main" id="{1E4D815F-9636-96DB-3324-43B00AC44ECD}"/>
              </a:ext>
            </a:extLst>
          </p:cNvPr>
          <p:cNvSpPr>
            <a:spLocks noGrp="1"/>
          </p:cNvSpPr>
          <p:nvPr>
            <p:ph type="subTitle" idx="1"/>
          </p:nvPr>
        </p:nvSpPr>
        <p:spPr>
          <a:xfrm>
            <a:off x="1910687" y="1337482"/>
            <a:ext cx="10140286" cy="3985145"/>
          </a:xfrm>
        </p:spPr>
        <p:txBody>
          <a:bodyPr>
            <a:normAutofit/>
          </a:bodyPr>
          <a:lstStyle/>
          <a:p>
            <a:pPr algn="l"/>
            <a:r>
              <a:rPr lang="en-US" b="1" dirty="0"/>
              <a:t>Completing Missing Fields</a:t>
            </a:r>
            <a:r>
              <a:rPr lang="en-US" dirty="0"/>
              <a:t>: Imputation of missing values by mean or domain-specific approach, such as replacing missing grades by the average mark.</a:t>
            </a:r>
          </a:p>
          <a:p>
            <a:pPr algn="l"/>
            <a:r>
              <a:rPr lang="en-US" b="1" dirty="0"/>
              <a:t>Removing Duplicates</a:t>
            </a:r>
            <a:r>
              <a:rPr lang="en-US" dirty="0"/>
              <a:t>: Finding duplicate student records based on student IDs and performance data.</a:t>
            </a:r>
          </a:p>
          <a:p>
            <a:pPr algn="l"/>
            <a:r>
              <a:rPr lang="en-US" b="1" dirty="0"/>
              <a:t>Treatment of Outliers</a:t>
            </a:r>
            <a:r>
              <a:rPr lang="en-US" dirty="0"/>
              <a:t>: Using statistical models to detect and adjust for outliers, such as very high study hours.</a:t>
            </a:r>
          </a:p>
          <a:p>
            <a:pPr algn="l"/>
            <a:r>
              <a:rPr lang="en-US" b="1" dirty="0"/>
              <a:t>Categorical Data Unification</a:t>
            </a:r>
            <a:r>
              <a:rPr lang="en-US" dirty="0"/>
              <a:t>: Standardizing category labels in attendance, socio-economic status, and grades to ensure consistency.</a:t>
            </a:r>
            <a:endParaRPr lang="en-IN" dirty="0"/>
          </a:p>
        </p:txBody>
      </p:sp>
    </p:spTree>
    <p:extLst>
      <p:ext uri="{BB962C8B-B14F-4D97-AF65-F5344CB8AC3E}">
        <p14:creationId xmlns:p14="http://schemas.microsoft.com/office/powerpoint/2010/main" val="4280141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B25CB-6FFC-A67E-589C-2B3D58970811}"/>
              </a:ext>
            </a:extLst>
          </p:cNvPr>
          <p:cNvSpPr>
            <a:spLocks noGrp="1"/>
          </p:cNvSpPr>
          <p:nvPr>
            <p:ph type="title"/>
          </p:nvPr>
        </p:nvSpPr>
        <p:spPr>
          <a:xfrm>
            <a:off x="1484311" y="685801"/>
            <a:ext cx="10018713" cy="238432"/>
          </a:xfrm>
        </p:spPr>
        <p:txBody>
          <a:bodyPr>
            <a:normAutofit fontScale="90000"/>
          </a:bodyPr>
          <a:lstStyle/>
          <a:p>
            <a:r>
              <a:rPr lang="en-IN" dirty="0"/>
              <a:t>Screenshot of Database</a:t>
            </a:r>
          </a:p>
        </p:txBody>
      </p:sp>
      <p:pic>
        <p:nvPicPr>
          <p:cNvPr id="7" name="Content Placeholder 6">
            <a:extLst>
              <a:ext uri="{FF2B5EF4-FFF2-40B4-BE49-F238E27FC236}">
                <a16:creationId xmlns:a16="http://schemas.microsoft.com/office/drawing/2014/main" id="{141830E5-7B13-4B89-2BC9-1B5299D4292C}"/>
              </a:ext>
            </a:extLst>
          </p:cNvPr>
          <p:cNvPicPr>
            <a:picLocks noGrp="1" noChangeAspect="1"/>
          </p:cNvPicPr>
          <p:nvPr>
            <p:ph idx="1"/>
          </p:nvPr>
        </p:nvPicPr>
        <p:blipFill>
          <a:blip r:embed="rId2"/>
          <a:stretch>
            <a:fillRect/>
          </a:stretch>
        </p:blipFill>
        <p:spPr>
          <a:xfrm>
            <a:off x="3024755" y="2667000"/>
            <a:ext cx="6937828" cy="3124200"/>
          </a:xfrm>
        </p:spPr>
      </p:pic>
    </p:spTree>
    <p:extLst>
      <p:ext uri="{BB962C8B-B14F-4D97-AF65-F5344CB8AC3E}">
        <p14:creationId xmlns:p14="http://schemas.microsoft.com/office/powerpoint/2010/main" val="6517335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1067</TotalTime>
  <Words>1227</Words>
  <Application>Microsoft Office PowerPoint</Application>
  <PresentationFormat>Widescreen</PresentationFormat>
  <Paragraphs>87</Paragraphs>
  <Slides>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Corbel</vt:lpstr>
      <vt:lpstr>Times New Roman</vt:lpstr>
      <vt:lpstr>Parallax</vt:lpstr>
      <vt:lpstr>Data Pipeline Architecture : From Extraction to Processed Storage</vt:lpstr>
      <vt:lpstr>Data Pipeline Diagram</vt:lpstr>
      <vt:lpstr>Data flow</vt:lpstr>
      <vt:lpstr>Data Format</vt:lpstr>
      <vt:lpstr>Data Quality</vt:lpstr>
      <vt:lpstr>Data Quality Issue </vt:lpstr>
      <vt:lpstr>Validation &amp; Quality Measures</vt:lpstr>
      <vt:lpstr>Screenshot of Database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vinod gudipalli</dc:creator>
  <cp:lastModifiedBy>vinod gudipalli</cp:lastModifiedBy>
  <cp:revision>1</cp:revision>
  <dcterms:created xsi:type="dcterms:W3CDTF">2025-02-02T07:28:00Z</dcterms:created>
  <dcterms:modified xsi:type="dcterms:W3CDTF">2025-02-14T08:29:26Z</dcterms:modified>
</cp:coreProperties>
</file>