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
  </p:notes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928" autoAdjust="0"/>
  </p:normalViewPr>
  <p:slideViewPr>
    <p:cSldViewPr snapToGrid="0">
      <p:cViewPr varScale="1">
        <p:scale>
          <a:sx n="71" d="100"/>
          <a:sy n="71" d="100"/>
        </p:scale>
        <p:origin x="10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90795-F6E2-448B-8D99-F4100201D963}" type="datetimeFigureOut">
              <a:rPr lang="en-IN" smtClean="0"/>
              <a:t>26-01-2025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82D8CC-E63D-43A3-8F7F-14FFB89D757D}" type="slidenum">
              <a:rPr lang="en-IN" smtClean="0"/>
              <a:t>‹#›</a:t>
            </a:fld>
            <a:endParaRPr lang="en-IN"/>
          </a:p>
        </p:txBody>
      </p:sp>
    </p:spTree>
    <p:extLst>
      <p:ext uri="{BB962C8B-B14F-4D97-AF65-F5344CB8AC3E}">
        <p14:creationId xmlns:p14="http://schemas.microsoft.com/office/powerpoint/2010/main" val="1769596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A82D8CC-E63D-43A3-8F7F-14FFB89D757D}" type="slidenum">
              <a:rPr lang="en-IN" smtClean="0"/>
              <a:t>5</a:t>
            </a:fld>
            <a:endParaRPr lang="en-IN"/>
          </a:p>
        </p:txBody>
      </p:sp>
    </p:spTree>
    <p:extLst>
      <p:ext uri="{BB962C8B-B14F-4D97-AF65-F5344CB8AC3E}">
        <p14:creationId xmlns:p14="http://schemas.microsoft.com/office/powerpoint/2010/main" val="11180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C67F66-A6DB-49D7-87C8-2B7E9ECA7591}" type="datetimeFigureOut">
              <a:rPr lang="en-IN" smtClean="0"/>
              <a:t>26-01-2025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70D80D-6472-497D-A46B-938CF163B942}" type="slidenum">
              <a:rPr lang="en-IN" smtClean="0"/>
              <a:t>‹#›</a:t>
            </a:fld>
            <a:endParaRPr lang="en-IN"/>
          </a:p>
        </p:txBody>
      </p:sp>
    </p:spTree>
    <p:extLst>
      <p:ext uri="{BB962C8B-B14F-4D97-AF65-F5344CB8AC3E}">
        <p14:creationId xmlns:p14="http://schemas.microsoft.com/office/powerpoint/2010/main" val="71396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C67F66-A6DB-49D7-87C8-2B7E9ECA7591}" type="datetimeFigureOut">
              <a:rPr lang="en-IN" smtClean="0"/>
              <a:t>26-01-2025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70D80D-6472-497D-A46B-938CF163B942}" type="slidenum">
              <a:rPr lang="en-IN" smtClean="0"/>
              <a:t>‹#›</a:t>
            </a:fld>
            <a:endParaRPr lang="en-IN"/>
          </a:p>
        </p:txBody>
      </p:sp>
    </p:spTree>
    <p:extLst>
      <p:ext uri="{BB962C8B-B14F-4D97-AF65-F5344CB8AC3E}">
        <p14:creationId xmlns:p14="http://schemas.microsoft.com/office/powerpoint/2010/main" val="1501857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C67F66-A6DB-49D7-87C8-2B7E9ECA7591}" type="datetimeFigureOut">
              <a:rPr lang="en-IN" smtClean="0"/>
              <a:t>26-01-2025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70D80D-6472-497D-A46B-938CF163B94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90061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C67F66-A6DB-49D7-87C8-2B7E9ECA7591}" type="datetimeFigureOut">
              <a:rPr lang="en-IN" smtClean="0"/>
              <a:t>26-01-2025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70D80D-6472-497D-A46B-938CF163B942}" type="slidenum">
              <a:rPr lang="en-IN" smtClean="0"/>
              <a:t>‹#›</a:t>
            </a:fld>
            <a:endParaRPr lang="en-IN"/>
          </a:p>
        </p:txBody>
      </p:sp>
    </p:spTree>
    <p:extLst>
      <p:ext uri="{BB962C8B-B14F-4D97-AF65-F5344CB8AC3E}">
        <p14:creationId xmlns:p14="http://schemas.microsoft.com/office/powerpoint/2010/main" val="638598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C67F66-A6DB-49D7-87C8-2B7E9ECA7591}" type="datetimeFigureOut">
              <a:rPr lang="en-IN" smtClean="0"/>
              <a:t>26-01-2025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70D80D-6472-497D-A46B-938CF163B94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5525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C67F66-A6DB-49D7-87C8-2B7E9ECA7591}" type="datetimeFigureOut">
              <a:rPr lang="en-IN" smtClean="0"/>
              <a:t>26-01-2025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70D80D-6472-497D-A46B-938CF163B942}" type="slidenum">
              <a:rPr lang="en-IN" smtClean="0"/>
              <a:t>‹#›</a:t>
            </a:fld>
            <a:endParaRPr lang="en-IN"/>
          </a:p>
        </p:txBody>
      </p:sp>
    </p:spTree>
    <p:extLst>
      <p:ext uri="{BB962C8B-B14F-4D97-AF65-F5344CB8AC3E}">
        <p14:creationId xmlns:p14="http://schemas.microsoft.com/office/powerpoint/2010/main" val="1971582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C67F66-A6DB-49D7-87C8-2B7E9ECA7591}" type="datetimeFigureOut">
              <a:rPr lang="en-IN" smtClean="0"/>
              <a:t>26-01-2025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70D80D-6472-497D-A46B-938CF163B942}" type="slidenum">
              <a:rPr lang="en-IN" smtClean="0"/>
              <a:t>‹#›</a:t>
            </a:fld>
            <a:endParaRPr lang="en-IN"/>
          </a:p>
        </p:txBody>
      </p:sp>
    </p:spTree>
    <p:extLst>
      <p:ext uri="{BB962C8B-B14F-4D97-AF65-F5344CB8AC3E}">
        <p14:creationId xmlns:p14="http://schemas.microsoft.com/office/powerpoint/2010/main" val="1591296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C67F66-A6DB-49D7-87C8-2B7E9ECA7591}" type="datetimeFigureOut">
              <a:rPr lang="en-IN" smtClean="0"/>
              <a:t>26-01-2025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70D80D-6472-497D-A46B-938CF163B942}" type="slidenum">
              <a:rPr lang="en-IN" smtClean="0"/>
              <a:t>‹#›</a:t>
            </a:fld>
            <a:endParaRPr lang="en-IN"/>
          </a:p>
        </p:txBody>
      </p:sp>
    </p:spTree>
    <p:extLst>
      <p:ext uri="{BB962C8B-B14F-4D97-AF65-F5344CB8AC3E}">
        <p14:creationId xmlns:p14="http://schemas.microsoft.com/office/powerpoint/2010/main" val="2761405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C67F66-A6DB-49D7-87C8-2B7E9ECA7591}" type="datetimeFigureOut">
              <a:rPr lang="en-IN" smtClean="0"/>
              <a:t>26-01-2025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70D80D-6472-497D-A46B-938CF163B942}" type="slidenum">
              <a:rPr lang="en-IN" smtClean="0"/>
              <a:t>‹#›</a:t>
            </a:fld>
            <a:endParaRPr lang="en-IN"/>
          </a:p>
        </p:txBody>
      </p:sp>
    </p:spTree>
    <p:extLst>
      <p:ext uri="{BB962C8B-B14F-4D97-AF65-F5344CB8AC3E}">
        <p14:creationId xmlns:p14="http://schemas.microsoft.com/office/powerpoint/2010/main" val="2652851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C67F66-A6DB-49D7-87C8-2B7E9ECA7591}" type="datetimeFigureOut">
              <a:rPr lang="en-IN" smtClean="0"/>
              <a:t>26-01-2025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70D80D-6472-497D-A46B-938CF163B942}" type="slidenum">
              <a:rPr lang="en-IN" smtClean="0"/>
              <a:t>‹#›</a:t>
            </a:fld>
            <a:endParaRPr lang="en-IN"/>
          </a:p>
        </p:txBody>
      </p:sp>
    </p:spTree>
    <p:extLst>
      <p:ext uri="{BB962C8B-B14F-4D97-AF65-F5344CB8AC3E}">
        <p14:creationId xmlns:p14="http://schemas.microsoft.com/office/powerpoint/2010/main" val="499648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C67F66-A6DB-49D7-87C8-2B7E9ECA7591}" type="datetimeFigureOut">
              <a:rPr lang="en-IN" smtClean="0"/>
              <a:t>26-01-2025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70D80D-6472-497D-A46B-938CF163B942}" type="slidenum">
              <a:rPr lang="en-IN" smtClean="0"/>
              <a:t>‹#›</a:t>
            </a:fld>
            <a:endParaRPr lang="en-IN"/>
          </a:p>
        </p:txBody>
      </p:sp>
    </p:spTree>
    <p:extLst>
      <p:ext uri="{BB962C8B-B14F-4D97-AF65-F5344CB8AC3E}">
        <p14:creationId xmlns:p14="http://schemas.microsoft.com/office/powerpoint/2010/main" val="1236171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C67F66-A6DB-49D7-87C8-2B7E9ECA7591}" type="datetimeFigureOut">
              <a:rPr lang="en-IN" smtClean="0"/>
              <a:t>26-01-2025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70D80D-6472-497D-A46B-938CF163B942}" type="slidenum">
              <a:rPr lang="en-IN" smtClean="0"/>
              <a:t>‹#›</a:t>
            </a:fld>
            <a:endParaRPr lang="en-IN"/>
          </a:p>
        </p:txBody>
      </p:sp>
    </p:spTree>
    <p:extLst>
      <p:ext uri="{BB962C8B-B14F-4D97-AF65-F5344CB8AC3E}">
        <p14:creationId xmlns:p14="http://schemas.microsoft.com/office/powerpoint/2010/main" val="3699730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C67F66-A6DB-49D7-87C8-2B7E9ECA7591}" type="datetimeFigureOut">
              <a:rPr lang="en-IN" smtClean="0"/>
              <a:t>26-01-2025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70D80D-6472-497D-A46B-938CF163B942}" type="slidenum">
              <a:rPr lang="en-IN" smtClean="0"/>
              <a:t>‹#›</a:t>
            </a:fld>
            <a:endParaRPr lang="en-IN"/>
          </a:p>
        </p:txBody>
      </p:sp>
    </p:spTree>
    <p:extLst>
      <p:ext uri="{BB962C8B-B14F-4D97-AF65-F5344CB8AC3E}">
        <p14:creationId xmlns:p14="http://schemas.microsoft.com/office/powerpoint/2010/main" val="2117074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C67F66-A6DB-49D7-87C8-2B7E9ECA7591}" type="datetimeFigureOut">
              <a:rPr lang="en-IN" smtClean="0"/>
              <a:t>26-01-2025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70D80D-6472-497D-A46B-938CF163B942}" type="slidenum">
              <a:rPr lang="en-IN" smtClean="0"/>
              <a:t>‹#›</a:t>
            </a:fld>
            <a:endParaRPr lang="en-IN"/>
          </a:p>
        </p:txBody>
      </p:sp>
    </p:spTree>
    <p:extLst>
      <p:ext uri="{BB962C8B-B14F-4D97-AF65-F5344CB8AC3E}">
        <p14:creationId xmlns:p14="http://schemas.microsoft.com/office/powerpoint/2010/main" val="1059478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C67F66-A6DB-49D7-87C8-2B7E9ECA7591}" type="datetimeFigureOut">
              <a:rPr lang="en-IN" smtClean="0"/>
              <a:t>26-01-2025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70D80D-6472-497D-A46B-938CF163B942}" type="slidenum">
              <a:rPr lang="en-IN" smtClean="0"/>
              <a:t>‹#›</a:t>
            </a:fld>
            <a:endParaRPr lang="en-IN"/>
          </a:p>
        </p:txBody>
      </p:sp>
    </p:spTree>
    <p:extLst>
      <p:ext uri="{BB962C8B-B14F-4D97-AF65-F5344CB8AC3E}">
        <p14:creationId xmlns:p14="http://schemas.microsoft.com/office/powerpoint/2010/main" val="3110215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C67F66-A6DB-49D7-87C8-2B7E9ECA7591}" type="datetimeFigureOut">
              <a:rPr lang="en-IN" smtClean="0"/>
              <a:t>26-01-2025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70D80D-6472-497D-A46B-938CF163B942}" type="slidenum">
              <a:rPr lang="en-IN" smtClean="0"/>
              <a:t>‹#›</a:t>
            </a:fld>
            <a:endParaRPr lang="en-IN"/>
          </a:p>
        </p:txBody>
      </p:sp>
    </p:spTree>
    <p:extLst>
      <p:ext uri="{BB962C8B-B14F-4D97-AF65-F5344CB8AC3E}">
        <p14:creationId xmlns:p14="http://schemas.microsoft.com/office/powerpoint/2010/main" val="3734246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CC67F66-A6DB-49D7-87C8-2B7E9ECA7591}" type="datetimeFigureOut">
              <a:rPr lang="en-IN" smtClean="0"/>
              <a:t>26-01-2025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E70D80D-6472-497D-A46B-938CF163B942}" type="slidenum">
              <a:rPr lang="en-IN" smtClean="0"/>
              <a:t>‹#›</a:t>
            </a:fld>
            <a:endParaRPr lang="en-IN"/>
          </a:p>
        </p:txBody>
      </p:sp>
    </p:spTree>
    <p:extLst>
      <p:ext uri="{BB962C8B-B14F-4D97-AF65-F5344CB8AC3E}">
        <p14:creationId xmlns:p14="http://schemas.microsoft.com/office/powerpoint/2010/main" val="9790790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kaggle.com/datasets/stealthtechnologies/predict-student-performance-datase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43E8B-09DA-290B-8C55-C5E0A8ED96B3}"/>
              </a:ext>
            </a:extLst>
          </p:cNvPr>
          <p:cNvSpPr>
            <a:spLocks noGrp="1"/>
          </p:cNvSpPr>
          <p:nvPr>
            <p:ph type="ctrTitle"/>
          </p:nvPr>
        </p:nvSpPr>
        <p:spPr>
          <a:xfrm>
            <a:off x="753035" y="587229"/>
            <a:ext cx="9914965" cy="1442907"/>
          </a:xfrm>
        </p:spPr>
        <p:txBody>
          <a:bodyPr>
            <a:normAutofit/>
          </a:bodyPr>
          <a:lstStyle/>
          <a:p>
            <a:pPr algn="ctr"/>
            <a:r>
              <a:rPr lang="en-US" sz="4400" b="1" dirty="0">
                <a:solidFill>
                  <a:schemeClr val="accent1">
                    <a:lumMod val="75000"/>
                  </a:schemeClr>
                </a:solidFill>
              </a:rPr>
              <a:t>Student Academic Performance and Influencing Factors Dataset</a:t>
            </a:r>
            <a:endParaRPr lang="en-IN" sz="4400" b="1" dirty="0">
              <a:solidFill>
                <a:schemeClr val="accent1">
                  <a:lumMod val="75000"/>
                </a:schemeClr>
              </a:solidFill>
            </a:endParaRPr>
          </a:p>
        </p:txBody>
      </p:sp>
      <p:sp>
        <p:nvSpPr>
          <p:cNvPr id="3" name="Subtitle 2">
            <a:extLst>
              <a:ext uri="{FF2B5EF4-FFF2-40B4-BE49-F238E27FC236}">
                <a16:creationId xmlns:a16="http://schemas.microsoft.com/office/drawing/2014/main" id="{FBDE1915-6145-8A09-5BEE-73BF34D9E0DD}"/>
              </a:ext>
            </a:extLst>
          </p:cNvPr>
          <p:cNvSpPr>
            <a:spLocks noGrp="1"/>
          </p:cNvSpPr>
          <p:nvPr>
            <p:ph type="subTitle" idx="1"/>
          </p:nvPr>
        </p:nvSpPr>
        <p:spPr>
          <a:xfrm>
            <a:off x="373626" y="2374084"/>
            <a:ext cx="10294374" cy="2883716"/>
          </a:xfrm>
        </p:spPr>
        <p:txBody>
          <a:bodyPr>
            <a:normAutofit/>
          </a:bodyPr>
          <a:lstStyle/>
          <a:p>
            <a:pPr algn="l"/>
            <a:r>
              <a:rPr lang="en-US" dirty="0"/>
              <a:t>It is a student dataset that contains academic and personal information about students, including their socioeconomic scores, hours of study and sleep, attendance in percentage, and grades. It finds its application in analyzing those variables relating to academic performance. The socioeconomic score varies within the range of 0 to 1; the study hours, sleep hours, and attendance are continuous variables; and the grades are also constant, within the range of 0 to 100. This data probably tries to explore the way those elements impact student success.</a:t>
            </a:r>
          </a:p>
          <a:p>
            <a:pPr algn="l"/>
            <a:endParaRPr lang="en-US" dirty="0"/>
          </a:p>
          <a:p>
            <a:pPr algn="l"/>
            <a:r>
              <a:rPr lang="en-US" dirty="0"/>
              <a:t>Dataset Link: </a:t>
            </a:r>
            <a:r>
              <a:rPr lang="en-IN" dirty="0">
                <a:hlinkClick r:id="rId2"/>
              </a:rPr>
              <a:t>Predict Student Performance</a:t>
            </a:r>
            <a:endParaRPr lang="en-IN" dirty="0"/>
          </a:p>
        </p:txBody>
      </p:sp>
    </p:spTree>
    <p:extLst>
      <p:ext uri="{BB962C8B-B14F-4D97-AF65-F5344CB8AC3E}">
        <p14:creationId xmlns:p14="http://schemas.microsoft.com/office/powerpoint/2010/main" val="236329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22873-4A28-2D8E-6B57-565EDB080BBF}"/>
              </a:ext>
            </a:extLst>
          </p:cNvPr>
          <p:cNvSpPr>
            <a:spLocks noGrp="1"/>
          </p:cNvSpPr>
          <p:nvPr>
            <p:ph type="title"/>
          </p:nvPr>
        </p:nvSpPr>
        <p:spPr/>
        <p:txBody>
          <a:bodyPr/>
          <a:lstStyle/>
          <a:p>
            <a:r>
              <a:rPr lang="en-US" dirty="0"/>
              <a:t>Description of Data set</a:t>
            </a:r>
            <a:endParaRPr lang="en-IN" dirty="0"/>
          </a:p>
        </p:txBody>
      </p:sp>
      <p:graphicFrame>
        <p:nvGraphicFramePr>
          <p:cNvPr id="4" name="Content Placeholder 3">
            <a:extLst>
              <a:ext uri="{FF2B5EF4-FFF2-40B4-BE49-F238E27FC236}">
                <a16:creationId xmlns:a16="http://schemas.microsoft.com/office/drawing/2014/main" id="{3359EBDB-B3EE-9936-C5BE-D18960037673}"/>
              </a:ext>
            </a:extLst>
          </p:cNvPr>
          <p:cNvGraphicFramePr>
            <a:graphicFrameLocks noGrp="1"/>
          </p:cNvGraphicFramePr>
          <p:nvPr>
            <p:ph idx="1"/>
            <p:extLst>
              <p:ext uri="{D42A27DB-BD31-4B8C-83A1-F6EECF244321}">
                <p14:modId xmlns:p14="http://schemas.microsoft.com/office/powerpoint/2010/main" val="139893748"/>
              </p:ext>
            </p:extLst>
          </p:nvPr>
        </p:nvGraphicFramePr>
        <p:xfrm>
          <a:off x="677862" y="1627933"/>
          <a:ext cx="10836804" cy="5577840"/>
        </p:xfrm>
        <a:graphic>
          <a:graphicData uri="http://schemas.openxmlformats.org/drawingml/2006/table">
            <a:tbl>
              <a:tblPr firstRow="1" bandRow="1">
                <a:tableStyleId>{5C22544A-7EE6-4342-B048-85BDC9FD1C3A}</a:tableStyleId>
              </a:tblPr>
              <a:tblGrid>
                <a:gridCol w="2709201">
                  <a:extLst>
                    <a:ext uri="{9D8B030D-6E8A-4147-A177-3AD203B41FA5}">
                      <a16:colId xmlns:a16="http://schemas.microsoft.com/office/drawing/2014/main" val="3668681088"/>
                    </a:ext>
                  </a:extLst>
                </a:gridCol>
                <a:gridCol w="2579382">
                  <a:extLst>
                    <a:ext uri="{9D8B030D-6E8A-4147-A177-3AD203B41FA5}">
                      <a16:colId xmlns:a16="http://schemas.microsoft.com/office/drawing/2014/main" val="1080357467"/>
                    </a:ext>
                  </a:extLst>
                </a:gridCol>
                <a:gridCol w="2839020">
                  <a:extLst>
                    <a:ext uri="{9D8B030D-6E8A-4147-A177-3AD203B41FA5}">
                      <a16:colId xmlns:a16="http://schemas.microsoft.com/office/drawing/2014/main" val="2676432716"/>
                    </a:ext>
                  </a:extLst>
                </a:gridCol>
                <a:gridCol w="2709201">
                  <a:extLst>
                    <a:ext uri="{9D8B030D-6E8A-4147-A177-3AD203B41FA5}">
                      <a16:colId xmlns:a16="http://schemas.microsoft.com/office/drawing/2014/main" val="3930544266"/>
                    </a:ext>
                  </a:extLst>
                </a:gridCol>
              </a:tblGrid>
              <a:tr h="57365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Field</a:t>
                      </a:r>
                      <a:endParaRPr lang="en-IN" dirty="0"/>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Description</a:t>
                      </a:r>
                      <a:endParaRPr lang="en-IN" dirty="0"/>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Range/Values</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Relevance</a:t>
                      </a:r>
                    </a:p>
                    <a:p>
                      <a:endParaRPr lang="en-IN" dirty="0"/>
                    </a:p>
                  </a:txBody>
                  <a:tcPr/>
                </a:tc>
                <a:extLst>
                  <a:ext uri="{0D108BD9-81ED-4DB2-BD59-A6C34878D82A}">
                    <a16:rowId xmlns:a16="http://schemas.microsoft.com/office/drawing/2014/main" val="2599508331"/>
                  </a:ext>
                </a:extLst>
              </a:tr>
              <a:tr h="229462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Socioeconomic Score</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 numerical value indicating the socioeconomic status of the student.</a:t>
                      </a:r>
                      <a:endParaRPr lang="en-IN" dirty="0"/>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Values between 0 and 1. For example, 0.95822, 0.85566</a:t>
                      </a:r>
                      <a:endParaRPr lang="en-IN" dirty="0"/>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The variable provides insight into students' academic performance in relation to different economic backgrounds. It may point out something related to resource availability.</a:t>
                      </a:r>
                      <a:endParaRPr lang="en-IN" dirty="0"/>
                    </a:p>
                    <a:p>
                      <a:endParaRPr lang="en-IN" dirty="0"/>
                    </a:p>
                  </a:txBody>
                  <a:tcPr/>
                </a:tc>
                <a:extLst>
                  <a:ext uri="{0D108BD9-81ED-4DB2-BD59-A6C34878D82A}">
                    <a16:rowId xmlns:a16="http://schemas.microsoft.com/office/drawing/2014/main" val="2467276551"/>
                  </a:ext>
                </a:extLst>
              </a:tr>
              <a:tr h="180292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Study Hours</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number of hours the student dedicates to studying each day.</a:t>
                      </a:r>
                      <a:endParaRPr lang="en-IN" dirty="0"/>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Real numbers, typically between 1 and 10. For example, 3.4, 7.9</a:t>
                      </a:r>
                      <a:endParaRPr lang="en-IN" dirty="0"/>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This feature tells us how much time a student puts in studying and is likely to be related with higher academic performance.</a:t>
                      </a:r>
                      <a:endParaRPr lang="en-IN" dirty="0"/>
                    </a:p>
                    <a:p>
                      <a:endParaRPr lang="en-IN" dirty="0"/>
                    </a:p>
                  </a:txBody>
                  <a:tcPr/>
                </a:tc>
                <a:extLst>
                  <a:ext uri="{0D108BD9-81ED-4DB2-BD59-A6C34878D82A}">
                    <a16:rowId xmlns:a16="http://schemas.microsoft.com/office/drawing/2014/main" val="2243723722"/>
                  </a:ext>
                </a:extLst>
              </a:tr>
              <a:tr h="327804">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145967619"/>
                  </a:ext>
                </a:extLst>
              </a:tr>
            </a:tbl>
          </a:graphicData>
        </a:graphic>
      </p:graphicFrame>
    </p:spTree>
    <p:extLst>
      <p:ext uri="{BB962C8B-B14F-4D97-AF65-F5344CB8AC3E}">
        <p14:creationId xmlns:p14="http://schemas.microsoft.com/office/powerpoint/2010/main" val="2335652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5D11973-40AB-7CC5-32FA-7B099012809C}"/>
              </a:ext>
            </a:extLst>
          </p:cNvPr>
          <p:cNvGraphicFramePr>
            <a:graphicFrameLocks noGrp="1"/>
          </p:cNvGraphicFramePr>
          <p:nvPr>
            <p:extLst>
              <p:ext uri="{D42A27DB-BD31-4B8C-83A1-F6EECF244321}">
                <p14:modId xmlns:p14="http://schemas.microsoft.com/office/powerpoint/2010/main" val="451329095"/>
              </p:ext>
            </p:extLst>
          </p:nvPr>
        </p:nvGraphicFramePr>
        <p:xfrm>
          <a:off x="796413" y="314632"/>
          <a:ext cx="10274708" cy="6675120"/>
        </p:xfrm>
        <a:graphic>
          <a:graphicData uri="http://schemas.openxmlformats.org/drawingml/2006/table">
            <a:tbl>
              <a:tblPr firstRow="1" bandRow="1">
                <a:tableStyleId>{5C22544A-7EE6-4342-B048-85BDC9FD1C3A}</a:tableStyleId>
              </a:tblPr>
              <a:tblGrid>
                <a:gridCol w="2568677">
                  <a:extLst>
                    <a:ext uri="{9D8B030D-6E8A-4147-A177-3AD203B41FA5}">
                      <a16:colId xmlns:a16="http://schemas.microsoft.com/office/drawing/2014/main" val="3928492654"/>
                    </a:ext>
                  </a:extLst>
                </a:gridCol>
                <a:gridCol w="2568677">
                  <a:extLst>
                    <a:ext uri="{9D8B030D-6E8A-4147-A177-3AD203B41FA5}">
                      <a16:colId xmlns:a16="http://schemas.microsoft.com/office/drawing/2014/main" val="1012849119"/>
                    </a:ext>
                  </a:extLst>
                </a:gridCol>
                <a:gridCol w="2568677">
                  <a:extLst>
                    <a:ext uri="{9D8B030D-6E8A-4147-A177-3AD203B41FA5}">
                      <a16:colId xmlns:a16="http://schemas.microsoft.com/office/drawing/2014/main" val="2034930464"/>
                    </a:ext>
                  </a:extLst>
                </a:gridCol>
                <a:gridCol w="2568677">
                  <a:extLst>
                    <a:ext uri="{9D8B030D-6E8A-4147-A177-3AD203B41FA5}">
                      <a16:colId xmlns:a16="http://schemas.microsoft.com/office/drawing/2014/main" val="2616258699"/>
                    </a:ext>
                  </a:extLst>
                </a:gridCol>
              </a:tblGrid>
              <a:tr h="58773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Field</a:t>
                      </a:r>
                      <a:endParaRPr lang="en-IN" dirty="0"/>
                    </a:p>
                    <a:p>
                      <a:endParaRPr lang="en-IN" dirty="0"/>
                    </a:p>
                  </a:txBody>
                  <a:tcPr/>
                </a:tc>
                <a:tc>
                  <a:txBody>
                    <a:bodyPr/>
                    <a:lstStyle/>
                    <a:p>
                      <a:r>
                        <a:rPr lang="en-US" dirty="0"/>
                        <a:t>Description</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Range/Values</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Relevance</a:t>
                      </a:r>
                    </a:p>
                    <a:p>
                      <a:endParaRPr lang="en-IN" dirty="0"/>
                    </a:p>
                  </a:txBody>
                  <a:tcPr/>
                </a:tc>
                <a:extLst>
                  <a:ext uri="{0D108BD9-81ED-4DB2-BD59-A6C34878D82A}">
                    <a16:rowId xmlns:a16="http://schemas.microsoft.com/office/drawing/2014/main" val="697921574"/>
                  </a:ext>
                </a:extLst>
              </a:tr>
              <a:tr h="184715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Sleep Hours</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number of hours a student sleeps each day.</a:t>
                      </a:r>
                      <a:endParaRPr lang="en-IN" dirty="0"/>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Real numbers, typically between 4 and 10 hours. For example, 8.2, 7.3</a:t>
                      </a:r>
                      <a:endParaRPr lang="en-IN" dirty="0"/>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Sleep is crucial for memory consolidation and cognitive function, both of which influence academic outcomes.</a:t>
                      </a:r>
                      <a:endParaRPr lang="en-IN" dirty="0"/>
                    </a:p>
                    <a:p>
                      <a:endParaRPr lang="en-IN" dirty="0"/>
                    </a:p>
                  </a:txBody>
                  <a:tcPr/>
                </a:tc>
                <a:extLst>
                  <a:ext uri="{0D108BD9-81ED-4DB2-BD59-A6C34878D82A}">
                    <a16:rowId xmlns:a16="http://schemas.microsoft.com/office/drawing/2014/main" val="1393724606"/>
                  </a:ext>
                </a:extLst>
              </a:tr>
              <a:tr h="1595271">
                <a:tc>
                  <a:txBody>
                    <a:bodyPr/>
                    <a:lstStyle/>
                    <a:p>
                      <a:r>
                        <a:rPr lang="en-IN" dirty="0"/>
                        <a:t>Attendance (%)</a:t>
                      </a:r>
                    </a:p>
                  </a:txBody>
                  <a:tcPr/>
                </a:tc>
                <a:tc>
                  <a:txBody>
                    <a:bodyPr/>
                    <a:lstStyle/>
                    <a:p>
                      <a:r>
                        <a:rPr lang="en-US" dirty="0"/>
                        <a:t>The percentage of classes the student attends.</a:t>
                      </a:r>
                      <a:endParaRPr lang="en-IN" dirty="0"/>
                    </a:p>
                  </a:txBody>
                  <a:tcPr/>
                </a:tc>
                <a:tc>
                  <a:txBody>
                    <a:bodyPr/>
                    <a:lstStyle/>
                    <a:p>
                      <a:r>
                        <a:rPr lang="en-US" dirty="0"/>
                        <a:t>Values between 0% and 100%. For example, 47%, 80%</a:t>
                      </a:r>
                      <a:endParaRPr lang="en-IN" dirty="0"/>
                    </a:p>
                  </a:txBody>
                  <a:tcPr/>
                </a:tc>
                <a:tc>
                  <a:txBody>
                    <a:bodyPr/>
                    <a:lstStyle/>
                    <a:p>
                      <a:r>
                        <a:rPr lang="en-US" dirty="0"/>
                        <a:t>Attendance can be a strong indicator of a student’s engagement and commitment to their education, which often affects grades.</a:t>
                      </a:r>
                      <a:endParaRPr lang="en-IN" dirty="0"/>
                    </a:p>
                  </a:txBody>
                  <a:tcPr/>
                </a:tc>
                <a:extLst>
                  <a:ext uri="{0D108BD9-81ED-4DB2-BD59-A6C34878D82A}">
                    <a16:rowId xmlns:a16="http://schemas.microsoft.com/office/drawing/2014/main" val="1270528029"/>
                  </a:ext>
                </a:extLst>
              </a:tr>
              <a:tr h="2099041">
                <a:tc>
                  <a:txBody>
                    <a:bodyPr/>
                    <a:lstStyle/>
                    <a:p>
                      <a:r>
                        <a:rPr lang="en-IN" dirty="0"/>
                        <a:t>Grades</a:t>
                      </a:r>
                    </a:p>
                  </a:txBody>
                  <a:tcPr/>
                </a:tc>
                <a:tc>
                  <a:txBody>
                    <a:bodyPr/>
                    <a:lstStyle/>
                    <a:p>
                      <a:r>
                        <a:rPr lang="en-US" dirty="0"/>
                        <a:t>The final academic grade or performance score achieved by the student.</a:t>
                      </a:r>
                      <a:endParaRPr lang="en-IN" dirty="0"/>
                    </a:p>
                  </a:txBody>
                  <a:tcPr/>
                </a:tc>
                <a:tc>
                  <a:txBody>
                    <a:bodyPr/>
                    <a:lstStyle/>
                    <a:p>
                      <a:r>
                        <a:rPr lang="en-US" dirty="0"/>
                        <a:t>Scores between 0 and 100. For example, 47, 35, 64</a:t>
                      </a:r>
                      <a:endParaRPr lang="en-IN" dirty="0"/>
                    </a:p>
                  </a:txBody>
                  <a:tcPr/>
                </a:tc>
                <a:tc>
                  <a:txBody>
                    <a:bodyPr/>
                    <a:lstStyle/>
                    <a:p>
                      <a:r>
                        <a:rPr lang="en-US" dirty="0"/>
                        <a:t>Grades are the target variable in this dataset, representing student performance, which is influenced by study hours, sleep, attendance, and socioeconomic status.</a:t>
                      </a:r>
                      <a:endParaRPr lang="en-IN" dirty="0"/>
                    </a:p>
                  </a:txBody>
                  <a:tcPr/>
                </a:tc>
                <a:extLst>
                  <a:ext uri="{0D108BD9-81ED-4DB2-BD59-A6C34878D82A}">
                    <a16:rowId xmlns:a16="http://schemas.microsoft.com/office/drawing/2014/main" val="176812078"/>
                  </a:ext>
                </a:extLst>
              </a:tr>
            </a:tbl>
          </a:graphicData>
        </a:graphic>
      </p:graphicFrame>
    </p:spTree>
    <p:extLst>
      <p:ext uri="{BB962C8B-B14F-4D97-AF65-F5344CB8AC3E}">
        <p14:creationId xmlns:p14="http://schemas.microsoft.com/office/powerpoint/2010/main" val="3368859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E2AB2-34DF-6BB6-FE85-89CC03C24891}"/>
              </a:ext>
            </a:extLst>
          </p:cNvPr>
          <p:cNvSpPr>
            <a:spLocks noGrp="1"/>
          </p:cNvSpPr>
          <p:nvPr>
            <p:ph type="title"/>
          </p:nvPr>
        </p:nvSpPr>
        <p:spPr>
          <a:xfrm>
            <a:off x="677334" y="609600"/>
            <a:ext cx="8596668" cy="591879"/>
          </a:xfrm>
        </p:spPr>
        <p:txBody>
          <a:bodyPr>
            <a:normAutofit fontScale="90000"/>
          </a:bodyPr>
          <a:lstStyle/>
          <a:p>
            <a:r>
              <a:rPr lang="en-US" dirty="0"/>
              <a:t>More Information</a:t>
            </a:r>
            <a:endParaRPr lang="en-IN" dirty="0"/>
          </a:p>
        </p:txBody>
      </p:sp>
      <p:sp>
        <p:nvSpPr>
          <p:cNvPr id="3" name="Content Placeholder 2">
            <a:extLst>
              <a:ext uri="{FF2B5EF4-FFF2-40B4-BE49-F238E27FC236}">
                <a16:creationId xmlns:a16="http://schemas.microsoft.com/office/drawing/2014/main" id="{047B6AE3-6965-A305-BC93-7AAAF09BFF4F}"/>
              </a:ext>
            </a:extLst>
          </p:cNvPr>
          <p:cNvSpPr>
            <a:spLocks noGrp="1"/>
          </p:cNvSpPr>
          <p:nvPr>
            <p:ph idx="1"/>
          </p:nvPr>
        </p:nvSpPr>
        <p:spPr>
          <a:xfrm>
            <a:off x="372140" y="1201478"/>
            <a:ext cx="10135239" cy="5241851"/>
          </a:xfrm>
        </p:spPr>
        <p:txBody>
          <a:bodyPr/>
          <a:lstStyle/>
          <a:p>
            <a:r>
              <a:rPr lang="en-US" b="1" dirty="0"/>
              <a:t>Socioeconomic Score</a:t>
            </a:r>
            <a:r>
              <a:rPr lang="en-US" dirty="0"/>
              <a:t>: This is likely to reflect the social and economic background of the student. It may include family income, level of education, and access to resources, all known to affect educational outcomes.</a:t>
            </a:r>
          </a:p>
          <a:p>
            <a:r>
              <a:rPr lang="en-US" b="1" dirty="0"/>
              <a:t>Study Hours</a:t>
            </a:r>
            <a:r>
              <a:rPr lang="en-US" dirty="0"/>
              <a:t>: The amount of time a student spends studying out of the classroom. This is a continuous variable as each day a student can study more or less time, which might have a huge difference in grades.</a:t>
            </a:r>
          </a:p>
          <a:p>
            <a:r>
              <a:rPr lang="en-US" b="1" dirty="0"/>
              <a:t>Sleep Hours</a:t>
            </a:r>
            <a:r>
              <a:rPr lang="en-US" dirty="0"/>
              <a:t>: This field represents how many hours a student sleeps every day. Though research indicates that insomnia disrupts cognitive function, focus, and therefore academic performance, students for some reason ignore their night sleep.</a:t>
            </a:r>
          </a:p>
          <a:p>
            <a:r>
              <a:rPr lang="en-US" b="1" dirty="0"/>
              <a:t>Attendance (%)</a:t>
            </a:r>
            <a:r>
              <a:rPr lang="en-US" dirty="0"/>
              <a:t>: Regular class attendance is usually considered vital in academic pursuits. This percentage would indicate how often the student attends classes, and generally, higher attendance correlates with higher academic success due to exposure to course material.</a:t>
            </a:r>
          </a:p>
          <a:p>
            <a:r>
              <a:rPr lang="en-US" b="1" dirty="0"/>
              <a:t>Grades</a:t>
            </a:r>
            <a:r>
              <a:rPr lang="en-US" dirty="0"/>
              <a:t>: This is the target output. It gives the student's overall performance. Academic grades may be influenced by study habits, sleep, and attendance, among other factors that the dataset analyzes.</a:t>
            </a:r>
          </a:p>
        </p:txBody>
      </p:sp>
    </p:spTree>
    <p:extLst>
      <p:ext uri="{BB962C8B-B14F-4D97-AF65-F5344CB8AC3E}">
        <p14:creationId xmlns:p14="http://schemas.microsoft.com/office/powerpoint/2010/main" val="2168474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685E9-6F8E-7BCE-B3D9-B6633B9F3237}"/>
              </a:ext>
            </a:extLst>
          </p:cNvPr>
          <p:cNvSpPr>
            <a:spLocks noGrp="1"/>
          </p:cNvSpPr>
          <p:nvPr>
            <p:ph type="title"/>
          </p:nvPr>
        </p:nvSpPr>
        <p:spPr>
          <a:xfrm>
            <a:off x="677334" y="609600"/>
            <a:ext cx="8596668" cy="591879"/>
          </a:xfrm>
        </p:spPr>
        <p:txBody>
          <a:bodyPr>
            <a:normAutofit fontScale="90000"/>
          </a:bodyPr>
          <a:lstStyle/>
          <a:p>
            <a:r>
              <a:rPr lang="en-US" dirty="0"/>
              <a:t>Dataset Entry</a:t>
            </a:r>
            <a:endParaRPr lang="en-IN" dirty="0"/>
          </a:p>
        </p:txBody>
      </p:sp>
      <p:graphicFrame>
        <p:nvGraphicFramePr>
          <p:cNvPr id="4" name="Content Placeholder 3">
            <a:extLst>
              <a:ext uri="{FF2B5EF4-FFF2-40B4-BE49-F238E27FC236}">
                <a16:creationId xmlns:a16="http://schemas.microsoft.com/office/drawing/2014/main" id="{05BF1D37-41C9-9BEA-AEC5-153F7F06F805}"/>
              </a:ext>
            </a:extLst>
          </p:cNvPr>
          <p:cNvGraphicFramePr>
            <a:graphicFrameLocks noGrp="1"/>
          </p:cNvGraphicFramePr>
          <p:nvPr>
            <p:ph idx="1"/>
            <p:extLst>
              <p:ext uri="{D42A27DB-BD31-4B8C-83A1-F6EECF244321}">
                <p14:modId xmlns:p14="http://schemas.microsoft.com/office/powerpoint/2010/main" val="2746684517"/>
              </p:ext>
            </p:extLst>
          </p:nvPr>
        </p:nvGraphicFramePr>
        <p:xfrm>
          <a:off x="677862" y="2160588"/>
          <a:ext cx="10165845" cy="1752600"/>
        </p:xfrm>
        <a:graphic>
          <a:graphicData uri="http://schemas.openxmlformats.org/drawingml/2006/table">
            <a:tbl>
              <a:tblPr firstRow="1" bandRow="1">
                <a:tableStyleId>{5C22544A-7EE6-4342-B048-85BDC9FD1C3A}</a:tableStyleId>
              </a:tblPr>
              <a:tblGrid>
                <a:gridCol w="2033169">
                  <a:extLst>
                    <a:ext uri="{9D8B030D-6E8A-4147-A177-3AD203B41FA5}">
                      <a16:colId xmlns:a16="http://schemas.microsoft.com/office/drawing/2014/main" val="1725293374"/>
                    </a:ext>
                  </a:extLst>
                </a:gridCol>
                <a:gridCol w="2033169">
                  <a:extLst>
                    <a:ext uri="{9D8B030D-6E8A-4147-A177-3AD203B41FA5}">
                      <a16:colId xmlns:a16="http://schemas.microsoft.com/office/drawing/2014/main" val="3454523217"/>
                    </a:ext>
                  </a:extLst>
                </a:gridCol>
                <a:gridCol w="2033169">
                  <a:extLst>
                    <a:ext uri="{9D8B030D-6E8A-4147-A177-3AD203B41FA5}">
                      <a16:colId xmlns:a16="http://schemas.microsoft.com/office/drawing/2014/main" val="657310872"/>
                    </a:ext>
                  </a:extLst>
                </a:gridCol>
                <a:gridCol w="2033169">
                  <a:extLst>
                    <a:ext uri="{9D8B030D-6E8A-4147-A177-3AD203B41FA5}">
                      <a16:colId xmlns:a16="http://schemas.microsoft.com/office/drawing/2014/main" val="1633535537"/>
                    </a:ext>
                  </a:extLst>
                </a:gridCol>
                <a:gridCol w="2033169">
                  <a:extLst>
                    <a:ext uri="{9D8B030D-6E8A-4147-A177-3AD203B41FA5}">
                      <a16:colId xmlns:a16="http://schemas.microsoft.com/office/drawing/2014/main" val="1761948663"/>
                    </a:ext>
                  </a:extLst>
                </a:gridCol>
              </a:tblGrid>
              <a:tr h="370840">
                <a:tc>
                  <a:txBody>
                    <a:bodyPr/>
                    <a:lstStyle/>
                    <a:p>
                      <a:r>
                        <a:rPr lang="en-IN" dirty="0"/>
                        <a:t>Socioeconomic Score</a:t>
                      </a:r>
                    </a:p>
                  </a:txBody>
                  <a:tcPr/>
                </a:tc>
                <a:tc>
                  <a:txBody>
                    <a:bodyPr/>
                    <a:lstStyle/>
                    <a:p>
                      <a:r>
                        <a:rPr lang="en-IN" dirty="0"/>
                        <a:t>Study Hours</a:t>
                      </a:r>
                    </a:p>
                  </a:txBody>
                  <a:tcPr/>
                </a:tc>
                <a:tc>
                  <a:txBody>
                    <a:bodyPr/>
                    <a:lstStyle/>
                    <a:p>
                      <a:r>
                        <a:rPr lang="en-IN" dirty="0"/>
                        <a:t>Sleep Hours</a:t>
                      </a:r>
                    </a:p>
                  </a:txBody>
                  <a:tcPr/>
                </a:tc>
                <a:tc>
                  <a:txBody>
                    <a:bodyPr/>
                    <a:lstStyle/>
                    <a:p>
                      <a:r>
                        <a:rPr lang="en-IN" dirty="0"/>
                        <a:t>Attendance (%)</a:t>
                      </a:r>
                    </a:p>
                  </a:txBody>
                  <a:tcPr/>
                </a:tc>
                <a:tc>
                  <a:txBody>
                    <a:bodyPr/>
                    <a:lstStyle/>
                    <a:p>
                      <a:r>
                        <a:rPr lang="en-US" dirty="0"/>
                        <a:t>Grades</a:t>
                      </a:r>
                      <a:endParaRPr lang="en-IN" dirty="0"/>
                    </a:p>
                  </a:txBody>
                  <a:tcPr/>
                </a:tc>
                <a:extLst>
                  <a:ext uri="{0D108BD9-81ED-4DB2-BD59-A6C34878D82A}">
                    <a16:rowId xmlns:a16="http://schemas.microsoft.com/office/drawing/2014/main" val="822544391"/>
                  </a:ext>
                </a:extLst>
              </a:tr>
              <a:tr h="370840">
                <a:tc>
                  <a:txBody>
                    <a:bodyPr/>
                    <a:lstStyle/>
                    <a:p>
                      <a:r>
                        <a:rPr lang="en-IN" dirty="0"/>
                        <a:t>0.95822</a:t>
                      </a:r>
                    </a:p>
                  </a:txBody>
                  <a:tcPr/>
                </a:tc>
                <a:tc>
                  <a:txBody>
                    <a:bodyPr/>
                    <a:lstStyle/>
                    <a:p>
                      <a:r>
                        <a:rPr lang="en-US" dirty="0"/>
                        <a:t>3.4</a:t>
                      </a:r>
                      <a:endParaRPr lang="en-IN" dirty="0"/>
                    </a:p>
                  </a:txBody>
                  <a:tcPr/>
                </a:tc>
                <a:tc>
                  <a:txBody>
                    <a:bodyPr/>
                    <a:lstStyle/>
                    <a:p>
                      <a:r>
                        <a:rPr lang="en-US" dirty="0"/>
                        <a:t>8.2</a:t>
                      </a:r>
                      <a:endParaRPr lang="en-IN" dirty="0"/>
                    </a:p>
                  </a:txBody>
                  <a:tcPr/>
                </a:tc>
                <a:tc>
                  <a:txBody>
                    <a:bodyPr/>
                    <a:lstStyle/>
                    <a:p>
                      <a:r>
                        <a:rPr lang="en-US" dirty="0"/>
                        <a:t>53</a:t>
                      </a:r>
                      <a:endParaRPr lang="en-IN" dirty="0"/>
                    </a:p>
                  </a:txBody>
                  <a:tcPr/>
                </a:tc>
                <a:tc>
                  <a:txBody>
                    <a:bodyPr/>
                    <a:lstStyle/>
                    <a:p>
                      <a:r>
                        <a:rPr lang="en-US" dirty="0"/>
                        <a:t>47</a:t>
                      </a:r>
                      <a:endParaRPr lang="en-IN" dirty="0"/>
                    </a:p>
                  </a:txBody>
                  <a:tcPr/>
                </a:tc>
                <a:extLst>
                  <a:ext uri="{0D108BD9-81ED-4DB2-BD59-A6C34878D82A}">
                    <a16:rowId xmlns:a16="http://schemas.microsoft.com/office/drawing/2014/main" val="3485693074"/>
                  </a:ext>
                </a:extLst>
              </a:tr>
              <a:tr h="370840">
                <a:tc>
                  <a:txBody>
                    <a:bodyPr/>
                    <a:lstStyle/>
                    <a:p>
                      <a:r>
                        <a:rPr lang="en-IN" dirty="0"/>
                        <a:t>0.85566</a:t>
                      </a:r>
                    </a:p>
                  </a:txBody>
                  <a:tcPr/>
                </a:tc>
                <a:tc>
                  <a:txBody>
                    <a:bodyPr/>
                    <a:lstStyle/>
                    <a:p>
                      <a:r>
                        <a:rPr lang="en-US" dirty="0"/>
                        <a:t>3.2</a:t>
                      </a:r>
                      <a:endParaRPr lang="en-IN" dirty="0"/>
                    </a:p>
                  </a:txBody>
                  <a:tcPr/>
                </a:tc>
                <a:tc>
                  <a:txBody>
                    <a:bodyPr/>
                    <a:lstStyle/>
                    <a:p>
                      <a:r>
                        <a:rPr lang="en-US" dirty="0"/>
                        <a:t>5.9</a:t>
                      </a:r>
                      <a:endParaRPr lang="en-IN" dirty="0"/>
                    </a:p>
                  </a:txBody>
                  <a:tcPr/>
                </a:tc>
                <a:tc>
                  <a:txBody>
                    <a:bodyPr/>
                    <a:lstStyle/>
                    <a:p>
                      <a:r>
                        <a:rPr lang="en-US" dirty="0"/>
                        <a:t>55</a:t>
                      </a:r>
                      <a:endParaRPr lang="en-IN" dirty="0"/>
                    </a:p>
                  </a:txBody>
                  <a:tcPr/>
                </a:tc>
                <a:tc>
                  <a:txBody>
                    <a:bodyPr/>
                    <a:lstStyle/>
                    <a:p>
                      <a:r>
                        <a:rPr lang="en-US" dirty="0"/>
                        <a:t>35</a:t>
                      </a:r>
                      <a:endParaRPr lang="en-IN" dirty="0"/>
                    </a:p>
                  </a:txBody>
                  <a:tcPr/>
                </a:tc>
                <a:extLst>
                  <a:ext uri="{0D108BD9-81ED-4DB2-BD59-A6C34878D82A}">
                    <a16:rowId xmlns:a16="http://schemas.microsoft.com/office/drawing/2014/main" val="2609653771"/>
                  </a:ext>
                </a:extLst>
              </a:tr>
              <a:tr h="370840">
                <a:tc>
                  <a:txBody>
                    <a:bodyPr/>
                    <a:lstStyle/>
                    <a:p>
                      <a:r>
                        <a:rPr lang="en-IN" dirty="0"/>
                        <a:t>0.68025</a:t>
                      </a:r>
                    </a:p>
                  </a:txBody>
                  <a:tcPr/>
                </a:tc>
                <a:tc>
                  <a:txBody>
                    <a:bodyPr/>
                    <a:lstStyle/>
                    <a:p>
                      <a:r>
                        <a:rPr lang="en-US" dirty="0"/>
                        <a:t>3.2</a:t>
                      </a:r>
                      <a:endParaRPr lang="en-IN" dirty="0"/>
                    </a:p>
                  </a:txBody>
                  <a:tcPr/>
                </a:tc>
                <a:tc>
                  <a:txBody>
                    <a:bodyPr/>
                    <a:lstStyle/>
                    <a:p>
                      <a:r>
                        <a:rPr lang="en-US" dirty="0"/>
                        <a:t>9.3</a:t>
                      </a:r>
                      <a:endParaRPr lang="en-IN" dirty="0"/>
                    </a:p>
                  </a:txBody>
                  <a:tcPr/>
                </a:tc>
                <a:tc>
                  <a:txBody>
                    <a:bodyPr/>
                    <a:lstStyle/>
                    <a:p>
                      <a:r>
                        <a:rPr lang="en-US" dirty="0"/>
                        <a:t>41</a:t>
                      </a:r>
                      <a:endParaRPr lang="en-IN" dirty="0"/>
                    </a:p>
                  </a:txBody>
                  <a:tcPr/>
                </a:tc>
                <a:tc>
                  <a:txBody>
                    <a:bodyPr/>
                    <a:lstStyle/>
                    <a:p>
                      <a:r>
                        <a:rPr lang="en-US" dirty="0"/>
                        <a:t>32</a:t>
                      </a:r>
                      <a:endParaRPr lang="en-IN" dirty="0"/>
                    </a:p>
                  </a:txBody>
                  <a:tcPr/>
                </a:tc>
                <a:extLst>
                  <a:ext uri="{0D108BD9-81ED-4DB2-BD59-A6C34878D82A}">
                    <a16:rowId xmlns:a16="http://schemas.microsoft.com/office/drawing/2014/main" val="3841355267"/>
                  </a:ext>
                </a:extLst>
              </a:tr>
            </a:tbl>
          </a:graphicData>
        </a:graphic>
      </p:graphicFrame>
    </p:spTree>
    <p:extLst>
      <p:ext uri="{BB962C8B-B14F-4D97-AF65-F5344CB8AC3E}">
        <p14:creationId xmlns:p14="http://schemas.microsoft.com/office/powerpoint/2010/main" val="4019507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79308-1DF6-DA53-4179-CD8998249B07}"/>
              </a:ext>
            </a:extLst>
          </p:cNvPr>
          <p:cNvSpPr>
            <a:spLocks noGrp="1"/>
          </p:cNvSpPr>
          <p:nvPr>
            <p:ph type="title"/>
          </p:nvPr>
        </p:nvSpPr>
        <p:spPr>
          <a:xfrm>
            <a:off x="677334" y="609600"/>
            <a:ext cx="8596668" cy="1006549"/>
          </a:xfrm>
        </p:spPr>
        <p:txBody>
          <a:bodyPr/>
          <a:lstStyle/>
          <a:p>
            <a:r>
              <a:rPr lang="en-US" dirty="0"/>
              <a:t>MLS Well Defined Problem</a:t>
            </a:r>
            <a:endParaRPr lang="en-IN" dirty="0"/>
          </a:p>
        </p:txBody>
      </p:sp>
      <p:sp>
        <p:nvSpPr>
          <p:cNvPr id="3" name="Content Placeholder 2">
            <a:extLst>
              <a:ext uri="{FF2B5EF4-FFF2-40B4-BE49-F238E27FC236}">
                <a16:creationId xmlns:a16="http://schemas.microsoft.com/office/drawing/2014/main" id="{0DBB3C3C-093C-3063-AA09-EF6A4B0563C4}"/>
              </a:ext>
            </a:extLst>
          </p:cNvPr>
          <p:cNvSpPr>
            <a:spLocks noGrp="1"/>
          </p:cNvSpPr>
          <p:nvPr>
            <p:ph idx="1"/>
          </p:nvPr>
        </p:nvSpPr>
        <p:spPr>
          <a:xfrm>
            <a:off x="677333" y="1541721"/>
            <a:ext cx="10880257" cy="4976037"/>
          </a:xfrm>
        </p:spPr>
        <p:txBody>
          <a:bodyPr/>
          <a:lstStyle/>
          <a:p>
            <a:r>
              <a:rPr lang="en-US" dirty="0"/>
              <a:t>The problem will be to predict Grades, referring to academic performance by a student, based on variables such as Socioeconomic Score, Study Hours, Sleep Hours, and Attendance. This is a regression problem since the objective will be to develop a model that predicts continuous values representing grades, ranging from 0 to 100. The independent variables are continuous in nature, and some preprocessing steps may be necessary, such as normalization, to ensure that the model works optimally.</a:t>
            </a:r>
          </a:p>
          <a:p>
            <a:endParaRPr lang="en-US" dirty="0"/>
          </a:p>
          <a:p>
            <a:r>
              <a:rPr lang="en-US" dirty="0"/>
              <a:t>This involves choosing an appropriate machine learning algorithm such as Linear Regression, Random Forest, and Gradient Boosting, for which to train the model. Such models are supposed to be tested based on certain performance metrics: Mean Squared Error, and R-squared. It allows understanding of the associations between the predictors; hence, an intervention or specific support given to the student may provide clues to how this impacts academic success.</a:t>
            </a:r>
            <a:endParaRPr lang="en-IN" dirty="0"/>
          </a:p>
        </p:txBody>
      </p:sp>
    </p:spTree>
    <p:extLst>
      <p:ext uri="{BB962C8B-B14F-4D97-AF65-F5344CB8AC3E}">
        <p14:creationId xmlns:p14="http://schemas.microsoft.com/office/powerpoint/2010/main" val="123773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360C0369-8775-1F59-5193-0B3F18755C3E}"/>
              </a:ext>
            </a:extLst>
          </p:cNvPr>
          <p:cNvSpPr/>
          <p:nvPr/>
        </p:nvSpPr>
        <p:spPr>
          <a:xfrm>
            <a:off x="613185" y="882127"/>
            <a:ext cx="1990165" cy="108652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Start</a:t>
            </a:r>
            <a:endParaRPr lang="en-IN" dirty="0">
              <a:solidFill>
                <a:schemeClr val="accent2">
                  <a:lumMod val="50000"/>
                </a:schemeClr>
              </a:solidFill>
            </a:endParaRPr>
          </a:p>
        </p:txBody>
      </p:sp>
      <p:cxnSp>
        <p:nvCxnSpPr>
          <p:cNvPr id="4" name="Straight Arrow Connector 3">
            <a:extLst>
              <a:ext uri="{FF2B5EF4-FFF2-40B4-BE49-F238E27FC236}">
                <a16:creationId xmlns:a16="http://schemas.microsoft.com/office/drawing/2014/main" id="{633781C2-0FCF-3A97-87F4-8E22B3217C22}"/>
              </a:ext>
            </a:extLst>
          </p:cNvPr>
          <p:cNvCxnSpPr>
            <a:stCxn id="2" idx="6"/>
          </p:cNvCxnSpPr>
          <p:nvPr/>
        </p:nvCxnSpPr>
        <p:spPr>
          <a:xfrm flipV="1">
            <a:off x="2603350" y="1409252"/>
            <a:ext cx="946673" cy="16137"/>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67A6E86E-65A3-2102-E1C9-0F6A99F1E892}"/>
              </a:ext>
            </a:extLst>
          </p:cNvPr>
          <p:cNvSpPr/>
          <p:nvPr/>
        </p:nvSpPr>
        <p:spPr>
          <a:xfrm>
            <a:off x="3582296" y="510988"/>
            <a:ext cx="3915783" cy="17965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Data collection</a:t>
            </a:r>
          </a:p>
          <a:p>
            <a:r>
              <a:rPr lang="en-IN" dirty="0"/>
              <a:t>Socioeconomic Score</a:t>
            </a:r>
          </a:p>
          <a:p>
            <a:r>
              <a:rPr lang="en-IN" dirty="0"/>
              <a:t>Study Hours </a:t>
            </a:r>
          </a:p>
          <a:p>
            <a:r>
              <a:rPr lang="en-IN" dirty="0"/>
              <a:t>Sleep Hours</a:t>
            </a:r>
          </a:p>
          <a:p>
            <a:r>
              <a:rPr lang="en-IN" dirty="0"/>
              <a:t>Attendance (%) </a:t>
            </a:r>
          </a:p>
          <a:p>
            <a:r>
              <a:rPr lang="en-IN" dirty="0"/>
              <a:t>Grades </a:t>
            </a:r>
          </a:p>
        </p:txBody>
      </p:sp>
      <p:cxnSp>
        <p:nvCxnSpPr>
          <p:cNvPr id="7" name="Straight Arrow Connector 6">
            <a:extLst>
              <a:ext uri="{FF2B5EF4-FFF2-40B4-BE49-F238E27FC236}">
                <a16:creationId xmlns:a16="http://schemas.microsoft.com/office/drawing/2014/main" id="{821FBE4C-B998-7EB1-AA35-05F535E4F126}"/>
              </a:ext>
            </a:extLst>
          </p:cNvPr>
          <p:cNvCxnSpPr>
            <a:stCxn id="5" idx="3"/>
          </p:cNvCxnSpPr>
          <p:nvPr/>
        </p:nvCxnSpPr>
        <p:spPr>
          <a:xfrm>
            <a:off x="7498079" y="1409252"/>
            <a:ext cx="1323192" cy="0"/>
          </a:xfrm>
          <a:prstGeom prst="straightConnector1">
            <a:avLst/>
          </a:prstGeom>
          <a:ln>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030193B-07D0-F559-DC48-FCC7BDEA3156}"/>
              </a:ext>
            </a:extLst>
          </p:cNvPr>
          <p:cNvSpPr/>
          <p:nvPr/>
        </p:nvSpPr>
        <p:spPr>
          <a:xfrm>
            <a:off x="8799755" y="510988"/>
            <a:ext cx="3216537" cy="17965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Data Preprocessing </a:t>
            </a:r>
          </a:p>
          <a:p>
            <a:r>
              <a:rPr lang="en-US" dirty="0"/>
              <a:t>Handle Missing Data  Normalize/Scale</a:t>
            </a:r>
          </a:p>
          <a:p>
            <a:r>
              <a:rPr lang="en-US" dirty="0"/>
              <a:t>Split Data into Training and Test</a:t>
            </a:r>
            <a:endParaRPr lang="en-IN" dirty="0"/>
          </a:p>
        </p:txBody>
      </p:sp>
      <p:cxnSp>
        <p:nvCxnSpPr>
          <p:cNvPr id="10" name="Straight Arrow Connector 9">
            <a:extLst>
              <a:ext uri="{FF2B5EF4-FFF2-40B4-BE49-F238E27FC236}">
                <a16:creationId xmlns:a16="http://schemas.microsoft.com/office/drawing/2014/main" id="{204D8B35-A1D2-9170-AA2F-6892D56B7D5C}"/>
              </a:ext>
            </a:extLst>
          </p:cNvPr>
          <p:cNvCxnSpPr>
            <a:stCxn id="8" idx="2"/>
          </p:cNvCxnSpPr>
          <p:nvPr/>
        </p:nvCxnSpPr>
        <p:spPr>
          <a:xfrm>
            <a:off x="10408024" y="2307515"/>
            <a:ext cx="16136" cy="1307054"/>
          </a:xfrm>
          <a:prstGeom prst="straightConnector1">
            <a:avLst/>
          </a:prstGeom>
          <a:ln>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57D03AA-1256-DC00-D234-EBBC8EFD23D2}"/>
              </a:ext>
            </a:extLst>
          </p:cNvPr>
          <p:cNvSpPr/>
          <p:nvPr/>
        </p:nvSpPr>
        <p:spPr>
          <a:xfrm>
            <a:off x="8926157" y="2915324"/>
            <a:ext cx="2996005" cy="13984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Model Selection</a:t>
            </a:r>
          </a:p>
          <a:p>
            <a:r>
              <a:rPr lang="en-US" dirty="0"/>
              <a:t>Linear Regression</a:t>
            </a:r>
          </a:p>
          <a:p>
            <a:r>
              <a:rPr lang="en-US" dirty="0"/>
              <a:t>Random Forest</a:t>
            </a:r>
          </a:p>
          <a:p>
            <a:r>
              <a:rPr lang="en-US" dirty="0"/>
              <a:t>Gradient Boosting </a:t>
            </a:r>
            <a:endParaRPr lang="en-IN" dirty="0"/>
          </a:p>
        </p:txBody>
      </p:sp>
      <p:cxnSp>
        <p:nvCxnSpPr>
          <p:cNvPr id="13" name="Straight Arrow Connector 12">
            <a:extLst>
              <a:ext uri="{FF2B5EF4-FFF2-40B4-BE49-F238E27FC236}">
                <a16:creationId xmlns:a16="http://schemas.microsoft.com/office/drawing/2014/main" id="{44BC0B42-50D2-0E2B-4439-6BB73531D6F5}"/>
              </a:ext>
            </a:extLst>
          </p:cNvPr>
          <p:cNvCxnSpPr>
            <a:stCxn id="11" idx="1"/>
          </p:cNvCxnSpPr>
          <p:nvPr/>
        </p:nvCxnSpPr>
        <p:spPr>
          <a:xfrm flipH="1">
            <a:off x="7799294" y="3614569"/>
            <a:ext cx="11268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4A858D9D-A9E2-FB5C-1EF2-0271958A6D5A}"/>
              </a:ext>
            </a:extLst>
          </p:cNvPr>
          <p:cNvSpPr/>
          <p:nvPr/>
        </p:nvSpPr>
        <p:spPr>
          <a:xfrm>
            <a:off x="4593515" y="2819847"/>
            <a:ext cx="3205779" cy="15894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Model Training </a:t>
            </a:r>
          </a:p>
          <a:p>
            <a:r>
              <a:rPr lang="en-IN" dirty="0"/>
              <a:t>Train using Study Hours, Sleep Hours,</a:t>
            </a:r>
          </a:p>
          <a:p>
            <a:r>
              <a:rPr lang="en-IN" dirty="0"/>
              <a:t>Socioeconomic Score, Attendance (%) </a:t>
            </a:r>
            <a:endParaRPr lang="en-IN" dirty="0">
              <a:solidFill>
                <a:schemeClr val="accent2">
                  <a:lumMod val="50000"/>
                </a:schemeClr>
              </a:solidFill>
            </a:endParaRPr>
          </a:p>
        </p:txBody>
      </p:sp>
      <p:cxnSp>
        <p:nvCxnSpPr>
          <p:cNvPr id="16" name="Straight Arrow Connector 15">
            <a:extLst>
              <a:ext uri="{FF2B5EF4-FFF2-40B4-BE49-F238E27FC236}">
                <a16:creationId xmlns:a16="http://schemas.microsoft.com/office/drawing/2014/main" id="{475DC025-6075-9083-EC3F-3C8836116117}"/>
              </a:ext>
            </a:extLst>
          </p:cNvPr>
          <p:cNvCxnSpPr>
            <a:stCxn id="14" idx="1"/>
          </p:cNvCxnSpPr>
          <p:nvPr/>
        </p:nvCxnSpPr>
        <p:spPr>
          <a:xfrm flipH="1">
            <a:off x="3550023" y="3614569"/>
            <a:ext cx="10434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78AA6382-8177-C595-2926-61A69310C727}"/>
              </a:ext>
            </a:extLst>
          </p:cNvPr>
          <p:cNvSpPr/>
          <p:nvPr/>
        </p:nvSpPr>
        <p:spPr>
          <a:xfrm>
            <a:off x="831027" y="2877670"/>
            <a:ext cx="2751269" cy="14684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Predictions</a:t>
            </a:r>
          </a:p>
          <a:p>
            <a:r>
              <a:rPr lang="en-US" dirty="0"/>
              <a:t>Predict Grades for new data</a:t>
            </a:r>
            <a:endParaRPr lang="en-IN" dirty="0">
              <a:solidFill>
                <a:schemeClr val="accent2">
                  <a:lumMod val="50000"/>
                </a:schemeClr>
              </a:solidFill>
            </a:endParaRPr>
          </a:p>
        </p:txBody>
      </p:sp>
      <p:cxnSp>
        <p:nvCxnSpPr>
          <p:cNvPr id="19" name="Straight Arrow Connector 18">
            <a:extLst>
              <a:ext uri="{FF2B5EF4-FFF2-40B4-BE49-F238E27FC236}">
                <a16:creationId xmlns:a16="http://schemas.microsoft.com/office/drawing/2014/main" id="{3406C80C-8B32-BEE9-5387-1405716DF8A3}"/>
              </a:ext>
            </a:extLst>
          </p:cNvPr>
          <p:cNvCxnSpPr>
            <a:stCxn id="17" idx="2"/>
          </p:cNvCxnSpPr>
          <p:nvPr/>
        </p:nvCxnSpPr>
        <p:spPr>
          <a:xfrm flipH="1">
            <a:off x="2205318" y="4346086"/>
            <a:ext cx="1344" cy="892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Oval 19">
            <a:extLst>
              <a:ext uri="{FF2B5EF4-FFF2-40B4-BE49-F238E27FC236}">
                <a16:creationId xmlns:a16="http://schemas.microsoft.com/office/drawing/2014/main" id="{1B98B51A-8B8E-D06F-4A39-8DC6D7D3190B}"/>
              </a:ext>
            </a:extLst>
          </p:cNvPr>
          <p:cNvSpPr/>
          <p:nvPr/>
        </p:nvSpPr>
        <p:spPr>
          <a:xfrm>
            <a:off x="1258645" y="5271243"/>
            <a:ext cx="1893346" cy="1231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Stop</a:t>
            </a:r>
            <a:endParaRPr lang="en-IN" dirty="0">
              <a:solidFill>
                <a:schemeClr val="accent2">
                  <a:lumMod val="50000"/>
                </a:schemeClr>
              </a:solidFill>
            </a:endParaRPr>
          </a:p>
        </p:txBody>
      </p:sp>
    </p:spTree>
    <p:extLst>
      <p:ext uri="{BB962C8B-B14F-4D97-AF65-F5344CB8AC3E}">
        <p14:creationId xmlns:p14="http://schemas.microsoft.com/office/powerpoint/2010/main" val="1641895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36C1A-7317-1296-EFEA-848255CF4FD3}"/>
              </a:ext>
            </a:extLst>
          </p:cNvPr>
          <p:cNvSpPr>
            <a:spLocks noGrp="1"/>
          </p:cNvSpPr>
          <p:nvPr>
            <p:ph type="title"/>
          </p:nvPr>
        </p:nvSpPr>
        <p:spPr>
          <a:xfrm>
            <a:off x="677334" y="609600"/>
            <a:ext cx="8596668" cy="634409"/>
          </a:xfrm>
        </p:spPr>
        <p:txBody>
          <a:bodyPr>
            <a:normAutofit fontScale="90000"/>
          </a:bodyPr>
          <a:lstStyle/>
          <a:p>
            <a:r>
              <a:rPr lang="en-US" dirty="0"/>
              <a:t>Picture of loaded data within </a:t>
            </a:r>
            <a:r>
              <a:rPr lang="en-US" dirty="0" err="1"/>
              <a:t>pgAdmin</a:t>
            </a:r>
            <a:endParaRPr lang="en-IN" dirty="0"/>
          </a:p>
        </p:txBody>
      </p:sp>
      <p:pic>
        <p:nvPicPr>
          <p:cNvPr id="5" name="Content Placeholder 4">
            <a:extLst>
              <a:ext uri="{FF2B5EF4-FFF2-40B4-BE49-F238E27FC236}">
                <a16:creationId xmlns:a16="http://schemas.microsoft.com/office/drawing/2014/main" id="{4BAC1D2A-A051-D534-882D-1A4DAA4BADC5}"/>
              </a:ext>
            </a:extLst>
          </p:cNvPr>
          <p:cNvPicPr>
            <a:picLocks noGrp="1" noChangeAspect="1"/>
          </p:cNvPicPr>
          <p:nvPr>
            <p:ph idx="1"/>
          </p:nvPr>
        </p:nvPicPr>
        <p:blipFill>
          <a:blip r:embed="rId2"/>
          <a:stretch>
            <a:fillRect/>
          </a:stretch>
        </p:blipFill>
        <p:spPr>
          <a:xfrm>
            <a:off x="478465" y="1244009"/>
            <a:ext cx="9397055" cy="4798016"/>
          </a:xfrm>
        </p:spPr>
      </p:pic>
    </p:spTree>
    <p:extLst>
      <p:ext uri="{BB962C8B-B14F-4D97-AF65-F5344CB8AC3E}">
        <p14:creationId xmlns:p14="http://schemas.microsoft.com/office/powerpoint/2010/main" val="8636244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69</TotalTime>
  <Words>836</Words>
  <Application>Microsoft Office PowerPoint</Application>
  <PresentationFormat>Widescreen</PresentationFormat>
  <Paragraphs>86</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Wingdings 3</vt:lpstr>
      <vt:lpstr>Facet</vt:lpstr>
      <vt:lpstr>Student Academic Performance and Influencing Factors Dataset</vt:lpstr>
      <vt:lpstr>Description of Data set</vt:lpstr>
      <vt:lpstr>PowerPoint Presentation</vt:lpstr>
      <vt:lpstr>More Information</vt:lpstr>
      <vt:lpstr>Dataset Entry</vt:lpstr>
      <vt:lpstr>MLS Well Defined Problem</vt:lpstr>
      <vt:lpstr>PowerPoint Presentation</vt:lpstr>
      <vt:lpstr>Picture of loaded data within pgAdmin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vinod gudipalli</dc:creator>
  <cp:lastModifiedBy>vinod gudipalli</cp:lastModifiedBy>
  <cp:revision>3</cp:revision>
  <dcterms:created xsi:type="dcterms:W3CDTF">2025-01-26T08:48:31Z</dcterms:created>
  <dcterms:modified xsi:type="dcterms:W3CDTF">2025-01-26T09:57:59Z</dcterms:modified>
</cp:coreProperties>
</file>