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handoutMasterIdLst>
    <p:handoutMasterId r:id="rId19"/>
  </p:handoutMasterIdLst>
  <p:sldIdLst>
    <p:sldId id="256" r:id="rId5"/>
    <p:sldId id="2146847054" r:id="rId6"/>
    <p:sldId id="262" r:id="rId7"/>
    <p:sldId id="263" r:id="rId8"/>
    <p:sldId id="265" r:id="rId9"/>
    <p:sldId id="2146847057" r:id="rId10"/>
    <p:sldId id="2146847060" r:id="rId11"/>
    <p:sldId id="2146847064" r:id="rId12"/>
    <p:sldId id="2146847065"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8944" autoAdjust="0"/>
  </p:normalViewPr>
  <p:slideViewPr>
    <p:cSldViewPr snapToGrid="0">
      <p:cViewPr varScale="1">
        <p:scale>
          <a:sx n="74" d="100"/>
          <a:sy n="74" d="100"/>
        </p:scale>
        <p:origin x="-55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6" d="100"/>
          <a:sy n="56" d="100"/>
        </p:scale>
        <p:origin x="-283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E212CE-DB74-48F5-9FCD-56BDCFAFAC6E}" type="datetimeFigureOut">
              <a:rPr lang="en-US" smtClean="0"/>
              <a:pPr/>
              <a:t>2/19/2025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654767-5C78-409A-BDEE-790E2076D25F}" type="slidenum">
              <a:rPr lang="en-IN" smtClean="0"/>
              <a:pPr/>
              <a:t>‹#›</a:t>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7</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2/19/2025</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2/19/2025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2/19/2025</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2/19/2025</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2/19/2025</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2/19/2025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2/19/2025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2/19/2025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2/19/2025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2/19/2025</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2/19/2025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2/19/2025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shok3201/Secure-Data-Hiding-In-Images-Using-STEGANOGRAPHY/blob/main/README.md" TargetMode="External"/><Relationship Id="rId2" Type="http://schemas.openxmlformats.org/officeDocument/2006/relationships/hyperlink" Target="https://github.com/Ashok3201/Secure-Data-Hiding-In-Images-Using-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39782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smtClean="0">
                <a:solidFill>
                  <a:schemeClr val="accent1">
                    <a:lumMod val="75000"/>
                  </a:schemeClr>
                </a:solidFill>
                <a:latin typeface="Arial"/>
                <a:cs typeface="Arial"/>
              </a:rPr>
              <a:t>Ashok Kumar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JCD Memorial College of Engineering (Computer Science and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Autofit/>
          </a:bodyPr>
          <a:lstStyle/>
          <a:p>
            <a:pPr algn="just">
              <a:lnSpc>
                <a:spcPct val="150000"/>
              </a:lnSpc>
            </a:pPr>
            <a:r>
              <a:rPr lang="en-US" sz="2800" dirty="0" smtClean="0">
                <a:latin typeface="Arial" pitchFamily="34" charset="0"/>
                <a:cs typeface="Arial" pitchFamily="34" charset="0"/>
              </a:rPr>
              <a:t>This project successfully combines encryption and steganography to provide a secure method of hiding messages in images. The image remains visually unchanged, ensuring that no one can detect the hidden data. With an easy-to-use interface, even non-technical users can use this tool for private communication.</a:t>
            </a:r>
            <a:endParaRPr lang="en-IN" sz="2800" dirty="0">
              <a:latin typeface="Arial" pitchFamily="34" charset="0"/>
              <a:cs typeface="Arial" pitchFamily="34" charset="0"/>
            </a:endParaRPr>
          </a:p>
        </p:txBody>
      </p:sp>
    </p:spTree>
    <p:extLst>
      <p:ext uri="{BB962C8B-B14F-4D97-AF65-F5344CB8AC3E}">
        <p14:creationId xmlns="" xmlns:p14="http://schemas.microsoft.com/office/powerpoint/2010/main" val="4233882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sz="2000" b="1" dirty="0" smtClean="0">
                <a:latin typeface="Arial" pitchFamily="34" charset="0"/>
                <a:cs typeface="Arial" pitchFamily="34" charset="0"/>
              </a:rPr>
              <a:t>GitHub Repository Link : </a:t>
            </a:r>
            <a:r>
              <a:rPr lang="en-IN" dirty="0" smtClean="0">
                <a:hlinkClick r:id="rId2"/>
              </a:rPr>
              <a:t>https://github.com/Ashok3201/Secure-Data-Hiding-In-Images-Using-STEGANOGRAPHY.git</a:t>
            </a:r>
            <a:endParaRPr lang="en-IN" dirty="0" smtClean="0"/>
          </a:p>
          <a:p>
            <a:r>
              <a:rPr lang="en-IN" sz="2000" b="1" dirty="0" smtClean="0">
                <a:latin typeface="Arial" pitchFamily="34" charset="0"/>
                <a:cs typeface="Arial" pitchFamily="34" charset="0"/>
              </a:rPr>
              <a:t>Readme Link : </a:t>
            </a:r>
            <a:r>
              <a:rPr lang="en-IN" dirty="0" smtClean="0">
                <a:hlinkClick r:id="rId3"/>
              </a:rPr>
              <a:t>https://github.com/Ashok3201/Secure-Data-Hiding-In-Images-Using-STEGANOGRAPHY/blob/main/README.md</a:t>
            </a:r>
            <a:endParaRPr lang="en-IN" dirty="0"/>
          </a:p>
        </p:txBody>
      </p:sp>
    </p:spTree>
    <p:extLst>
      <p:ext uri="{BB962C8B-B14F-4D97-AF65-F5344CB8AC3E}">
        <p14:creationId xmlns="" xmlns:p14="http://schemas.microsoft.com/office/powerpoint/2010/main" val="2230664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lnSpc>
                <a:spcPct val="150000"/>
              </a:lnSpc>
            </a:pPr>
            <a:r>
              <a:rPr lang="en-US" sz="2400" b="1" dirty="0" smtClean="0">
                <a:latin typeface="Arial" pitchFamily="34" charset="0"/>
                <a:cs typeface="Arial" pitchFamily="34" charset="0"/>
              </a:rPr>
              <a:t>Enhancing security</a:t>
            </a:r>
            <a:r>
              <a:rPr lang="en-US" sz="2400" dirty="0" smtClean="0">
                <a:latin typeface="Arial" pitchFamily="34" charset="0"/>
                <a:cs typeface="Arial" pitchFamily="34" charset="0"/>
              </a:rPr>
              <a:t> – Implementing stronger encryption algorithms like RSA.</a:t>
            </a:r>
            <a:endParaRPr lang="en-IN" sz="2400" dirty="0" smtClean="0">
              <a:latin typeface="Arial" pitchFamily="34" charset="0"/>
              <a:cs typeface="Arial" pitchFamily="34" charset="0"/>
            </a:endParaRPr>
          </a:p>
          <a:p>
            <a:pPr marL="305435" indent="-305435">
              <a:lnSpc>
                <a:spcPct val="150000"/>
              </a:lnSpc>
            </a:pPr>
            <a:r>
              <a:rPr lang="en-IN" sz="2400" b="1" dirty="0" smtClean="0">
                <a:latin typeface="Arial" pitchFamily="34" charset="0"/>
                <a:cs typeface="Arial" pitchFamily="34" charset="0"/>
              </a:rPr>
              <a:t>More image format support</a:t>
            </a:r>
            <a:r>
              <a:rPr lang="en-IN" sz="2400" dirty="0" smtClean="0">
                <a:latin typeface="Arial" pitchFamily="34" charset="0"/>
                <a:cs typeface="Arial" pitchFamily="34" charset="0"/>
              </a:rPr>
              <a:t> – Expanding to JPG, GIF, and other formats.</a:t>
            </a:r>
          </a:p>
          <a:p>
            <a:pPr marL="305435" indent="-305435">
              <a:lnSpc>
                <a:spcPct val="150000"/>
              </a:lnSpc>
            </a:pPr>
            <a:r>
              <a:rPr lang="en-IN" sz="2400" b="1" dirty="0" smtClean="0">
                <a:latin typeface="Arial" pitchFamily="34" charset="0"/>
                <a:cs typeface="Arial" pitchFamily="34" charset="0"/>
              </a:rPr>
              <a:t>Mobile App Development</a:t>
            </a:r>
            <a:r>
              <a:rPr lang="en-IN" sz="2400" dirty="0" smtClean="0">
                <a:latin typeface="Arial" pitchFamily="34" charset="0"/>
                <a:cs typeface="Arial" pitchFamily="34" charset="0"/>
              </a:rPr>
              <a:t> – Creating an Android/iOS version.</a:t>
            </a:r>
          </a:p>
          <a:p>
            <a:pPr marL="305435" indent="-305435">
              <a:lnSpc>
                <a:spcPct val="150000"/>
              </a:lnSpc>
            </a:pPr>
            <a:r>
              <a:rPr lang="en-US" sz="2400" b="1" dirty="0" smtClean="0">
                <a:latin typeface="Arial" pitchFamily="34" charset="0"/>
                <a:cs typeface="Arial" pitchFamily="34" charset="0"/>
              </a:rPr>
              <a:t>Cloud-based Steganography</a:t>
            </a:r>
            <a:r>
              <a:rPr lang="en-US" sz="2400" dirty="0" smtClean="0">
                <a:latin typeface="Arial" pitchFamily="34" charset="0"/>
                <a:cs typeface="Arial" pitchFamily="34" charset="0"/>
              </a:rPr>
              <a:t> – Storing hidden messages securely on cloud platforms.</a:t>
            </a:r>
            <a:endParaRPr lang="en-US" sz="2400" dirty="0">
              <a:latin typeface="Arial" pitchFamily="34" charset="0"/>
              <a:cs typeface="Arial"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726743" y="696036"/>
            <a:ext cx="10515600" cy="73761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722604" y="1705971"/>
            <a:ext cx="11019020" cy="4558351"/>
          </a:xfrm>
        </p:spPr>
        <p:txBody>
          <a:bodyPr vert="horz" lIns="91440" tIns="45720" rIns="91440" bIns="45720" rtlCol="0" anchor="t">
            <a:noAutofit/>
          </a:bodyPr>
          <a:lstStyle/>
          <a:p>
            <a:pPr marL="0" indent="0"/>
            <a:r>
              <a:rPr lang="en-US" sz="2400" b="1" dirty="0">
                <a:latin typeface="Arial"/>
                <a:ea typeface="+mn-lt"/>
                <a:cs typeface="Arial"/>
              </a:rPr>
              <a:t>  </a:t>
            </a:r>
            <a:r>
              <a:rPr lang="en-US" sz="2400" b="1" dirty="0" smtClean="0">
                <a:latin typeface="Arial"/>
                <a:ea typeface="+mn-lt"/>
                <a:cs typeface="Arial"/>
              </a:rPr>
              <a:t>Problem </a:t>
            </a:r>
            <a:r>
              <a:rPr lang="en-US" sz="2400" b="1" dirty="0">
                <a:latin typeface="Arial"/>
                <a:ea typeface="+mn-lt"/>
                <a:cs typeface="Arial"/>
              </a:rPr>
              <a:t>Statement </a:t>
            </a:r>
          </a:p>
          <a:p>
            <a:pPr marL="305435" indent="-305435"/>
            <a:r>
              <a:rPr lang="en-US" sz="2400" b="1" dirty="0">
                <a:latin typeface="Arial"/>
                <a:ea typeface="+mn-lt"/>
                <a:cs typeface="Arial"/>
              </a:rPr>
              <a:t>Technology used</a:t>
            </a:r>
            <a:endParaRPr lang="en-US" sz="24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61586" y="1364776"/>
            <a:ext cx="11029615" cy="4218634"/>
          </a:xfrm>
        </p:spPr>
        <p:txBody>
          <a:bodyPr>
            <a:normAutofit/>
          </a:bodyPr>
          <a:lstStyle/>
          <a:p>
            <a:pPr marL="514350" indent="-514350" algn="just">
              <a:lnSpc>
                <a:spcPct val="150000"/>
              </a:lnSpc>
            </a:pPr>
            <a:r>
              <a:rPr lang="en-US" sz="2800" dirty="0" smtClean="0">
                <a:latin typeface="Arial" pitchFamily="34" charset="0"/>
                <a:cs typeface="Arial" pitchFamily="34" charset="0"/>
              </a:rPr>
              <a:t>In today's digital era, secure communication is a major concern. Traditional encryption methods can be detected, making them vulnerable to attacks. This project tackles this issue by hiding encrypted messages inside images using steganography, making the communication both secure and invisible to outsiders.</a:t>
            </a:r>
            <a:endParaRPr lang="en-IN" sz="2800" dirty="0">
              <a:latin typeface="Arial" pitchFamily="34" charset="0"/>
              <a:cs typeface="Arial" pitchFamily="34" charset="0"/>
            </a:endParaRPr>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dirty="0" smtClean="0">
                <a:latin typeface="Arial" pitchFamily="34" charset="0"/>
                <a:cs typeface="Arial" pitchFamily="34" charset="0"/>
              </a:rPr>
              <a:t>Programming Language: </a:t>
            </a:r>
            <a:r>
              <a:rPr lang="en-IN" sz="2800" dirty="0" smtClean="0">
                <a:latin typeface="Arial" pitchFamily="34" charset="0"/>
                <a:cs typeface="Arial" pitchFamily="34" charset="0"/>
              </a:rPr>
              <a:t>Python.</a:t>
            </a:r>
          </a:p>
          <a:p>
            <a:r>
              <a:rPr lang="en-IN" sz="2800" b="1" dirty="0" smtClean="0">
                <a:latin typeface="Arial" pitchFamily="34" charset="0"/>
                <a:cs typeface="Arial" pitchFamily="34" charset="0"/>
              </a:rPr>
              <a:t>Libraries: </a:t>
            </a:r>
          </a:p>
          <a:p>
            <a:pPr marL="781200" lvl="1" indent="-457200">
              <a:buFont typeface="Wingdings" pitchFamily="2" charset="2"/>
              <a:buChar char="ü"/>
            </a:pPr>
            <a:r>
              <a:rPr lang="en-IN" sz="2400" b="1" dirty="0" smtClean="0">
                <a:latin typeface="Arial" pitchFamily="34" charset="0"/>
                <a:cs typeface="Arial" pitchFamily="34" charset="0"/>
              </a:rPr>
              <a:t>Tkinter</a:t>
            </a:r>
            <a:r>
              <a:rPr lang="en-IN" sz="2400" dirty="0" smtClean="0">
                <a:latin typeface="Arial" pitchFamily="34" charset="0"/>
                <a:cs typeface="Arial" pitchFamily="34" charset="0"/>
              </a:rPr>
              <a:t> – </a:t>
            </a:r>
            <a:r>
              <a:rPr lang="en-US" sz="2400" dirty="0" smtClean="0">
                <a:latin typeface="Arial" pitchFamily="34" charset="0"/>
                <a:cs typeface="Arial" pitchFamily="34" charset="0"/>
              </a:rPr>
              <a:t>For creating the user-friendly GUI.</a:t>
            </a:r>
            <a:endParaRPr lang="en-IN" sz="2400" dirty="0" smtClean="0">
              <a:latin typeface="Arial" pitchFamily="34" charset="0"/>
              <a:cs typeface="Arial" pitchFamily="34" charset="0"/>
            </a:endParaRPr>
          </a:p>
          <a:p>
            <a:pPr marL="781200" lvl="1" indent="-457200">
              <a:buFont typeface="Wingdings" pitchFamily="2" charset="2"/>
              <a:buChar char="ü"/>
            </a:pPr>
            <a:r>
              <a:rPr lang="en-IN" sz="2400" b="1" dirty="0" smtClean="0">
                <a:latin typeface="Arial" pitchFamily="34" charset="0"/>
                <a:cs typeface="Arial" pitchFamily="34" charset="0"/>
              </a:rPr>
              <a:t>OpenCV</a:t>
            </a:r>
            <a:r>
              <a:rPr lang="en-IN" sz="2400" dirty="0" smtClean="0">
                <a:latin typeface="Arial" pitchFamily="34" charset="0"/>
                <a:cs typeface="Arial" pitchFamily="34" charset="0"/>
              </a:rPr>
              <a:t> – For handling image processing.</a:t>
            </a:r>
          </a:p>
          <a:p>
            <a:pPr marL="781200" lvl="1" indent="-457200">
              <a:buFont typeface="Wingdings" pitchFamily="2" charset="2"/>
              <a:buChar char="ü"/>
            </a:pPr>
            <a:r>
              <a:rPr lang="en-IN" sz="2400" b="1" dirty="0" smtClean="0">
                <a:latin typeface="Arial" pitchFamily="34" charset="0"/>
                <a:cs typeface="Arial" pitchFamily="34" charset="0"/>
              </a:rPr>
              <a:t>Cryptography.Fernet</a:t>
            </a:r>
            <a:r>
              <a:rPr lang="en-IN" sz="2400" dirty="0" smtClean="0">
                <a:latin typeface="Arial" pitchFamily="34" charset="0"/>
                <a:cs typeface="Arial" pitchFamily="34" charset="0"/>
              </a:rPr>
              <a:t> – For message encryption.</a:t>
            </a:r>
          </a:p>
          <a:p>
            <a:pPr marL="781200" lvl="1" indent="-457200">
              <a:buFont typeface="Wingdings" pitchFamily="2" charset="2"/>
              <a:buChar char="ü"/>
            </a:pPr>
            <a:r>
              <a:rPr lang="en-IN" sz="2400" b="1" dirty="0" smtClean="0">
                <a:latin typeface="Arial" pitchFamily="34" charset="0"/>
                <a:cs typeface="Arial" pitchFamily="34" charset="0"/>
              </a:rPr>
              <a:t>NumPy</a:t>
            </a:r>
            <a:r>
              <a:rPr lang="en-IN" sz="2400" dirty="0" smtClean="0">
                <a:latin typeface="Arial" pitchFamily="34" charset="0"/>
                <a:cs typeface="Arial" pitchFamily="34" charset="0"/>
              </a:rPr>
              <a:t> – For handling image data.</a:t>
            </a:r>
          </a:p>
          <a:p>
            <a:r>
              <a:rPr lang="en-IN" sz="2800" b="1" dirty="0" smtClean="0">
                <a:latin typeface="Arial" pitchFamily="34" charset="0"/>
                <a:cs typeface="Arial" pitchFamily="34" charset="0"/>
              </a:rPr>
              <a:t>Platform: </a:t>
            </a:r>
            <a:r>
              <a:rPr lang="en-IN" sz="2800" dirty="0" smtClean="0">
                <a:latin typeface="Arial" pitchFamily="34" charset="0"/>
                <a:cs typeface="Arial" pitchFamily="34" charset="0"/>
              </a:rPr>
              <a:t>Windows.</a:t>
            </a:r>
          </a:p>
          <a:p>
            <a:r>
              <a:rPr lang="en-IN" sz="2800" b="1" dirty="0" smtClean="0">
                <a:latin typeface="Arial" pitchFamily="34" charset="0"/>
                <a:cs typeface="Arial" pitchFamily="34" charset="0"/>
              </a:rPr>
              <a:t>Tool Used: </a:t>
            </a:r>
            <a:r>
              <a:rPr lang="en-IN" sz="2800" dirty="0" smtClean="0">
                <a:latin typeface="Arial" pitchFamily="34" charset="0"/>
                <a:cs typeface="Arial" pitchFamily="34" charset="0"/>
              </a:rPr>
              <a:t>Visual Studio Code.</a:t>
            </a:r>
            <a:endParaRPr lang="en-IN" sz="2800" dirty="0">
              <a:latin typeface="Arial" pitchFamily="34" charset="0"/>
              <a:cs typeface="Arial" pitchFamily="34" charset="0"/>
            </a:endParaRPr>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23834"/>
            <a:ext cx="11029615" cy="4651516"/>
          </a:xfrm>
        </p:spPr>
        <p:txBody>
          <a:bodyPr>
            <a:noAutofit/>
          </a:bodyPr>
          <a:lstStyle/>
          <a:p>
            <a:pPr marL="457200" indent="-457200">
              <a:lnSpc>
                <a:spcPct val="150000"/>
              </a:lnSpc>
            </a:pPr>
            <a:r>
              <a:rPr lang="en-US" sz="2400" b="1" dirty="0" smtClean="0">
                <a:latin typeface="Arial" pitchFamily="34" charset="0"/>
                <a:cs typeface="Arial" pitchFamily="34" charset="0"/>
              </a:rPr>
              <a:t>Dual-layer security</a:t>
            </a:r>
            <a:r>
              <a:rPr lang="en-US" sz="2400" dirty="0" smtClean="0">
                <a:latin typeface="Arial" pitchFamily="34" charset="0"/>
                <a:cs typeface="Arial" pitchFamily="34" charset="0"/>
              </a:rPr>
              <a:t> – The message is first encrypted and then hidden in an image.</a:t>
            </a:r>
          </a:p>
          <a:p>
            <a:pPr marL="457200" indent="-457200">
              <a:lnSpc>
                <a:spcPct val="150000"/>
              </a:lnSpc>
            </a:pPr>
            <a:r>
              <a:rPr lang="en-US" sz="2400" b="1" dirty="0" smtClean="0">
                <a:latin typeface="Arial" pitchFamily="34" charset="0"/>
                <a:cs typeface="Arial" pitchFamily="34" charset="0"/>
              </a:rPr>
              <a:t>No visible changes in the image</a:t>
            </a:r>
            <a:r>
              <a:rPr lang="en-US" sz="2400" dirty="0" smtClean="0">
                <a:latin typeface="Arial" pitchFamily="34" charset="0"/>
                <a:cs typeface="Arial" pitchFamily="34" charset="0"/>
              </a:rPr>
              <a:t> – The secret message remains undetectable.</a:t>
            </a:r>
          </a:p>
          <a:p>
            <a:pPr marL="457200" indent="-457200">
              <a:lnSpc>
                <a:spcPct val="150000"/>
              </a:lnSpc>
            </a:pPr>
            <a:r>
              <a:rPr lang="en-US" sz="2400" b="1" dirty="0" smtClean="0">
                <a:latin typeface="Arial" pitchFamily="34" charset="0"/>
                <a:cs typeface="Arial" pitchFamily="34" charset="0"/>
              </a:rPr>
              <a:t>Simple and easy to use</a:t>
            </a:r>
            <a:r>
              <a:rPr lang="en-US" sz="2400" dirty="0" smtClean="0">
                <a:latin typeface="Arial" pitchFamily="34" charset="0"/>
                <a:cs typeface="Arial" pitchFamily="34" charset="0"/>
              </a:rPr>
              <a:t> – The GUI makes it accessible for everyone.</a:t>
            </a:r>
          </a:p>
          <a:p>
            <a:pPr marL="457200" indent="-457200">
              <a:lnSpc>
                <a:spcPct val="150000"/>
              </a:lnSpc>
            </a:pPr>
            <a:r>
              <a:rPr lang="en-US" sz="2400" b="1" dirty="0" smtClean="0">
                <a:latin typeface="Arial" pitchFamily="34" charset="0"/>
                <a:cs typeface="Arial" pitchFamily="34" charset="0"/>
              </a:rPr>
              <a:t>Passcode protection</a:t>
            </a:r>
            <a:r>
              <a:rPr lang="en-US" sz="2400" dirty="0" smtClean="0">
                <a:latin typeface="Arial" pitchFamily="34" charset="0"/>
                <a:cs typeface="Arial" pitchFamily="34" charset="0"/>
              </a:rPr>
              <a:t> – Only authorized users can retrieve the hidden message.</a:t>
            </a:r>
            <a:endParaRPr lang="en-IN" sz="2400" b="1" dirty="0">
              <a:solidFill>
                <a:srgbClr val="0F0F0F"/>
              </a:solidFill>
              <a:latin typeface="Arial" pitchFamily="34" charset="0"/>
              <a:cs typeface="Arial" pitchFamily="34" charset="0"/>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Autofit/>
          </a:bodyPr>
          <a:lstStyle/>
          <a:p>
            <a:pPr>
              <a:lnSpc>
                <a:spcPct val="150000"/>
              </a:lnSpc>
            </a:pPr>
            <a:r>
              <a:rPr lang="en-US" sz="2400" b="1" dirty="0" smtClean="0">
                <a:latin typeface="Arial" pitchFamily="34" charset="0"/>
                <a:cs typeface="Arial" pitchFamily="34" charset="0"/>
              </a:rPr>
              <a:t>Journalists  &amp; Bankers– </a:t>
            </a:r>
            <a:r>
              <a:rPr lang="en-US" sz="2400" dirty="0" smtClean="0">
                <a:latin typeface="Arial" pitchFamily="34" charset="0"/>
                <a:cs typeface="Arial" pitchFamily="34" charset="0"/>
              </a:rPr>
              <a:t>To share confidential information securely.</a:t>
            </a:r>
          </a:p>
          <a:p>
            <a:pPr>
              <a:lnSpc>
                <a:spcPct val="150000"/>
              </a:lnSpc>
            </a:pPr>
            <a:r>
              <a:rPr lang="en-US" sz="2400" b="1" dirty="0" smtClean="0">
                <a:latin typeface="Arial" pitchFamily="34" charset="0"/>
                <a:cs typeface="Arial" pitchFamily="34" charset="0"/>
              </a:rPr>
              <a:t>Military &amp; Intelligence Agencies – </a:t>
            </a:r>
            <a:r>
              <a:rPr lang="en-US" sz="2400" dirty="0" smtClean="0">
                <a:latin typeface="Arial" pitchFamily="34" charset="0"/>
                <a:cs typeface="Arial" pitchFamily="34" charset="0"/>
              </a:rPr>
              <a:t>For covert communication.</a:t>
            </a:r>
          </a:p>
          <a:p>
            <a:pPr>
              <a:lnSpc>
                <a:spcPct val="150000"/>
              </a:lnSpc>
            </a:pPr>
            <a:r>
              <a:rPr lang="en-US" sz="2400" b="1" dirty="0" smtClean="0">
                <a:latin typeface="Arial" pitchFamily="34" charset="0"/>
                <a:cs typeface="Arial" pitchFamily="34" charset="0"/>
              </a:rPr>
              <a:t>Cyber security Experts &amp; Researchers – </a:t>
            </a:r>
            <a:r>
              <a:rPr lang="en-US" sz="2400" dirty="0" smtClean="0">
                <a:latin typeface="Arial" pitchFamily="34" charset="0"/>
                <a:cs typeface="Arial" pitchFamily="34" charset="0"/>
              </a:rPr>
              <a:t>To explore encryption and </a:t>
            </a:r>
            <a:r>
              <a:rPr lang="en-US" sz="2400" dirty="0" err="1" smtClean="0">
                <a:latin typeface="Arial" pitchFamily="34" charset="0"/>
                <a:cs typeface="Arial" pitchFamily="34" charset="0"/>
              </a:rPr>
              <a:t>steganography</a:t>
            </a:r>
            <a:r>
              <a:rPr lang="en-US" sz="2400" dirty="0" smtClean="0">
                <a:latin typeface="Arial" pitchFamily="34" charset="0"/>
                <a:cs typeface="Arial" pitchFamily="34" charset="0"/>
              </a:rPr>
              <a:t>.</a:t>
            </a:r>
            <a:endParaRPr lang="en-US" sz="2400" dirty="0" smtClean="0">
              <a:latin typeface="Arial" pitchFamily="34" charset="0"/>
              <a:cs typeface="Arial" pitchFamily="34" charset="0"/>
            </a:endParaRPr>
          </a:p>
          <a:p>
            <a:pPr>
              <a:lnSpc>
                <a:spcPct val="150000"/>
              </a:lnSpc>
            </a:pPr>
            <a:r>
              <a:rPr lang="en-US" sz="2400" b="1" dirty="0" smtClean="0">
                <a:latin typeface="Arial" pitchFamily="34" charset="0"/>
                <a:cs typeface="Arial" pitchFamily="34" charset="0"/>
              </a:rPr>
              <a:t>Anyone Concerned About Privacy – </a:t>
            </a:r>
            <a:r>
              <a:rPr lang="en-US" sz="2400" dirty="0" smtClean="0">
                <a:latin typeface="Arial" pitchFamily="34" charset="0"/>
                <a:cs typeface="Arial" pitchFamily="34" charset="0"/>
              </a:rPr>
              <a:t>To protect sensitive messages.</a:t>
            </a:r>
            <a:endParaRPr lang="en-US" sz="2400" dirty="0">
              <a:latin typeface="Arial" pitchFamily="34" charset="0"/>
              <a:cs typeface="Arial" pitchFamily="34" charset="0"/>
            </a:endParaRPr>
          </a:p>
        </p:txBody>
      </p:sp>
    </p:spTree>
    <p:extLst>
      <p:ext uri="{BB962C8B-B14F-4D97-AF65-F5344CB8AC3E}">
        <p14:creationId xmlns=""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6" name="TextBox 5"/>
          <p:cNvSpPr txBox="1"/>
          <p:nvPr/>
        </p:nvSpPr>
        <p:spPr>
          <a:xfrm>
            <a:off x="699879" y="1217726"/>
            <a:ext cx="3379451" cy="461665"/>
          </a:xfrm>
          <a:prstGeom prst="rect">
            <a:avLst/>
          </a:prstGeom>
          <a:noFill/>
        </p:spPr>
        <p:txBody>
          <a:bodyPr wrap="none" rtlCol="0">
            <a:spAutoFit/>
          </a:bodyPr>
          <a:lstStyle/>
          <a:p>
            <a:pPr marL="457200" indent="-457200">
              <a:buFont typeface="Wingdings" pitchFamily="2" charset="2"/>
              <a:buChar char="q"/>
            </a:pPr>
            <a:r>
              <a:rPr lang="en-IN" sz="2400" b="1" dirty="0" smtClean="0">
                <a:latin typeface="Arial" pitchFamily="34" charset="0"/>
                <a:cs typeface="Arial" pitchFamily="34" charset="0"/>
              </a:rPr>
              <a:t>GUI for Encryption</a:t>
            </a:r>
            <a:endParaRPr lang="en-IN" sz="2400" b="1" dirty="0">
              <a:latin typeface="Arial" pitchFamily="34" charset="0"/>
              <a:cs typeface="Arial" pitchFamily="34" charset="0"/>
            </a:endParaRPr>
          </a:p>
        </p:txBody>
      </p:sp>
      <p:pic>
        <p:nvPicPr>
          <p:cNvPr id="15" name="Content Placeholder 3" descr="01.jpg"/>
          <p:cNvPicPr>
            <a:picLocks noChangeAspect="1"/>
          </p:cNvPicPr>
          <p:nvPr/>
        </p:nvPicPr>
        <p:blipFill>
          <a:blip r:embed="rId3"/>
          <a:stretch>
            <a:fillRect/>
          </a:stretch>
        </p:blipFill>
        <p:spPr>
          <a:xfrm>
            <a:off x="6074535" y="2882863"/>
            <a:ext cx="3339922" cy="1941073"/>
          </a:xfrm>
          <a:prstGeom prst="rect">
            <a:avLst/>
          </a:prstGeom>
        </p:spPr>
      </p:pic>
      <p:pic>
        <p:nvPicPr>
          <p:cNvPr id="16" name="Content Placeholder 3" descr="01.jpg"/>
          <p:cNvPicPr>
            <a:picLocks noChangeAspect="1"/>
          </p:cNvPicPr>
          <p:nvPr/>
        </p:nvPicPr>
        <p:blipFill>
          <a:blip r:embed="rId4"/>
          <a:stretch>
            <a:fillRect/>
          </a:stretch>
        </p:blipFill>
        <p:spPr>
          <a:xfrm>
            <a:off x="5023142" y="632201"/>
            <a:ext cx="3728434" cy="2166866"/>
          </a:xfrm>
          <a:prstGeom prst="rect">
            <a:avLst/>
          </a:prstGeom>
        </p:spPr>
      </p:pic>
      <p:pic>
        <p:nvPicPr>
          <p:cNvPr id="17" name="Content Placeholder 3" descr="01.jpg"/>
          <p:cNvPicPr>
            <a:picLocks noChangeAspect="1"/>
          </p:cNvPicPr>
          <p:nvPr/>
        </p:nvPicPr>
        <p:blipFill>
          <a:blip r:embed="rId5"/>
          <a:stretch>
            <a:fillRect/>
          </a:stretch>
        </p:blipFill>
        <p:spPr>
          <a:xfrm>
            <a:off x="7289112" y="4965189"/>
            <a:ext cx="2936714" cy="1821962"/>
          </a:xfrm>
          <a:prstGeom prst="rect">
            <a:avLst/>
          </a:prstGeom>
        </p:spPr>
      </p:pic>
      <p:pic>
        <p:nvPicPr>
          <p:cNvPr id="18" name="Content Placeholder 3" descr="01.jpg"/>
          <p:cNvPicPr>
            <a:picLocks noChangeAspect="1"/>
          </p:cNvPicPr>
          <p:nvPr/>
        </p:nvPicPr>
        <p:blipFill>
          <a:blip r:embed="rId6"/>
          <a:stretch>
            <a:fillRect/>
          </a:stretch>
        </p:blipFill>
        <p:spPr>
          <a:xfrm>
            <a:off x="822100" y="1758729"/>
            <a:ext cx="4187781" cy="2587891"/>
          </a:xfrm>
          <a:prstGeom prst="rect">
            <a:avLst/>
          </a:prstGeom>
        </p:spPr>
      </p:pic>
      <p:sp>
        <p:nvSpPr>
          <p:cNvPr id="26" name="Rectangle 25"/>
          <p:cNvSpPr/>
          <p:nvPr/>
        </p:nvSpPr>
        <p:spPr>
          <a:xfrm>
            <a:off x="535483" y="4425677"/>
            <a:ext cx="4802999" cy="1200329"/>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1: Enter Secret Message and Passcode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(User enters the secret message and a passcode to encrypt the message.)</a:t>
            </a:r>
            <a:endParaRPr lang="en-US" dirty="0" smtClean="0">
              <a:latin typeface="Arial" pitchFamily="34" charset="0"/>
              <a:cs typeface="Arial" pitchFamily="34" charset="0"/>
            </a:endParaRPr>
          </a:p>
        </p:txBody>
      </p:sp>
      <p:sp>
        <p:nvSpPr>
          <p:cNvPr id="27" name="Rectangle 26"/>
          <p:cNvSpPr/>
          <p:nvPr/>
        </p:nvSpPr>
        <p:spPr>
          <a:xfrm>
            <a:off x="8645448" y="609176"/>
            <a:ext cx="3546552" cy="1200329"/>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2: Open an Image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(User selects an image in which the encrypted message will be hidden.)</a:t>
            </a:r>
            <a:endParaRPr lang="en-US" dirty="0" smtClean="0">
              <a:latin typeface="Arial" pitchFamily="34" charset="0"/>
              <a:cs typeface="Arial" pitchFamily="34" charset="0"/>
            </a:endParaRPr>
          </a:p>
        </p:txBody>
      </p:sp>
      <p:sp>
        <p:nvSpPr>
          <p:cNvPr id="28" name="Rectangle 27"/>
          <p:cNvSpPr/>
          <p:nvPr/>
        </p:nvSpPr>
        <p:spPr>
          <a:xfrm>
            <a:off x="9829800" y="2779074"/>
            <a:ext cx="2017059" cy="2862322"/>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3: Save the Encrypted Image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(The image with the hidden message is saved securely.)</a:t>
            </a:r>
            <a:endParaRPr lang="en-US" dirty="0">
              <a:latin typeface="Arial" pitchFamily="34" charset="0"/>
              <a:cs typeface="Arial" pitchFamily="34" charset="0"/>
            </a:endParaRPr>
          </a:p>
        </p:txBody>
      </p:sp>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01.jpg"/>
          <p:cNvPicPr>
            <a:picLocks noGrp="1" noChangeAspect="1"/>
          </p:cNvPicPr>
          <p:nvPr>
            <p:ph idx="1"/>
          </p:nvPr>
        </p:nvPicPr>
        <p:blipFill>
          <a:blip r:embed="rId3"/>
          <a:stretch>
            <a:fillRect/>
          </a:stretch>
        </p:blipFill>
        <p:spPr>
          <a:xfrm>
            <a:off x="991771" y="2385091"/>
            <a:ext cx="4635308" cy="2897068"/>
          </a:xfrm>
        </p:spPr>
      </p:pic>
      <p:sp>
        <p:nvSpPr>
          <p:cNvPr id="6" name="TextBox 5"/>
          <p:cNvSpPr txBox="1"/>
          <p:nvPr/>
        </p:nvSpPr>
        <p:spPr>
          <a:xfrm>
            <a:off x="764274" y="1269242"/>
            <a:ext cx="7356501" cy="461665"/>
          </a:xfrm>
          <a:prstGeom prst="rect">
            <a:avLst/>
          </a:prstGeom>
          <a:noFill/>
        </p:spPr>
        <p:txBody>
          <a:bodyPr wrap="none" rtlCol="0">
            <a:spAutoFit/>
          </a:bodyPr>
          <a:lstStyle/>
          <a:p>
            <a:pPr marL="514350" indent="-514350">
              <a:buFont typeface="Wingdings" pitchFamily="2" charset="2"/>
              <a:buChar char="q"/>
            </a:pPr>
            <a:r>
              <a:rPr lang="en-US" sz="2400" b="1" dirty="0" smtClean="0">
                <a:latin typeface="Arial" pitchFamily="34" charset="0"/>
                <a:cs typeface="Arial" pitchFamily="34" charset="0"/>
              </a:rPr>
              <a:t>Image before &amp; after embedding the message</a:t>
            </a:r>
            <a:endParaRPr lang="en-IN" sz="2400" b="1" dirty="0">
              <a:latin typeface="Arial" pitchFamily="34" charset="0"/>
              <a:cs typeface="Arial" pitchFamily="34" charset="0"/>
            </a:endParaRPr>
          </a:p>
        </p:txBody>
      </p:sp>
      <p:pic>
        <p:nvPicPr>
          <p:cNvPr id="7" name="Content Placeholder 3" descr="01.jpg"/>
          <p:cNvPicPr>
            <a:picLocks noChangeAspect="1"/>
          </p:cNvPicPr>
          <p:nvPr/>
        </p:nvPicPr>
        <p:blipFill>
          <a:blip r:embed="rId4"/>
          <a:stretch>
            <a:fillRect/>
          </a:stretch>
        </p:blipFill>
        <p:spPr>
          <a:xfrm>
            <a:off x="6591936" y="2357187"/>
            <a:ext cx="4635308" cy="2897068"/>
          </a:xfrm>
          <a:prstGeom prst="rect">
            <a:avLst/>
          </a:prstGeom>
        </p:spPr>
      </p:pic>
      <p:sp>
        <p:nvSpPr>
          <p:cNvPr id="10" name="Rectangle 9"/>
          <p:cNvSpPr/>
          <p:nvPr/>
        </p:nvSpPr>
        <p:spPr>
          <a:xfrm>
            <a:off x="6344990" y="5375684"/>
            <a:ext cx="5679584" cy="923330"/>
          </a:xfrm>
          <a:prstGeom prst="rect">
            <a:avLst/>
          </a:prstGeom>
        </p:spPr>
        <p:txBody>
          <a:bodyPr wrap="square">
            <a:spAutoFit/>
          </a:bodyPr>
          <a:lstStyle/>
          <a:p>
            <a:pPr marL="457200" indent="-457200">
              <a:buFont typeface="Wingdings" pitchFamily="2" charset="2"/>
              <a:buChar char="§"/>
            </a:pPr>
            <a:r>
              <a:rPr lang="en-US" b="1" dirty="0" smtClean="0">
                <a:latin typeface="Arial" pitchFamily="34" charset="0"/>
                <a:cs typeface="Arial" pitchFamily="34" charset="0"/>
              </a:rPr>
              <a:t>Encrypted Image (After Message Embedding)</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(Visually, the image looks the same, but it contains the hidden, encrypted message inside.)</a:t>
            </a:r>
            <a:endParaRPr lang="en-US" dirty="0">
              <a:latin typeface="Arial" pitchFamily="34" charset="0"/>
              <a:cs typeface="Arial" pitchFamily="34" charset="0"/>
            </a:endParaRPr>
          </a:p>
        </p:txBody>
      </p:sp>
      <p:sp>
        <p:nvSpPr>
          <p:cNvPr id="11" name="Rectangle 10"/>
          <p:cNvSpPr/>
          <p:nvPr/>
        </p:nvSpPr>
        <p:spPr>
          <a:xfrm>
            <a:off x="562377" y="5359638"/>
            <a:ext cx="5271753" cy="923330"/>
          </a:xfrm>
          <a:prstGeom prst="rect">
            <a:avLst/>
          </a:prstGeom>
        </p:spPr>
        <p:txBody>
          <a:bodyPr wrap="square">
            <a:spAutoFit/>
          </a:bodyPr>
          <a:lstStyle/>
          <a:p>
            <a:pPr marL="457200" indent="-457200">
              <a:buFont typeface="Wingdings" pitchFamily="2" charset="2"/>
              <a:buChar char="§"/>
            </a:pPr>
            <a:r>
              <a:rPr lang="en-US" b="1" dirty="0" smtClean="0">
                <a:latin typeface="Arial" pitchFamily="34" charset="0"/>
                <a:cs typeface="Arial" pitchFamily="34" charset="0"/>
              </a:rPr>
              <a:t>Original Image (Before Encryption)</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(This is the image before any data is hidden inside it.)</a:t>
            </a:r>
          </a:p>
        </p:txBody>
      </p:sp>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6" name="TextBox 5"/>
          <p:cNvSpPr txBox="1"/>
          <p:nvPr/>
        </p:nvSpPr>
        <p:spPr>
          <a:xfrm>
            <a:off x="699879" y="1217726"/>
            <a:ext cx="3381054" cy="461665"/>
          </a:xfrm>
          <a:prstGeom prst="rect">
            <a:avLst/>
          </a:prstGeom>
          <a:noFill/>
        </p:spPr>
        <p:txBody>
          <a:bodyPr wrap="none" rtlCol="0">
            <a:spAutoFit/>
          </a:bodyPr>
          <a:lstStyle/>
          <a:p>
            <a:pPr marL="457200" indent="-457200">
              <a:buFont typeface="Wingdings" pitchFamily="2" charset="2"/>
              <a:buChar char="q"/>
            </a:pPr>
            <a:r>
              <a:rPr lang="en-IN" sz="2400" b="1" dirty="0" smtClean="0">
                <a:latin typeface="Arial" pitchFamily="34" charset="0"/>
                <a:cs typeface="Arial" pitchFamily="34" charset="0"/>
              </a:rPr>
              <a:t>GUI for Decryption</a:t>
            </a:r>
            <a:endParaRPr lang="en-IN" sz="2400" b="1" dirty="0">
              <a:latin typeface="Arial" pitchFamily="34" charset="0"/>
              <a:cs typeface="Arial" pitchFamily="34" charset="0"/>
            </a:endParaRPr>
          </a:p>
        </p:txBody>
      </p:sp>
      <p:pic>
        <p:nvPicPr>
          <p:cNvPr id="15" name="Content Placeholder 3" descr="01.jpg"/>
          <p:cNvPicPr>
            <a:picLocks noChangeAspect="1"/>
          </p:cNvPicPr>
          <p:nvPr/>
        </p:nvPicPr>
        <p:blipFill>
          <a:blip r:embed="rId3"/>
          <a:stretch>
            <a:fillRect/>
          </a:stretch>
        </p:blipFill>
        <p:spPr>
          <a:xfrm>
            <a:off x="2172236" y="4505601"/>
            <a:ext cx="3339921" cy="1941073"/>
          </a:xfrm>
          <a:prstGeom prst="rect">
            <a:avLst/>
          </a:prstGeom>
        </p:spPr>
      </p:pic>
      <p:pic>
        <p:nvPicPr>
          <p:cNvPr id="16" name="Content Placeholder 3" descr="01.jpg"/>
          <p:cNvPicPr>
            <a:picLocks noChangeAspect="1"/>
          </p:cNvPicPr>
          <p:nvPr/>
        </p:nvPicPr>
        <p:blipFill>
          <a:blip r:embed="rId4"/>
          <a:stretch>
            <a:fillRect/>
          </a:stretch>
        </p:blipFill>
        <p:spPr>
          <a:xfrm>
            <a:off x="5698904" y="4561787"/>
            <a:ext cx="3728434" cy="1406257"/>
          </a:xfrm>
          <a:prstGeom prst="rect">
            <a:avLst/>
          </a:prstGeom>
        </p:spPr>
      </p:pic>
      <p:pic>
        <p:nvPicPr>
          <p:cNvPr id="18" name="Content Placeholder 3" descr="01.jpg"/>
          <p:cNvPicPr>
            <a:picLocks noChangeAspect="1"/>
          </p:cNvPicPr>
          <p:nvPr/>
        </p:nvPicPr>
        <p:blipFill>
          <a:blip r:embed="rId5"/>
          <a:stretch>
            <a:fillRect/>
          </a:stretch>
        </p:blipFill>
        <p:spPr>
          <a:xfrm>
            <a:off x="3307723" y="1648053"/>
            <a:ext cx="4605763" cy="2730763"/>
          </a:xfrm>
          <a:prstGeom prst="rect">
            <a:avLst/>
          </a:prstGeom>
        </p:spPr>
      </p:pic>
      <p:sp>
        <p:nvSpPr>
          <p:cNvPr id="9" name="Rectangle 8"/>
          <p:cNvSpPr/>
          <p:nvPr/>
        </p:nvSpPr>
        <p:spPr>
          <a:xfrm>
            <a:off x="8053588" y="1627932"/>
            <a:ext cx="3679065" cy="1200329"/>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1: Enter Passcode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(User inputs the correct passcode to decrypt the hidden message.)</a:t>
            </a:r>
            <a:endParaRPr lang="en-US" dirty="0" smtClean="0">
              <a:latin typeface="Arial" pitchFamily="34" charset="0"/>
              <a:cs typeface="Arial" pitchFamily="34" charset="0"/>
            </a:endParaRPr>
          </a:p>
        </p:txBody>
      </p:sp>
      <p:sp>
        <p:nvSpPr>
          <p:cNvPr id="10" name="Rectangle 9"/>
          <p:cNvSpPr/>
          <p:nvPr/>
        </p:nvSpPr>
        <p:spPr>
          <a:xfrm>
            <a:off x="188890" y="3946129"/>
            <a:ext cx="1884609" cy="2585323"/>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2: Choose the Encrypted Image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(User selects the image that contains the hidden message.)</a:t>
            </a:r>
            <a:endParaRPr lang="en-US" dirty="0" smtClean="0">
              <a:latin typeface="Arial" pitchFamily="34" charset="0"/>
              <a:cs typeface="Arial" pitchFamily="34" charset="0"/>
            </a:endParaRPr>
          </a:p>
        </p:txBody>
      </p:sp>
      <p:sp>
        <p:nvSpPr>
          <p:cNvPr id="11" name="Rectangle 10"/>
          <p:cNvSpPr/>
          <p:nvPr/>
        </p:nvSpPr>
        <p:spPr>
          <a:xfrm>
            <a:off x="9538950" y="4456089"/>
            <a:ext cx="2451279" cy="2031325"/>
          </a:xfrm>
          <a:prstGeom prst="rect">
            <a:avLst/>
          </a:prstGeom>
        </p:spPr>
        <p:txBody>
          <a:bodyPr wrap="square">
            <a:spAutoFit/>
          </a:bodyPr>
          <a:lstStyle/>
          <a:p>
            <a:pPr marL="342900" indent="-342900">
              <a:buFont typeface="Wingdings" pitchFamily="2" charset="2"/>
              <a:buChar char="§"/>
            </a:pPr>
            <a:r>
              <a:rPr lang="en-US" b="1" dirty="0" smtClean="0">
                <a:latin typeface="Arial" pitchFamily="34" charset="0"/>
                <a:cs typeface="Arial" pitchFamily="34" charset="0"/>
              </a:rPr>
              <a:t>Step 3: Display the Secret Message</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i="1" dirty="0" smtClean="0">
                <a:latin typeface="Arial" pitchFamily="34" charset="0"/>
                <a:cs typeface="Arial" pitchFamily="34" charset="0"/>
              </a:rPr>
              <a:t>(If the passcode is correct, the hidden message is revealed.)</a:t>
            </a:r>
            <a:endParaRPr lang="en-US" dirty="0">
              <a:latin typeface="Arial" pitchFamily="34" charset="0"/>
              <a:cs typeface="Arial" pitchFamily="34" charset="0"/>
            </a:endParaRPr>
          </a:p>
        </p:txBody>
      </p:sp>
    </p:spTree>
    <p:extLst>
      <p:ext uri="{BB962C8B-B14F-4D97-AF65-F5344CB8AC3E}">
        <p14:creationId xmlns=""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432</TotalTime>
  <Words>417</Words>
  <Application>Microsoft Office PowerPoint</Application>
  <PresentationFormat>Custom</PresentationFormat>
  <Paragraphs>64</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IMAGES USING STEGANOGRAPHY </vt:lpstr>
      <vt:lpstr>OUTLINE</vt:lpstr>
      <vt:lpstr>Problem Statement</vt:lpstr>
      <vt:lpstr>Technology  used</vt:lpstr>
      <vt:lpstr>Wow factors</vt:lpstr>
      <vt:lpstr>End users</vt:lpstr>
      <vt:lpstr>Results</vt:lpstr>
      <vt:lpstr>Results</vt:lpstr>
      <vt:lpstr>Results</vt:lpstr>
      <vt:lpstr>Conclusion</vt:lpstr>
      <vt:lpstr>GitHub Link</vt:lpstr>
      <vt:lpstr>Slide 12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Laptop Solution</cp:lastModifiedBy>
  <cp:revision>64</cp:revision>
  <dcterms:created xsi:type="dcterms:W3CDTF">2021-05-26T16:50:10Z</dcterms:created>
  <dcterms:modified xsi:type="dcterms:W3CDTF">2025-02-19T13:53:48Z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