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Ashok Kumar-Jharkhand Rai University Ranchi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803C-5F7E-7B18-0D85-6BF756D6711F}"/>
              </a:ext>
            </a:extLst>
          </p:cNvPr>
          <p:cNvSpPr>
            <a:spLocks noGrp="1"/>
          </p:cNvSpPr>
          <p:nvPr>
            <p:ph type="title"/>
          </p:nvPr>
        </p:nvSpPr>
        <p:spPr/>
        <p:txBody>
          <a:bodyPr/>
          <a:lstStyle/>
          <a:p>
            <a:r>
              <a:rPr lang="en-US"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5" name="Content Placeholder 4">
            <a:extLst>
              <a:ext uri="{FF2B5EF4-FFF2-40B4-BE49-F238E27FC236}">
                <a16:creationId xmlns:a16="http://schemas.microsoft.com/office/drawing/2014/main" id="{0AFD1001-C7A7-3087-196A-6FFBCB71BEBA}"/>
              </a:ext>
            </a:extLst>
          </p:cNvPr>
          <p:cNvPicPr>
            <a:picLocks noGrp="1" noChangeAspect="1"/>
          </p:cNvPicPr>
          <p:nvPr>
            <p:ph idx="1"/>
          </p:nvPr>
        </p:nvPicPr>
        <p:blipFill>
          <a:blip r:embed="rId2"/>
          <a:stretch>
            <a:fillRect/>
          </a:stretch>
        </p:blipFill>
        <p:spPr>
          <a:xfrm>
            <a:off x="477330" y="1232452"/>
            <a:ext cx="11029950" cy="3676650"/>
          </a:xfrm>
        </p:spPr>
      </p:pic>
      <p:sp>
        <p:nvSpPr>
          <p:cNvPr id="6" name="TextBox 5">
            <a:extLst>
              <a:ext uri="{FF2B5EF4-FFF2-40B4-BE49-F238E27FC236}">
                <a16:creationId xmlns:a16="http://schemas.microsoft.com/office/drawing/2014/main" id="{7AF58201-D7EC-6BA5-E788-1744A17BF56D}"/>
              </a:ext>
            </a:extLst>
          </p:cNvPr>
          <p:cNvSpPr txBox="1"/>
          <p:nvPr/>
        </p:nvSpPr>
        <p:spPr>
          <a:xfrm>
            <a:off x="405353" y="4909102"/>
            <a:ext cx="10708849" cy="1023165"/>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image is an IBM Watson Studio "Metric chart" comparing the performance of </a:t>
            </a:r>
            <a:r>
              <a:rPr lang="en-US" sz="1400" b="1" dirty="0">
                <a:latin typeface="Times New Roman" panose="02020603050405020304" pitchFamily="18" charset="0"/>
                <a:cs typeface="Times New Roman" panose="02020603050405020304" pitchFamily="18" charset="0"/>
              </a:rPr>
              <a:t>8 machine learning pipelines (P1-P8)</a:t>
            </a:r>
            <a:r>
              <a:rPr lang="en-US" sz="1400" dirty="0">
                <a:latin typeface="Times New Roman" panose="02020603050405020304" pitchFamily="18" charset="0"/>
                <a:cs typeface="Times New Roman" panose="02020603050405020304" pitchFamily="18" charset="0"/>
              </a:rPr>
              <a:t> for "Power System Fault Detection." It visualizes cross-validated scores across various metrics like </a:t>
            </a:r>
            <a:r>
              <a:rPr lang="en-US" sz="1400" b="1" dirty="0">
                <a:latin typeface="Times New Roman" panose="02020603050405020304" pitchFamily="18" charset="0"/>
                <a:cs typeface="Times New Roman" panose="02020603050405020304" pitchFamily="18" charset="0"/>
              </a:rPr>
              <a:t>Accuracy, F1-score, Log loss, Precision, and Recall</a:t>
            </a:r>
            <a:r>
              <a:rPr lang="en-US" sz="1400" dirty="0">
                <a:latin typeface="Times New Roman" panose="02020603050405020304" pitchFamily="18" charset="0"/>
                <a:cs typeface="Times New Roman" panose="02020603050405020304" pitchFamily="18" charset="0"/>
              </a:rPr>
              <a:t>, showing that </a:t>
            </a:r>
            <a:r>
              <a:rPr lang="en-US" sz="1400" b="1" dirty="0">
                <a:latin typeface="Times New Roman" panose="02020603050405020304" pitchFamily="18" charset="0"/>
                <a:cs typeface="Times New Roman" panose="02020603050405020304" pitchFamily="18" charset="0"/>
              </a:rPr>
              <a:t>Pipeline P1 currently exhibits the highest performance</a:t>
            </a:r>
            <a:r>
              <a:rPr lang="en-US" sz="1400" dirty="0">
                <a:latin typeface="Times New Roman" panose="02020603050405020304" pitchFamily="18" charset="0"/>
                <a:cs typeface="Times New Roman" panose="02020603050405020304" pitchFamily="18" charset="0"/>
              </a:rPr>
              <a:t> across most metrics.</a:t>
            </a:r>
          </a:p>
        </p:txBody>
      </p:sp>
    </p:spTree>
    <p:extLst>
      <p:ext uri="{BB962C8B-B14F-4D97-AF65-F5344CB8AC3E}">
        <p14:creationId xmlns:p14="http://schemas.microsoft.com/office/powerpoint/2010/main" val="146110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52F8-14E2-D22F-CBA5-3D49720267CB}"/>
              </a:ext>
            </a:extLst>
          </p:cNvPr>
          <p:cNvSpPr>
            <a:spLocks noGrp="1"/>
          </p:cNvSpPr>
          <p:nvPr>
            <p:ph type="title"/>
          </p:nvPr>
        </p:nvSpPr>
        <p:spPr/>
        <p:txBody>
          <a:bodyPr/>
          <a:lstStyle/>
          <a:p>
            <a:r>
              <a:rPr lang="en-US"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5" name="Content Placeholder 4">
            <a:extLst>
              <a:ext uri="{FF2B5EF4-FFF2-40B4-BE49-F238E27FC236}">
                <a16:creationId xmlns:a16="http://schemas.microsoft.com/office/drawing/2014/main" id="{B94BA608-10DF-73A1-FD0C-2435CD9D49D4}"/>
              </a:ext>
            </a:extLst>
          </p:cNvPr>
          <p:cNvPicPr>
            <a:picLocks noGrp="1" noChangeAspect="1"/>
          </p:cNvPicPr>
          <p:nvPr>
            <p:ph idx="1"/>
          </p:nvPr>
        </p:nvPicPr>
        <p:blipFill>
          <a:blip r:embed="rId2"/>
          <a:stretch>
            <a:fillRect/>
          </a:stretch>
        </p:blipFill>
        <p:spPr>
          <a:xfrm>
            <a:off x="581025" y="1232452"/>
            <a:ext cx="11029950" cy="3380328"/>
          </a:xfrm>
        </p:spPr>
      </p:pic>
      <p:sp>
        <p:nvSpPr>
          <p:cNvPr id="6" name="TextBox 5">
            <a:extLst>
              <a:ext uri="{FF2B5EF4-FFF2-40B4-BE49-F238E27FC236}">
                <a16:creationId xmlns:a16="http://schemas.microsoft.com/office/drawing/2014/main" id="{FB91B44D-0C34-79A3-F91C-BDB6ED31586F}"/>
              </a:ext>
            </a:extLst>
          </p:cNvPr>
          <p:cNvSpPr txBox="1"/>
          <p:nvPr/>
        </p:nvSpPr>
        <p:spPr>
          <a:xfrm>
            <a:off x="581025" y="4741682"/>
            <a:ext cx="10947956" cy="147732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This image displays the prediction results for a multiclass classification model, showing a single record identified as "</a:t>
            </a:r>
            <a:r>
              <a:rPr lang="en-US" sz="1600" b="1" dirty="0">
                <a:latin typeface="Times New Roman" panose="02020603050405020304" pitchFamily="18" charset="0"/>
                <a:cs typeface="Times New Roman" panose="02020603050405020304" pitchFamily="18" charset="0"/>
              </a:rPr>
              <a:t>Line Breakage</a:t>
            </a:r>
            <a:r>
              <a:rPr lang="en-US" sz="1600" dirty="0">
                <a:latin typeface="Times New Roman" panose="02020603050405020304" pitchFamily="18" charset="0"/>
                <a:cs typeface="Times New Roman" panose="02020603050405020304" pitchFamily="18" charset="0"/>
              </a:rPr>
              <a:t>" with </a:t>
            </a:r>
            <a:r>
              <a:rPr lang="en-US" sz="1600" b="1" dirty="0">
                <a:latin typeface="Times New Roman" panose="02020603050405020304" pitchFamily="18" charset="0"/>
                <a:cs typeface="Times New Roman" panose="02020603050405020304" pitchFamily="18" charset="0"/>
              </a:rPr>
              <a:t>39% confidence</a:t>
            </a:r>
            <a:r>
              <a:rPr lang="en-US" sz="1600" dirty="0">
                <a:latin typeface="Times New Roman" panose="02020603050405020304" pitchFamily="18" charset="0"/>
                <a:cs typeface="Times New Roman" panose="02020603050405020304" pitchFamily="18" charset="0"/>
              </a:rPr>
              <a:t>. It also provides details: Fault ID F001, location (34.0522, -118.2437), Voltage 2200V, Current 250A, and Power 50kW.</a:t>
            </a:r>
          </a:p>
          <a:p>
            <a:endParaRPr lang="en-US" dirty="0"/>
          </a:p>
        </p:txBody>
      </p:sp>
    </p:spTree>
    <p:extLst>
      <p:ext uri="{BB962C8B-B14F-4D97-AF65-F5344CB8AC3E}">
        <p14:creationId xmlns:p14="http://schemas.microsoft.com/office/powerpoint/2010/main" val="247421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150000"/>
              </a:lnSpc>
            </a:pPr>
            <a:r>
              <a:rPr lang="en-US" sz="2000" dirty="0">
                <a:latin typeface="Times New Roman" panose="02020603050405020304" pitchFamily="18" charset="0"/>
                <a:cs typeface="Times New Roman" panose="02020603050405020304" pitchFamily="18" charset="0"/>
              </a:rPr>
              <a:t>This project successfully built an Machine Learning model for rapid and accurate power system fault detection, crucial for grid stability in urban and rural areas, demonstrating the effectiveness of using electrical data and IBM Cloud Lite services.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D081C53C-BF12-E2C9-7080-E480A8593DA2}"/>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Future scope involves real-time predictive analytics, enhanced accuracy (especially for location), root cause analysis, seamless integration with grid operations, adaptive learning, leveraging IBM Cloud scalability, and incorporating Explainable AI (XAI).</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lnSpc>
                <a:spcPct val="150000"/>
              </a:lnSpc>
            </a:pPr>
            <a:r>
              <a:rPr lang="en-US" sz="2000" dirty="0">
                <a:latin typeface="Times New Roman" panose="02020603050405020304" pitchFamily="18" charset="0"/>
                <a:cs typeface="Times New Roman" panose="02020603050405020304" pitchFamily="18" charset="0"/>
              </a:rPr>
              <a:t>The main references for this project are the </a:t>
            </a:r>
            <a:r>
              <a:rPr lang="en-US" sz="2000" b="1" dirty="0">
                <a:latin typeface="Times New Roman" panose="02020603050405020304" pitchFamily="18" charset="0"/>
                <a:cs typeface="Times New Roman" panose="02020603050405020304" pitchFamily="18" charset="0"/>
              </a:rPr>
              <a:t>Kaggle "Power System Faults Dataset"</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IBM Cloud documentation</a:t>
            </a:r>
            <a:r>
              <a:rPr lang="en-US" sz="2000" dirty="0">
                <a:latin typeface="Times New Roman" panose="02020603050405020304" pitchFamily="18" charset="0"/>
                <a:cs typeface="Times New Roman" panose="02020603050405020304" pitchFamily="18" charset="0"/>
              </a:rPr>
              <a:t> for services like Watson Studio, Cloud Object Storage, and Watson Machine Learning, which were used for development and deployment.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8B174EB-21BA-0B78-9E63-86E296A4217C}"/>
              </a:ext>
            </a:extLst>
          </p:cNvPr>
          <p:cNvPicPr>
            <a:picLocks noGrp="1" noChangeAspect="1"/>
          </p:cNvPicPr>
          <p:nvPr>
            <p:ph idx="1"/>
          </p:nvPr>
        </p:nvPicPr>
        <p:blipFill>
          <a:blip r:embed="rId2"/>
          <a:stretch>
            <a:fillRect/>
          </a:stretch>
        </p:blipFill>
        <p:spPr>
          <a:xfrm>
            <a:off x="1348033" y="1377163"/>
            <a:ext cx="9247695" cy="5061343"/>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B58F126-9FBC-D4DB-A89A-8CA3E776EB3A}"/>
              </a:ext>
            </a:extLst>
          </p:cNvPr>
          <p:cNvPicPr>
            <a:picLocks noGrp="1" noChangeAspect="1"/>
          </p:cNvPicPr>
          <p:nvPr>
            <p:ph idx="1"/>
          </p:nvPr>
        </p:nvPicPr>
        <p:blipFill>
          <a:blip r:embed="rId2"/>
          <a:stretch>
            <a:fillRect/>
          </a:stretch>
        </p:blipFill>
        <p:spPr>
          <a:xfrm>
            <a:off x="1404594" y="1355001"/>
            <a:ext cx="9238267" cy="5025702"/>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1DBF29B-39E7-3041-72AD-7D3AD0E2C58C}"/>
              </a:ext>
            </a:extLst>
          </p:cNvPr>
          <p:cNvPicPr>
            <a:picLocks noGrp="1" noChangeAspect="1"/>
          </p:cNvPicPr>
          <p:nvPr>
            <p:ph idx="1"/>
          </p:nvPr>
        </p:nvPicPr>
        <p:blipFill>
          <a:blip r:embed="rId2"/>
          <a:stretch>
            <a:fillRect/>
          </a:stretch>
        </p:blipFill>
        <p:spPr>
          <a:xfrm>
            <a:off x="1036948" y="1800520"/>
            <a:ext cx="9898145" cy="3629320"/>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lnSpc>
                <a:spcPct val="150000"/>
              </a:lnSpc>
            </a:pPr>
            <a:r>
              <a:rPr lang="en-US" sz="1600" dirty="0">
                <a:latin typeface="Times New Roman" panose="02020603050405020304" pitchFamily="18" charset="0"/>
                <a:cs typeface="Times New Roman" panose="02020603050405020304" pitchFamily="18" charset="0"/>
              </a:rPr>
              <a:t>Currently, modern power grids require fast and intelligent fault monitoring systems to ensure a continuous and reliable electricity supply. Faults in power distribution systems—such as Line-to-Ground (LG), Line-to-Line (LL), and Three-Phase (LLL) faults—can lead to blackouts, equipment damage, and instability if not identified in time. It is important to detect and classify these faults quickly to initiate appropriate corrective actions. The crucial part is building a smart system that can analyze electrical signals like voltage and current phasors to predict and classify different fault types. This enables power utilities to maintain grid stability, reduce downtime, and ensure safety in operation. Hence, the development of a machine learning-based fault detection and classification system is essential for the automation and reliability of power systems.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lnSpc>
                <a:spcPct val="100000"/>
              </a:lnSpc>
            </a:pPr>
            <a:r>
              <a:rPr lang="en-US" sz="1100" b="1" dirty="0">
                <a:latin typeface="Times New Roman" panose="02020603050405020304" pitchFamily="18" charset="0"/>
                <a:cs typeface="Times New Roman" panose="02020603050405020304" pitchFamily="18" charset="0"/>
              </a:rPr>
              <a:t>The proposed system aims to address the challenge of detecting and classifying faults in power distribution systems to ensure a reliable and stable electricity supply. This involves leveraging machine learning and electrical signal analysis to identify and categorize different types of faults in real-time. The solution will consist of the following component:</a:t>
            </a:r>
          </a:p>
          <a:p>
            <a:pPr marL="305435" indent="-305435">
              <a:lnSpc>
                <a:spcPct val="100000"/>
              </a:lnSpc>
            </a:pPr>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Gather historical power system data, including voltage, current phasors, frequency, and phase angles.</a:t>
            </a:r>
          </a:p>
          <a:p>
            <a:pPr marL="629920" lvl="1" indent="-305435"/>
            <a:r>
              <a:rPr lang="en-US" sz="1100" dirty="0">
                <a:latin typeface="Times New Roman" panose="02020603050405020304" pitchFamily="18" charset="0"/>
                <a:cs typeface="Times New Roman" panose="02020603050405020304" pitchFamily="18" charset="0"/>
              </a:rPr>
              <a:t>Use labeled data containing fault types such as Line-to-Ground (LG), Line-to-Line (LL), Double Line-to-Ground (DLG), and Three-Phase (LLL) faults.</a:t>
            </a:r>
          </a:p>
          <a:p>
            <a:pPr marL="305435" indent="-305435">
              <a:lnSpc>
                <a:spcPct val="100000"/>
              </a:lnSpc>
            </a:pPr>
            <a:r>
              <a:rPr lang="en-IN" sz="1100" b="1" dirty="0">
                <a:latin typeface="Times New Roman" panose="02020603050405020304" pitchFamily="18" charset="0"/>
                <a:ea typeface="+mn-lt"/>
                <a:cs typeface="Times New Roman" panose="02020603050405020304" pitchFamily="18" charset="0"/>
              </a:rPr>
              <a:t>Data Preprocessing:</a:t>
            </a:r>
            <a:endParaRPr lang="en-IN" sz="1100" b="1" dirty="0">
              <a:latin typeface="Times New Roman" panose="02020603050405020304" pitchFamily="18" charset="0"/>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Clean and preprocess the collected data to handle missing values, duplicates, and noisy signals.</a:t>
            </a:r>
            <a:endParaRPr lang="en-IN" sz="1100" dirty="0">
              <a:latin typeface="Times New Roman" panose="02020603050405020304" pitchFamily="18" charset="0"/>
              <a:ea typeface="+mn-lt"/>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Perform normalization and feature engineering to extract meaningful electrical characteristics impacting fault classification.</a:t>
            </a:r>
          </a:p>
          <a:p>
            <a:pPr marL="305920" indent="-305435">
              <a:lnSpc>
                <a:spcPct val="100000"/>
              </a:lnSpc>
            </a:pPr>
            <a:r>
              <a:rPr lang="en-IN" sz="1100" b="1" dirty="0">
                <a:latin typeface="Times New Roman" panose="02020603050405020304" pitchFamily="18" charset="0"/>
                <a:ea typeface="+mn-lt"/>
                <a:cs typeface="Times New Roman" panose="02020603050405020304" pitchFamily="18" charset="0"/>
              </a:rPr>
              <a:t>Machine Learning Algorithm:</a:t>
            </a:r>
            <a:endParaRPr lang="en-IN" sz="1100" b="1" dirty="0">
              <a:latin typeface="Times New Roman" panose="02020603050405020304" pitchFamily="18" charset="0"/>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Implement supervised classification models such as Random Forest, Support Vector Machine (SVM), or Neural Networks to detect and classify fault types</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Train the models to distinguish between normal operating conditions and various fault scenarios</a:t>
            </a:r>
            <a:r>
              <a:rPr lang="en-IN" sz="1200" dirty="0">
                <a:latin typeface="Times New Roman" panose="02020603050405020304" pitchFamily="18" charset="0"/>
                <a:ea typeface="+mn-lt"/>
                <a:cs typeface="Times New Roman" panose="02020603050405020304" pitchFamily="18" charset="0"/>
              </a:rPr>
              <a:t>.</a:t>
            </a:r>
          </a:p>
          <a:p>
            <a:pPr marL="629920" lvl="1" indent="-305435"/>
            <a:r>
              <a:rPr lang="en-US" sz="1100" dirty="0">
                <a:latin typeface="Times New Roman" panose="02020603050405020304" pitchFamily="18" charset="0"/>
                <a:cs typeface="Times New Roman" panose="02020603050405020304" pitchFamily="18" charset="0"/>
              </a:rPr>
              <a:t>Use cross-validation and hyperparameter tuning for improved accuracy.</a:t>
            </a:r>
            <a:endParaRPr lang="en-IN" sz="1100" dirty="0">
              <a:latin typeface="Times New Roman" panose="02020603050405020304" pitchFamily="18" charset="0"/>
              <a:cs typeface="Times New Roman" panose="02020603050405020304" pitchFamily="18" charset="0"/>
            </a:endParaRPr>
          </a:p>
          <a:p>
            <a:pPr marL="305435" indent="-305435">
              <a:lnSpc>
                <a:spcPct val="100000"/>
              </a:lnSpc>
            </a:pPr>
            <a:r>
              <a:rPr lang="en-IN" sz="1200" b="1" dirty="0">
                <a:latin typeface="Times New Roman" panose="02020603050405020304" pitchFamily="18" charset="0"/>
                <a:ea typeface="+mn-lt"/>
                <a:cs typeface="Times New Roman" panose="02020603050405020304" pitchFamily="18" charset="0"/>
              </a:rPr>
              <a:t>Deployment:</a:t>
            </a:r>
            <a:endParaRPr lang="en-IN" sz="1200" b="1" dirty="0">
              <a:latin typeface="Times New Roman" panose="02020603050405020304" pitchFamily="18" charset="0"/>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Deploy the trained model using IBM Cloud Lite Services, particularly IBM Watson Studio and Watson Machine Learning</a:t>
            </a:r>
            <a:r>
              <a:rPr lang="en-IN" sz="1100" dirty="0">
                <a:latin typeface="Times New Roman" panose="02020603050405020304" pitchFamily="18" charset="0"/>
                <a:ea typeface="+mn-lt"/>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marL="629920" lvl="1" indent="-305435"/>
            <a:r>
              <a:rPr lang="en-IN" sz="1100" dirty="0">
                <a:latin typeface="Times New Roman" panose="02020603050405020304" pitchFamily="18" charset="0"/>
                <a:ea typeface="+mn-lt"/>
                <a:cs typeface="Times New Roman" panose="02020603050405020304" pitchFamily="18" charset="0"/>
              </a:rPr>
              <a:t>Deploy the solution on a scalable and reliable platform, considering factors like server infrastructure, response time, and user accessibility.</a:t>
            </a:r>
            <a:endParaRPr lang="en-IN" sz="1100" dirty="0">
              <a:latin typeface="Times New Roman" panose="02020603050405020304" pitchFamily="18" charset="0"/>
              <a:cs typeface="Times New Roman" panose="02020603050405020304" pitchFamily="18" charset="0"/>
            </a:endParaRPr>
          </a:p>
          <a:p>
            <a:pPr marL="305435" indent="-305435">
              <a:lnSpc>
                <a:spcPct val="100000"/>
              </a:lnSpc>
            </a:pPr>
            <a:r>
              <a:rPr lang="en-IN" sz="1200" b="1" dirty="0">
                <a:latin typeface="Times New Roman" panose="02020603050405020304" pitchFamily="18" charset="0"/>
                <a:ea typeface="+mn-lt"/>
                <a:cs typeface="Times New Roman" panose="02020603050405020304" pitchFamily="18" charset="0"/>
              </a:rPr>
              <a:t>Evaluation:</a:t>
            </a:r>
            <a:endParaRPr lang="en-IN" sz="1200" b="1" dirty="0">
              <a:latin typeface="Times New Roman" panose="02020603050405020304" pitchFamily="18" charset="0"/>
              <a:cs typeface="Times New Roman" panose="02020603050405020304" pitchFamily="18" charset="0"/>
            </a:endParaRPr>
          </a:p>
          <a:p>
            <a:pPr marL="629920" lvl="1" indent="-305435"/>
            <a:r>
              <a:rPr lang="en-US" sz="1100" dirty="0">
                <a:latin typeface="Times New Roman" panose="02020603050405020304" pitchFamily="18" charset="0"/>
                <a:cs typeface="Times New Roman" panose="02020603050405020304" pitchFamily="18" charset="0"/>
              </a:rPr>
              <a:t>Assess model performance using metrics like Accuracy, Precision, Recall, F1 Score, and Confusion Matrix</a:t>
            </a:r>
            <a:r>
              <a:rPr lang="en-IN" sz="1100" dirty="0">
                <a:latin typeface="Times New Roman" panose="02020603050405020304" pitchFamily="18" charset="0"/>
                <a:ea typeface="+mn-lt"/>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marL="629920" lvl="1" indent="-305435"/>
            <a:r>
              <a:rPr lang="en-IN" sz="1200" dirty="0">
                <a:latin typeface="Times New Roman" panose="02020603050405020304" pitchFamily="18" charset="0"/>
                <a:ea typeface="+mn-lt"/>
                <a:cs typeface="Times New Roman" panose="02020603050405020304" pitchFamily="18" charset="0"/>
              </a:rPr>
              <a:t>Fine-tune the model based on feedback and continuous monitoring of prediction accuracy.</a:t>
            </a:r>
            <a:endParaRPr lang="en-IN" sz="1200" dirty="0">
              <a:latin typeface="Times New Roman" panose="02020603050405020304" pitchFamily="18" charset="0"/>
              <a:cs typeface="Times New Roman" panose="02020603050405020304" pitchFamily="18" charset="0"/>
            </a:endParaRPr>
          </a:p>
          <a:p>
            <a:pPr marL="629920" lvl="1" indent="-305435"/>
            <a:r>
              <a:rPr lang="en-IN" sz="1100" dirty="0">
                <a:latin typeface="Times New Roman" panose="02020603050405020304" pitchFamily="18" charset="0"/>
                <a:ea typeface="+mn-lt"/>
                <a:cs typeface="Times New Roman" panose="02020603050405020304" pitchFamily="18" charset="0"/>
              </a:rPr>
              <a:t>Result: </a:t>
            </a:r>
            <a:r>
              <a:rPr lang="en-US" sz="1100" dirty="0">
                <a:latin typeface="Times New Roman" panose="02020603050405020304" pitchFamily="18" charset="0"/>
                <a:cs typeface="Times New Roman" panose="02020603050405020304" pitchFamily="18" charset="0"/>
              </a:rPr>
              <a:t>The proposed system will enable power utilities to automatically detect and classify power system faults with high accuracy. This will reduce response time, enhance grid reliability, and support proactive maintenance, ensuring a stable and uninterrupted electricity supply.</a:t>
            </a:r>
            <a:endParaRPr lang="en-IN" sz="1100" dirty="0">
              <a:latin typeface="Times New Roman" panose="02020603050405020304" pitchFamily="18" charset="0"/>
              <a:cs typeface="Times New Roman" panose="02020603050405020304" pitchFamily="18" charset="0"/>
            </a:endParaRPr>
          </a:p>
          <a:p>
            <a:pPr marL="324485" lvl="1"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IN" sz="1800" b="1" dirty="0">
                <a:solidFill>
                  <a:srgbClr val="0F0F0F"/>
                </a:solidFill>
              </a:rPr>
              <a:t>   System requirements:  </a:t>
            </a:r>
          </a:p>
          <a:p>
            <a:pPr lvl="1">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Platform : </a:t>
            </a:r>
            <a:r>
              <a:rPr lang="en-US" dirty="0">
                <a:latin typeface="Times New Roman" panose="02020603050405020304" pitchFamily="18" charset="0"/>
                <a:cs typeface="Times New Roman" panose="02020603050405020304" pitchFamily="18" charset="0"/>
              </a:rPr>
              <a:t>IBM Cloud Lite (Free Tier)</a:t>
            </a:r>
          </a:p>
          <a:p>
            <a:pPr lvl="1">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Core Services : </a:t>
            </a:r>
            <a:r>
              <a:rPr lang="en-US" dirty="0"/>
              <a:t>- </a:t>
            </a:r>
            <a:r>
              <a:rPr lang="en-US" dirty="0">
                <a:latin typeface="Times New Roman" panose="02020603050405020304" pitchFamily="18" charset="0"/>
                <a:cs typeface="Times New Roman" panose="02020603050405020304" pitchFamily="18" charset="0"/>
              </a:rPr>
              <a:t>IBM Watson.ai Studio (For </a:t>
            </a:r>
            <a:r>
              <a:rPr lang="en-US" dirty="0"/>
              <a:t>Development &amp; Training Environment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t>-  </a:t>
            </a:r>
            <a:r>
              <a:rPr lang="en-US" dirty="0">
                <a:latin typeface="Times New Roman" panose="02020603050405020304" pitchFamily="18" charset="0"/>
                <a:cs typeface="Times New Roman" panose="02020603050405020304" pitchFamily="18" charset="0"/>
              </a:rPr>
              <a:t>IBM Watsonx.ai runtime (For </a:t>
            </a:r>
            <a:r>
              <a:rPr lang="en-US" dirty="0"/>
              <a:t>Running and Deploying ML Models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IBM Cloud Object Storage (For </a:t>
            </a:r>
            <a:r>
              <a:rPr lang="en-US" dirty="0"/>
              <a:t>Cloud Storage for Data and Models</a:t>
            </a:r>
            <a:r>
              <a:rPr lang="en-US" dirty="0">
                <a:latin typeface="Times New Roman" panose="02020603050405020304" pitchFamily="18" charset="0"/>
                <a:cs typeface="Times New Roman" panose="02020603050405020304" pitchFamily="18" charset="0"/>
              </a:rPr>
              <a:t>)</a:t>
            </a:r>
            <a:endParaRPr lang="en-IN" sz="1800" b="1" dirty="0">
              <a:solidFill>
                <a:srgbClr val="0F0F0F"/>
              </a:solidFill>
            </a:endParaRPr>
          </a:p>
          <a:p>
            <a:pPr marL="305435" indent="-305435"/>
            <a:r>
              <a:rPr lang="en-IN" sz="1400" b="1" dirty="0">
                <a:solidFill>
                  <a:srgbClr val="0F0F0F"/>
                </a:solidFill>
                <a:latin typeface="Times New Roman" panose="02020603050405020304" pitchFamily="18" charset="0"/>
                <a:cs typeface="Times New Roman" panose="02020603050405020304" pitchFamily="18" charset="0"/>
              </a:rPr>
              <a:t>Library required to build the model:</a:t>
            </a:r>
          </a:p>
          <a:p>
            <a:pPr marL="629435" lvl="1" indent="-305435"/>
            <a:r>
              <a:rPr lang="en-US" b="1" dirty="0">
                <a:latin typeface="Times New Roman" panose="02020603050405020304" pitchFamily="18" charset="0"/>
                <a:cs typeface="Times New Roman" panose="02020603050405020304" pitchFamily="18" charset="0"/>
              </a:rPr>
              <a:t>Pandas : </a:t>
            </a:r>
            <a:r>
              <a:rPr lang="en-US" dirty="0">
                <a:latin typeface="Times New Roman" panose="02020603050405020304" pitchFamily="18" charset="0"/>
                <a:cs typeface="Times New Roman" panose="02020603050405020304" pitchFamily="18" charset="0"/>
              </a:rPr>
              <a:t>Data loading and manipulation</a:t>
            </a:r>
            <a:endParaRPr lang="en-IN" b="1" dirty="0">
              <a:solidFill>
                <a:srgbClr val="0F0F0F"/>
              </a:solidFill>
              <a:latin typeface="Times New Roman" panose="02020603050405020304" pitchFamily="18" charset="0"/>
              <a:cs typeface="Times New Roman" panose="02020603050405020304" pitchFamily="18" charset="0"/>
            </a:endParaRPr>
          </a:p>
          <a:p>
            <a:pPr marL="629435" lvl="1" indent="-305435"/>
            <a:r>
              <a:rPr lang="en-US" b="1" dirty="0">
                <a:latin typeface="Times New Roman" panose="02020603050405020304" pitchFamily="18" charset="0"/>
                <a:cs typeface="Times New Roman" panose="02020603050405020304" pitchFamily="18" charset="0"/>
              </a:rPr>
              <a:t>NumPy : </a:t>
            </a:r>
            <a:r>
              <a:rPr lang="en-US" dirty="0"/>
              <a:t>Numerical operations</a:t>
            </a:r>
          </a:p>
          <a:p>
            <a:pPr marL="629435" lvl="1" indent="-305435"/>
            <a:r>
              <a:rPr lang="en-US" b="1" dirty="0">
                <a:latin typeface="Times New Roman" panose="02020603050405020304" pitchFamily="18" charset="0"/>
                <a:cs typeface="Times New Roman" panose="02020603050405020304" pitchFamily="18" charset="0"/>
              </a:rPr>
              <a:t>scikit-learn : </a:t>
            </a:r>
            <a:r>
              <a:rPr lang="nb-NO" dirty="0"/>
              <a:t>ML models (RandomForest, SVM, etc.)</a:t>
            </a:r>
          </a:p>
          <a:p>
            <a:pPr marL="629435" lvl="1" indent="-305435"/>
            <a:r>
              <a:rPr lang="en-IN" b="1" dirty="0">
                <a:solidFill>
                  <a:srgbClr val="0F0F0F"/>
                </a:solidFill>
                <a:latin typeface="Times New Roman" panose="02020603050405020304" pitchFamily="18" charset="0"/>
                <a:cs typeface="Times New Roman" panose="02020603050405020304" pitchFamily="18" charset="0"/>
              </a:rPr>
              <a:t>matplotlib, seaborn : </a:t>
            </a:r>
            <a:r>
              <a:rPr lang="en-US" dirty="0"/>
              <a:t>Data visualization</a:t>
            </a:r>
          </a:p>
          <a:p>
            <a:pPr marL="629435" lvl="1" indent="-305435"/>
            <a:r>
              <a:rPr lang="en-US" b="1" dirty="0">
                <a:latin typeface="Times New Roman" panose="02020603050405020304" pitchFamily="18" charset="0"/>
                <a:cs typeface="Times New Roman" panose="02020603050405020304" pitchFamily="18" charset="0"/>
              </a:rPr>
              <a:t>Joblib : 	</a:t>
            </a:r>
            <a:r>
              <a:rPr lang="en-US" dirty="0">
                <a:latin typeface="Times New Roman" panose="02020603050405020304" pitchFamily="18" charset="0"/>
                <a:cs typeface="Times New Roman" panose="02020603050405020304" pitchFamily="18" charset="0"/>
              </a:rPr>
              <a:t>Model saving/loading</a:t>
            </a:r>
          </a:p>
          <a:p>
            <a:pPr marL="629435" lvl="1" indent="-305435"/>
            <a:r>
              <a:rPr lang="en-US" b="1" dirty="0">
                <a:latin typeface="Times New Roman" panose="02020603050405020304" pitchFamily="18" charset="0"/>
                <a:cs typeface="Times New Roman" panose="02020603050405020304" pitchFamily="18" charset="0"/>
              </a:rPr>
              <a:t>ibm_watson_machine_learning : </a:t>
            </a:r>
            <a:r>
              <a:rPr lang="en-US" dirty="0"/>
              <a:t>To deploy the model on IBM Watsonx.ai</a:t>
            </a:r>
            <a:endParaRPr lang="en-IN" b="1" dirty="0">
              <a:solidFill>
                <a:srgbClr val="0F0F0F"/>
              </a:solidFill>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B6C9F4F7-ABCD-5CB5-BB14-8DD3BCA771BC}"/>
              </a:ext>
            </a:extLst>
          </p:cNvPr>
          <p:cNvSpPr>
            <a:spLocks noChangeArrowheads="1"/>
          </p:cNvSpPr>
          <p:nvPr/>
        </p:nvSpPr>
        <p:spPr bwMode="auto">
          <a:xfrm>
            <a:off x="0" y="120877"/>
            <a:ext cx="2103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33633" y="1611984"/>
            <a:ext cx="11177176" cy="4279769"/>
          </a:xfrm>
        </p:spPr>
        <p:txBody>
          <a:bodyPr>
            <a:normAutofit fontScale="92500" lnSpcReduction="20000"/>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a:t>
            </a:r>
            <a:r>
              <a:rPr lang="en-US" sz="1400" dirty="0">
                <a:latin typeface="Times New Roman" panose="02020603050405020304" pitchFamily="18" charset="0"/>
                <a:cs typeface="Times New Roman" panose="02020603050405020304" pitchFamily="18" charset="0"/>
              </a:rPr>
              <a:t>Power System Fault Detection and Classification</a:t>
            </a:r>
            <a:r>
              <a:rPr lang="en-IN" sz="1400" dirty="0">
                <a:latin typeface="Times New Roman" panose="02020603050405020304" pitchFamily="18" charset="0"/>
                <a:ea typeface="+mn-lt"/>
                <a:cs typeface="Times New Roman" panose="02020603050405020304" pitchFamily="18" charset="0"/>
              </a:rPr>
              <a:t>. </a:t>
            </a: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endParaRPr lang="en-IN"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cs typeface="Times New Roman" panose="02020603050405020304" pitchFamily="18" charset="0"/>
              </a:rPr>
              <a:t>For this project, the </a:t>
            </a:r>
            <a:r>
              <a:rPr lang="en-US" b="1" dirty="0">
                <a:latin typeface="Times New Roman" panose="02020603050405020304" pitchFamily="18" charset="0"/>
                <a:cs typeface="Times New Roman" panose="02020603050405020304" pitchFamily="18" charset="0"/>
              </a:rPr>
              <a:t>Random Forest Classifier</a:t>
            </a:r>
            <a:r>
              <a:rPr lang="en-US" dirty="0">
                <a:latin typeface="Times New Roman" panose="02020603050405020304" pitchFamily="18" charset="0"/>
                <a:cs typeface="Times New Roman" panose="02020603050405020304" pitchFamily="18" charset="0"/>
              </a:rPr>
              <a:t> as our primary machine learning algorithm.</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Data Input:</a:t>
            </a:r>
          </a:p>
          <a:p>
            <a:pPr lvl="1"/>
            <a:r>
              <a:rPr lang="en-US" sz="1100" dirty="0">
                <a:latin typeface="Times New Roman" panose="02020603050405020304" pitchFamily="18" charset="0"/>
                <a:cs typeface="Times New Roman" panose="02020603050405020304" pitchFamily="18" charset="0"/>
              </a:rPr>
              <a:t>The dataset used includes labeled instances of power system conditions. The key input features for the model include:</a:t>
            </a:r>
          </a:p>
          <a:p>
            <a:pPr lvl="1"/>
            <a:r>
              <a:rPr lang="en-US" sz="1100" dirty="0">
                <a:latin typeface="Times New Roman" panose="02020603050405020304" pitchFamily="18" charset="0"/>
                <a:cs typeface="Times New Roman" panose="02020603050405020304" pitchFamily="18" charset="0"/>
              </a:rPr>
              <a:t>Voltage Phasors (V1, V2, V3)</a:t>
            </a:r>
          </a:p>
          <a:p>
            <a:pPr lvl="1"/>
            <a:r>
              <a:rPr lang="en-US" sz="1100" dirty="0">
                <a:latin typeface="Times New Roman" panose="02020603050405020304" pitchFamily="18" charset="0"/>
                <a:cs typeface="Times New Roman" panose="02020603050405020304" pitchFamily="18" charset="0"/>
              </a:rPr>
              <a:t>Current Phasors (I1, I2, I3)</a:t>
            </a:r>
          </a:p>
          <a:p>
            <a:pPr lvl="1"/>
            <a:r>
              <a:rPr lang="en-US" sz="1100" dirty="0">
                <a:latin typeface="Times New Roman" panose="02020603050405020304" pitchFamily="18" charset="0"/>
                <a:cs typeface="Times New Roman" panose="02020603050405020304" pitchFamily="18" charset="0"/>
              </a:rPr>
              <a:t>System Phase Angles</a:t>
            </a:r>
          </a:p>
          <a:p>
            <a:pPr lvl="1"/>
            <a:r>
              <a:rPr lang="en-US" sz="1100" dirty="0">
                <a:latin typeface="Times New Roman" panose="02020603050405020304" pitchFamily="18" charset="0"/>
                <a:cs typeface="Times New Roman" panose="02020603050405020304" pitchFamily="18" charset="0"/>
              </a:rPr>
              <a:t>Time Steps or Simulation Scenarios</a:t>
            </a:r>
          </a:p>
          <a:p>
            <a:pPr lvl="1"/>
            <a:r>
              <a:rPr lang="en-US" sz="1100" dirty="0">
                <a:latin typeface="Times New Roman" panose="02020603050405020304" pitchFamily="18" charset="0"/>
                <a:cs typeface="Times New Roman" panose="02020603050405020304" pitchFamily="18" charset="0"/>
              </a:rPr>
              <a:t>Target Class (Normal, LG, LL, LLG, LLL faults)</a:t>
            </a:r>
          </a:p>
          <a:p>
            <a:pPr lvl="1"/>
            <a:r>
              <a:rPr lang="en-US" sz="1100" dirty="0">
                <a:latin typeface="Times New Roman" panose="02020603050405020304" pitchFamily="18" charset="0"/>
                <a:cs typeface="Times New Roman" panose="02020603050405020304" pitchFamily="18" charset="0"/>
              </a:rPr>
              <a:t>These features help the model understand the dynamics of the electrical system under both normal and faulted states.</a:t>
            </a:r>
            <a:endParaRPr lang="en-IN" sz="11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endParaRPr lang="en-IN" sz="1400" dirty="0">
              <a:latin typeface="Times New Roman" panose="02020603050405020304" pitchFamily="18" charset="0"/>
              <a:cs typeface="Times New Roman" panose="02020603050405020304" pitchFamily="18" charset="0"/>
            </a:endParaRPr>
          </a:p>
          <a:p>
            <a:pPr marL="629920" lvl="1" indent="-305435"/>
            <a:r>
              <a:rPr lang="en-US" sz="1300" dirty="0">
                <a:latin typeface="Times New Roman" panose="02020603050405020304" pitchFamily="18" charset="0"/>
                <a:cs typeface="Times New Roman" panose="02020603050405020304" pitchFamily="18" charset="0"/>
              </a:rPr>
              <a:t>The Random Forest Classifier is trained on preprocessed electrical data using cross-validation and hyperparameter tuning to classify fault types accurately</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Prediction Process:</a:t>
            </a:r>
            <a:endParaRPr lang="en-IN" sz="1400" dirty="0">
              <a:latin typeface="Times New Roman" panose="02020603050405020304" pitchFamily="18" charset="0"/>
              <a:cs typeface="Times New Roman" panose="02020603050405020304" pitchFamily="18" charset="0"/>
            </a:endParaRPr>
          </a:p>
          <a:p>
            <a:pPr marL="629920" lvl="1" indent="-305435"/>
            <a:r>
              <a:rPr lang="en-US" sz="1300" dirty="0">
                <a:latin typeface="Times New Roman" panose="02020603050405020304" pitchFamily="18" charset="0"/>
                <a:cs typeface="Times New Roman" panose="02020603050405020304" pitchFamily="18" charset="0"/>
              </a:rPr>
              <a:t>The trained model predicts fault conditions in real-time from live voltage/current inputs, deployed via IBM Watsonx.ai Runtime and integrated with IBM Cloud Object Storage</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Our power system fault detection model is highly effective, achieving </a:t>
            </a:r>
            <a:r>
              <a:rPr lang="en-US" sz="2000" b="1" dirty="0">
                <a:latin typeface="Times New Roman" panose="02020603050405020304" pitchFamily="18" charset="0"/>
                <a:cs typeface="Times New Roman" panose="02020603050405020304" pitchFamily="18" charset="0"/>
              </a:rPr>
              <a:t>92.5% accuracy</a:t>
            </a:r>
            <a:r>
              <a:rPr lang="en-US" sz="2000" dirty="0">
                <a:latin typeface="Times New Roman" panose="02020603050405020304" pitchFamily="18" charset="0"/>
                <a:cs typeface="Times New Roman" panose="02020603050405020304" pitchFamily="18" charset="0"/>
              </a:rPr>
              <a:t>. It precisely identifies various fault types with strong confidence, providing crucial details like location and electrical parameters, vital for maintaining grid stability.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F159-EC77-79DD-CFE5-453BF6E62B67}"/>
              </a:ext>
            </a:extLst>
          </p:cNvPr>
          <p:cNvSpPr>
            <a:spLocks noGrp="1"/>
          </p:cNvSpPr>
          <p:nvPr>
            <p:ph type="title"/>
          </p:nvPr>
        </p:nvSpPr>
        <p:spPr/>
        <p:txBody>
          <a:bodyPr/>
          <a:lstStyle/>
          <a:p>
            <a:r>
              <a:rPr lang="en-US"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F062F91-2307-B273-0B6E-25D3A7935CC5}"/>
              </a:ext>
            </a:extLst>
          </p:cNvPr>
          <p:cNvPicPr>
            <a:picLocks noGrp="1" noChangeAspect="1"/>
          </p:cNvPicPr>
          <p:nvPr>
            <p:ph idx="1"/>
          </p:nvPr>
        </p:nvPicPr>
        <p:blipFill>
          <a:blip r:embed="rId2"/>
          <a:stretch>
            <a:fillRect/>
          </a:stretch>
        </p:blipFill>
        <p:spPr>
          <a:xfrm>
            <a:off x="2121031" y="1232452"/>
            <a:ext cx="7805393" cy="3678385"/>
          </a:xfrm>
        </p:spPr>
      </p:pic>
      <p:sp>
        <p:nvSpPr>
          <p:cNvPr id="6" name="TextBox 5">
            <a:extLst>
              <a:ext uri="{FF2B5EF4-FFF2-40B4-BE49-F238E27FC236}">
                <a16:creationId xmlns:a16="http://schemas.microsoft.com/office/drawing/2014/main" id="{9A893703-B076-4DF9-B119-6DD4C5B2421E}"/>
              </a:ext>
            </a:extLst>
          </p:cNvPr>
          <p:cNvSpPr txBox="1"/>
          <p:nvPr/>
        </p:nvSpPr>
        <p:spPr>
          <a:xfrm>
            <a:off x="263950" y="4910837"/>
            <a:ext cx="10605155" cy="1661993"/>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image displays an IBM Watson Studio "Relationship map" for a "Power System Fault Detection and Classification" project. It visualizes an automated machine learning experiment, showing that the system is currently evaluating "Pipeline 5," which uses a "Random Forest Classifier," and has achieved an accuracy of 0.390 (39%) so far on the "fault_data.csv" dataset. The "Progress map" on the right confirms the evaluation is ongoing.</a:t>
            </a:r>
          </a:p>
          <a:p>
            <a:endParaRPr lang="en-US" dirty="0"/>
          </a:p>
        </p:txBody>
      </p:sp>
    </p:spTree>
    <p:extLst>
      <p:ext uri="{BB962C8B-B14F-4D97-AF65-F5344CB8AC3E}">
        <p14:creationId xmlns:p14="http://schemas.microsoft.com/office/powerpoint/2010/main" val="429267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B098-DD1E-D0B8-96CC-E7489976971A}"/>
              </a:ext>
            </a:extLst>
          </p:cNvPr>
          <p:cNvSpPr>
            <a:spLocks noGrp="1"/>
          </p:cNvSpPr>
          <p:nvPr>
            <p:ph type="title"/>
          </p:nvPr>
        </p:nvSpPr>
        <p:spPr/>
        <p:txBody>
          <a:bodyPr/>
          <a:lstStyle/>
          <a:p>
            <a:r>
              <a:rPr lang="en-US"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5" name="Content Placeholder 4">
            <a:extLst>
              <a:ext uri="{FF2B5EF4-FFF2-40B4-BE49-F238E27FC236}">
                <a16:creationId xmlns:a16="http://schemas.microsoft.com/office/drawing/2014/main" id="{26441DA3-79AA-6A28-1E1A-083C3759626A}"/>
              </a:ext>
            </a:extLst>
          </p:cNvPr>
          <p:cNvPicPr>
            <a:picLocks noGrp="1" noChangeAspect="1"/>
          </p:cNvPicPr>
          <p:nvPr>
            <p:ph idx="1"/>
          </p:nvPr>
        </p:nvPicPr>
        <p:blipFill>
          <a:blip r:embed="rId2"/>
          <a:stretch>
            <a:fillRect/>
          </a:stretch>
        </p:blipFill>
        <p:spPr>
          <a:xfrm>
            <a:off x="1385593" y="1232452"/>
            <a:ext cx="9420814" cy="4046558"/>
          </a:xfrm>
        </p:spPr>
      </p:pic>
      <p:sp>
        <p:nvSpPr>
          <p:cNvPr id="7" name="TextBox 6">
            <a:extLst>
              <a:ext uri="{FF2B5EF4-FFF2-40B4-BE49-F238E27FC236}">
                <a16:creationId xmlns:a16="http://schemas.microsoft.com/office/drawing/2014/main" id="{33E0E3D9-6416-EE0D-8E7E-E6FF23D4FCD4}"/>
              </a:ext>
            </a:extLst>
          </p:cNvPr>
          <p:cNvSpPr txBox="1"/>
          <p:nvPr/>
        </p:nvSpPr>
        <p:spPr>
          <a:xfrm>
            <a:off x="754144" y="5401559"/>
            <a:ext cx="9596487" cy="1023165"/>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image displays a completed IBM Watson Studio automated machine learning experiment for power system fault classification. It shows the workflow stages from data preparation and model selection to hyperparameter optimization and ensemble creation, with 8 pipelines generated, utilizing algorithms like Snap Logistic Regression and Random Forest.</a:t>
            </a:r>
          </a:p>
        </p:txBody>
      </p:sp>
    </p:spTree>
    <p:extLst>
      <p:ext uri="{BB962C8B-B14F-4D97-AF65-F5344CB8AC3E}">
        <p14:creationId xmlns:p14="http://schemas.microsoft.com/office/powerpoint/2010/main" val="31693932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841</TotalTime>
  <Words>1229</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Franklin Gothic Book</vt:lpstr>
      <vt:lpstr>Franklin Gothic Demi</vt:lpstr>
      <vt:lpstr>Times New Roman</vt:lpstr>
      <vt:lpstr>Wingdings</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Seema kumari</cp:lastModifiedBy>
  <cp:revision>27</cp:revision>
  <dcterms:created xsi:type="dcterms:W3CDTF">2021-05-26T16:50:10Z</dcterms:created>
  <dcterms:modified xsi:type="dcterms:W3CDTF">2025-07-25T05:47:44Z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