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8288000" cy="10287000"/>
  <p:notesSz cx="6858000" cy="9144000"/>
  <p:embeddedFontLst>
    <p:embeddedFont>
      <p:font typeface="Arial Bold" panose="020B0704020202020204" pitchFamily="34" charset="0"/>
      <p:regular r:id="rId4"/>
      <p:bold r:id="rId5"/>
    </p:embeddedFont>
    <p:embeddedFont>
      <p:font typeface="Canva Sans" panose="020B0604020202020204" charset="0"/>
      <p:regular r:id="rId6"/>
    </p:embeddedFont>
    <p:embeddedFont>
      <p:font typeface="Canva Sans Bold" panose="020B0604020202020204" charset="0"/>
      <p:regular r:id="rId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4.fnt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3.fntdata"/><Relationship Id="rId11" Type="http://schemas.openxmlformats.org/officeDocument/2006/relationships/tableStyles" Target="tableStyles.xml"/><Relationship Id="rId5" Type="http://schemas.openxmlformats.org/officeDocument/2006/relationships/font" Target="fonts/font2.fntdata"/><Relationship Id="rId10" Type="http://schemas.openxmlformats.org/officeDocument/2006/relationships/theme" Target="theme/theme1.xml"/><Relationship Id="rId4" Type="http://schemas.openxmlformats.org/officeDocument/2006/relationships/font" Target="fonts/font1.fntdata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25.07.2025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cs-CZ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90763" y="512763"/>
            <a:ext cx="4562475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1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>
              <a:rPr lang="cs-CZ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222115" y="1663975"/>
            <a:ext cx="5843770" cy="997214"/>
            <a:chOff x="0" y="0"/>
            <a:chExt cx="7791694" cy="132961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791704" cy="1329563"/>
            </a:xfrm>
            <a:custGeom>
              <a:avLst/>
              <a:gdLst/>
              <a:ahLst/>
              <a:cxnLst/>
              <a:rect l="l" t="t" r="r" b="b"/>
              <a:pathLst>
                <a:path w="7791704" h="1329563">
                  <a:moveTo>
                    <a:pt x="0" y="587375"/>
                  </a:moveTo>
                  <a:cubicBezTo>
                    <a:pt x="0" y="263017"/>
                    <a:pt x="263017" y="0"/>
                    <a:pt x="587375" y="0"/>
                  </a:cubicBezTo>
                  <a:lnTo>
                    <a:pt x="7204329" y="0"/>
                  </a:lnTo>
                  <a:cubicBezTo>
                    <a:pt x="7528687" y="0"/>
                    <a:pt x="7791704" y="263017"/>
                    <a:pt x="7791704" y="587375"/>
                  </a:cubicBezTo>
                  <a:lnTo>
                    <a:pt x="7791704" y="742188"/>
                  </a:lnTo>
                  <a:cubicBezTo>
                    <a:pt x="7791704" y="1066546"/>
                    <a:pt x="7528687" y="1329563"/>
                    <a:pt x="7204329" y="1329563"/>
                  </a:cubicBezTo>
                  <a:lnTo>
                    <a:pt x="587375" y="1329563"/>
                  </a:lnTo>
                  <a:cubicBezTo>
                    <a:pt x="263017" y="1329563"/>
                    <a:pt x="0" y="1066673"/>
                    <a:pt x="0" y="742188"/>
                  </a:cubicBezTo>
                  <a:close/>
                </a:path>
              </a:pathLst>
            </a:custGeom>
            <a:solidFill>
              <a:srgbClr val="233666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7791694" cy="13772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r>
                <a:rPr lang="en-US" sz="2400" dirty="0">
                  <a:solidFill>
                    <a:srgbClr val="FFFFFF"/>
                  </a:solidFill>
                  <a:latin typeface="Arial Bold"/>
                  <a:ea typeface="Arial Bold"/>
                  <a:cs typeface="Arial Bold"/>
                  <a:sym typeface="Arial Bold"/>
                </a:rPr>
                <a:t>Power System Fault Detection and Classification</a:t>
              </a:r>
            </a:p>
          </p:txBody>
        </p:sp>
      </p:grpSp>
      <p:sp>
        <p:nvSpPr>
          <p:cNvPr id="5" name="Freeform 5"/>
          <p:cNvSpPr/>
          <p:nvPr/>
        </p:nvSpPr>
        <p:spPr>
          <a:xfrm rot="-5400000" flipH="1">
            <a:off x="-1718053" y="3211704"/>
            <a:ext cx="9303265" cy="4343675"/>
          </a:xfrm>
          <a:custGeom>
            <a:avLst/>
            <a:gdLst/>
            <a:ahLst/>
            <a:cxnLst/>
            <a:rect l="l" t="t" r="r" b="b"/>
            <a:pathLst>
              <a:path w="9303265" h="4343675">
                <a:moveTo>
                  <a:pt x="9303265" y="0"/>
                </a:moveTo>
                <a:lnTo>
                  <a:pt x="0" y="0"/>
                </a:lnTo>
                <a:lnTo>
                  <a:pt x="0" y="4343675"/>
                </a:lnTo>
                <a:lnTo>
                  <a:pt x="9303265" y="4343675"/>
                </a:lnTo>
                <a:lnTo>
                  <a:pt x="930326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-1389" r="-1389"/>
            </a:stretch>
          </a:blipFill>
        </p:spPr>
      </p:sp>
      <p:sp>
        <p:nvSpPr>
          <p:cNvPr id="6" name="Freeform 6" descr="A blue and red text on a black background  Description automatically generated"/>
          <p:cNvSpPr/>
          <p:nvPr/>
        </p:nvSpPr>
        <p:spPr>
          <a:xfrm>
            <a:off x="7482598" y="489867"/>
            <a:ext cx="3322804" cy="1077666"/>
          </a:xfrm>
          <a:custGeom>
            <a:avLst/>
            <a:gdLst/>
            <a:ahLst/>
            <a:cxnLst/>
            <a:rect l="l" t="t" r="r" b="b"/>
            <a:pathLst>
              <a:path w="3322804" h="1077666">
                <a:moveTo>
                  <a:pt x="0" y="0"/>
                </a:moveTo>
                <a:lnTo>
                  <a:pt x="3322804" y="0"/>
                </a:lnTo>
                <a:lnTo>
                  <a:pt x="3322804" y="1077666"/>
                </a:lnTo>
                <a:lnTo>
                  <a:pt x="0" y="107766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88" r="-88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494042" y="1391080"/>
            <a:ext cx="3849358" cy="4749726"/>
            <a:chOff x="0" y="0"/>
            <a:chExt cx="1250957" cy="1250957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250957" cy="1250957"/>
            </a:xfrm>
            <a:custGeom>
              <a:avLst/>
              <a:gdLst/>
              <a:ahLst/>
              <a:cxnLst/>
              <a:rect l="l" t="t" r="r" b="b"/>
              <a:pathLst>
                <a:path w="1250957" h="1250957">
                  <a:moveTo>
                    <a:pt x="0" y="0"/>
                  </a:moveTo>
                  <a:lnTo>
                    <a:pt x="1250957" y="0"/>
                  </a:lnTo>
                  <a:lnTo>
                    <a:pt x="1250957" y="1250957"/>
                  </a:lnTo>
                  <a:lnTo>
                    <a:pt x="0" y="1250957"/>
                  </a:lnTo>
                  <a:close/>
                </a:path>
              </a:pathLst>
            </a:custGeom>
            <a:solidFill>
              <a:srgbClr val="243666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1250957" cy="129858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2228" y="6216705"/>
            <a:ext cx="4749726" cy="720317"/>
            <a:chOff x="0" y="0"/>
            <a:chExt cx="1224269" cy="189713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224269" cy="189713"/>
            </a:xfrm>
            <a:custGeom>
              <a:avLst/>
              <a:gdLst/>
              <a:ahLst/>
              <a:cxnLst/>
              <a:rect l="l" t="t" r="r" b="b"/>
              <a:pathLst>
                <a:path w="1224269" h="189713">
                  <a:moveTo>
                    <a:pt x="84941" y="0"/>
                  </a:moveTo>
                  <a:lnTo>
                    <a:pt x="1139328" y="0"/>
                  </a:lnTo>
                  <a:cubicBezTo>
                    <a:pt x="1186240" y="0"/>
                    <a:pt x="1224269" y="38029"/>
                    <a:pt x="1224269" y="84941"/>
                  </a:cubicBezTo>
                  <a:lnTo>
                    <a:pt x="1224269" y="104772"/>
                  </a:lnTo>
                  <a:cubicBezTo>
                    <a:pt x="1224269" y="151684"/>
                    <a:pt x="1186240" y="189713"/>
                    <a:pt x="1139328" y="189713"/>
                  </a:cubicBezTo>
                  <a:lnTo>
                    <a:pt x="84941" y="189713"/>
                  </a:lnTo>
                  <a:cubicBezTo>
                    <a:pt x="38029" y="189713"/>
                    <a:pt x="0" y="151684"/>
                    <a:pt x="0" y="104772"/>
                  </a:cubicBezTo>
                  <a:lnTo>
                    <a:pt x="0" y="84941"/>
                  </a:lnTo>
                  <a:cubicBezTo>
                    <a:pt x="0" y="38029"/>
                    <a:pt x="38029" y="0"/>
                    <a:pt x="84941" y="0"/>
                  </a:cubicBezTo>
                  <a:close/>
                </a:path>
              </a:pathLst>
            </a:custGeom>
            <a:solidFill>
              <a:srgbClr val="2D7FCF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0" y="-47625"/>
              <a:ext cx="1224269" cy="2373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41278" y="7017968"/>
            <a:ext cx="4648396" cy="720317"/>
            <a:chOff x="0" y="0"/>
            <a:chExt cx="1224269" cy="189713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224269" cy="189713"/>
            </a:xfrm>
            <a:custGeom>
              <a:avLst/>
              <a:gdLst/>
              <a:ahLst/>
              <a:cxnLst/>
              <a:rect l="l" t="t" r="r" b="b"/>
              <a:pathLst>
                <a:path w="1224269" h="189713">
                  <a:moveTo>
                    <a:pt x="84941" y="0"/>
                  </a:moveTo>
                  <a:lnTo>
                    <a:pt x="1139328" y="0"/>
                  </a:lnTo>
                  <a:cubicBezTo>
                    <a:pt x="1186240" y="0"/>
                    <a:pt x="1224269" y="38029"/>
                    <a:pt x="1224269" y="84941"/>
                  </a:cubicBezTo>
                  <a:lnTo>
                    <a:pt x="1224269" y="104772"/>
                  </a:lnTo>
                  <a:cubicBezTo>
                    <a:pt x="1224269" y="151684"/>
                    <a:pt x="1186240" y="189713"/>
                    <a:pt x="1139328" y="189713"/>
                  </a:cubicBezTo>
                  <a:lnTo>
                    <a:pt x="84941" y="189713"/>
                  </a:lnTo>
                  <a:cubicBezTo>
                    <a:pt x="38029" y="189713"/>
                    <a:pt x="0" y="151684"/>
                    <a:pt x="0" y="104772"/>
                  </a:cubicBezTo>
                  <a:lnTo>
                    <a:pt x="0" y="84941"/>
                  </a:lnTo>
                  <a:cubicBezTo>
                    <a:pt x="0" y="38029"/>
                    <a:pt x="38029" y="0"/>
                    <a:pt x="84941" y="0"/>
                  </a:cubicBezTo>
                  <a:close/>
                </a:path>
              </a:pathLst>
            </a:custGeom>
            <a:solidFill>
              <a:srgbClr val="2462A8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1224269" cy="23733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41278" y="7833535"/>
            <a:ext cx="4648396" cy="1794197"/>
            <a:chOff x="0" y="0"/>
            <a:chExt cx="1224269" cy="472546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224269" cy="472546"/>
            </a:xfrm>
            <a:custGeom>
              <a:avLst/>
              <a:gdLst/>
              <a:ahLst/>
              <a:cxnLst/>
              <a:rect l="l" t="t" r="r" b="b"/>
              <a:pathLst>
                <a:path w="1224269" h="472546">
                  <a:moveTo>
                    <a:pt x="84941" y="0"/>
                  </a:moveTo>
                  <a:lnTo>
                    <a:pt x="1139328" y="0"/>
                  </a:lnTo>
                  <a:cubicBezTo>
                    <a:pt x="1186240" y="0"/>
                    <a:pt x="1224269" y="38029"/>
                    <a:pt x="1224269" y="84941"/>
                  </a:cubicBezTo>
                  <a:lnTo>
                    <a:pt x="1224269" y="387605"/>
                  </a:lnTo>
                  <a:cubicBezTo>
                    <a:pt x="1224269" y="434517"/>
                    <a:pt x="1186240" y="472546"/>
                    <a:pt x="1139328" y="472546"/>
                  </a:cubicBezTo>
                  <a:lnTo>
                    <a:pt x="84941" y="472546"/>
                  </a:lnTo>
                  <a:cubicBezTo>
                    <a:pt x="62413" y="472546"/>
                    <a:pt x="40808" y="463597"/>
                    <a:pt x="24879" y="447667"/>
                  </a:cubicBezTo>
                  <a:cubicBezTo>
                    <a:pt x="8949" y="431738"/>
                    <a:pt x="0" y="410133"/>
                    <a:pt x="0" y="387605"/>
                  </a:cubicBezTo>
                  <a:lnTo>
                    <a:pt x="0" y="84941"/>
                  </a:lnTo>
                  <a:cubicBezTo>
                    <a:pt x="0" y="38029"/>
                    <a:pt x="38029" y="0"/>
                    <a:pt x="84941" y="0"/>
                  </a:cubicBezTo>
                  <a:close/>
                </a:path>
              </a:pathLst>
            </a:custGeom>
            <a:solidFill>
              <a:srgbClr val="1C4D84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1224269" cy="5201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79"/>
                </a:lnSpc>
              </a:pPr>
              <a:endParaRPr/>
            </a:p>
          </p:txBody>
        </p:sp>
      </p:grpSp>
      <p:sp>
        <p:nvSpPr>
          <p:cNvPr id="27" name="TextBox 27"/>
          <p:cNvSpPr txBox="1"/>
          <p:nvPr/>
        </p:nvSpPr>
        <p:spPr>
          <a:xfrm>
            <a:off x="761743" y="6297511"/>
            <a:ext cx="2618730" cy="4553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798"/>
              </a:lnSpc>
            </a:pPr>
            <a:r>
              <a:rPr lang="en-US" sz="2713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Ashok Kumar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438810" y="7179860"/>
            <a:ext cx="4053334" cy="3489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18"/>
              </a:lnSpc>
            </a:pPr>
            <a:r>
              <a:rPr lang="en-US" sz="2013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ashokkumar46508@gmail.com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498282" y="8112144"/>
            <a:ext cx="3934389" cy="7943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220"/>
              </a:lnSpc>
            </a:pPr>
            <a:r>
              <a:rPr lang="en-US" sz="2300" dirty="0">
                <a:solidFill>
                  <a:srgbClr val="FFFFF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Jharkhand Rai University Ranchi/Jharkhand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4927413" y="9295945"/>
            <a:ext cx="2900336" cy="5968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#skillsbuild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580263" y="2811611"/>
            <a:ext cx="3127474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2436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Program Feedback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4173200" y="745434"/>
            <a:ext cx="2898874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2436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Project Summary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6777376" y="5832691"/>
            <a:ext cx="4433441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 dirty="0">
                <a:solidFill>
                  <a:srgbClr val="243666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Final Outcome Screenshot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5334706" y="3324056"/>
            <a:ext cx="6460593" cy="17656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 dirty="0">
                <a:solidFill>
                  <a:srgbClr val="233666"/>
                </a:solidFill>
                <a:latin typeface="Times New Roman" panose="02020603050405020304" pitchFamily="18" charset="0"/>
                <a:ea typeface="Canva Sans"/>
                <a:cs typeface="Times New Roman" panose="02020603050405020304" pitchFamily="18" charset="0"/>
                <a:sym typeface="Canva Sans"/>
              </a:rPr>
              <a:t>The program provided an excellent introduction to IBM Cloud and related technologies. The theoretical knowledge and live sessions were commendable, offering valuable skills and practical insights. I would highly recommend this program to anyone looking to start with IBM Cloud.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2477361" y="1391080"/>
            <a:ext cx="5316597" cy="60805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SimSun-ExtG" panose="02010609060101010101" pitchFamily="49" charset="-122"/>
                <a:cs typeface="Times New Roman" panose="02020603050405020304" pitchFamily="18" charset="0"/>
              </a:rPr>
              <a:t>This project successfully developed a machine learning model for </a:t>
            </a: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SimSun-ExtG" panose="02010609060101010101" pitchFamily="49" charset="-122"/>
                <a:cs typeface="Times New Roman" panose="02020603050405020304" pitchFamily="18" charset="0"/>
              </a:rPr>
              <a:t>Power System Fault Detection and Classification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SimSun-ExtG" panose="02010609060101010101" pitchFamily="49" charset="-122"/>
                <a:cs typeface="Times New Roman" panose="02020603050405020304" pitchFamily="18" charset="0"/>
              </a:rPr>
              <a:t> using electrical measurement data. Built on </a:t>
            </a: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SimSun-ExtG" panose="02010609060101010101" pitchFamily="49" charset="-122"/>
                <a:cs typeface="Times New Roman" panose="02020603050405020304" pitchFamily="18" charset="0"/>
              </a:rPr>
              <a:t>IBM Cloud Lite services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SimSun-ExtG" panose="02010609060101010101" pitchFamily="49" charset="-122"/>
                <a:cs typeface="Times New Roman" panose="02020603050405020304" pitchFamily="18" charset="0"/>
              </a:rPr>
              <a:t> (Watson Studio, Object Storage, Watson Machine Learning), it employed a </a:t>
            </a: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SimSun-ExtG" panose="02010609060101010101" pitchFamily="49" charset="-122"/>
                <a:cs typeface="Times New Roman" panose="02020603050405020304" pitchFamily="18" charset="0"/>
              </a:rPr>
              <a:t>Random Forest Classifier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SimSun-ExtG" panose="02010609060101010101" pitchFamily="49" charset="-122"/>
                <a:cs typeface="Times New Roman" panose="02020603050405020304" pitchFamily="18" charset="0"/>
              </a:rPr>
              <a:t> as its primary algorithm, identified through an automated ML experiment. The model demonstrated its ability to </a:t>
            </a: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SimSun-ExtG" panose="02010609060101010101" pitchFamily="49" charset="-122"/>
                <a:cs typeface="Times New Roman" panose="02020603050405020304" pitchFamily="18" charset="0"/>
              </a:rPr>
              <a:t>accurately classify fault types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SimSun-ExtG" panose="02010609060101010101" pitchFamily="49" charset="-122"/>
                <a:cs typeface="Times New Roman" panose="02020603050405020304" pitchFamily="18" charset="0"/>
              </a:rPr>
              <a:t> like "Line Breakage," providing crucial details such as confidence levels, fault IDs, locations, and electrical parameters. This capability is vital for </a:t>
            </a:r>
            <a:r>
              <a:rPr lang="en-US" sz="2000" b="1" dirty="0">
                <a:solidFill>
                  <a:schemeClr val="tx2"/>
                </a:solidFill>
                <a:latin typeface="Times New Roman" panose="02020603050405020304" pitchFamily="18" charset="0"/>
                <a:ea typeface="SimSun-ExtG" panose="02010609060101010101" pitchFamily="49" charset="-122"/>
                <a:cs typeface="Times New Roman" panose="02020603050405020304" pitchFamily="18" charset="0"/>
              </a:rPr>
              <a:t>maintaining power grid stability and reliability</a:t>
            </a:r>
            <a:r>
              <a:rPr lang="en-US" sz="2000" dirty="0">
                <a:solidFill>
                  <a:schemeClr val="tx2"/>
                </a:solidFill>
                <a:latin typeface="Times New Roman" panose="02020603050405020304" pitchFamily="18" charset="0"/>
                <a:ea typeface="SimSun-ExtG" panose="02010609060101010101" pitchFamily="49" charset="-122"/>
                <a:cs typeface="Times New Roman" panose="02020603050405020304" pitchFamily="18" charset="0"/>
              </a:rPr>
              <a:t>. The future vision for this project includes expanding into real-time predictive analytics, enhancing accuracy and root cause analysis, and seamless integration with existing grid operations</a:t>
            </a:r>
            <a:r>
              <a:rPr lang="en-US" sz="2000" dirty="0"/>
              <a:t>.</a:t>
            </a:r>
            <a:endParaRPr lang="en-US" sz="2000" dirty="0">
              <a:solidFill>
                <a:srgbClr val="233666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sp>
        <p:nvSpPr>
          <p:cNvPr id="36" name="AutoShape 36"/>
          <p:cNvSpPr/>
          <p:nvPr/>
        </p:nvSpPr>
        <p:spPr>
          <a:xfrm flipV="1">
            <a:off x="12294427" y="2366416"/>
            <a:ext cx="0" cy="3017125"/>
          </a:xfrm>
          <a:prstGeom prst="line">
            <a:avLst/>
          </a:prstGeom>
          <a:ln w="952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228C1AB-1905-E0C5-1C75-477E413B9B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081" y="6438900"/>
            <a:ext cx="6522803" cy="3453944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C3F1FA33-30F2-FB58-8079-0969716171D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150" y="1594845"/>
            <a:ext cx="3400133" cy="439244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202</Words>
  <Application>Microsoft Office PowerPoint</Application>
  <PresentationFormat>Custom</PresentationFormat>
  <Paragraphs>13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Times New Roman</vt:lpstr>
      <vt:lpstr>Arial Bold</vt:lpstr>
      <vt:lpstr>Arial</vt:lpstr>
      <vt:lpstr>Canva Sans Bold</vt:lpstr>
      <vt:lpstr>Canva Sans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SB4C_Your Name_Testimonial_College Name (2).pptx</dc:title>
  <cp:lastModifiedBy>Seema kumari</cp:lastModifiedBy>
  <cp:revision>3</cp:revision>
  <dcterms:created xsi:type="dcterms:W3CDTF">2006-08-16T00:00:00Z</dcterms:created>
  <dcterms:modified xsi:type="dcterms:W3CDTF">2025-07-25T06:33:42Z</dcterms:modified>
  <dc:identifier>DAGKQwAq7oI</dc:identifier>
</cp:coreProperties>
</file>