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57" r:id="rId9"/>
    <p:sldId id="258" r:id="rId10"/>
    <p:sldId id="259" r:id="rId11"/>
    <p:sldId id="263" r:id="rId12"/>
    <p:sldId id="264" r:id="rId13"/>
    <p:sldId id="265" r:id="rId14"/>
    <p:sldId id="260" r:id="rId15"/>
    <p:sldId id="261" r:id="rId16"/>
    <p:sldId id="262" r:id="rId17"/>
    <p:sldId id="26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BE05-4925-4778-87BB-E9DE60C90F37}" type="datetimeFigureOut">
              <a:rPr lang="en-US" smtClean="0"/>
              <a:t>19/04/2017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B37C-2792-4358-8F36-CA37ABCE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0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BE05-4925-4778-87BB-E9DE60C90F37}" type="datetimeFigureOut">
              <a:rPr lang="en-US" smtClean="0"/>
              <a:t>19/04/2017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B37C-2792-4358-8F36-CA37ABCE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BE05-4925-4778-87BB-E9DE60C90F37}" type="datetimeFigureOut">
              <a:rPr lang="en-US" smtClean="0"/>
              <a:t>19/04/2017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B37C-2792-4358-8F36-CA37ABCE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14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BE05-4925-4778-87BB-E9DE60C90F37}" type="datetimeFigureOut">
              <a:rPr lang="en-US" smtClean="0"/>
              <a:t>19/04/2017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B37C-2792-4358-8F36-CA37ABCE340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9554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BE05-4925-4778-87BB-E9DE60C90F37}" type="datetimeFigureOut">
              <a:rPr lang="en-US" smtClean="0"/>
              <a:t>19/04/2017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B37C-2792-4358-8F36-CA37ABCE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57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BE05-4925-4778-87BB-E9DE60C90F37}" type="datetimeFigureOut">
              <a:rPr lang="en-US" smtClean="0"/>
              <a:t>19/04/2017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B37C-2792-4358-8F36-CA37ABCE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5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BE05-4925-4778-87BB-E9DE60C90F37}" type="datetimeFigureOut">
              <a:rPr lang="en-US" smtClean="0"/>
              <a:t>19/04/2017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B37C-2792-4358-8F36-CA37ABCE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80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BE05-4925-4778-87BB-E9DE60C90F37}" type="datetimeFigureOut">
              <a:rPr lang="en-US" smtClean="0"/>
              <a:t>19/04/2017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B37C-2792-4358-8F36-CA37ABCE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32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BE05-4925-4778-87BB-E9DE60C90F37}" type="datetimeFigureOut">
              <a:rPr lang="en-US" smtClean="0"/>
              <a:t>19/04/2017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B37C-2792-4358-8F36-CA37ABCE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0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BE05-4925-4778-87BB-E9DE60C90F37}" type="datetimeFigureOut">
              <a:rPr lang="en-US" smtClean="0"/>
              <a:t>19/04/2017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B37C-2792-4358-8F36-CA37ABCE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8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BE05-4925-4778-87BB-E9DE60C90F37}" type="datetimeFigureOut">
              <a:rPr lang="en-US" smtClean="0"/>
              <a:t>19/04/2017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B37C-2792-4358-8F36-CA37ABCE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26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BE05-4925-4778-87BB-E9DE60C90F37}" type="datetimeFigureOut">
              <a:rPr lang="en-US" smtClean="0"/>
              <a:t>19/04/2017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B37C-2792-4358-8F36-CA37ABCE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84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BE05-4925-4778-87BB-E9DE60C90F37}" type="datetimeFigureOut">
              <a:rPr lang="en-US" smtClean="0"/>
              <a:t>19/04/2017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B37C-2792-4358-8F36-CA37ABCE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18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BE05-4925-4778-87BB-E9DE60C90F37}" type="datetimeFigureOut">
              <a:rPr lang="en-US" smtClean="0"/>
              <a:t>19/04/2017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B37C-2792-4358-8F36-CA37ABCE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85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BE05-4925-4778-87BB-E9DE60C90F37}" type="datetimeFigureOut">
              <a:rPr lang="en-US" smtClean="0"/>
              <a:t>19/04/2017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B37C-2792-4358-8F36-CA37ABCE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5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BE05-4925-4778-87BB-E9DE60C90F37}" type="datetimeFigureOut">
              <a:rPr lang="en-US" smtClean="0"/>
              <a:t>19/04/2017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B37C-2792-4358-8F36-CA37ABCE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5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BE05-4925-4778-87BB-E9DE60C90F37}" type="datetimeFigureOut">
              <a:rPr lang="en-US" smtClean="0"/>
              <a:t>19/04/2017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B37C-2792-4358-8F36-CA37ABCE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5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057BE05-4925-4778-87BB-E9DE60C90F37}" type="datetimeFigureOut">
              <a:rPr lang="en-US" smtClean="0"/>
              <a:t>19/04/2017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7B37C-2792-4358-8F36-CA37ABCE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88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scs.ryerson.ca/~aharley/vis/conv/flat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616449"/>
            <a:ext cx="8825658" cy="2732926"/>
          </a:xfrm>
        </p:spPr>
        <p:txBody>
          <a:bodyPr/>
          <a:lstStyle/>
          <a:p>
            <a:r>
              <a:rPr lang="en-US" sz="4800" dirty="0">
                <a:solidFill>
                  <a:schemeClr val="accent3">
                    <a:lumMod val="75000"/>
                  </a:schemeClr>
                </a:solidFill>
              </a:rPr>
              <a:t>Text Analytics, Sentiment Analysis &amp; Neural Networks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637053"/>
            <a:ext cx="8825658" cy="2001747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/>
              <a:t>Presented by:</a:t>
            </a:r>
          </a:p>
          <a:p>
            <a:pPr algn="r"/>
            <a:r>
              <a:rPr lang="en-US" dirty="0"/>
              <a:t>Avinash yekkala</a:t>
            </a:r>
          </a:p>
          <a:p>
            <a:pPr algn="r"/>
            <a:r>
              <a:rPr lang="en-US" dirty="0"/>
              <a:t>Pruthvi raj</a:t>
            </a:r>
          </a:p>
          <a:p>
            <a:pPr algn="r"/>
            <a:r>
              <a:rPr lang="en-US" dirty="0"/>
              <a:t>Neola pinto</a:t>
            </a:r>
          </a:p>
          <a:p>
            <a:pPr algn="r"/>
            <a:r>
              <a:rPr lang="en-US" dirty="0"/>
              <a:t>Naini shah</a:t>
            </a:r>
          </a:p>
        </p:txBody>
      </p:sp>
    </p:spTree>
    <p:extLst>
      <p:ext uri="{BB962C8B-B14F-4D97-AF65-F5344CB8AC3E}">
        <p14:creationId xmlns:p14="http://schemas.microsoft.com/office/powerpoint/2010/main" val="424391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CNN Performance Measures: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6323959"/>
              </p:ext>
            </p:extLst>
          </p:nvPr>
        </p:nvGraphicFramePr>
        <p:xfrm>
          <a:off x="1103313" y="2052638"/>
          <a:ext cx="8947149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82383">
                  <a:extLst>
                    <a:ext uri="{9D8B030D-6E8A-4147-A177-3AD203B41FA5}">
                      <a16:colId xmlns:a16="http://schemas.microsoft.com/office/drawing/2014/main" val="1691372742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3613111969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1433160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Kappa value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:a16="http://schemas.microsoft.com/office/drawing/2014/main" val="1565760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81.06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0.6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2.2e-16 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:a16="http://schemas.microsoft.com/office/drawing/2014/main" val="3346788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6554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Deep Belief Networks: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belief network (DBN) is a generative graphical model, or alternatively a type of deep neural network.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Consists multiple layers of  "hidden units", with connections between the layers but not between units within each layer.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DBNs can be viewed as a composition of simple, unsupervised networks where each sub-network's hidden layer serves as the visible layer for the next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219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Deep Belief Network: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DBN Model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Predictions and summary of predictions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283" y="1853248"/>
            <a:ext cx="4183357" cy="1946592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228" y="1786942"/>
            <a:ext cx="4705350" cy="2261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913" y="4542805"/>
            <a:ext cx="3177978" cy="1457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3066" y="4552330"/>
            <a:ext cx="21526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440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Result: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776623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RESULT:     </a:t>
            </a:r>
          </a:p>
          <a:p>
            <a:r>
              <a:rPr lang="en-US" dirty="0"/>
              <a:t>Error rate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Accuracy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Confusion Matrix	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504" y="3331650"/>
            <a:ext cx="6410325" cy="581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006" y="4283910"/>
            <a:ext cx="2952750" cy="1219200"/>
          </a:xfrm>
          <a:prstGeom prst="rect">
            <a:avLst/>
          </a:prstGeom>
        </p:spPr>
      </p:pic>
      <p:sp>
        <p:nvSpPr>
          <p:cNvPr id="6" name="AutoShape 2" descr="Inline image 1"/>
          <p:cNvSpPr>
            <a:spLocks noChangeAspect="1" noChangeArrowheads="1"/>
          </p:cNvSpPr>
          <p:nvPr/>
        </p:nvSpPr>
        <p:spPr bwMode="auto">
          <a:xfrm>
            <a:off x="5944581" y="300030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981" y="2031524"/>
            <a:ext cx="1143000" cy="63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66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Support Vector Machines: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681" y="2052918"/>
            <a:ext cx="8270240" cy="4195481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 machine learning, support vector machines (SVMs, also support vector networks) are supervised learning models with associated learning algorithms that analyze data used for classification and regression analysis.</a:t>
            </a:r>
          </a:p>
          <a:p>
            <a:pPr>
              <a:lnSpc>
                <a:spcPct val="150000"/>
              </a:lnSpc>
            </a:pPr>
            <a:r>
              <a:rPr lang="en-US" dirty="0"/>
              <a:t>An SVM model is a representation of the examples as points in space, mapped so that the examples of the separate categories are divided by a clear gap that is as wide as possible. New examples are then mapped into that same space and predicted to belong to a category based on which side of the gap they fall.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300" r="1" b="1"/>
          <a:stretch/>
        </p:blipFill>
        <p:spPr>
          <a:xfrm>
            <a:off x="9186692" y="2073733"/>
            <a:ext cx="2533454" cy="4174666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266999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40802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Code: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018" y="1690048"/>
            <a:ext cx="5597888" cy="8064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484" y="1690048"/>
            <a:ext cx="4873558" cy="8064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018" y="2966749"/>
            <a:ext cx="5597888" cy="31031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8484" y="2966749"/>
            <a:ext cx="4873558" cy="310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163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Result: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642" y="1716564"/>
            <a:ext cx="11131062" cy="8595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42" y="2894273"/>
            <a:ext cx="4450561" cy="26251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3834" y="2894273"/>
            <a:ext cx="6516066" cy="262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37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Conclusion: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3435039"/>
              </p:ext>
            </p:extLst>
          </p:nvPr>
        </p:nvGraphicFramePr>
        <p:xfrm>
          <a:off x="1103313" y="2052638"/>
          <a:ext cx="894714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383">
                  <a:extLst>
                    <a:ext uri="{9D8B030D-6E8A-4147-A177-3AD203B41FA5}">
                      <a16:colId xmlns:a16="http://schemas.microsoft.com/office/drawing/2014/main" val="3387556921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3219117260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1928422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114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81.06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96114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103313" y="3457527"/>
            <a:ext cx="89471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As per our analysis CNN model works best for us with the highest accuracy</a:t>
            </a:r>
          </a:p>
        </p:txBody>
      </p:sp>
    </p:spTree>
    <p:extLst>
      <p:ext uri="{BB962C8B-B14F-4D97-AF65-F5344CB8AC3E}">
        <p14:creationId xmlns:p14="http://schemas.microsoft.com/office/powerpoint/2010/main" val="1935354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16235" y="2967335"/>
            <a:ext cx="555953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TopUp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8400" b="1" cap="none" spc="0" dirty="0">
                <a:ln/>
                <a:solidFill>
                  <a:schemeClr val="accent3"/>
                </a:solidFill>
                <a:effectLst/>
              </a:rPr>
              <a:t>Thank</a:t>
            </a:r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 </a:t>
            </a:r>
            <a:r>
              <a:rPr lang="en-US" sz="8800" b="1" cap="none" spc="0" dirty="0">
                <a:ln/>
                <a:solidFill>
                  <a:schemeClr val="accent3"/>
                </a:solidFill>
                <a:effectLst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63169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 &amp; Text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Scraping : extracting information from world wide web to convert it into a format suitable for text analysis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Text Analysis Is about deriving high quality information from text through processing, application of patterns and trends</a:t>
            </a:r>
          </a:p>
          <a:p>
            <a:endParaRPr lang="en-US" dirty="0"/>
          </a:p>
          <a:p>
            <a:r>
              <a:rPr lang="en-US" dirty="0"/>
              <a:t>Dataset/product used for our project is from Amazon. (Book – Girl on the Train)</a:t>
            </a:r>
          </a:p>
        </p:txBody>
      </p:sp>
    </p:spTree>
    <p:extLst>
      <p:ext uri="{BB962C8B-B14F-4D97-AF65-F5344CB8AC3E}">
        <p14:creationId xmlns:p14="http://schemas.microsoft.com/office/powerpoint/2010/main" val="3740342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Analysis on Reviews gathered by the Book – Girl on the Train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u="sng" dirty="0"/>
              <a:t>Steps involved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Scraping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Lexicon Analysis</a:t>
            </a:r>
          </a:p>
          <a:p>
            <a:pPr marL="0" indent="0">
              <a:buNone/>
            </a:pPr>
            <a:r>
              <a:rPr lang="en-US" dirty="0"/>
              <a:t>	-	Tokenizing </a:t>
            </a:r>
          </a:p>
          <a:p>
            <a:pPr marL="0" indent="0">
              <a:buNone/>
            </a:pPr>
            <a:r>
              <a:rPr lang="en-US" dirty="0"/>
              <a:t>	-	Data cleansing</a:t>
            </a:r>
          </a:p>
          <a:p>
            <a:pPr marL="0" indent="0">
              <a:buNone/>
            </a:pPr>
            <a:r>
              <a:rPr lang="en-US" dirty="0"/>
              <a:t>	-	Removal of stop words</a:t>
            </a:r>
          </a:p>
          <a:p>
            <a:pPr marL="0" indent="0">
              <a:buNone/>
            </a:pPr>
            <a:r>
              <a:rPr lang="en-US" dirty="0"/>
              <a:t>	-	Stem words</a:t>
            </a:r>
          </a:p>
          <a:p>
            <a:pPr marL="0" indent="0">
              <a:buNone/>
            </a:pPr>
            <a:r>
              <a:rPr lang="en-US" dirty="0"/>
              <a:t>	-	Group words as Positive or Negative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Sentiment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 call on positive/negative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234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What does our code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84048" indent="0">
              <a:spcBef>
                <a:spcPts val="1200"/>
              </a:spcBef>
              <a:buClr>
                <a:schemeClr val="dk2"/>
              </a:buClr>
              <a:buSzPct val="100000"/>
              <a:buNone/>
            </a:pPr>
            <a:r>
              <a:rPr lang="en-US" dirty="0"/>
              <a:t>1. Packages used : </a:t>
            </a:r>
            <a:r>
              <a:rPr lang="en-US" dirty="0" err="1"/>
              <a:t>Rvest</a:t>
            </a:r>
            <a:r>
              <a:rPr lang="en-US" dirty="0"/>
              <a:t>, </a:t>
            </a:r>
            <a:r>
              <a:rPr lang="en-US" dirty="0" err="1"/>
              <a:t>Plyr</a:t>
            </a:r>
            <a:r>
              <a:rPr lang="en-US" dirty="0"/>
              <a:t>, </a:t>
            </a:r>
            <a:r>
              <a:rPr lang="en-US" dirty="0" err="1"/>
              <a:t>SnowballC</a:t>
            </a:r>
            <a:r>
              <a:rPr lang="en-US" dirty="0"/>
              <a:t>, NLP, Tm, </a:t>
            </a:r>
            <a:r>
              <a:rPr lang="en-US" dirty="0" err="1"/>
              <a:t>RTextTools</a:t>
            </a:r>
            <a:r>
              <a:rPr lang="en-US" dirty="0"/>
              <a:t>, </a:t>
            </a:r>
            <a:r>
              <a:rPr lang="en-US" dirty="0" err="1"/>
              <a:t>Rstem</a:t>
            </a:r>
            <a:endParaRPr lang="en-US" dirty="0"/>
          </a:p>
          <a:p>
            <a:pPr marL="384048" indent="0">
              <a:lnSpc>
                <a:spcPct val="150000"/>
              </a:lnSpc>
              <a:spcBef>
                <a:spcPts val="1200"/>
              </a:spcBef>
              <a:buClr>
                <a:schemeClr val="dk2"/>
              </a:buClr>
              <a:buSzPct val="100000"/>
              <a:buNone/>
            </a:pPr>
            <a:r>
              <a:rPr lang="en-US" dirty="0"/>
              <a:t>2. Initially we scrape the data from the amazon website and transformed it into Corpus</a:t>
            </a:r>
          </a:p>
          <a:p>
            <a:pPr marL="384048" indent="0">
              <a:lnSpc>
                <a:spcPct val="150000"/>
              </a:lnSpc>
              <a:spcBef>
                <a:spcPts val="1200"/>
              </a:spcBef>
              <a:buClr>
                <a:schemeClr val="dk2"/>
              </a:buClr>
              <a:buSzPct val="100000"/>
              <a:buNone/>
            </a:pPr>
            <a:r>
              <a:rPr lang="en-US" dirty="0"/>
              <a:t>3. Tokenize the data and clean it to remove stop words, spaces, punctuations etc.</a:t>
            </a:r>
          </a:p>
          <a:p>
            <a:pPr marL="384048" indent="0">
              <a:lnSpc>
                <a:spcPct val="150000"/>
              </a:lnSpc>
              <a:spcBef>
                <a:spcPts val="1200"/>
              </a:spcBef>
              <a:buClr>
                <a:schemeClr val="dk2"/>
              </a:buClr>
              <a:buSzPct val="100000"/>
              <a:buNone/>
            </a:pPr>
            <a:r>
              <a:rPr lang="en-US" dirty="0"/>
              <a:t>4. Fetch the positive &amp; negative words from different files</a:t>
            </a:r>
          </a:p>
          <a:p>
            <a:pPr marL="384048" indent="0">
              <a:lnSpc>
                <a:spcPct val="150000"/>
              </a:lnSpc>
              <a:spcBef>
                <a:spcPts val="1200"/>
              </a:spcBef>
              <a:buClr>
                <a:schemeClr val="dk2"/>
              </a:buClr>
              <a:buSzPct val="100000"/>
              <a:buNone/>
            </a:pPr>
            <a:r>
              <a:rPr lang="en-US" dirty="0"/>
              <a:t>5. Perform stemming on dataset</a:t>
            </a:r>
          </a:p>
          <a:p>
            <a:pPr marL="384048" indent="0">
              <a:lnSpc>
                <a:spcPct val="150000"/>
              </a:lnSpc>
              <a:spcBef>
                <a:spcPts val="1200"/>
              </a:spcBef>
              <a:buClr>
                <a:schemeClr val="dk2"/>
              </a:buClr>
              <a:buSzPct val="100000"/>
              <a:buNone/>
            </a:pPr>
            <a:r>
              <a:rPr lang="en-US" dirty="0"/>
              <a:t>6. Calculate the frequency of the words occurring </a:t>
            </a:r>
          </a:p>
          <a:p>
            <a:pPr marL="726948">
              <a:spcBef>
                <a:spcPts val="1200"/>
              </a:spcBef>
              <a:buClr>
                <a:schemeClr val="dk2"/>
              </a:buClr>
              <a:buSzPct val="100000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81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Sentiment Analysis: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 Example: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07" y="2882686"/>
            <a:ext cx="10182387" cy="1566514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4587498"/>
            <a:ext cx="10562162" cy="131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9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Sentiment Analysis continued: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386" y="1640633"/>
            <a:ext cx="71532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90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Positive vs. Negative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Hence, conclusion – </a:t>
            </a:r>
          </a:p>
          <a:p>
            <a:r>
              <a:rPr lang="en-US" dirty="0"/>
              <a:t>The book has received most number of </a:t>
            </a:r>
          </a:p>
          <a:p>
            <a:pPr marL="0" indent="0">
              <a:buNone/>
            </a:pPr>
            <a:r>
              <a:rPr lang="en-US" dirty="0"/>
              <a:t>negative  reviews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572" y="3725200"/>
            <a:ext cx="2836363" cy="6813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146" y="4876428"/>
            <a:ext cx="3581400" cy="9021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406" y="1989430"/>
            <a:ext cx="35814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297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Convolutional Neural Networks: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machine learning, a </a:t>
            </a:r>
            <a:r>
              <a:rPr lang="en-US" b="1" dirty="0"/>
              <a:t>convolutional neural network</a:t>
            </a:r>
            <a:r>
              <a:rPr lang="en-US" dirty="0"/>
              <a:t> is a type of feed-forward </a:t>
            </a:r>
            <a:r>
              <a:rPr lang="en-US" b="1" dirty="0"/>
              <a:t>neural network</a:t>
            </a:r>
            <a:r>
              <a:rPr lang="en-US" dirty="0"/>
              <a:t> in which the connectivity pattern between its neurons is inspired by the organization of the animal visual cortex where it contains multiple layers of receptive fields.</a:t>
            </a:r>
          </a:p>
          <a:p>
            <a:r>
              <a:rPr lang="en-US" dirty="0"/>
              <a:t>Link : </a:t>
            </a:r>
            <a:r>
              <a:rPr lang="en-US" b="1" dirty="0">
                <a:hlinkClick r:id="rId2"/>
              </a:rPr>
              <a:t>http://scs.ryerson.ca/~aharley/vis/conv/flat.html</a:t>
            </a:r>
            <a:endParaRPr lang="en-US" b="1" dirty="0"/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60" y="4145989"/>
            <a:ext cx="6100080" cy="135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70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CNN Code snippet: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439" y="1398270"/>
            <a:ext cx="4958499" cy="27011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01" y="4295582"/>
            <a:ext cx="5476240" cy="21154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365" y="1490418"/>
            <a:ext cx="5448300" cy="1485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4134" y="4425432"/>
            <a:ext cx="4919502" cy="151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640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217</TotalTime>
  <Words>297</Words>
  <Application>Microsoft Office PowerPoint</Application>
  <PresentationFormat>Widescreen</PresentationFormat>
  <Paragraphs>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Wingdings</vt:lpstr>
      <vt:lpstr>Wingdings 3</vt:lpstr>
      <vt:lpstr>Ion</vt:lpstr>
      <vt:lpstr>Text Analytics, Sentiment Analysis &amp; Neural Networks </vt:lpstr>
      <vt:lpstr>Web Scraping &amp; Text Analysis </vt:lpstr>
      <vt:lpstr>Analysis on Reviews gathered by the Book – Girl on the Train</vt:lpstr>
      <vt:lpstr>What does our code do?</vt:lpstr>
      <vt:lpstr>Sentiment Analysis:</vt:lpstr>
      <vt:lpstr>Sentiment Analysis continued:</vt:lpstr>
      <vt:lpstr>Positive vs. Negative Reviews</vt:lpstr>
      <vt:lpstr>Convolutional Neural Networks:  </vt:lpstr>
      <vt:lpstr>CNN Code snippet:</vt:lpstr>
      <vt:lpstr>CNN Performance Measures:</vt:lpstr>
      <vt:lpstr>Deep Belief Networks:</vt:lpstr>
      <vt:lpstr>Deep Belief Network:</vt:lpstr>
      <vt:lpstr>Result:</vt:lpstr>
      <vt:lpstr>Support Vector Machines:</vt:lpstr>
      <vt:lpstr>Code:</vt:lpstr>
      <vt:lpstr>Result: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</dc:title>
  <dc:creator>avinashy27@outlook.com</dc:creator>
  <cp:lastModifiedBy>naini shah</cp:lastModifiedBy>
  <cp:revision>46</cp:revision>
  <dcterms:created xsi:type="dcterms:W3CDTF">2017-04-19T18:56:15Z</dcterms:created>
  <dcterms:modified xsi:type="dcterms:W3CDTF">2017-04-19T23:36:58Z</dcterms:modified>
</cp:coreProperties>
</file>