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sldIdLst>
    <p:sldId id="306" r:id="rId5"/>
    <p:sldId id="307" r:id="rId6"/>
    <p:sldId id="308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8" r:id="rId16"/>
    <p:sldId id="323" r:id="rId17"/>
    <p:sldId id="324" r:id="rId18"/>
    <p:sldId id="325" r:id="rId19"/>
    <p:sldId id="326" r:id="rId20"/>
    <p:sldId id="327" r:id="rId21"/>
    <p:sldId id="311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3F6C7-5132-4722-BBC2-1C321952DD32}" v="24" dt="2022-03-08T02:21:08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rabbitmq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Ashok Tippaluri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To sent a message the publisher need to sent routing key to exchange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0CAFF-CEB4-46D8-8BD9-AB5433DB97E3}"/>
              </a:ext>
            </a:extLst>
          </p:cNvPr>
          <p:cNvSpPr/>
          <p:nvPr/>
        </p:nvSpPr>
        <p:spPr>
          <a:xfrm>
            <a:off x="1007917" y="3624961"/>
            <a:ext cx="1343025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PUBLISHER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66D814-29CF-474B-BD5F-445612E03D2D}"/>
              </a:ext>
            </a:extLst>
          </p:cNvPr>
          <p:cNvSpPr/>
          <p:nvPr/>
        </p:nvSpPr>
        <p:spPr>
          <a:xfrm>
            <a:off x="2567709" y="3986149"/>
            <a:ext cx="362181" cy="13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3087774" y="3190338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28A0674A-E9E9-4A87-B41E-F87EF61D2736}"/>
              </a:ext>
            </a:extLst>
          </p:cNvPr>
          <p:cNvSpPr/>
          <p:nvPr/>
        </p:nvSpPr>
        <p:spPr>
          <a:xfrm>
            <a:off x="2293215" y="4280374"/>
            <a:ext cx="1078058" cy="554036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r>
              <a:rPr lang="en-US" sz="1000" dirty="0"/>
              <a:t>Routing key</a:t>
            </a:r>
          </a:p>
          <a:p>
            <a:pPr algn="ctr"/>
            <a:endParaRPr lang="en-IN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F807B4-3748-4205-A11F-A6755263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362" y="2853810"/>
            <a:ext cx="871804" cy="4023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1A3392-772E-49DC-9564-68C2524F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5176101"/>
            <a:ext cx="871804" cy="40237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51D80-ACEF-4EAE-9ACB-16752B118C3C}"/>
              </a:ext>
            </a:extLst>
          </p:cNvPr>
          <p:cNvCxnSpPr>
            <a:endCxn id="2" idx="1"/>
          </p:cNvCxnSpPr>
          <p:nvPr/>
        </p:nvCxnSpPr>
        <p:spPr>
          <a:xfrm flipV="1">
            <a:off x="4802909" y="2731242"/>
            <a:ext cx="1433133" cy="78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845FBE-73C3-47C3-B5CE-0BFC5ACF906E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5514109" y="4012374"/>
            <a:ext cx="721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2010FF-369A-47C3-8E61-2D2F11E2C03E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4729018" y="4513117"/>
            <a:ext cx="1579418" cy="60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40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Exchange compare the routing key and binding key and sent to queue and consumers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0CAFF-CEB4-46D8-8BD9-AB5433DB97E3}"/>
              </a:ext>
            </a:extLst>
          </p:cNvPr>
          <p:cNvSpPr/>
          <p:nvPr/>
        </p:nvSpPr>
        <p:spPr>
          <a:xfrm>
            <a:off x="1007917" y="3624961"/>
            <a:ext cx="1343025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PUBLISHER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66D814-29CF-474B-BD5F-445612E03D2D}"/>
              </a:ext>
            </a:extLst>
          </p:cNvPr>
          <p:cNvSpPr/>
          <p:nvPr/>
        </p:nvSpPr>
        <p:spPr>
          <a:xfrm>
            <a:off x="2567709" y="3986149"/>
            <a:ext cx="362181" cy="13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3087774" y="3190338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28A0674A-E9E9-4A87-B41E-F87EF61D2736}"/>
              </a:ext>
            </a:extLst>
          </p:cNvPr>
          <p:cNvSpPr/>
          <p:nvPr/>
        </p:nvSpPr>
        <p:spPr>
          <a:xfrm>
            <a:off x="5227058" y="2164246"/>
            <a:ext cx="1078058" cy="554036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r>
              <a:rPr lang="en-US" sz="1000" dirty="0"/>
              <a:t>Routing key</a:t>
            </a:r>
          </a:p>
          <a:p>
            <a:pPr algn="ctr"/>
            <a:endParaRPr lang="en-IN" sz="1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51D80-ACEF-4EAE-9ACB-16752B118C3C}"/>
              </a:ext>
            </a:extLst>
          </p:cNvPr>
          <p:cNvCxnSpPr>
            <a:endCxn id="2" idx="1"/>
          </p:cNvCxnSpPr>
          <p:nvPr/>
        </p:nvCxnSpPr>
        <p:spPr>
          <a:xfrm flipV="1">
            <a:off x="4802909" y="2731242"/>
            <a:ext cx="1433133" cy="780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845FBE-73C3-47C3-B5CE-0BFC5ACF906E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5514109" y="4012374"/>
            <a:ext cx="721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2010FF-369A-47C3-8E61-2D2F11E2C03E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4729018" y="4513117"/>
            <a:ext cx="1579418" cy="60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CD2E515-2F36-4F32-9D06-5E15D7B8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799" y="2562263"/>
            <a:ext cx="1452257" cy="109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81935"/>
            <a:ext cx="5908006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exchange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1450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0230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5910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103" y="3096039"/>
            <a:ext cx="5908007" cy="2888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FANOUT EXCHANGE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DIRECT EXCHANGE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TOPIC EXCHANGE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HEADER EXCHANGE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Spl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DEFAULT (nameless) EXCHANGE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8DB1130E-E8EE-4C57-B945-D04CDB518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7200212" y="1974962"/>
            <a:ext cx="4009703" cy="400970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06116" y="1573011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accent2"/>
                </a:solidFill>
              </a:rPr>
              <a:t>rABBITmq</a:t>
            </a:r>
            <a:endParaRPr lang="en-US" b="1" i="0" kern="1200" cap="all" spc="100" baseline="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8/3/2022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A Fanout exchange </a:t>
            </a:r>
            <a:r>
              <a:rPr lang="en-US" b="1" dirty="0"/>
              <a:t>routes messages to all the queues that are bound to it and the routing key is ignored.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1645810" y="3272311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E8064-71DD-4FF3-96AF-710140A0798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072145" y="4012374"/>
            <a:ext cx="2163897" cy="8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A254A0-0B00-4901-9FCA-F122C9B137D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337108" y="2731242"/>
            <a:ext cx="2898934" cy="87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72ADDD-78AB-4A3E-B044-8A0041971266}"/>
              </a:ext>
            </a:extLst>
          </p:cNvPr>
          <p:cNvCxnSpPr>
            <a:endCxn id="3" idx="1"/>
          </p:cNvCxnSpPr>
          <p:nvPr/>
        </p:nvCxnSpPr>
        <p:spPr>
          <a:xfrm>
            <a:off x="3290433" y="4645551"/>
            <a:ext cx="3018003" cy="47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7946B33-554F-4585-B3EA-CBAD45AC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98" y="2029971"/>
            <a:ext cx="871804" cy="402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EC3619-113D-4927-9A0E-7B8F2AAC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98" y="3380214"/>
            <a:ext cx="871804" cy="402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478B1-57F7-4E0D-9BE7-3599452C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39" y="4633224"/>
            <a:ext cx="871804" cy="402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E3D513-A8B1-48D4-89FB-62EF2B5F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23" y="3450000"/>
            <a:ext cx="871804" cy="402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5ABEEC-EC48-487E-91CC-1F090968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57" y="4311931"/>
            <a:ext cx="871804" cy="402371"/>
          </a:xfrm>
          <a:prstGeom prst="rect">
            <a:avLst/>
          </a:prstGeom>
        </p:spPr>
      </p:pic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7D7DD23F-F57D-4B26-AE5E-D8BE4E894C35}"/>
              </a:ext>
            </a:extLst>
          </p:cNvPr>
          <p:cNvSpPr/>
          <p:nvPr/>
        </p:nvSpPr>
        <p:spPr>
          <a:xfrm>
            <a:off x="3591411" y="3817651"/>
            <a:ext cx="858982" cy="38944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endParaRPr lang="en-IN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F6D729-810E-457A-8359-AE817DCFFD28}"/>
              </a:ext>
            </a:extLst>
          </p:cNvPr>
          <p:cNvSpPr txBox="1"/>
          <p:nvPr/>
        </p:nvSpPr>
        <p:spPr>
          <a:xfrm>
            <a:off x="1207274" y="5467928"/>
            <a:ext cx="562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FANOUT EXCHANGE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4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A Direct exchange </a:t>
            </a:r>
            <a:r>
              <a:rPr lang="en-US" b="1" dirty="0"/>
              <a:t>delivers messages to queues based on a message routing key.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1645810" y="3272311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E8064-71DD-4FF3-96AF-710140A0798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072145" y="4012374"/>
            <a:ext cx="2163897" cy="8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A254A0-0B00-4901-9FCA-F122C9B137D9}"/>
              </a:ext>
            </a:extLst>
          </p:cNvPr>
          <p:cNvCxnSpPr>
            <a:cxnSpLocks/>
          </p:cNvCxnSpPr>
          <p:nvPr/>
        </p:nvCxnSpPr>
        <p:spPr>
          <a:xfrm flipV="1">
            <a:off x="3337108" y="2731241"/>
            <a:ext cx="2898934" cy="87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72ADDD-78AB-4A3E-B044-8A0041971266}"/>
              </a:ext>
            </a:extLst>
          </p:cNvPr>
          <p:cNvCxnSpPr>
            <a:endCxn id="3" idx="1"/>
          </p:cNvCxnSpPr>
          <p:nvPr/>
        </p:nvCxnSpPr>
        <p:spPr>
          <a:xfrm>
            <a:off x="3290433" y="4645551"/>
            <a:ext cx="3018003" cy="47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F6D729-810E-457A-8359-AE817DCFFD28}"/>
              </a:ext>
            </a:extLst>
          </p:cNvPr>
          <p:cNvSpPr txBox="1"/>
          <p:nvPr/>
        </p:nvSpPr>
        <p:spPr>
          <a:xfrm>
            <a:off x="622086" y="5373973"/>
            <a:ext cx="562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DIRECT EXCHANGE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B7CC3-852C-4572-9821-5DF6A855F45D}"/>
              </a:ext>
            </a:extLst>
          </p:cNvPr>
          <p:cNvSpPr txBox="1"/>
          <p:nvPr/>
        </p:nvSpPr>
        <p:spPr>
          <a:xfrm rot="20626070">
            <a:off x="4313382" y="3190338"/>
            <a:ext cx="192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Binding key ‘A’</a:t>
            </a:r>
            <a:endParaRPr lang="en-IN" dirty="0"/>
          </a:p>
        </p:txBody>
      </p:sp>
      <p:sp>
        <p:nvSpPr>
          <p:cNvPr id="25" name="Rectangle: Single Corner Rounded 24">
            <a:extLst>
              <a:ext uri="{FF2B5EF4-FFF2-40B4-BE49-F238E27FC236}">
                <a16:creationId xmlns:a16="http://schemas.microsoft.com/office/drawing/2014/main" id="{83E879E4-7FBC-481B-A91B-9E9333AB1FCC}"/>
              </a:ext>
            </a:extLst>
          </p:cNvPr>
          <p:cNvSpPr/>
          <p:nvPr/>
        </p:nvSpPr>
        <p:spPr>
          <a:xfrm rot="20615978">
            <a:off x="4645891" y="2396300"/>
            <a:ext cx="1117599" cy="48968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r>
              <a:rPr lang="en-US" sz="1000" dirty="0"/>
              <a:t>Routing key ‘A’</a:t>
            </a:r>
            <a:endParaRPr lang="en-IN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17F1F-2CBF-4914-B3D8-6617F751B687}"/>
              </a:ext>
            </a:extLst>
          </p:cNvPr>
          <p:cNvSpPr txBox="1"/>
          <p:nvPr/>
        </p:nvSpPr>
        <p:spPr>
          <a:xfrm>
            <a:off x="1884218" y="2798618"/>
            <a:ext cx="218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Routing key = Binding key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6008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A Topic exchange is </a:t>
            </a:r>
            <a:r>
              <a:rPr lang="en-US" b="1" dirty="0"/>
              <a:t>an exchange which route messages to queues based on the wildcard match between routing key and routing pattern specified during the binding of the queue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1645810" y="3272311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E8064-71DD-4FF3-96AF-710140A0798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072145" y="4012374"/>
            <a:ext cx="2163897" cy="8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A254A0-0B00-4901-9FCA-F122C9B137D9}"/>
              </a:ext>
            </a:extLst>
          </p:cNvPr>
          <p:cNvCxnSpPr>
            <a:cxnSpLocks/>
          </p:cNvCxnSpPr>
          <p:nvPr/>
        </p:nvCxnSpPr>
        <p:spPr>
          <a:xfrm flipV="1">
            <a:off x="3337108" y="2731241"/>
            <a:ext cx="2898934" cy="87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72ADDD-78AB-4A3E-B044-8A0041971266}"/>
              </a:ext>
            </a:extLst>
          </p:cNvPr>
          <p:cNvCxnSpPr>
            <a:endCxn id="3" idx="1"/>
          </p:cNvCxnSpPr>
          <p:nvPr/>
        </p:nvCxnSpPr>
        <p:spPr>
          <a:xfrm>
            <a:off x="3290433" y="4645551"/>
            <a:ext cx="3018003" cy="47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F6D729-810E-457A-8359-AE817DCFFD28}"/>
              </a:ext>
            </a:extLst>
          </p:cNvPr>
          <p:cNvSpPr txBox="1"/>
          <p:nvPr/>
        </p:nvSpPr>
        <p:spPr>
          <a:xfrm>
            <a:off x="1207274" y="5467928"/>
            <a:ext cx="562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TOPIC EXCHANGE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B7CC3-852C-4572-9821-5DF6A855F45D}"/>
              </a:ext>
            </a:extLst>
          </p:cNvPr>
          <p:cNvSpPr txBox="1"/>
          <p:nvPr/>
        </p:nvSpPr>
        <p:spPr>
          <a:xfrm rot="20626070">
            <a:off x="4313382" y="3051839"/>
            <a:ext cx="192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Binding key ‘</a:t>
            </a:r>
            <a:r>
              <a:rPr lang="en-US" dirty="0" err="1"/>
              <a:t>red.green</a:t>
            </a:r>
            <a:r>
              <a:rPr lang="en-US" dirty="0"/>
              <a:t>’</a:t>
            </a:r>
            <a:endParaRPr lang="en-IN" dirty="0"/>
          </a:p>
        </p:txBody>
      </p:sp>
      <p:sp>
        <p:nvSpPr>
          <p:cNvPr id="25" name="Rectangle: Single Corner Rounded 24">
            <a:extLst>
              <a:ext uri="{FF2B5EF4-FFF2-40B4-BE49-F238E27FC236}">
                <a16:creationId xmlns:a16="http://schemas.microsoft.com/office/drawing/2014/main" id="{83E879E4-7FBC-481B-A91B-9E9333AB1FCC}"/>
              </a:ext>
            </a:extLst>
          </p:cNvPr>
          <p:cNvSpPr/>
          <p:nvPr/>
        </p:nvSpPr>
        <p:spPr>
          <a:xfrm rot="20615978">
            <a:off x="4645891" y="2396300"/>
            <a:ext cx="1117599" cy="48968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r>
              <a:rPr lang="en-US" sz="1000" dirty="0"/>
              <a:t>Routing key ‘red.’</a:t>
            </a:r>
            <a:endParaRPr lang="en-IN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17F1F-2CBF-4914-B3D8-6617F751B687}"/>
              </a:ext>
            </a:extLst>
          </p:cNvPr>
          <p:cNvSpPr txBox="1"/>
          <p:nvPr/>
        </p:nvSpPr>
        <p:spPr>
          <a:xfrm>
            <a:off x="1884218" y="2798618"/>
            <a:ext cx="218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Partial matches of keys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6286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A headers exchange is </a:t>
            </a:r>
            <a:r>
              <a:rPr lang="en-US" b="1" dirty="0"/>
              <a:t>an exchange which route messages to queues based on message header values instead of routing key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1645810" y="3272311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21784" y="3608193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 </a:t>
            </a:r>
            <a:r>
              <a:rPr lang="en-IN" sz="1000" dirty="0"/>
              <a:t>H2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 </a:t>
            </a:r>
            <a:r>
              <a:rPr lang="en-IN" sz="900" dirty="0"/>
              <a:t>H1</a:t>
            </a:r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 </a:t>
            </a:r>
            <a:r>
              <a:rPr lang="en-IN" sz="1000" dirty="0"/>
              <a:t>H3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19857" y="3969381"/>
            <a:ext cx="700403" cy="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E8064-71DD-4FF3-96AF-710140A0798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072145" y="3969381"/>
            <a:ext cx="2149639" cy="12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A254A0-0B00-4901-9FCA-F122C9B137D9}"/>
              </a:ext>
            </a:extLst>
          </p:cNvPr>
          <p:cNvCxnSpPr>
            <a:cxnSpLocks/>
          </p:cNvCxnSpPr>
          <p:nvPr/>
        </p:nvCxnSpPr>
        <p:spPr>
          <a:xfrm flipV="1">
            <a:off x="3337108" y="2731241"/>
            <a:ext cx="2898934" cy="87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72ADDD-78AB-4A3E-B044-8A0041971266}"/>
              </a:ext>
            </a:extLst>
          </p:cNvPr>
          <p:cNvCxnSpPr>
            <a:endCxn id="3" idx="1"/>
          </p:cNvCxnSpPr>
          <p:nvPr/>
        </p:nvCxnSpPr>
        <p:spPr>
          <a:xfrm>
            <a:off x="3290433" y="4645551"/>
            <a:ext cx="3018003" cy="47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F6D729-810E-457A-8359-AE817DCFFD28}"/>
              </a:ext>
            </a:extLst>
          </p:cNvPr>
          <p:cNvSpPr txBox="1"/>
          <p:nvPr/>
        </p:nvSpPr>
        <p:spPr>
          <a:xfrm>
            <a:off x="1207274" y="5467928"/>
            <a:ext cx="562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HEADER EXCHANGE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: Single Corner Rounded 24">
            <a:extLst>
              <a:ext uri="{FF2B5EF4-FFF2-40B4-BE49-F238E27FC236}">
                <a16:creationId xmlns:a16="http://schemas.microsoft.com/office/drawing/2014/main" id="{83E879E4-7FBC-481B-A91B-9E9333AB1FCC}"/>
              </a:ext>
            </a:extLst>
          </p:cNvPr>
          <p:cNvSpPr/>
          <p:nvPr/>
        </p:nvSpPr>
        <p:spPr>
          <a:xfrm rot="20615978">
            <a:off x="4645891" y="2396300"/>
            <a:ext cx="1117599" cy="48968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r>
              <a:rPr lang="en-US" sz="1000" dirty="0"/>
              <a:t>Header H1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83926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In rabbit MQ one special kind of exchange </a:t>
            </a:r>
            <a:r>
              <a:rPr lang="en-US" b="1" dirty="0"/>
              <a:t>default (nameless) exchange</a:t>
            </a:r>
            <a:r>
              <a:rPr lang="en-US" dirty="0"/>
              <a:t>. This </a:t>
            </a:r>
            <a:r>
              <a:rPr lang="en-US" b="1" dirty="0"/>
              <a:t>exchange compare routing key to the queue name not the binding key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1645810" y="3272311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21784" y="3608193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‘b’ QUEUE</a:t>
            </a:r>
            <a:endParaRPr lang="en-IN" sz="1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‘a’ QUEUE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‘c’ QUEUE </a:t>
            </a:r>
            <a:endParaRPr lang="en-IN" sz="1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>
            <a:off x="8119857" y="3969381"/>
            <a:ext cx="700403" cy="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E8064-71DD-4FF3-96AF-710140A0798A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4072145" y="3969381"/>
            <a:ext cx="2149639" cy="12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A254A0-0B00-4901-9FCA-F122C9B137D9}"/>
              </a:ext>
            </a:extLst>
          </p:cNvPr>
          <p:cNvCxnSpPr>
            <a:cxnSpLocks/>
          </p:cNvCxnSpPr>
          <p:nvPr/>
        </p:nvCxnSpPr>
        <p:spPr>
          <a:xfrm flipV="1">
            <a:off x="3337108" y="2731241"/>
            <a:ext cx="2898934" cy="87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72ADDD-78AB-4A3E-B044-8A0041971266}"/>
              </a:ext>
            </a:extLst>
          </p:cNvPr>
          <p:cNvCxnSpPr>
            <a:endCxn id="3" idx="1"/>
          </p:cNvCxnSpPr>
          <p:nvPr/>
        </p:nvCxnSpPr>
        <p:spPr>
          <a:xfrm>
            <a:off x="3290433" y="4645551"/>
            <a:ext cx="3018003" cy="47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F6D729-810E-457A-8359-AE817DCFFD28}"/>
              </a:ext>
            </a:extLst>
          </p:cNvPr>
          <p:cNvSpPr txBox="1"/>
          <p:nvPr/>
        </p:nvSpPr>
        <p:spPr>
          <a:xfrm>
            <a:off x="1207274" y="5467928"/>
            <a:ext cx="562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DEFAULT(NAMELESS) EXCHANGE</a:t>
            </a:r>
            <a:endParaRPr lang="en-I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: Single Corner Rounded 24">
            <a:extLst>
              <a:ext uri="{FF2B5EF4-FFF2-40B4-BE49-F238E27FC236}">
                <a16:creationId xmlns:a16="http://schemas.microsoft.com/office/drawing/2014/main" id="{83E879E4-7FBC-481B-A91B-9E9333AB1FCC}"/>
              </a:ext>
            </a:extLst>
          </p:cNvPr>
          <p:cNvSpPr/>
          <p:nvPr/>
        </p:nvSpPr>
        <p:spPr>
          <a:xfrm rot="20615978">
            <a:off x="4645891" y="2396300"/>
            <a:ext cx="1117599" cy="48968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r>
              <a:rPr lang="en-US" sz="1000" dirty="0"/>
              <a:t>Routing key ‘A’</a:t>
            </a:r>
            <a:endParaRPr lang="en-I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415D8-7CD6-4733-A518-3C77D09FECC6}"/>
              </a:ext>
            </a:extLst>
          </p:cNvPr>
          <p:cNvSpPr txBox="1"/>
          <p:nvPr/>
        </p:nvSpPr>
        <p:spPr>
          <a:xfrm>
            <a:off x="1394691" y="3033799"/>
            <a:ext cx="242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Routing key = Queue name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5829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0">
            <a:extLst>
              <a:ext uri="{FF2B5EF4-FFF2-40B4-BE49-F238E27FC236}">
                <a16:creationId xmlns:a16="http://schemas.microsoft.com/office/drawing/2014/main" id="{663302B0-7A41-480B-921B-7D395B4E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4000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B9848EEE-E709-45EE-8ED6-DEE811A067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261" r="8261"/>
          <a:stretch>
            <a:fillRect/>
          </a:stretch>
        </p:blipFill>
        <p:spPr>
          <a:xfrm>
            <a:off x="6902452" y="521540"/>
            <a:ext cx="5289548" cy="6336459"/>
          </a:xfrm>
          <a:prstGeom prst="rect">
            <a:avLst/>
          </a:prstGeom>
          <a:effectLst>
            <a:softEdge rad="444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1155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2042051"/>
            <a:ext cx="5324405" cy="4432639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Producer emits the message to the exchange.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</a:t>
            </a:r>
            <a:r>
              <a:rPr lang="en-US" sz="1800" dirty="0">
                <a:solidFill>
                  <a:schemeClr val="bg1"/>
                </a:solidFill>
              </a:rPr>
              <a:t>nsumers receive message from queue.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Binding connect</a:t>
            </a:r>
            <a:r>
              <a:rPr lang="en-US" sz="1800" dirty="0">
                <a:solidFill>
                  <a:schemeClr val="bg1"/>
                </a:solidFill>
              </a:rPr>
              <a:t>s an exchange with a queue using binding key.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Excha</a:t>
            </a:r>
            <a:r>
              <a:rPr lang="en-US" sz="1800" dirty="0">
                <a:solidFill>
                  <a:schemeClr val="bg1"/>
                </a:solidFill>
              </a:rPr>
              <a:t>nge compare the binding key and routing key.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Message distrib</a:t>
            </a:r>
            <a:r>
              <a:rPr lang="en-US" sz="1800" dirty="0">
                <a:solidFill>
                  <a:schemeClr val="bg1"/>
                </a:solidFill>
              </a:rPr>
              <a:t>ution depend on type of exchange.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Exchange type are fanout, direct, topic and headers.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RabbitMQ has special exchange default (nameless) exchange, it compares with routing key with a queue name.</a:t>
            </a: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59310" y="4995679"/>
            <a:ext cx="33460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rabbitMq</a:t>
            </a:r>
            <a:endParaRPr lang="en-US" b="1" i="0" kern="1200" cap="all" spc="1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Ashok Chandra Reddy Tippaluri</a:t>
            </a:r>
          </a:p>
          <a:p>
            <a:r>
              <a:rPr lang="en-US" dirty="0"/>
              <a:t>ashokchandrareddy5@gmail.com</a:t>
            </a:r>
          </a:p>
          <a:p>
            <a:r>
              <a:rPr lang="en-US" dirty="0"/>
              <a:t>https://github.com/AshokChandraReddyTippaluri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03" y="381935"/>
            <a:ext cx="5908006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rabbitmq</a:t>
            </a: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B7DA268A-F88C-4936-8401-97C8C9861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1450" y="122968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4">
            <a:extLst>
              <a:ext uri="{FF2B5EF4-FFF2-40B4-BE49-F238E27FC236}">
                <a16:creationId xmlns:a16="http://schemas.microsoft.com/office/drawing/2014/main" id="{2E48EAB8-CD1C-4BF5-A92C-BA11919E6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0230" y="145898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Graphic 16">
            <a:extLst>
              <a:ext uri="{FF2B5EF4-FFF2-40B4-BE49-F238E27FC236}">
                <a16:creationId xmlns:a16="http://schemas.microsoft.com/office/drawing/2014/main" id="{F66F957D-AE64-4187-90D7-B24F1CC27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5910" y="1974124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103" y="3096039"/>
            <a:ext cx="5908007" cy="2888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Overview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Message flow structure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Rabbit MQ exchange and there types</a:t>
            </a:r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8DB1130E-E8EE-4C57-B945-D04CDB5180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7200212" y="1974962"/>
            <a:ext cx="4009703" cy="400970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06116" y="1573011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accent2"/>
                </a:solidFill>
              </a:rPr>
              <a:t>rABBITmq</a:t>
            </a:r>
            <a:endParaRPr lang="en-US" b="1" i="0" kern="1200" cap="all" spc="100" baseline="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8/3/2022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3" name="Picture 12" descr="Multi-coloured dialogue boxes">
            <a:extLst>
              <a:ext uri="{FF2B5EF4-FFF2-40B4-BE49-F238E27FC236}">
                <a16:creationId xmlns:a16="http://schemas.microsoft.com/office/drawing/2014/main" id="{25DE2689-23A1-45EA-A716-50D1C1470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441" b="5978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14191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150424" y="1591484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RabbitMQ</a:t>
            </a:r>
          </a:p>
        </p:txBody>
      </p:sp>
      <p:sp>
        <p:nvSpPr>
          <p:cNvPr id="2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7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1638894"/>
            <a:ext cx="9825299" cy="47168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RabbitMQ is a message broker that implements on AMQP (Advance Message Queuing Protocol)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AMQP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 is an </a:t>
            </a:r>
            <a:r>
              <a:rPr lang="en-US" b="0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open standard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 </a:t>
            </a:r>
            <a:r>
              <a:rPr lang="en-US" b="0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application layer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 protocol for </a:t>
            </a:r>
            <a:r>
              <a:rPr lang="en-US" b="0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message-oriented middleware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. By using Producer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Brokers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 and Consumers.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The defining features of AMQP are message orientation, queuing, </a:t>
            </a:r>
            <a:r>
              <a:rPr lang="en-US" b="0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routing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 </a:t>
            </a:r>
            <a:r>
              <a:rPr lang="en-US" u="none" strike="noStrike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(including </a:t>
            </a:r>
            <a:r>
              <a:rPr lang="en-US" b="0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point-to-point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 and </a:t>
            </a:r>
            <a:r>
              <a:rPr lang="en-US" b="0" i="0" u="none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publish-and-subscribe</a:t>
            </a:r>
            <a:r>
              <a:rPr lang="en-US" b="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</a:rPr>
              <a:t>), reliability and security.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RabbitMQ supports plugins. Plugins extend core broker functionality in a variety of ways: with support for more protocols.</a:t>
            </a:r>
          </a:p>
          <a:p>
            <a:pPr>
              <a:lnSpc>
                <a:spcPct val="90000"/>
              </a:lnSpc>
            </a:pPr>
            <a:r>
              <a:rPr lang="en-US" dirty="0"/>
              <a:t>Plugins -</a:t>
            </a:r>
          </a:p>
          <a:p>
            <a:pPr>
              <a:lnSpc>
                <a:spcPct val="90000"/>
              </a:lnSpc>
            </a:pPr>
            <a:r>
              <a:rPr lang="en-IN" dirty="0"/>
              <a:t>1. rabbitmq_shovel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= </a:t>
            </a:r>
            <a:r>
              <a:rPr lang="en-US" dirty="0"/>
              <a:t>A plug-in for RabbitMQ that shovels messages from a queue on one broker to an exchange on another broker. 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IN" dirty="0"/>
              <a:t>2. </a:t>
            </a:r>
            <a:r>
              <a:rPr lang="en-IN" dirty="0" err="1"/>
              <a:t>rabbitmq_management</a:t>
            </a:r>
            <a:r>
              <a:rPr lang="en-IN" dirty="0"/>
              <a:t> = </a:t>
            </a:r>
            <a:r>
              <a:rPr lang="en-US" dirty="0"/>
              <a:t>A management / monitoring API over HTTP, along with a browser-based UI. </a:t>
            </a:r>
            <a:endParaRPr lang="en-US" b="0" i="0" dirty="0">
              <a:solidFill>
                <a:schemeClr val="tx2">
                  <a:lumMod val="90000"/>
                  <a:lumOff val="10000"/>
                </a:schemeClr>
              </a:solidFill>
              <a:effectLst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8/3/2022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0CAFF-CEB4-46D8-8BD9-AB5433DB97E3}"/>
              </a:ext>
            </a:extLst>
          </p:cNvPr>
          <p:cNvSpPr/>
          <p:nvPr/>
        </p:nvSpPr>
        <p:spPr>
          <a:xfrm>
            <a:off x="1057765" y="3638116"/>
            <a:ext cx="1343025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PUBLISHER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66D814-29CF-474B-BD5F-445612E03D2D}"/>
              </a:ext>
            </a:extLst>
          </p:cNvPr>
          <p:cNvSpPr/>
          <p:nvPr/>
        </p:nvSpPr>
        <p:spPr>
          <a:xfrm>
            <a:off x="2567709" y="3986149"/>
            <a:ext cx="362181" cy="13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3087774" y="3190338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64757D0-0CD7-441C-B419-ABEFACBC6454}"/>
              </a:ext>
            </a:extLst>
          </p:cNvPr>
          <p:cNvSpPr/>
          <p:nvPr/>
        </p:nvSpPr>
        <p:spPr>
          <a:xfrm>
            <a:off x="5588000" y="3896423"/>
            <a:ext cx="508000" cy="1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A525E0F-72CB-4B18-9A39-802EF0635798}"/>
              </a:ext>
            </a:extLst>
          </p:cNvPr>
          <p:cNvSpPr/>
          <p:nvPr/>
        </p:nvSpPr>
        <p:spPr>
          <a:xfrm>
            <a:off x="8285018" y="3986149"/>
            <a:ext cx="504298" cy="13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Structure 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0CAFF-CEB4-46D8-8BD9-AB5433DB97E3}"/>
              </a:ext>
            </a:extLst>
          </p:cNvPr>
          <p:cNvSpPr/>
          <p:nvPr/>
        </p:nvSpPr>
        <p:spPr>
          <a:xfrm>
            <a:off x="1057765" y="3638116"/>
            <a:ext cx="1343025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PUBLISHER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66D814-29CF-474B-BD5F-445612E03D2D}"/>
              </a:ext>
            </a:extLst>
          </p:cNvPr>
          <p:cNvSpPr/>
          <p:nvPr/>
        </p:nvSpPr>
        <p:spPr>
          <a:xfrm>
            <a:off x="2567709" y="3986149"/>
            <a:ext cx="362181" cy="13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3087774" y="3190338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64757D0-0CD7-441C-B419-ABEFACBC6454}"/>
              </a:ext>
            </a:extLst>
          </p:cNvPr>
          <p:cNvSpPr/>
          <p:nvPr/>
        </p:nvSpPr>
        <p:spPr>
          <a:xfrm>
            <a:off x="5588000" y="3896423"/>
            <a:ext cx="508000" cy="1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20260" y="469738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E31F0B-6B7D-490B-9566-5A306A6906D8}"/>
              </a:ext>
            </a:extLst>
          </p:cNvPr>
          <p:cNvSpPr/>
          <p:nvPr/>
        </p:nvSpPr>
        <p:spPr>
          <a:xfrm rot="18977400">
            <a:off x="5485957" y="3383074"/>
            <a:ext cx="690479" cy="23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B0FAB9-89DB-4CF1-8F9E-4D03278604C6}"/>
              </a:ext>
            </a:extLst>
          </p:cNvPr>
          <p:cNvSpPr/>
          <p:nvPr/>
        </p:nvSpPr>
        <p:spPr>
          <a:xfrm rot="2473619">
            <a:off x="5527532" y="4355008"/>
            <a:ext cx="572870" cy="22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28DA0E-855D-4197-A908-0C00AFB0E3F2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F55D0-32F6-43C9-9559-CAA32844DBF1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B721A7-31C7-4F9A-98FF-90049FB48057}"/>
              </a:ext>
            </a:extLst>
          </p:cNvPr>
          <p:cNvCxnSpPr>
            <a:stCxn id="3" idx="3"/>
            <a:endCxn id="9" idx="2"/>
          </p:cNvCxnSpPr>
          <p:nvPr/>
        </p:nvCxnSpPr>
        <p:spPr>
          <a:xfrm>
            <a:off x="8134115" y="5122322"/>
            <a:ext cx="686145" cy="1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4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Message sent by publisher to exchange.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0CAFF-CEB4-46D8-8BD9-AB5433DB97E3}"/>
              </a:ext>
            </a:extLst>
          </p:cNvPr>
          <p:cNvSpPr/>
          <p:nvPr/>
        </p:nvSpPr>
        <p:spPr>
          <a:xfrm>
            <a:off x="1007917" y="3624961"/>
            <a:ext cx="1343025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PUBLISHER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66D814-29CF-474B-BD5F-445612E03D2D}"/>
              </a:ext>
            </a:extLst>
          </p:cNvPr>
          <p:cNvSpPr/>
          <p:nvPr/>
        </p:nvSpPr>
        <p:spPr>
          <a:xfrm>
            <a:off x="2567709" y="3986149"/>
            <a:ext cx="362181" cy="13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3087774" y="3190338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64757D0-0CD7-441C-B419-ABEFACBC6454}"/>
              </a:ext>
            </a:extLst>
          </p:cNvPr>
          <p:cNvSpPr/>
          <p:nvPr/>
        </p:nvSpPr>
        <p:spPr>
          <a:xfrm>
            <a:off x="5588000" y="3896423"/>
            <a:ext cx="508000" cy="1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E31F0B-6B7D-490B-9566-5A306A6906D8}"/>
              </a:ext>
            </a:extLst>
          </p:cNvPr>
          <p:cNvSpPr/>
          <p:nvPr/>
        </p:nvSpPr>
        <p:spPr>
          <a:xfrm rot="18977400">
            <a:off x="5485957" y="3383074"/>
            <a:ext cx="690479" cy="23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B0FAB9-89DB-4CF1-8F9E-4D03278604C6}"/>
              </a:ext>
            </a:extLst>
          </p:cNvPr>
          <p:cNvSpPr/>
          <p:nvPr/>
        </p:nvSpPr>
        <p:spPr>
          <a:xfrm rot="2473619">
            <a:off x="5527532" y="4355008"/>
            <a:ext cx="572870" cy="22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28A0674A-E9E9-4A87-B41E-F87EF61D2736}"/>
              </a:ext>
            </a:extLst>
          </p:cNvPr>
          <p:cNvSpPr/>
          <p:nvPr/>
        </p:nvSpPr>
        <p:spPr>
          <a:xfrm>
            <a:off x="2451010" y="4271716"/>
            <a:ext cx="858982" cy="38944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06264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When exchange receive the message it sent to select queues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0CAFF-CEB4-46D8-8BD9-AB5433DB97E3}"/>
              </a:ext>
            </a:extLst>
          </p:cNvPr>
          <p:cNvSpPr/>
          <p:nvPr/>
        </p:nvSpPr>
        <p:spPr>
          <a:xfrm>
            <a:off x="1007917" y="3624961"/>
            <a:ext cx="1343025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PUBLISHER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66D814-29CF-474B-BD5F-445612E03D2D}"/>
              </a:ext>
            </a:extLst>
          </p:cNvPr>
          <p:cNvSpPr/>
          <p:nvPr/>
        </p:nvSpPr>
        <p:spPr>
          <a:xfrm>
            <a:off x="2567709" y="3986149"/>
            <a:ext cx="362181" cy="13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3087774" y="3190338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64757D0-0CD7-441C-B419-ABEFACBC6454}"/>
              </a:ext>
            </a:extLst>
          </p:cNvPr>
          <p:cNvSpPr/>
          <p:nvPr/>
        </p:nvSpPr>
        <p:spPr>
          <a:xfrm>
            <a:off x="5588000" y="3896423"/>
            <a:ext cx="508000" cy="1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E31F0B-6B7D-490B-9566-5A306A6906D8}"/>
              </a:ext>
            </a:extLst>
          </p:cNvPr>
          <p:cNvSpPr/>
          <p:nvPr/>
        </p:nvSpPr>
        <p:spPr>
          <a:xfrm rot="18977400">
            <a:off x="5485957" y="3383074"/>
            <a:ext cx="690479" cy="23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B0FAB9-89DB-4CF1-8F9E-4D03278604C6}"/>
              </a:ext>
            </a:extLst>
          </p:cNvPr>
          <p:cNvSpPr/>
          <p:nvPr/>
        </p:nvSpPr>
        <p:spPr>
          <a:xfrm rot="2473619">
            <a:off x="5527532" y="4355008"/>
            <a:ext cx="572870" cy="22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28A0674A-E9E9-4A87-B41E-F87EF61D2736}"/>
              </a:ext>
            </a:extLst>
          </p:cNvPr>
          <p:cNvSpPr/>
          <p:nvPr/>
        </p:nvSpPr>
        <p:spPr>
          <a:xfrm>
            <a:off x="2439644" y="4342320"/>
            <a:ext cx="858982" cy="38944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endParaRPr lang="en-IN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F807B4-3748-4205-A11F-A6755263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00" y="2703204"/>
            <a:ext cx="871804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These queue sent to the consumers.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0CAFF-CEB4-46D8-8BD9-AB5433DB97E3}"/>
              </a:ext>
            </a:extLst>
          </p:cNvPr>
          <p:cNvSpPr/>
          <p:nvPr/>
        </p:nvSpPr>
        <p:spPr>
          <a:xfrm>
            <a:off x="1007917" y="3624961"/>
            <a:ext cx="1343025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PUBLISHER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566D814-29CF-474B-BD5F-445612E03D2D}"/>
              </a:ext>
            </a:extLst>
          </p:cNvPr>
          <p:cNvSpPr/>
          <p:nvPr/>
        </p:nvSpPr>
        <p:spPr>
          <a:xfrm>
            <a:off x="2567709" y="3986149"/>
            <a:ext cx="362181" cy="13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3087774" y="3190338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64757D0-0CD7-441C-B419-ABEFACBC6454}"/>
              </a:ext>
            </a:extLst>
          </p:cNvPr>
          <p:cNvSpPr/>
          <p:nvPr/>
        </p:nvSpPr>
        <p:spPr>
          <a:xfrm>
            <a:off x="5588000" y="3896423"/>
            <a:ext cx="508000" cy="197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E31F0B-6B7D-490B-9566-5A306A6906D8}"/>
              </a:ext>
            </a:extLst>
          </p:cNvPr>
          <p:cNvSpPr/>
          <p:nvPr/>
        </p:nvSpPr>
        <p:spPr>
          <a:xfrm rot="18977400">
            <a:off x="5485957" y="3383074"/>
            <a:ext cx="690479" cy="23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B0FAB9-89DB-4CF1-8F9E-4D03278604C6}"/>
              </a:ext>
            </a:extLst>
          </p:cNvPr>
          <p:cNvSpPr/>
          <p:nvPr/>
        </p:nvSpPr>
        <p:spPr>
          <a:xfrm rot="2473619">
            <a:off x="5527532" y="4355008"/>
            <a:ext cx="572870" cy="222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28A0674A-E9E9-4A87-B41E-F87EF61D2736}"/>
              </a:ext>
            </a:extLst>
          </p:cNvPr>
          <p:cNvSpPr/>
          <p:nvPr/>
        </p:nvSpPr>
        <p:spPr>
          <a:xfrm>
            <a:off x="3337108" y="4271716"/>
            <a:ext cx="858982" cy="38944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Message</a:t>
            </a:r>
          </a:p>
          <a:p>
            <a:pPr algn="ctr"/>
            <a:endParaRPr lang="en-IN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F807B4-3748-4205-A11F-A6755263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362" y="2853810"/>
            <a:ext cx="871804" cy="4023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1A3392-772E-49DC-9564-68C2524F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5176101"/>
            <a:ext cx="871804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023E-9AC7-4346-AFFB-FEBA01D7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371601"/>
            <a:ext cx="10177827" cy="4800600"/>
          </a:xfrm>
        </p:spPr>
        <p:txBody>
          <a:bodyPr/>
          <a:lstStyle/>
          <a:p>
            <a:r>
              <a:rPr lang="en-US" dirty="0"/>
              <a:t>Exchange connect the queue with the binding and binding key.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D4DBE-BF50-48E4-8642-C2977BFC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83930-5B3F-44A9-90B6-55D18B2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RabbitMQ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371B-6CC7-4F75-9651-545526D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B8C2AC2-736A-41A8-8396-74BBEA53ACD3}"/>
              </a:ext>
            </a:extLst>
          </p:cNvPr>
          <p:cNvSpPr/>
          <p:nvPr/>
        </p:nvSpPr>
        <p:spPr>
          <a:xfrm>
            <a:off x="1645810" y="3272311"/>
            <a:ext cx="2426335" cy="1644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EXCANGE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0E3F7-C710-46E5-8220-353E7AD24F61}"/>
              </a:ext>
            </a:extLst>
          </p:cNvPr>
          <p:cNvSpPr/>
          <p:nvPr/>
        </p:nvSpPr>
        <p:spPr>
          <a:xfrm>
            <a:off x="6236042" y="3651186"/>
            <a:ext cx="1898073" cy="72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CD697A-E4EB-4818-8E85-63293DD2D3FE}"/>
              </a:ext>
            </a:extLst>
          </p:cNvPr>
          <p:cNvSpPr/>
          <p:nvPr/>
        </p:nvSpPr>
        <p:spPr>
          <a:xfrm>
            <a:off x="8820260" y="3511630"/>
            <a:ext cx="2177014" cy="1001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3005B-9DBC-4BFC-B4B2-B84E3FEED533}"/>
              </a:ext>
            </a:extLst>
          </p:cNvPr>
          <p:cNvSpPr/>
          <p:nvPr/>
        </p:nvSpPr>
        <p:spPr>
          <a:xfrm>
            <a:off x="6236042" y="2272145"/>
            <a:ext cx="1898073" cy="91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A397C-6ED2-463D-BD63-6AF66AC78245}"/>
              </a:ext>
            </a:extLst>
          </p:cNvPr>
          <p:cNvSpPr/>
          <p:nvPr/>
        </p:nvSpPr>
        <p:spPr>
          <a:xfrm>
            <a:off x="6308436" y="4758245"/>
            <a:ext cx="1825679" cy="7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QUEUE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B93A28-1902-418B-9A9A-757925B59D42}"/>
              </a:ext>
            </a:extLst>
          </p:cNvPr>
          <p:cNvSpPr/>
          <p:nvPr/>
        </p:nvSpPr>
        <p:spPr>
          <a:xfrm>
            <a:off x="8789316" y="2259001"/>
            <a:ext cx="2207958" cy="918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CONSUMER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A38C7-3881-4AFB-8CEC-157A2A6656D9}"/>
              </a:ext>
            </a:extLst>
          </p:cNvPr>
          <p:cNvSpPr/>
          <p:nvPr/>
        </p:nvSpPr>
        <p:spPr>
          <a:xfrm>
            <a:off x="8848895" y="4684352"/>
            <a:ext cx="2177014" cy="87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82A84-FF6B-4B1B-A1EF-941469B01946}"/>
              </a:ext>
            </a:extLst>
          </p:cNvPr>
          <p:cNvCxnSpPr>
            <a:stCxn id="2" idx="3"/>
            <a:endCxn id="8" idx="2"/>
          </p:cNvCxnSpPr>
          <p:nvPr/>
        </p:nvCxnSpPr>
        <p:spPr>
          <a:xfrm flipV="1">
            <a:off x="8134115" y="2718098"/>
            <a:ext cx="655201" cy="1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238DBB-E1F0-403D-B066-04C9F357A8A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8134115" y="4012374"/>
            <a:ext cx="6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B2BE4E-0CB7-43CB-A46B-F9E69A50783B}"/>
              </a:ext>
            </a:extLst>
          </p:cNvPr>
          <p:cNvCxnSpPr>
            <a:stCxn id="3" idx="3"/>
            <a:endCxn id="9" idx="2"/>
          </p:cNvCxnSpPr>
          <p:nvPr/>
        </p:nvCxnSpPr>
        <p:spPr>
          <a:xfrm flipV="1">
            <a:off x="8134115" y="5122321"/>
            <a:ext cx="714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E8064-71DD-4FF3-96AF-710140A0798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072145" y="4012374"/>
            <a:ext cx="2163897" cy="8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A254A0-0B00-4901-9FCA-F122C9B137D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337108" y="2731242"/>
            <a:ext cx="2898934" cy="87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72ADDD-78AB-4A3E-B044-8A0041971266}"/>
              </a:ext>
            </a:extLst>
          </p:cNvPr>
          <p:cNvCxnSpPr>
            <a:endCxn id="3" idx="1"/>
          </p:cNvCxnSpPr>
          <p:nvPr/>
        </p:nvCxnSpPr>
        <p:spPr>
          <a:xfrm>
            <a:off x="3290433" y="4645551"/>
            <a:ext cx="3018003" cy="47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CC41ACE-9A18-419E-A02F-580C6EF0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4269">
            <a:off x="4520047" y="3480860"/>
            <a:ext cx="1225402" cy="7986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453DDF1-542D-4257-8064-694C78F0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6360">
            <a:off x="4341725" y="3764724"/>
            <a:ext cx="1914310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033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d04fb06-b99c-4410-a17c-2fc987593d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5E49A4535FA6439915E47A8392EBA7" ma:contentTypeVersion="14" ma:contentTypeDescription="Create a new document." ma:contentTypeScope="" ma:versionID="a6aa84744f5fc5a45f17a5b1f1e14a67">
  <xsd:schema xmlns:xsd="http://www.w3.org/2001/XMLSchema" xmlns:xs="http://www.w3.org/2001/XMLSchema" xmlns:p="http://schemas.microsoft.com/office/2006/metadata/properties" xmlns:ns3="dd57e93d-1ac6-4db1-a50d-d6e037ec8961" xmlns:ns4="dd04fb06-b99c-4410-a17c-2fc987593d11" targetNamespace="http://schemas.microsoft.com/office/2006/metadata/properties" ma:root="true" ma:fieldsID="089d10e367349ae1abca6f707668df1f" ns3:_="" ns4:_="">
    <xsd:import namespace="dd57e93d-1ac6-4db1-a50d-d6e037ec8961"/>
    <xsd:import namespace="dd04fb06-b99c-4410-a17c-2fc987593d1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7e93d-1ac6-4db1-a50d-d6e037ec896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04fb06-b99c-4410-a17c-2fc98759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purl.org/dc/terms/"/>
    <ds:schemaRef ds:uri="http://purl.org/dc/elements/1.1/"/>
    <ds:schemaRef ds:uri="http://schemas.openxmlformats.org/package/2006/metadata/core-properties"/>
    <ds:schemaRef ds:uri="dd04fb06-b99c-4410-a17c-2fc987593d11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dd57e93d-1ac6-4db1-a50d-d6e037ec896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BE22F-EA6F-4C1A-9C7D-839AE1279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57e93d-1ac6-4db1-a50d-d6e037ec8961"/>
    <ds:schemaRef ds:uri="dd04fb06-b99c-4410-a17c-2fc98759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{FE03549C-19CB-49D9-B767-AB2334047D7C}tf89338750_win32</Template>
  <TotalTime>1962</TotalTime>
  <Words>661</Words>
  <Application>Microsoft Office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Univers</vt:lpstr>
      <vt:lpstr>GradientUnivers</vt:lpstr>
      <vt:lpstr>rabbitmq</vt:lpstr>
      <vt:lpstr>rabbitmq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Ashok Chandra Reddy Tippaluri</dc:creator>
  <cp:lastModifiedBy>Ashok Chandra Reddy Tippaluri</cp:lastModifiedBy>
  <cp:revision>2</cp:revision>
  <dcterms:created xsi:type="dcterms:W3CDTF">2022-03-06T01:09:17Z</dcterms:created>
  <dcterms:modified xsi:type="dcterms:W3CDTF">2022-03-08T02:29:37Z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0x010100FE5E49A4535FA6439915E47A8392EBA7</vt:lpwstr>
  </property>
</Properties>
</file>