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5"/>
  </p:notesMasterIdLst>
  <p:sldIdLst>
    <p:sldId id="275" r:id="rId2"/>
    <p:sldId id="272" r:id="rId3"/>
    <p:sldId id="273" r:id="rId4"/>
    <p:sldId id="259" r:id="rId5"/>
    <p:sldId id="260" r:id="rId6"/>
    <p:sldId id="261" r:id="rId7"/>
    <p:sldId id="262" r:id="rId8"/>
    <p:sldId id="269" r:id="rId9"/>
    <p:sldId id="276"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213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943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16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097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81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26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1524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537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14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36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09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74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85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992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87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40511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AFBC4D0E-F2BC-037C-2D56-8765B84D9D21}"/>
              </a:ext>
            </a:extLst>
          </p:cNvPr>
          <p:cNvSpPr txBox="1">
            <a:spLocks noGrp="1"/>
          </p:cNvSpPr>
          <p:nvPr>
            <p:ph type="title"/>
          </p:nvPr>
        </p:nvSpPr>
        <p:spPr>
          <a:xfrm>
            <a:off x="113198" y="1437445"/>
            <a:ext cx="10571998" cy="970450"/>
          </a:xfrm>
          <a:prstGeom prst="rect">
            <a:avLst/>
          </a:prstGeom>
          <a:effectLst>
            <a:outerShdw blurRad="50800" dir="14400000">
              <a:srgbClr val="000000">
                <a:alpha val="60000"/>
              </a:srgbClr>
            </a:outerShdw>
          </a:effectLst>
        </p:spPr>
        <p:txBody>
          <a:bodyPr vert="horz" wrap="square" lIns="0" tIns="1651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spcBef>
                <a:spcPts val="130"/>
              </a:spcBef>
            </a:pPr>
            <a:r>
              <a:rPr lang="en-US" dirty="0">
                <a:solidFill>
                  <a:srgbClr val="0F0F0F"/>
                </a:solidFill>
                <a:latin typeface="Times New Roman" panose="02020603050405020304" pitchFamily="18" charset="0"/>
                <a:cs typeface="Times New Roman" panose="02020603050405020304" pitchFamily="18" charset="0"/>
              </a:rPr>
              <a:t>Employee Data Analysis using Excel </a:t>
            </a:r>
            <a:br>
              <a:rPr lang="en-US" dirty="0">
                <a:solidFill>
                  <a:srgbClr val="0F0F0F"/>
                </a:solidFill>
                <a:latin typeface="Roboto" panose="020F0502020204030204" pitchFamily="2" charset="0"/>
              </a:rPr>
            </a:br>
            <a:endParaRPr lang="en-US" spc="15" dirty="0"/>
          </a:p>
        </p:txBody>
      </p:sp>
      <p:sp>
        <p:nvSpPr>
          <p:cNvPr id="6" name="TextBox 5">
            <a:extLst>
              <a:ext uri="{FF2B5EF4-FFF2-40B4-BE49-F238E27FC236}">
                <a16:creationId xmlns:a16="http://schemas.microsoft.com/office/drawing/2014/main" id="{AD5BA0BA-F8F0-5139-D54C-26350364592E}"/>
              </a:ext>
            </a:extLst>
          </p:cNvPr>
          <p:cNvSpPr txBox="1"/>
          <p:nvPr/>
        </p:nvSpPr>
        <p:spPr>
          <a:xfrm>
            <a:off x="2838397" y="2373567"/>
            <a:ext cx="8468133" cy="3046988"/>
          </a:xfrm>
          <a:prstGeom prst="rect">
            <a:avLst/>
          </a:prstGeom>
          <a:noFill/>
        </p:spPr>
        <p:txBody>
          <a:bodyPr wrap="square" rtlCol="0">
            <a:spAutoFit/>
          </a:bodyPr>
          <a:lstStyle/>
          <a:p>
            <a:r>
              <a:rPr lang="en-US" sz="3200" dirty="0"/>
              <a:t>STUDENT NAME: </a:t>
            </a:r>
            <a:r>
              <a:rPr lang="en-IN" sz="3200" dirty="0"/>
              <a:t>Ashok Kumar </a:t>
            </a:r>
            <a:endParaRPr lang="en-US" sz="3200" dirty="0"/>
          </a:p>
          <a:p>
            <a:r>
              <a:rPr lang="en-US" sz="3200" dirty="0"/>
              <a:t>REGISTER NO</a:t>
            </a:r>
            <a:r>
              <a:rPr lang="en-IN" sz="3200" dirty="0"/>
              <a:t> :asunm110312201433 &amp;</a:t>
            </a:r>
            <a:r>
              <a:rPr lang="en-US" sz="3200" dirty="0"/>
              <a:t> </a:t>
            </a:r>
            <a:r>
              <a:rPr lang="en-IN" sz="3200" dirty="0"/>
              <a:t>B0AA7FB5B05EDC184DA4018A54821CFA</a:t>
            </a:r>
          </a:p>
          <a:p>
            <a:r>
              <a:rPr lang="en-US" sz="3200" dirty="0"/>
              <a:t>DEPARTMENT: COMMERCE</a:t>
            </a:r>
          </a:p>
          <a:p>
            <a:r>
              <a:rPr lang="en-US" sz="3200" dirty="0"/>
              <a:t>COLLEGE: DRBCCC HINDU COLLEGE</a:t>
            </a:r>
          </a:p>
          <a:p>
            <a:r>
              <a:rPr lang="en-US" sz="3200" dirty="0"/>
              <a:t>           </a:t>
            </a:r>
            <a:endParaRPr lang="en-IN" sz="3200" dirty="0"/>
          </a:p>
        </p:txBody>
      </p:sp>
    </p:spTree>
    <p:extLst>
      <p:ext uri="{BB962C8B-B14F-4D97-AF65-F5344CB8AC3E}">
        <p14:creationId xmlns:p14="http://schemas.microsoft.com/office/powerpoint/2010/main" val="323098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756602" y="2374233"/>
            <a:ext cx="7096426" cy="39137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898289" y="2547442"/>
            <a:ext cx="6224276" cy="3670151"/>
          </a:xfrm>
          <a:prstGeom prst="rect">
            <a:avLst/>
          </a:prstGeom>
        </p:spPr>
      </p:pic>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45146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Salary Analysis using Excel</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88655" y="2757487"/>
            <a:ext cx="3533775" cy="3810000"/>
            <a:chOff x="7194737" y="2757488"/>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194737" y="2757488"/>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44867" y="1141658"/>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8">
            <a:extLst>
              <a:ext uri="{FF2B5EF4-FFF2-40B4-BE49-F238E27FC236}">
                <a16:creationId xmlns:a16="http://schemas.microsoft.com/office/drawing/2014/main" id="{8AFF8BDE-432C-19D2-76B2-AAC6AD64AB56}"/>
              </a:ext>
            </a:extLst>
          </p:cNvPr>
          <p:cNvSpPr txBox="1">
            <a:spLocks noGrp="1"/>
          </p:cNvSpPr>
          <p:nvPr>
            <p:ph type="title"/>
          </p:nvPr>
        </p:nvSpPr>
        <p:spPr>
          <a:xfrm>
            <a:off x="2870977" y="6215537"/>
            <a:ext cx="10571998" cy="97045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Tree>
    <p:extLst>
      <p:ext uri="{BB962C8B-B14F-4D97-AF65-F5344CB8AC3E}">
        <p14:creationId xmlns:p14="http://schemas.microsoft.com/office/powerpoint/2010/main" val="896535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Quotable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MODELLING  DATA COLLECTION: ●COLLECTED FROM KAGGLE.  FEATURE COLLECTION: ●CONDITIONAL FORMATTING ● SYMBOLS ●MERGE&amp;CENTER  PERFORMANCE LEVEL: ●WITH USING EMPLOYEE RATING COLUNM TO GET PERFORMANCE LEVEL. </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2024-09-03T05:45:07Z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