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60" r:id="rId1"/>
  </p:sldMasterIdLst>
  <p:sldIdLst>
    <p:sldId id="256"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56"/>
    <p:restoredTop sz="97155"/>
  </p:normalViewPr>
  <p:slideViewPr>
    <p:cSldViewPr snapToGrid="0" snapToObjects="1">
      <p:cViewPr varScale="1">
        <p:scale>
          <a:sx n="124" d="100"/>
          <a:sy n="124" d="100"/>
        </p:scale>
        <p:origin x="200" y="1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81EC289-CBAD-6D4C-AC65-26DA2903A589}" type="datetimeFigureOut">
              <a:rPr lang="en-US" smtClean="0"/>
              <a:t>4/10/22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E81B0-0BDF-4748-AD07-35FE84166A75}" type="slidenum">
              <a:rPr lang="en-US" smtClean="0"/>
              <a:t>‹#›</a:t>
            </a:fld>
            <a:endParaRPr lang="en-US"/>
          </a:p>
        </p:txBody>
      </p:sp>
    </p:spTree>
    <p:extLst>
      <p:ext uri="{BB962C8B-B14F-4D97-AF65-F5344CB8AC3E}">
        <p14:creationId xmlns:p14="http://schemas.microsoft.com/office/powerpoint/2010/main" val="410865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81EC289-CBAD-6D4C-AC65-26DA2903A589}" type="datetimeFigureOut">
              <a:rPr lang="en-US" smtClean="0"/>
              <a:t>4/10/22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E81B0-0BDF-4748-AD07-35FE84166A75}" type="slidenum">
              <a:rPr lang="en-US" smtClean="0"/>
              <a:t>‹#›</a:t>
            </a:fld>
            <a:endParaRPr lang="en-US"/>
          </a:p>
        </p:txBody>
      </p:sp>
    </p:spTree>
    <p:extLst>
      <p:ext uri="{BB962C8B-B14F-4D97-AF65-F5344CB8AC3E}">
        <p14:creationId xmlns:p14="http://schemas.microsoft.com/office/powerpoint/2010/main" val="1480664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81EC289-CBAD-6D4C-AC65-26DA2903A589}" type="datetimeFigureOut">
              <a:rPr lang="en-US" smtClean="0"/>
              <a:t>4/10/22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E81B0-0BDF-4748-AD07-35FE84166A75}" type="slidenum">
              <a:rPr lang="en-US" smtClean="0"/>
              <a:t>‹#›</a:t>
            </a:fld>
            <a:endParaRPr lang="en-US"/>
          </a:p>
        </p:txBody>
      </p:sp>
    </p:spTree>
    <p:extLst>
      <p:ext uri="{BB962C8B-B14F-4D97-AF65-F5344CB8AC3E}">
        <p14:creationId xmlns:p14="http://schemas.microsoft.com/office/powerpoint/2010/main" val="3648262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281EC289-CBAD-6D4C-AC65-26DA2903A589}" type="datetimeFigureOut">
              <a:rPr lang="en-US" smtClean="0"/>
              <a:t>4/10/22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E81B0-0BDF-4748-AD07-35FE84166A75}" type="slidenum">
              <a:rPr lang="en-US" smtClean="0"/>
              <a:t>‹#›</a:t>
            </a:fld>
            <a:endParaRPr lang="en-US"/>
          </a:p>
        </p:txBody>
      </p:sp>
    </p:spTree>
    <p:extLst>
      <p:ext uri="{BB962C8B-B14F-4D97-AF65-F5344CB8AC3E}">
        <p14:creationId xmlns:p14="http://schemas.microsoft.com/office/powerpoint/2010/main" val="1915548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281EC289-CBAD-6D4C-AC65-26DA2903A589}" type="datetimeFigureOut">
              <a:rPr lang="en-US" smtClean="0"/>
              <a:t>4/10/22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E81B0-0BDF-4748-AD07-35FE84166A75}" type="slidenum">
              <a:rPr lang="en-US" smtClean="0"/>
              <a:t>‹#›</a:t>
            </a:fld>
            <a:endParaRPr lang="en-US"/>
          </a:p>
        </p:txBody>
      </p:sp>
    </p:spTree>
    <p:extLst>
      <p:ext uri="{BB962C8B-B14F-4D97-AF65-F5344CB8AC3E}">
        <p14:creationId xmlns:p14="http://schemas.microsoft.com/office/powerpoint/2010/main" val="3397144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81EC289-CBAD-6D4C-AC65-26DA2903A589}" type="datetimeFigureOut">
              <a:rPr lang="en-US" smtClean="0"/>
              <a:t>4/10/22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E81B0-0BDF-4748-AD07-35FE84166A75}" type="slidenum">
              <a:rPr lang="en-US" smtClean="0"/>
              <a:t>‹#›</a:t>
            </a:fld>
            <a:endParaRPr lang="en-US"/>
          </a:p>
        </p:txBody>
      </p:sp>
    </p:spTree>
    <p:extLst>
      <p:ext uri="{BB962C8B-B14F-4D97-AF65-F5344CB8AC3E}">
        <p14:creationId xmlns:p14="http://schemas.microsoft.com/office/powerpoint/2010/main" val="1196054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81EC289-CBAD-6D4C-AC65-26DA2903A589}" type="datetimeFigureOut">
              <a:rPr lang="en-US" smtClean="0"/>
              <a:t>4/10/22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E81B0-0BDF-4748-AD07-35FE84166A75}" type="slidenum">
              <a:rPr lang="en-US" smtClean="0"/>
              <a:t>‹#›</a:t>
            </a:fld>
            <a:endParaRPr lang="en-US"/>
          </a:p>
        </p:txBody>
      </p:sp>
    </p:spTree>
    <p:extLst>
      <p:ext uri="{BB962C8B-B14F-4D97-AF65-F5344CB8AC3E}">
        <p14:creationId xmlns:p14="http://schemas.microsoft.com/office/powerpoint/2010/main" val="944661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81EC289-CBAD-6D4C-AC65-26DA2903A589}" type="datetimeFigureOut">
              <a:rPr lang="en-US" smtClean="0"/>
              <a:t>4/10/22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E81B0-0BDF-4748-AD07-35FE84166A75}" type="slidenum">
              <a:rPr lang="en-US" smtClean="0"/>
              <a:t>‹#›</a:t>
            </a:fld>
            <a:endParaRPr lang="en-US"/>
          </a:p>
        </p:txBody>
      </p:sp>
    </p:spTree>
    <p:extLst>
      <p:ext uri="{BB962C8B-B14F-4D97-AF65-F5344CB8AC3E}">
        <p14:creationId xmlns:p14="http://schemas.microsoft.com/office/powerpoint/2010/main" val="2926622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81EC289-CBAD-6D4C-AC65-26DA2903A589}" type="datetimeFigureOut">
              <a:rPr lang="en-US" smtClean="0"/>
              <a:t>4/10/22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E81B0-0BDF-4748-AD07-35FE84166A75}" type="slidenum">
              <a:rPr lang="en-US" smtClean="0"/>
              <a:t>‹#›</a:t>
            </a:fld>
            <a:endParaRPr lang="en-US"/>
          </a:p>
        </p:txBody>
      </p:sp>
    </p:spTree>
    <p:extLst>
      <p:ext uri="{BB962C8B-B14F-4D97-AF65-F5344CB8AC3E}">
        <p14:creationId xmlns:p14="http://schemas.microsoft.com/office/powerpoint/2010/main" val="1728437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81EC289-CBAD-6D4C-AC65-26DA2903A589}" type="datetimeFigureOut">
              <a:rPr lang="en-US" smtClean="0"/>
              <a:t>4/10/22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E81B0-0BDF-4748-AD07-35FE84166A75}" type="slidenum">
              <a:rPr lang="en-US" smtClean="0"/>
              <a:t>‹#›</a:t>
            </a:fld>
            <a:endParaRPr lang="en-US"/>
          </a:p>
        </p:txBody>
      </p:sp>
    </p:spTree>
    <p:extLst>
      <p:ext uri="{BB962C8B-B14F-4D97-AF65-F5344CB8AC3E}">
        <p14:creationId xmlns:p14="http://schemas.microsoft.com/office/powerpoint/2010/main" val="3227990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81EC289-CBAD-6D4C-AC65-26DA2903A589}" type="datetimeFigureOut">
              <a:rPr lang="en-US" smtClean="0"/>
              <a:t>4/10/22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E81B0-0BDF-4748-AD07-35FE84166A75}" type="slidenum">
              <a:rPr lang="en-US" smtClean="0"/>
              <a:t>‹#›</a:t>
            </a:fld>
            <a:endParaRPr lang="en-US"/>
          </a:p>
        </p:txBody>
      </p:sp>
    </p:spTree>
    <p:extLst>
      <p:ext uri="{BB962C8B-B14F-4D97-AF65-F5344CB8AC3E}">
        <p14:creationId xmlns:p14="http://schemas.microsoft.com/office/powerpoint/2010/main" val="275842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81EC289-CBAD-6D4C-AC65-26DA2903A589}" type="datetimeFigureOut">
              <a:rPr lang="en-US" smtClean="0"/>
              <a:t>4/10/22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E81B0-0BDF-4748-AD07-35FE84166A75}" type="slidenum">
              <a:rPr lang="en-US" smtClean="0"/>
              <a:t>‹#›</a:t>
            </a:fld>
            <a:endParaRPr lang="en-US"/>
          </a:p>
        </p:txBody>
      </p:sp>
    </p:spTree>
    <p:extLst>
      <p:ext uri="{BB962C8B-B14F-4D97-AF65-F5344CB8AC3E}">
        <p14:creationId xmlns:p14="http://schemas.microsoft.com/office/powerpoint/2010/main" val="123525052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81EC289-CBAD-6D4C-AC65-26DA2903A589}" type="datetimeFigureOut">
              <a:rPr lang="en-US" smtClean="0"/>
              <a:t>4/10/22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3E81B0-0BDF-4748-AD07-35FE84166A75}" type="slidenum">
              <a:rPr lang="en-US" smtClean="0"/>
              <a:t>‹#›</a:t>
            </a:fld>
            <a:endParaRPr lang="en-US"/>
          </a:p>
        </p:txBody>
      </p:sp>
    </p:spTree>
    <p:extLst>
      <p:ext uri="{BB962C8B-B14F-4D97-AF65-F5344CB8AC3E}">
        <p14:creationId xmlns:p14="http://schemas.microsoft.com/office/powerpoint/2010/main" val="17585862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81EC289-CBAD-6D4C-AC65-26DA2903A589}" type="datetimeFigureOut">
              <a:rPr lang="en-US" smtClean="0"/>
              <a:t>4/10/22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E81B0-0BDF-4748-AD07-35FE84166A75}" type="slidenum">
              <a:rPr lang="en-US" smtClean="0"/>
              <a:t>‹#›</a:t>
            </a:fld>
            <a:endParaRPr lang="en-US"/>
          </a:p>
        </p:txBody>
      </p:sp>
    </p:spTree>
    <p:extLst>
      <p:ext uri="{BB962C8B-B14F-4D97-AF65-F5344CB8AC3E}">
        <p14:creationId xmlns:p14="http://schemas.microsoft.com/office/powerpoint/2010/main" val="4202807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EC289-CBAD-6D4C-AC65-26DA2903A589}" type="datetimeFigureOut">
              <a:rPr lang="en-US" smtClean="0"/>
              <a:t>4/10/22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3E81B0-0BDF-4748-AD07-35FE84166A75}" type="slidenum">
              <a:rPr lang="en-US" smtClean="0"/>
              <a:t>‹#›</a:t>
            </a:fld>
            <a:endParaRPr lang="en-US"/>
          </a:p>
        </p:txBody>
      </p:sp>
    </p:spTree>
    <p:extLst>
      <p:ext uri="{BB962C8B-B14F-4D97-AF65-F5344CB8AC3E}">
        <p14:creationId xmlns:p14="http://schemas.microsoft.com/office/powerpoint/2010/main" val="5258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81EC289-CBAD-6D4C-AC65-26DA2903A589}" type="datetimeFigureOut">
              <a:rPr lang="en-US" smtClean="0"/>
              <a:t>4/10/22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E81B0-0BDF-4748-AD07-35FE84166A75}" type="slidenum">
              <a:rPr lang="en-US" smtClean="0"/>
              <a:t>‹#›</a:t>
            </a:fld>
            <a:endParaRPr lang="en-US"/>
          </a:p>
        </p:txBody>
      </p:sp>
    </p:spTree>
    <p:extLst>
      <p:ext uri="{BB962C8B-B14F-4D97-AF65-F5344CB8AC3E}">
        <p14:creationId xmlns:p14="http://schemas.microsoft.com/office/powerpoint/2010/main" val="9812518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281EC289-CBAD-6D4C-AC65-26DA2903A589}" type="datetimeFigureOut">
              <a:rPr lang="en-US" smtClean="0"/>
              <a:t>4/10/22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963E81B0-0BDF-4748-AD07-35FE84166A75}" type="slidenum">
              <a:rPr lang="en-US" smtClean="0"/>
              <a:t>‹#›</a:t>
            </a:fld>
            <a:endParaRPr lang="en-US"/>
          </a:p>
        </p:txBody>
      </p:sp>
    </p:spTree>
    <p:extLst>
      <p:ext uri="{BB962C8B-B14F-4D97-AF65-F5344CB8AC3E}">
        <p14:creationId xmlns:p14="http://schemas.microsoft.com/office/powerpoint/2010/main" val="227915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81EC289-CBAD-6D4C-AC65-26DA2903A589}" type="datetimeFigureOut">
              <a:rPr lang="en-US" smtClean="0"/>
              <a:t>4/10/22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63E81B0-0BDF-4748-AD07-35FE84166A75}" type="slidenum">
              <a:rPr lang="en-US" smtClean="0"/>
              <a:t>‹#›</a:t>
            </a:fld>
            <a:endParaRPr lang="en-US"/>
          </a:p>
        </p:txBody>
      </p:sp>
    </p:spTree>
    <p:extLst>
      <p:ext uri="{BB962C8B-B14F-4D97-AF65-F5344CB8AC3E}">
        <p14:creationId xmlns:p14="http://schemas.microsoft.com/office/powerpoint/2010/main" val="3473349946"/>
      </p:ext>
    </p:extLst>
  </p:cSld>
  <p:clrMap bg1="dk1" tx1="lt1" bg2="dk2" tx2="lt2" accent1="accent1" accent2="accent2" accent3="accent3" accent4="accent4" accent5="accent5" accent6="accent6" hlink="hlink" folHlink="folHlink"/>
  <p:sldLayoutIdLst>
    <p:sldLayoutId id="2147484661" r:id="rId1"/>
    <p:sldLayoutId id="2147484662" r:id="rId2"/>
    <p:sldLayoutId id="2147484663" r:id="rId3"/>
    <p:sldLayoutId id="2147484664" r:id="rId4"/>
    <p:sldLayoutId id="2147484665" r:id="rId5"/>
    <p:sldLayoutId id="2147484666" r:id="rId6"/>
    <p:sldLayoutId id="2147484667" r:id="rId7"/>
    <p:sldLayoutId id="2147484668" r:id="rId8"/>
    <p:sldLayoutId id="2147484669" r:id="rId9"/>
    <p:sldLayoutId id="2147484670" r:id="rId10"/>
    <p:sldLayoutId id="2147484671" r:id="rId11"/>
    <p:sldLayoutId id="2147484672" r:id="rId12"/>
    <p:sldLayoutId id="2147484673" r:id="rId13"/>
    <p:sldLayoutId id="2147484674" r:id="rId14"/>
    <p:sldLayoutId id="2147484675" r:id="rId15"/>
    <p:sldLayoutId id="2147484676" r:id="rId16"/>
    <p:sldLayoutId id="2147484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95298-B1C4-FD40-86C6-2EB11F799AAB}"/>
              </a:ext>
            </a:extLst>
          </p:cNvPr>
          <p:cNvSpPr>
            <a:spLocks noGrp="1"/>
          </p:cNvSpPr>
          <p:nvPr>
            <p:ph type="ctrTitle"/>
          </p:nvPr>
        </p:nvSpPr>
        <p:spPr>
          <a:xfrm>
            <a:off x="77432" y="43823"/>
            <a:ext cx="9410386" cy="1071369"/>
          </a:xfrm>
        </p:spPr>
        <p:txBody>
          <a:bodyPr anchor="b">
            <a:normAutofit fontScale="90000"/>
          </a:bodyPr>
          <a:lstStyle/>
          <a:p>
            <a:pPr algn="just"/>
            <a:r>
              <a:rPr lang="en-US" sz="4000" dirty="0">
                <a:latin typeface="Calibri" panose="020F0502020204030204" pitchFamily="34" charset="0"/>
                <a:cs typeface="Calibri" panose="020F0502020204030204" pitchFamily="34" charset="0"/>
              </a:rPr>
              <a:t>R</a:t>
            </a:r>
            <a:r>
              <a:rPr lang="en-US" sz="2800" dirty="0">
                <a:latin typeface="Calibri" panose="020F0502020204030204" pitchFamily="34" charset="0"/>
                <a:cs typeface="Calibri" panose="020F0502020204030204" pitchFamily="34" charset="0"/>
              </a:rPr>
              <a:t>ealtime </a:t>
            </a:r>
            <a:r>
              <a:rPr lang="en-US" sz="4400" dirty="0">
                <a:latin typeface="Calibri" panose="020F0502020204030204" pitchFamily="34" charset="0"/>
                <a:cs typeface="Calibri" panose="020F0502020204030204" pitchFamily="34" charset="0"/>
              </a:rPr>
              <a:t>D</a:t>
            </a:r>
            <a:r>
              <a:rPr lang="en-US" sz="2800" dirty="0">
                <a:latin typeface="Calibri" panose="020F0502020204030204" pitchFamily="34" charset="0"/>
                <a:cs typeface="Calibri" panose="020F0502020204030204" pitchFamily="34" charset="0"/>
              </a:rPr>
              <a:t>ata </a:t>
            </a:r>
            <a:r>
              <a:rPr lang="en-US" sz="4400" dirty="0">
                <a:latin typeface="Calibri" panose="020F0502020204030204" pitchFamily="34" charset="0"/>
                <a:cs typeface="Calibri" panose="020F0502020204030204" pitchFamily="34" charset="0"/>
              </a:rPr>
              <a:t>A</a:t>
            </a:r>
            <a:r>
              <a:rPr lang="en-US" sz="2800" dirty="0">
                <a:latin typeface="Calibri" panose="020F0502020204030204" pitchFamily="34" charset="0"/>
                <a:cs typeface="Calibri" panose="020F0502020204030204" pitchFamily="34" charset="0"/>
              </a:rPr>
              <a:t>nalytics </a:t>
            </a:r>
            <a:r>
              <a:rPr lang="en-US" sz="4400" dirty="0">
                <a:latin typeface="Calibri" panose="020F0502020204030204" pitchFamily="34" charset="0"/>
                <a:cs typeface="Calibri" panose="020F0502020204030204" pitchFamily="34" charset="0"/>
              </a:rPr>
              <a:t>U</a:t>
            </a:r>
            <a:r>
              <a:rPr lang="en-US" sz="2800" dirty="0">
                <a:latin typeface="Calibri" panose="020F0502020204030204" pitchFamily="34" charset="0"/>
                <a:cs typeface="Calibri" panose="020F0502020204030204" pitchFamily="34" charset="0"/>
              </a:rPr>
              <a:t>sing </a:t>
            </a:r>
            <a:r>
              <a:rPr lang="en-US" sz="4400" dirty="0">
                <a:latin typeface="Calibri" panose="020F0502020204030204" pitchFamily="34" charset="0"/>
                <a:cs typeface="Calibri" panose="020F0502020204030204" pitchFamily="34" charset="0"/>
              </a:rPr>
              <a:t>K</a:t>
            </a:r>
            <a:r>
              <a:rPr lang="en-US" sz="2800" dirty="0">
                <a:latin typeface="Calibri" panose="020F0502020204030204" pitchFamily="34" charset="0"/>
                <a:cs typeface="Calibri" panose="020F0502020204030204" pitchFamily="34" charset="0"/>
              </a:rPr>
              <a:t>afka </a:t>
            </a:r>
            <a:r>
              <a:rPr lang="en-US" sz="4400" dirty="0">
                <a:latin typeface="Calibri" panose="020F0502020204030204" pitchFamily="34" charset="0"/>
                <a:cs typeface="Calibri" panose="020F0502020204030204" pitchFamily="34" charset="0"/>
              </a:rPr>
              <a:t>E</a:t>
            </a:r>
            <a:r>
              <a:rPr lang="en-US" sz="2800" dirty="0">
                <a:latin typeface="Calibri" panose="020F0502020204030204" pitchFamily="34" charset="0"/>
                <a:cs typeface="Calibri" panose="020F0502020204030204" pitchFamily="34" charset="0"/>
              </a:rPr>
              <a:t>co </a:t>
            </a:r>
            <a:r>
              <a:rPr lang="en-US" sz="4400" dirty="0">
                <a:latin typeface="Calibri" panose="020F0502020204030204" pitchFamily="34" charset="0"/>
                <a:cs typeface="Calibri" panose="020F0502020204030204" pitchFamily="34" charset="0"/>
              </a:rPr>
              <a:t>S</a:t>
            </a:r>
            <a:r>
              <a:rPr lang="en-US" sz="2800" dirty="0">
                <a:latin typeface="Calibri" panose="020F0502020204030204" pitchFamily="34" charset="0"/>
                <a:cs typeface="Calibri" panose="020F0502020204030204" pitchFamily="34" charset="0"/>
              </a:rPr>
              <a:t>ystem </a:t>
            </a:r>
            <a:r>
              <a:rPr lang="en-US" sz="4400" dirty="0">
                <a:latin typeface="Calibri" panose="020F0502020204030204" pitchFamily="34" charset="0"/>
                <a:cs typeface="Calibri" panose="020F0502020204030204" pitchFamily="34" charset="0"/>
              </a:rPr>
              <a:t>T</a:t>
            </a:r>
            <a:r>
              <a:rPr lang="en-US" sz="2800" dirty="0">
                <a:latin typeface="Calibri" panose="020F0502020204030204" pitchFamily="34" charset="0"/>
                <a:cs typeface="Calibri" panose="020F0502020204030204" pitchFamily="34" charset="0"/>
              </a:rPr>
              <a:t>ools</a:t>
            </a:r>
          </a:p>
        </p:txBody>
      </p:sp>
      <p:pic>
        <p:nvPicPr>
          <p:cNvPr id="104" name="Picture 103" descr="A picture containing logo&#10;&#10;Description automatically generated">
            <a:extLst>
              <a:ext uri="{FF2B5EF4-FFF2-40B4-BE49-F238E27FC236}">
                <a16:creationId xmlns:a16="http://schemas.microsoft.com/office/drawing/2014/main" id="{15BA93B6-FAFB-EC44-8D9C-84C54C857FFC}"/>
              </a:ext>
            </a:extLst>
          </p:cNvPr>
          <p:cNvPicPr>
            <a:picLocks noChangeAspect="1"/>
          </p:cNvPicPr>
          <p:nvPr/>
        </p:nvPicPr>
        <p:blipFill>
          <a:blip r:embed="rId2"/>
          <a:stretch>
            <a:fillRect/>
          </a:stretch>
        </p:blipFill>
        <p:spPr>
          <a:xfrm>
            <a:off x="9675659" y="520184"/>
            <a:ext cx="2087639" cy="734785"/>
          </a:xfrm>
          <a:prstGeom prst="rect">
            <a:avLst/>
          </a:prstGeom>
        </p:spPr>
      </p:pic>
      <p:pic>
        <p:nvPicPr>
          <p:cNvPr id="1026" name="Picture 2" descr="KafKa Streams with Java 15 – Full-Stack Feed">
            <a:extLst>
              <a:ext uri="{FF2B5EF4-FFF2-40B4-BE49-F238E27FC236}">
                <a16:creationId xmlns:a16="http://schemas.microsoft.com/office/drawing/2014/main" id="{61A3037D-5E38-D64A-9E27-C61B0494EC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5658" y="1254969"/>
            <a:ext cx="2087639" cy="6660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KSQL?: Data Streaming Using Apache Kafka - Learn | Hevo">
            <a:extLst>
              <a:ext uri="{FF2B5EF4-FFF2-40B4-BE49-F238E27FC236}">
                <a16:creationId xmlns:a16="http://schemas.microsoft.com/office/drawing/2014/main" id="{C49B2312-9722-114F-B2A4-57961659DE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5659" y="1921059"/>
            <a:ext cx="2087639" cy="7347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etting started with Kafka Connect / Connectors - Knoldus Blogs">
            <a:extLst>
              <a:ext uri="{FF2B5EF4-FFF2-40B4-BE49-F238E27FC236}">
                <a16:creationId xmlns:a16="http://schemas.microsoft.com/office/drawing/2014/main" id="{914B457D-294C-6C49-BB64-D7F1027F20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5658" y="2655008"/>
            <a:ext cx="2087639" cy="734785"/>
          </a:xfrm>
          <a:prstGeom prst="rect">
            <a:avLst/>
          </a:prstGeom>
          <a:noFill/>
          <a:extLst>
            <a:ext uri="{909E8E84-426E-40DD-AFC4-6F175D3DCCD1}">
              <a14:hiddenFill xmlns:a14="http://schemas.microsoft.com/office/drawing/2010/main">
                <a:solidFill>
                  <a:srgbClr val="FFFFFF"/>
                </a:solidFill>
              </a14:hiddenFill>
            </a:ext>
          </a:extLst>
        </p:spPr>
      </p:pic>
      <p:sp>
        <p:nvSpPr>
          <p:cNvPr id="105" name="TextBox 104">
            <a:extLst>
              <a:ext uri="{FF2B5EF4-FFF2-40B4-BE49-F238E27FC236}">
                <a16:creationId xmlns:a16="http://schemas.microsoft.com/office/drawing/2014/main" id="{DD41A25C-CF93-284E-BFFC-8A530ADABD92}"/>
              </a:ext>
            </a:extLst>
          </p:cNvPr>
          <p:cNvSpPr txBox="1"/>
          <p:nvPr/>
        </p:nvSpPr>
        <p:spPr>
          <a:xfrm>
            <a:off x="710455" y="1422007"/>
            <a:ext cx="8777363" cy="1708160"/>
          </a:xfrm>
          <a:prstGeom prst="rect">
            <a:avLst/>
          </a:prstGeom>
          <a:noFill/>
        </p:spPr>
        <p:txBody>
          <a:bodyPr wrap="square" rtlCol="0">
            <a:spAutoFit/>
          </a:bodyPr>
          <a:lstStyle/>
          <a:p>
            <a:pPr algn="just"/>
            <a:r>
              <a:rPr lang="en-US" sz="1500" dirty="0">
                <a:solidFill>
                  <a:schemeClr val="accent2">
                    <a:lumMod val="20000"/>
                    <a:lumOff val="80000"/>
                  </a:schemeClr>
                </a:solidFill>
              </a:rPr>
              <a:t>Apache Kafka is one of the best solutions to store the real time / streaming data in a Highly Available and Fault Tolerant way, where several producers can produce (publish) and several consumers can consume (subscribe) the data.</a:t>
            </a:r>
          </a:p>
          <a:p>
            <a:pPr algn="just"/>
            <a:endParaRPr lang="en-US" sz="1500" dirty="0">
              <a:solidFill>
                <a:schemeClr val="accent2">
                  <a:lumMod val="20000"/>
                  <a:lumOff val="80000"/>
                </a:schemeClr>
              </a:solidFill>
            </a:endParaRPr>
          </a:p>
          <a:p>
            <a:pPr algn="just"/>
            <a:r>
              <a:rPr lang="en-US" sz="1500" dirty="0">
                <a:solidFill>
                  <a:schemeClr val="accent2">
                    <a:lumMod val="20000"/>
                    <a:lumOff val="80000"/>
                  </a:schemeClr>
                </a:solidFill>
              </a:rPr>
              <a:t>Earlier Kafka is used only for storing the stream data. But with the latest versions of Kafka, it is also possible to process the stream data within the Kafka Cluster in real time and Sink the processed data to the other external systems. </a:t>
            </a:r>
          </a:p>
        </p:txBody>
      </p:sp>
      <p:sp>
        <p:nvSpPr>
          <p:cNvPr id="106" name="TextBox 105">
            <a:extLst>
              <a:ext uri="{FF2B5EF4-FFF2-40B4-BE49-F238E27FC236}">
                <a16:creationId xmlns:a16="http://schemas.microsoft.com/office/drawing/2014/main" id="{701645C3-6BEC-9E47-9697-A563831FACE3}"/>
              </a:ext>
            </a:extLst>
          </p:cNvPr>
          <p:cNvSpPr txBox="1"/>
          <p:nvPr/>
        </p:nvSpPr>
        <p:spPr>
          <a:xfrm>
            <a:off x="550043" y="3258345"/>
            <a:ext cx="8695877" cy="2400657"/>
          </a:xfrm>
          <a:prstGeom prst="rect">
            <a:avLst/>
          </a:prstGeom>
          <a:noFill/>
        </p:spPr>
        <p:txBody>
          <a:bodyPr wrap="square" rtlCol="0">
            <a:spAutoFit/>
          </a:bodyPr>
          <a:lstStyle/>
          <a:p>
            <a:r>
              <a:rPr lang="en-US" sz="1500" b="1" i="1" u="sng" dirty="0"/>
              <a:t>Agenda:</a:t>
            </a:r>
          </a:p>
          <a:p>
            <a:pPr marL="285750" indent="-285750">
              <a:lnSpc>
                <a:spcPct val="200000"/>
              </a:lnSpc>
              <a:buFont typeface="Arial" panose="020B0604020202020204" pitchFamily="34" charset="0"/>
              <a:buChar char="•"/>
            </a:pPr>
            <a:r>
              <a:rPr lang="en-US" sz="1500" dirty="0"/>
              <a:t>Introduction to Apache Kafka and it’s ecosystem tools.</a:t>
            </a:r>
          </a:p>
          <a:p>
            <a:pPr marL="285750" indent="-285750">
              <a:buFont typeface="Arial" panose="020B0604020202020204" pitchFamily="34" charset="0"/>
              <a:buChar char="•"/>
            </a:pPr>
            <a:r>
              <a:rPr lang="en-US" sz="1500" dirty="0"/>
              <a:t>Architecture</a:t>
            </a:r>
          </a:p>
          <a:p>
            <a:pPr marL="285750" indent="-285750">
              <a:buFont typeface="Arial" panose="020B0604020202020204" pitchFamily="34" charset="0"/>
              <a:buChar char="•"/>
            </a:pPr>
            <a:r>
              <a:rPr lang="en-US" sz="1500" dirty="0"/>
              <a:t>Use cases</a:t>
            </a:r>
          </a:p>
          <a:p>
            <a:pPr marL="285750" indent="-285750">
              <a:buFont typeface="Arial" panose="020B0604020202020204" pitchFamily="34" charset="0"/>
              <a:buChar char="•"/>
            </a:pPr>
            <a:r>
              <a:rPr lang="en-US" sz="1500" dirty="0"/>
              <a:t>Live Demo</a:t>
            </a:r>
          </a:p>
          <a:p>
            <a:pPr marL="742950" lvl="1" indent="-285750">
              <a:buFont typeface="Arial" panose="020B0604020202020204" pitchFamily="34" charset="0"/>
              <a:buChar char="•"/>
            </a:pPr>
            <a:r>
              <a:rPr lang="en-US" sz="1500" dirty="0"/>
              <a:t>Setting up the Cluster.</a:t>
            </a:r>
          </a:p>
          <a:p>
            <a:pPr marL="742950" lvl="1" indent="-285750">
              <a:buFont typeface="Arial" panose="020B0604020202020204" pitchFamily="34" charset="0"/>
              <a:buChar char="•"/>
            </a:pPr>
            <a:r>
              <a:rPr lang="en-US" sz="1500" dirty="0"/>
              <a:t>Writing Kafka connector to ingest the data into Kafka.</a:t>
            </a:r>
          </a:p>
          <a:p>
            <a:pPr marL="742950" lvl="1" indent="-285750">
              <a:buFont typeface="Arial" panose="020B0604020202020204" pitchFamily="34" charset="0"/>
              <a:buChar char="•"/>
            </a:pPr>
            <a:r>
              <a:rPr lang="en-US" sz="1500" dirty="0"/>
              <a:t>Processing data using KSQL / K Streams.</a:t>
            </a:r>
          </a:p>
          <a:p>
            <a:pPr marL="742950" lvl="1" indent="-285750">
              <a:buFont typeface="Arial" panose="020B0604020202020204" pitchFamily="34" charset="0"/>
              <a:buChar char="•"/>
            </a:pPr>
            <a:r>
              <a:rPr lang="en-US" sz="1500" dirty="0"/>
              <a:t>Writing Kafka Connector to sink data to external systems.</a:t>
            </a:r>
          </a:p>
        </p:txBody>
      </p:sp>
      <p:sp>
        <p:nvSpPr>
          <p:cNvPr id="107" name="TextBox 106">
            <a:extLst>
              <a:ext uri="{FF2B5EF4-FFF2-40B4-BE49-F238E27FC236}">
                <a16:creationId xmlns:a16="http://schemas.microsoft.com/office/drawing/2014/main" id="{716C4247-33D8-4A4C-85C3-3EEA8BE4BB46}"/>
              </a:ext>
            </a:extLst>
          </p:cNvPr>
          <p:cNvSpPr txBox="1"/>
          <p:nvPr/>
        </p:nvSpPr>
        <p:spPr>
          <a:xfrm>
            <a:off x="7715892" y="5884616"/>
            <a:ext cx="4476108" cy="523220"/>
          </a:xfrm>
          <a:prstGeom prst="rect">
            <a:avLst/>
          </a:prstGeom>
          <a:noFill/>
        </p:spPr>
        <p:txBody>
          <a:bodyPr wrap="square" rtlCol="0">
            <a:spAutoFit/>
          </a:bodyPr>
          <a:lstStyle/>
          <a:p>
            <a:r>
              <a:rPr lang="en-US" sz="1400" dirty="0">
                <a:solidFill>
                  <a:schemeClr val="accent2">
                    <a:lumMod val="60000"/>
                    <a:lumOff val="40000"/>
                  </a:schemeClr>
                </a:solidFill>
              </a:rPr>
              <a:t>Presenter: Ashok Kumar Choppadandi</a:t>
            </a:r>
          </a:p>
          <a:p>
            <a:r>
              <a:rPr lang="en-US" sz="1400" dirty="0">
                <a:solidFill>
                  <a:schemeClr val="accent2">
                    <a:lumMod val="60000"/>
                    <a:lumOff val="40000"/>
                  </a:schemeClr>
                </a:solidFill>
              </a:rPr>
              <a:t>Date &amp; time: 29</a:t>
            </a:r>
            <a:r>
              <a:rPr lang="en-US" sz="1400" baseline="30000" dirty="0">
                <a:solidFill>
                  <a:schemeClr val="accent2">
                    <a:lumMod val="60000"/>
                    <a:lumOff val="40000"/>
                  </a:schemeClr>
                </a:solidFill>
              </a:rPr>
              <a:t>th</a:t>
            </a:r>
            <a:r>
              <a:rPr lang="en-US" sz="1400" dirty="0">
                <a:solidFill>
                  <a:schemeClr val="accent2">
                    <a:lumMod val="60000"/>
                    <a:lumOff val="40000"/>
                  </a:schemeClr>
                </a:solidFill>
              </a:rPr>
              <a:t> April 2022 [ 11 AM to 12 PM ]</a:t>
            </a:r>
          </a:p>
        </p:txBody>
      </p:sp>
    </p:spTree>
    <p:extLst>
      <p:ext uri="{BB962C8B-B14F-4D97-AF65-F5344CB8AC3E}">
        <p14:creationId xmlns:p14="http://schemas.microsoft.com/office/powerpoint/2010/main" val="339723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67A9808-D74D-054B-949F-03004DF0D7BA}"/>
              </a:ext>
            </a:extLst>
          </p:cNvPr>
          <p:cNvSpPr txBox="1">
            <a:spLocks/>
          </p:cNvSpPr>
          <p:nvPr/>
        </p:nvSpPr>
        <p:spPr>
          <a:xfrm>
            <a:off x="304801" y="340100"/>
            <a:ext cx="11580811" cy="447479"/>
          </a:xfrm>
          <a:prstGeom prst="rect">
            <a:avLst/>
          </a:prstGeom>
          <a:ln>
            <a:solidFill>
              <a:schemeClr val="bg1"/>
            </a:solidFill>
          </a:ln>
        </p:spPr>
        <p:txBody>
          <a:bodyPr vert="horz" lIns="91440" tIns="45720" rIns="91440" bIns="45720" rtlCol="0" anchor="b">
            <a:normAutofit lnSpcReduction="10000"/>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dirty="0"/>
              <a:t>design and flow</a:t>
            </a:r>
          </a:p>
        </p:txBody>
      </p:sp>
      <p:grpSp>
        <p:nvGrpSpPr>
          <p:cNvPr id="7" name="Group 6">
            <a:extLst>
              <a:ext uri="{FF2B5EF4-FFF2-40B4-BE49-F238E27FC236}">
                <a16:creationId xmlns:a16="http://schemas.microsoft.com/office/drawing/2014/main" id="{E87CDFD4-4C46-3E40-BFFD-1A6B898620D5}"/>
              </a:ext>
            </a:extLst>
          </p:cNvPr>
          <p:cNvGrpSpPr/>
          <p:nvPr/>
        </p:nvGrpSpPr>
        <p:grpSpPr>
          <a:xfrm>
            <a:off x="833984" y="1039467"/>
            <a:ext cx="10985095" cy="5127596"/>
            <a:chOff x="833984" y="1039467"/>
            <a:chExt cx="10985095" cy="5127596"/>
          </a:xfrm>
        </p:grpSpPr>
        <p:sp>
          <p:nvSpPr>
            <p:cNvPr id="12" name="Rectangle 11">
              <a:extLst>
                <a:ext uri="{FF2B5EF4-FFF2-40B4-BE49-F238E27FC236}">
                  <a16:creationId xmlns:a16="http://schemas.microsoft.com/office/drawing/2014/main" id="{FFFD781C-4AC8-2249-94AF-CEEE74913C53}"/>
                </a:ext>
              </a:extLst>
            </p:cNvPr>
            <p:cNvSpPr/>
            <p:nvPr/>
          </p:nvSpPr>
          <p:spPr>
            <a:xfrm>
              <a:off x="9685230" y="1176970"/>
              <a:ext cx="2133849" cy="49241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a:solidFill>
                <a:schemeClr val="tx2"/>
              </a:solidFill>
            </a:ln>
          </p:spPr>
          <p:txBody>
            <a:bodyPr wrap="square" lIns="0" tIns="0" rIns="0" bIns="0" rtlCol="0" anchor="ctr"/>
            <a:lstStyle/>
            <a:p>
              <a:pPr algn="ctr"/>
              <a:endParaRPr lang="en-US" dirty="0">
                <a:latin typeface="Arial Regular" charset="0"/>
              </a:endParaRPr>
            </a:p>
          </p:txBody>
        </p:sp>
        <p:grpSp>
          <p:nvGrpSpPr>
            <p:cNvPr id="14" name="Group 13">
              <a:extLst>
                <a:ext uri="{FF2B5EF4-FFF2-40B4-BE49-F238E27FC236}">
                  <a16:creationId xmlns:a16="http://schemas.microsoft.com/office/drawing/2014/main" id="{08FDD244-37D1-C747-B655-1BD9D6BE04F3}"/>
                </a:ext>
              </a:extLst>
            </p:cNvPr>
            <p:cNvGrpSpPr/>
            <p:nvPr/>
          </p:nvGrpSpPr>
          <p:grpSpPr>
            <a:xfrm>
              <a:off x="5247838" y="2920434"/>
              <a:ext cx="1571946" cy="1384213"/>
              <a:chOff x="1027416" y="2424701"/>
              <a:chExt cx="1219200" cy="1219200"/>
            </a:xfrm>
          </p:grpSpPr>
          <p:sp>
            <p:nvSpPr>
              <p:cNvPr id="15" name="Rectangle 14">
                <a:extLst>
                  <a:ext uri="{FF2B5EF4-FFF2-40B4-BE49-F238E27FC236}">
                    <a16:creationId xmlns:a16="http://schemas.microsoft.com/office/drawing/2014/main" id="{03668DC6-0C28-0042-8F03-6430C246A461}"/>
                  </a:ext>
                </a:extLst>
              </p:cNvPr>
              <p:cNvSpPr/>
              <p:nvPr/>
            </p:nvSpPr>
            <p:spPr>
              <a:xfrm>
                <a:off x="1027416" y="2424701"/>
                <a:ext cx="914400" cy="9144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25400">
                <a:solidFill>
                  <a:schemeClr val="tx1"/>
                </a:solidFill>
              </a:ln>
            </p:spPr>
            <p:txBody>
              <a:bodyPr wrap="square" lIns="0" tIns="0" rIns="0" bIns="0" rtlCol="0" anchor="ctr"/>
              <a:lstStyle/>
              <a:p>
                <a:pPr algn="ctr"/>
                <a:r>
                  <a:rPr lang="en-US" sz="1200" dirty="0">
                    <a:solidFill>
                      <a:schemeClr val="tx2"/>
                    </a:solidFill>
                    <a:latin typeface="Arial Regular" charset="0"/>
                  </a:rPr>
                  <a:t>BROKER</a:t>
                </a:r>
              </a:p>
            </p:txBody>
          </p:sp>
          <p:sp>
            <p:nvSpPr>
              <p:cNvPr id="16" name="Rectangle 15">
                <a:extLst>
                  <a:ext uri="{FF2B5EF4-FFF2-40B4-BE49-F238E27FC236}">
                    <a16:creationId xmlns:a16="http://schemas.microsoft.com/office/drawing/2014/main" id="{C9AB7546-145E-4F49-8D17-B1A3A01CD7D8}"/>
                  </a:ext>
                </a:extLst>
              </p:cNvPr>
              <p:cNvSpPr/>
              <p:nvPr/>
            </p:nvSpPr>
            <p:spPr>
              <a:xfrm>
                <a:off x="1179816" y="2577101"/>
                <a:ext cx="914400" cy="9144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25400">
                <a:solidFill>
                  <a:schemeClr val="tx1"/>
                </a:solidFill>
              </a:ln>
            </p:spPr>
            <p:txBody>
              <a:bodyPr wrap="square" lIns="0" tIns="0" rIns="0" bIns="0" rtlCol="0" anchor="ctr"/>
              <a:lstStyle/>
              <a:p>
                <a:pPr algn="ctr"/>
                <a:r>
                  <a:rPr lang="en-US" sz="1200" dirty="0">
                    <a:latin typeface="Arial Regular" charset="0"/>
                  </a:rPr>
                  <a:t>BROKER</a:t>
                </a:r>
              </a:p>
            </p:txBody>
          </p:sp>
          <p:sp>
            <p:nvSpPr>
              <p:cNvPr id="17" name="Rectangle 16">
                <a:extLst>
                  <a:ext uri="{FF2B5EF4-FFF2-40B4-BE49-F238E27FC236}">
                    <a16:creationId xmlns:a16="http://schemas.microsoft.com/office/drawing/2014/main" id="{E8211B03-46EB-DA44-B8B8-F506821F6BB9}"/>
                  </a:ext>
                </a:extLst>
              </p:cNvPr>
              <p:cNvSpPr/>
              <p:nvPr/>
            </p:nvSpPr>
            <p:spPr>
              <a:xfrm>
                <a:off x="1332216" y="2729501"/>
                <a:ext cx="914400" cy="9144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25400">
                <a:solidFill>
                  <a:schemeClr val="tx1"/>
                </a:solidFill>
              </a:ln>
            </p:spPr>
            <p:txBody>
              <a:bodyPr wrap="square" lIns="0" tIns="0" rIns="0" bIns="0" rtlCol="0" anchor="ctr"/>
              <a:lstStyle/>
              <a:p>
                <a:pPr algn="ctr"/>
                <a:r>
                  <a:rPr lang="en-US" sz="1200" dirty="0">
                    <a:solidFill>
                      <a:schemeClr val="bg1"/>
                    </a:solidFill>
                    <a:latin typeface="Arial Regular" charset="0"/>
                  </a:rPr>
                  <a:t>Kafka Brokers</a:t>
                </a:r>
              </a:p>
            </p:txBody>
          </p:sp>
        </p:grpSp>
        <p:sp>
          <p:nvSpPr>
            <p:cNvPr id="18" name="Parallelogram 17">
              <a:extLst>
                <a:ext uri="{FF2B5EF4-FFF2-40B4-BE49-F238E27FC236}">
                  <a16:creationId xmlns:a16="http://schemas.microsoft.com/office/drawing/2014/main" id="{9A078113-CA40-8D4A-8B03-608A587395EA}"/>
                </a:ext>
              </a:extLst>
            </p:cNvPr>
            <p:cNvSpPr/>
            <p:nvPr/>
          </p:nvSpPr>
          <p:spPr>
            <a:xfrm>
              <a:off x="833984" y="3083523"/>
              <a:ext cx="2318160" cy="762000"/>
            </a:xfrm>
            <a:prstGeom prst="parallelogram">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25400">
              <a:solidFill>
                <a:schemeClr val="tx1"/>
              </a:solidFill>
            </a:ln>
          </p:spPr>
          <p:txBody>
            <a:bodyPr wrap="square" lIns="0" tIns="0" rIns="0" bIns="0" rtlCol="0" anchor="ctr"/>
            <a:lstStyle/>
            <a:p>
              <a:pPr algn="ctr"/>
              <a:r>
                <a:rPr lang="en-US" sz="1200" dirty="0">
                  <a:solidFill>
                    <a:schemeClr val="bg1"/>
                  </a:solidFill>
                  <a:latin typeface="Arial Regular" charset="0"/>
                </a:rPr>
                <a:t>Schema Registry</a:t>
              </a:r>
            </a:p>
          </p:txBody>
        </p:sp>
        <p:pic>
          <p:nvPicPr>
            <p:cNvPr id="19" name="Content Placeholder 19" descr="Logo&#10;&#10;Description automatically generated">
              <a:extLst>
                <a:ext uri="{FF2B5EF4-FFF2-40B4-BE49-F238E27FC236}">
                  <a16:creationId xmlns:a16="http://schemas.microsoft.com/office/drawing/2014/main" id="{3B801EF6-EBBE-6142-A0B8-86104AB6117F}"/>
                </a:ext>
              </a:extLst>
            </p:cNvPr>
            <p:cNvPicPr>
              <a:picLocks noChangeAspect="1"/>
            </p:cNvPicPr>
            <p:nvPr/>
          </p:nvPicPr>
          <p:blipFill>
            <a:blip r:embed="rId2"/>
            <a:stretch>
              <a:fillRect/>
            </a:stretch>
          </p:blipFill>
          <p:spPr>
            <a:xfrm>
              <a:off x="9924962" y="1470615"/>
              <a:ext cx="1654138" cy="914400"/>
            </a:xfrm>
            <a:prstGeom prst="rect">
              <a:avLst/>
            </a:prstGeom>
            <a:ln w="25400">
              <a:solidFill>
                <a:schemeClr val="bg1"/>
              </a:solidFill>
            </a:ln>
          </p:spPr>
        </p:pic>
        <p:pic>
          <p:nvPicPr>
            <p:cNvPr id="20" name="Picture 19">
              <a:extLst>
                <a:ext uri="{FF2B5EF4-FFF2-40B4-BE49-F238E27FC236}">
                  <a16:creationId xmlns:a16="http://schemas.microsoft.com/office/drawing/2014/main" id="{72B7AB32-E4CA-164B-8CEA-DAB739CCFA72}"/>
                </a:ext>
              </a:extLst>
            </p:cNvPr>
            <p:cNvPicPr>
              <a:picLocks noChangeAspect="1"/>
            </p:cNvPicPr>
            <p:nvPr/>
          </p:nvPicPr>
          <p:blipFill>
            <a:blip r:embed="rId3"/>
            <a:stretch>
              <a:fillRect/>
            </a:stretch>
          </p:blipFill>
          <p:spPr>
            <a:xfrm>
              <a:off x="9924961" y="3007323"/>
              <a:ext cx="1654138" cy="914400"/>
            </a:xfrm>
            <a:prstGeom prst="rect">
              <a:avLst/>
            </a:prstGeom>
            <a:ln w="25400">
              <a:solidFill>
                <a:schemeClr val="bg1"/>
              </a:solidFill>
            </a:ln>
          </p:spPr>
        </p:pic>
        <p:pic>
          <p:nvPicPr>
            <p:cNvPr id="21" name="Picture 20" descr="A picture containing graphical user interface&#10;&#10;Description automatically generated">
              <a:extLst>
                <a:ext uri="{FF2B5EF4-FFF2-40B4-BE49-F238E27FC236}">
                  <a16:creationId xmlns:a16="http://schemas.microsoft.com/office/drawing/2014/main" id="{D9015226-9CE5-D347-9B9D-A4A0DBCF15C8}"/>
                </a:ext>
              </a:extLst>
            </p:cNvPr>
            <p:cNvPicPr>
              <a:picLocks noChangeAspect="1"/>
            </p:cNvPicPr>
            <p:nvPr/>
          </p:nvPicPr>
          <p:blipFill>
            <a:blip r:embed="rId4"/>
            <a:stretch>
              <a:fillRect/>
            </a:stretch>
          </p:blipFill>
          <p:spPr>
            <a:xfrm>
              <a:off x="9924961" y="4745226"/>
              <a:ext cx="1654138" cy="914400"/>
            </a:xfrm>
            <a:prstGeom prst="rect">
              <a:avLst/>
            </a:prstGeom>
            <a:ln w="25400">
              <a:solidFill>
                <a:schemeClr val="bg1"/>
              </a:solidFill>
            </a:ln>
          </p:spPr>
        </p:pic>
        <p:grpSp>
          <p:nvGrpSpPr>
            <p:cNvPr id="22" name="Group 21">
              <a:extLst>
                <a:ext uri="{FF2B5EF4-FFF2-40B4-BE49-F238E27FC236}">
                  <a16:creationId xmlns:a16="http://schemas.microsoft.com/office/drawing/2014/main" id="{C90326F0-32B1-2648-9AEB-966C52C3E793}"/>
                </a:ext>
              </a:extLst>
            </p:cNvPr>
            <p:cNvGrpSpPr/>
            <p:nvPr/>
          </p:nvGrpSpPr>
          <p:grpSpPr>
            <a:xfrm>
              <a:off x="4839126" y="1039467"/>
              <a:ext cx="2267166" cy="1151919"/>
              <a:chOff x="4722751" y="1049307"/>
              <a:chExt cx="2534294" cy="1352764"/>
            </a:xfrm>
          </p:grpSpPr>
          <p:sp>
            <p:nvSpPr>
              <p:cNvPr id="23" name="Rounded Rectangle 22">
                <a:extLst>
                  <a:ext uri="{FF2B5EF4-FFF2-40B4-BE49-F238E27FC236}">
                    <a16:creationId xmlns:a16="http://schemas.microsoft.com/office/drawing/2014/main" id="{FD73D00E-5E15-D940-A9B9-E57D19B89E93}"/>
                  </a:ext>
                </a:extLst>
              </p:cNvPr>
              <p:cNvSpPr/>
              <p:nvPr/>
            </p:nvSpPr>
            <p:spPr>
              <a:xfrm>
                <a:off x="4722751" y="1049307"/>
                <a:ext cx="2229492" cy="1047964"/>
              </a:xfrm>
              <a:prstGeom prst="round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a:ln w="25400">
                <a:solidFill>
                  <a:schemeClr val="tx2"/>
                </a:solidFill>
              </a:ln>
            </p:spPr>
            <p:txBody>
              <a:bodyPr wrap="square" lIns="0" tIns="0" rIns="0" bIns="0" rtlCol="0" anchor="ctr"/>
              <a:lstStyle/>
              <a:p>
                <a:pPr algn="ctr"/>
                <a:r>
                  <a:rPr lang="en-US" sz="1400" dirty="0">
                    <a:latin typeface="Arial Regular" charset="0"/>
                  </a:rPr>
                  <a:t>Kafka Connect – Sink Connectors</a:t>
                </a:r>
              </a:p>
            </p:txBody>
          </p:sp>
          <p:sp>
            <p:nvSpPr>
              <p:cNvPr id="24" name="Rounded Rectangle 23">
                <a:extLst>
                  <a:ext uri="{FF2B5EF4-FFF2-40B4-BE49-F238E27FC236}">
                    <a16:creationId xmlns:a16="http://schemas.microsoft.com/office/drawing/2014/main" id="{FB728C39-08A1-1742-B8DA-B47917DB0EC1}"/>
                  </a:ext>
                </a:extLst>
              </p:cNvPr>
              <p:cNvSpPr/>
              <p:nvPr/>
            </p:nvSpPr>
            <p:spPr>
              <a:xfrm>
                <a:off x="4875151" y="1201707"/>
                <a:ext cx="2229492" cy="1047964"/>
              </a:xfrm>
              <a:prstGeom prst="round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a:ln w="25400">
                <a:solidFill>
                  <a:schemeClr val="tx2"/>
                </a:solidFill>
              </a:ln>
            </p:spPr>
            <p:txBody>
              <a:bodyPr wrap="square" lIns="0" tIns="0" rIns="0" bIns="0" rtlCol="0" anchor="ctr"/>
              <a:lstStyle/>
              <a:p>
                <a:pPr algn="ctr"/>
                <a:r>
                  <a:rPr lang="en-US" sz="1400" dirty="0">
                    <a:latin typeface="Arial Regular" charset="0"/>
                  </a:rPr>
                  <a:t>Kafka Connect – Sink Connectors</a:t>
                </a:r>
              </a:p>
            </p:txBody>
          </p:sp>
          <p:sp>
            <p:nvSpPr>
              <p:cNvPr id="25" name="Rounded Rectangle 24">
                <a:extLst>
                  <a:ext uri="{FF2B5EF4-FFF2-40B4-BE49-F238E27FC236}">
                    <a16:creationId xmlns:a16="http://schemas.microsoft.com/office/drawing/2014/main" id="{BDF27FD0-E1F4-9B4A-A2A0-20DBBD6DE998}"/>
                  </a:ext>
                </a:extLst>
              </p:cNvPr>
              <p:cNvSpPr/>
              <p:nvPr/>
            </p:nvSpPr>
            <p:spPr>
              <a:xfrm>
                <a:off x="5027551" y="1354107"/>
                <a:ext cx="2229492" cy="1047964"/>
              </a:xfrm>
              <a:prstGeom prst="round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a:ln w="25400">
                <a:solidFill>
                  <a:schemeClr val="tx2"/>
                </a:solidFill>
              </a:ln>
            </p:spPr>
            <p:txBody>
              <a:bodyPr wrap="square" lIns="0" tIns="0" rIns="0" bIns="0" rtlCol="0" anchor="ctr"/>
              <a:lstStyle/>
              <a:p>
                <a:pPr algn="ctr"/>
                <a:r>
                  <a:rPr lang="en-US" sz="1200" dirty="0">
                    <a:solidFill>
                      <a:schemeClr val="bg1"/>
                    </a:solidFill>
                    <a:latin typeface="Arial Regular" charset="0"/>
                  </a:rPr>
                  <a:t>Kafka Connect</a:t>
                </a:r>
              </a:p>
              <a:p>
                <a:pPr algn="ctr"/>
                <a:r>
                  <a:rPr lang="en-US" sz="1200" dirty="0">
                    <a:solidFill>
                      <a:schemeClr val="bg1"/>
                    </a:solidFill>
                    <a:latin typeface="Arial Regular" charset="0"/>
                  </a:rPr>
                  <a:t>Source &amp; Sink Connectors</a:t>
                </a:r>
              </a:p>
            </p:txBody>
          </p:sp>
        </p:grpSp>
        <p:sp>
          <p:nvSpPr>
            <p:cNvPr id="26" name="Can 25">
              <a:extLst>
                <a:ext uri="{FF2B5EF4-FFF2-40B4-BE49-F238E27FC236}">
                  <a16:creationId xmlns:a16="http://schemas.microsoft.com/office/drawing/2014/main" id="{A597A482-007A-1949-BFDD-C65D06C995FE}"/>
                </a:ext>
              </a:extLst>
            </p:cNvPr>
            <p:cNvSpPr/>
            <p:nvPr/>
          </p:nvSpPr>
          <p:spPr>
            <a:xfrm>
              <a:off x="5504932" y="4950911"/>
              <a:ext cx="1178960" cy="1216152"/>
            </a:xfrm>
            <a:prstGeom prst="can">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path path="shape">
                <a:fillToRect l="50000" t="50000" r="50000" b="50000"/>
              </a:path>
              <a:tileRect/>
            </a:gradFill>
            <a:ln w="25400">
              <a:solidFill>
                <a:schemeClr val="tx1"/>
              </a:solidFill>
            </a:ln>
          </p:spPr>
          <p:txBody>
            <a:bodyPr wrap="square" lIns="0" tIns="0" rIns="0" bIns="0" rtlCol="0" anchor="ctr"/>
            <a:lstStyle/>
            <a:p>
              <a:pPr algn="ctr"/>
              <a:r>
                <a:rPr lang="en-US" sz="1200" dirty="0">
                  <a:solidFill>
                    <a:schemeClr val="bg1"/>
                  </a:solidFill>
                  <a:latin typeface="Arial Regular" charset="0"/>
                </a:rPr>
                <a:t>KSQL DB</a:t>
              </a:r>
            </a:p>
          </p:txBody>
        </p:sp>
        <p:grpSp>
          <p:nvGrpSpPr>
            <p:cNvPr id="27" name="Group 26">
              <a:extLst>
                <a:ext uri="{FF2B5EF4-FFF2-40B4-BE49-F238E27FC236}">
                  <a16:creationId xmlns:a16="http://schemas.microsoft.com/office/drawing/2014/main" id="{F5F2D54D-6425-A04E-88B7-EB12DBFCB826}"/>
                </a:ext>
              </a:extLst>
            </p:cNvPr>
            <p:cNvGrpSpPr/>
            <p:nvPr/>
          </p:nvGrpSpPr>
          <p:grpSpPr>
            <a:xfrm>
              <a:off x="833984" y="5172516"/>
              <a:ext cx="2431550" cy="772942"/>
              <a:chOff x="1816662" y="5548045"/>
              <a:chExt cx="2431550" cy="772942"/>
            </a:xfrm>
          </p:grpSpPr>
          <p:sp>
            <p:nvSpPr>
              <p:cNvPr id="28" name="Rectangle 27">
                <a:extLst>
                  <a:ext uri="{FF2B5EF4-FFF2-40B4-BE49-F238E27FC236}">
                    <a16:creationId xmlns:a16="http://schemas.microsoft.com/office/drawing/2014/main" id="{A9008CF5-4E9A-584E-9FC0-59715653183F}"/>
                  </a:ext>
                </a:extLst>
              </p:cNvPr>
              <p:cNvSpPr/>
              <p:nvPr/>
            </p:nvSpPr>
            <p:spPr>
              <a:xfrm>
                <a:off x="1816662" y="5548045"/>
                <a:ext cx="2126750" cy="468142"/>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a:ln w="25400">
                <a:solidFill>
                  <a:schemeClr val="tx1"/>
                </a:solidFill>
              </a:ln>
            </p:spPr>
            <p:txBody>
              <a:bodyPr wrap="square" lIns="0" tIns="0" rIns="0" bIns="0" rtlCol="0" anchor="ctr"/>
              <a:lstStyle/>
              <a:p>
                <a:pPr algn="ctr"/>
                <a:endParaRPr lang="en-US" dirty="0">
                  <a:latin typeface="Arial Regular" charset="0"/>
                </a:endParaRPr>
              </a:p>
            </p:txBody>
          </p:sp>
          <p:sp>
            <p:nvSpPr>
              <p:cNvPr id="29" name="Rectangle 28">
                <a:extLst>
                  <a:ext uri="{FF2B5EF4-FFF2-40B4-BE49-F238E27FC236}">
                    <a16:creationId xmlns:a16="http://schemas.microsoft.com/office/drawing/2014/main" id="{23AEE556-1D16-6A4B-8B55-FBAB5408805A}"/>
                  </a:ext>
                </a:extLst>
              </p:cNvPr>
              <p:cNvSpPr/>
              <p:nvPr/>
            </p:nvSpPr>
            <p:spPr>
              <a:xfrm>
                <a:off x="1969062" y="5700445"/>
                <a:ext cx="2126750" cy="468142"/>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a:ln w="25400">
                <a:solidFill>
                  <a:schemeClr val="tx1"/>
                </a:solidFill>
              </a:ln>
            </p:spPr>
            <p:txBody>
              <a:bodyPr wrap="square" lIns="0" tIns="0" rIns="0" bIns="0" rtlCol="0" anchor="ctr"/>
              <a:lstStyle/>
              <a:p>
                <a:pPr algn="ctr"/>
                <a:endParaRPr lang="en-US" dirty="0">
                  <a:latin typeface="Arial Regular" charset="0"/>
                </a:endParaRPr>
              </a:p>
            </p:txBody>
          </p:sp>
          <p:sp>
            <p:nvSpPr>
              <p:cNvPr id="30" name="Rectangle 29">
                <a:extLst>
                  <a:ext uri="{FF2B5EF4-FFF2-40B4-BE49-F238E27FC236}">
                    <a16:creationId xmlns:a16="http://schemas.microsoft.com/office/drawing/2014/main" id="{D42A0DA9-D63C-9A4C-8FF2-1A26EF477C96}"/>
                  </a:ext>
                </a:extLst>
              </p:cNvPr>
              <p:cNvSpPr/>
              <p:nvPr/>
            </p:nvSpPr>
            <p:spPr>
              <a:xfrm>
                <a:off x="2121462" y="5852845"/>
                <a:ext cx="2126750" cy="468142"/>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a:ln w="25400">
                <a:solidFill>
                  <a:schemeClr val="tx1"/>
                </a:solidFill>
              </a:ln>
            </p:spPr>
            <p:txBody>
              <a:bodyPr wrap="square" lIns="0" tIns="0" rIns="0" bIns="0" rtlCol="0" anchor="ctr"/>
              <a:lstStyle/>
              <a:p>
                <a:pPr algn="ctr"/>
                <a:r>
                  <a:rPr lang="en-US" sz="1200" dirty="0">
                    <a:solidFill>
                      <a:schemeClr val="bg1"/>
                    </a:solidFill>
                    <a:latin typeface="Arial Regular" charset="0"/>
                  </a:rPr>
                  <a:t>Kafka Streams</a:t>
                </a:r>
              </a:p>
            </p:txBody>
          </p:sp>
        </p:grpSp>
        <p:sp>
          <p:nvSpPr>
            <p:cNvPr id="31" name="Down Arrow 30">
              <a:extLst>
                <a:ext uri="{FF2B5EF4-FFF2-40B4-BE49-F238E27FC236}">
                  <a16:creationId xmlns:a16="http://schemas.microsoft.com/office/drawing/2014/main" id="{8D80F76B-FD4B-A74F-A3A4-A574E68166BD}"/>
                </a:ext>
              </a:extLst>
            </p:cNvPr>
            <p:cNvSpPr/>
            <p:nvPr/>
          </p:nvSpPr>
          <p:spPr>
            <a:xfrm rot="14546052">
              <a:off x="3707170" y="1348683"/>
              <a:ext cx="144000" cy="1997831"/>
            </a:xfrm>
            <a:prstGeom prst="downArrow">
              <a:avLst>
                <a:gd name="adj1" fmla="val 63852"/>
                <a:gd name="adj2" fmla="val 50000"/>
              </a:avLst>
            </a:prstGeom>
            <a:solidFill>
              <a:schemeClr val="tx1">
                <a:lumMod val="20000"/>
                <a:lumOff val="80000"/>
              </a:schemeClr>
            </a:solidFill>
          </p:spPr>
          <p:txBody>
            <a:bodyPr wrap="square" lIns="0" tIns="0" rIns="0" bIns="0" rtlCol="0" anchor="ctr"/>
            <a:lstStyle/>
            <a:p>
              <a:pPr algn="ctr"/>
              <a:endParaRPr lang="en-US" dirty="0">
                <a:latin typeface="Arial Regular" charset="0"/>
              </a:endParaRPr>
            </a:p>
          </p:txBody>
        </p:sp>
        <p:sp>
          <p:nvSpPr>
            <p:cNvPr id="32" name="Down Arrow 31">
              <a:extLst>
                <a:ext uri="{FF2B5EF4-FFF2-40B4-BE49-F238E27FC236}">
                  <a16:creationId xmlns:a16="http://schemas.microsoft.com/office/drawing/2014/main" id="{919E27D5-0186-3C4B-B8B1-4F9F32C4C875}"/>
                </a:ext>
              </a:extLst>
            </p:cNvPr>
            <p:cNvSpPr/>
            <p:nvPr/>
          </p:nvSpPr>
          <p:spPr>
            <a:xfrm rot="7167224">
              <a:off x="4056191" y="3266695"/>
              <a:ext cx="144000" cy="2884752"/>
            </a:xfrm>
            <a:prstGeom prst="downArrow">
              <a:avLst>
                <a:gd name="adj1" fmla="val 63852"/>
                <a:gd name="adj2" fmla="val 50000"/>
              </a:avLst>
            </a:prstGeom>
            <a:solidFill>
              <a:schemeClr val="tx1">
                <a:lumMod val="20000"/>
                <a:lumOff val="80000"/>
              </a:schemeClr>
            </a:solidFill>
          </p:spPr>
          <p:txBody>
            <a:bodyPr wrap="square" lIns="0" tIns="0" rIns="0" bIns="0" rtlCol="0" anchor="ctr"/>
            <a:lstStyle/>
            <a:p>
              <a:pPr algn="ctr"/>
              <a:endParaRPr lang="en-US" dirty="0">
                <a:latin typeface="Arial Regular" charset="0"/>
              </a:endParaRPr>
            </a:p>
          </p:txBody>
        </p:sp>
        <p:sp>
          <p:nvSpPr>
            <p:cNvPr id="33" name="Down Arrow 32">
              <a:extLst>
                <a:ext uri="{FF2B5EF4-FFF2-40B4-BE49-F238E27FC236}">
                  <a16:creationId xmlns:a16="http://schemas.microsoft.com/office/drawing/2014/main" id="{26D53DED-4DB3-2847-8A18-436CCD8E7114}"/>
                </a:ext>
              </a:extLst>
            </p:cNvPr>
            <p:cNvSpPr/>
            <p:nvPr/>
          </p:nvSpPr>
          <p:spPr>
            <a:xfrm rot="17979036">
              <a:off x="4168164" y="3358770"/>
              <a:ext cx="144000" cy="2366662"/>
            </a:xfrm>
            <a:prstGeom prst="downArrow">
              <a:avLst>
                <a:gd name="adj1" fmla="val 63852"/>
                <a:gd name="adj2" fmla="val 50000"/>
              </a:avLst>
            </a:prstGeom>
            <a:solidFill>
              <a:schemeClr val="tx1">
                <a:lumMod val="20000"/>
                <a:lumOff val="80000"/>
              </a:schemeClr>
            </a:solidFill>
          </p:spPr>
          <p:txBody>
            <a:bodyPr wrap="square" lIns="0" tIns="0" rIns="0" bIns="0" rtlCol="0" anchor="ctr"/>
            <a:lstStyle/>
            <a:p>
              <a:pPr algn="ctr"/>
              <a:endParaRPr lang="en-US" dirty="0">
                <a:latin typeface="Arial Regular" charset="0"/>
              </a:endParaRPr>
            </a:p>
          </p:txBody>
        </p:sp>
        <p:sp>
          <p:nvSpPr>
            <p:cNvPr id="34" name="Down Arrow 33">
              <a:extLst>
                <a:ext uri="{FF2B5EF4-FFF2-40B4-BE49-F238E27FC236}">
                  <a16:creationId xmlns:a16="http://schemas.microsoft.com/office/drawing/2014/main" id="{A254A997-0DD8-D047-94EB-8C98C9AD2D90}"/>
                </a:ext>
              </a:extLst>
            </p:cNvPr>
            <p:cNvSpPr/>
            <p:nvPr/>
          </p:nvSpPr>
          <p:spPr>
            <a:xfrm rot="5400000">
              <a:off x="4197031" y="4835425"/>
              <a:ext cx="144000" cy="1440000"/>
            </a:xfrm>
            <a:prstGeom prst="downArrow">
              <a:avLst>
                <a:gd name="adj1" fmla="val 63852"/>
                <a:gd name="adj2" fmla="val 50000"/>
              </a:avLst>
            </a:prstGeom>
            <a:solidFill>
              <a:schemeClr val="accent1">
                <a:lumMod val="20000"/>
                <a:lumOff val="80000"/>
              </a:schemeClr>
            </a:solidFill>
            <a:ln w="25400">
              <a:noFill/>
              <a:prstDash val="solid"/>
            </a:ln>
          </p:spPr>
          <p:txBody>
            <a:bodyPr wrap="square" lIns="0" tIns="0" rIns="0" bIns="0" rtlCol="0" anchor="ctr"/>
            <a:lstStyle/>
            <a:p>
              <a:pPr algn="ctr"/>
              <a:endParaRPr lang="en-US" dirty="0">
                <a:latin typeface="Arial Regular" charset="0"/>
              </a:endParaRPr>
            </a:p>
          </p:txBody>
        </p:sp>
        <p:sp>
          <p:nvSpPr>
            <p:cNvPr id="35" name="Down Arrow 34">
              <a:extLst>
                <a:ext uri="{FF2B5EF4-FFF2-40B4-BE49-F238E27FC236}">
                  <a16:creationId xmlns:a16="http://schemas.microsoft.com/office/drawing/2014/main" id="{CD6A30D5-A943-464D-A0A3-B96F83438E33}"/>
                </a:ext>
              </a:extLst>
            </p:cNvPr>
            <p:cNvSpPr/>
            <p:nvPr/>
          </p:nvSpPr>
          <p:spPr>
            <a:xfrm rot="16230176">
              <a:off x="4225576" y="5023687"/>
              <a:ext cx="144000" cy="1440000"/>
            </a:xfrm>
            <a:prstGeom prst="downArrow">
              <a:avLst>
                <a:gd name="adj1" fmla="val 63852"/>
                <a:gd name="adj2" fmla="val 50000"/>
              </a:avLst>
            </a:prstGeom>
            <a:solidFill>
              <a:schemeClr val="tx1">
                <a:lumMod val="20000"/>
                <a:lumOff val="80000"/>
              </a:schemeClr>
            </a:solidFill>
          </p:spPr>
          <p:txBody>
            <a:bodyPr wrap="square" lIns="0" tIns="0" rIns="0" bIns="0" rtlCol="0" anchor="ctr"/>
            <a:lstStyle/>
            <a:p>
              <a:pPr algn="ctr"/>
              <a:endParaRPr lang="en-US" dirty="0">
                <a:latin typeface="Arial Regular" charset="0"/>
              </a:endParaRPr>
            </a:p>
          </p:txBody>
        </p:sp>
        <p:sp>
          <p:nvSpPr>
            <p:cNvPr id="36" name="Down Arrow 35">
              <a:extLst>
                <a:ext uri="{FF2B5EF4-FFF2-40B4-BE49-F238E27FC236}">
                  <a16:creationId xmlns:a16="http://schemas.microsoft.com/office/drawing/2014/main" id="{62BBF6E1-17EA-FA4F-87F1-C4B37D28728A}"/>
                </a:ext>
              </a:extLst>
            </p:cNvPr>
            <p:cNvSpPr/>
            <p:nvPr/>
          </p:nvSpPr>
          <p:spPr>
            <a:xfrm rot="10800000">
              <a:off x="6051587" y="2257047"/>
              <a:ext cx="334275" cy="593823"/>
            </a:xfrm>
            <a:prstGeom prst="downArrow">
              <a:avLst>
                <a:gd name="adj1" fmla="val 37833"/>
                <a:gd name="adj2" fmla="val 52602"/>
              </a:avLst>
            </a:prstGeom>
            <a:solidFill>
              <a:schemeClr val="accent1">
                <a:lumMod val="20000"/>
                <a:lumOff val="80000"/>
              </a:schemeClr>
            </a:solidFill>
            <a:ln w="25400">
              <a:noFill/>
              <a:prstDash val="solid"/>
            </a:ln>
          </p:spPr>
          <p:txBody>
            <a:bodyPr wrap="square" lIns="0" tIns="0" rIns="0" bIns="0" rtlCol="0" anchor="ctr"/>
            <a:lstStyle/>
            <a:p>
              <a:pPr algn="ctr"/>
              <a:endParaRPr lang="en-US" dirty="0">
                <a:latin typeface="Arial Regular" charset="0"/>
              </a:endParaRPr>
            </a:p>
          </p:txBody>
        </p:sp>
        <p:sp>
          <p:nvSpPr>
            <p:cNvPr id="37" name="Down Arrow 36">
              <a:extLst>
                <a:ext uri="{FF2B5EF4-FFF2-40B4-BE49-F238E27FC236}">
                  <a16:creationId xmlns:a16="http://schemas.microsoft.com/office/drawing/2014/main" id="{ADBA48CF-6D79-4A44-B0F4-318F2680234D}"/>
                </a:ext>
              </a:extLst>
            </p:cNvPr>
            <p:cNvSpPr/>
            <p:nvPr/>
          </p:nvSpPr>
          <p:spPr>
            <a:xfrm>
              <a:off x="5772845" y="4390977"/>
              <a:ext cx="199864" cy="473604"/>
            </a:xfrm>
            <a:prstGeom prst="downArrow">
              <a:avLst>
                <a:gd name="adj1" fmla="val 63852"/>
                <a:gd name="adj2" fmla="val 50000"/>
              </a:avLst>
            </a:prstGeom>
            <a:solidFill>
              <a:schemeClr val="accent1">
                <a:lumMod val="20000"/>
                <a:lumOff val="80000"/>
              </a:schemeClr>
            </a:solidFill>
            <a:ln w="25400">
              <a:noFill/>
              <a:prstDash val="solid"/>
            </a:ln>
          </p:spPr>
          <p:txBody>
            <a:bodyPr wrap="square" lIns="0" tIns="0" rIns="0" bIns="0" rtlCol="0" anchor="ctr"/>
            <a:lstStyle/>
            <a:p>
              <a:pPr algn="ctr"/>
              <a:endParaRPr lang="en-US" dirty="0">
                <a:latin typeface="Arial Regular" charset="0"/>
              </a:endParaRPr>
            </a:p>
          </p:txBody>
        </p:sp>
        <p:sp>
          <p:nvSpPr>
            <p:cNvPr id="38" name="Down Arrow 37">
              <a:extLst>
                <a:ext uri="{FF2B5EF4-FFF2-40B4-BE49-F238E27FC236}">
                  <a16:creationId xmlns:a16="http://schemas.microsoft.com/office/drawing/2014/main" id="{9389D94E-2779-F547-BB2B-1FE5C12D2B1D}"/>
                </a:ext>
              </a:extLst>
            </p:cNvPr>
            <p:cNvSpPr/>
            <p:nvPr/>
          </p:nvSpPr>
          <p:spPr>
            <a:xfrm rot="10800000">
              <a:off x="6094412" y="4368648"/>
              <a:ext cx="199864" cy="473604"/>
            </a:xfrm>
            <a:prstGeom prst="downArrow">
              <a:avLst>
                <a:gd name="adj1" fmla="val 63852"/>
                <a:gd name="adj2" fmla="val 50000"/>
              </a:avLst>
            </a:prstGeom>
            <a:solidFill>
              <a:schemeClr val="accent1">
                <a:lumMod val="20000"/>
                <a:lumOff val="80000"/>
              </a:schemeClr>
            </a:solidFill>
            <a:ln w="25400">
              <a:noFill/>
              <a:prstDash val="solid"/>
            </a:ln>
          </p:spPr>
          <p:txBody>
            <a:bodyPr wrap="square" lIns="0" tIns="0" rIns="0" bIns="0" rtlCol="0" anchor="ctr"/>
            <a:lstStyle/>
            <a:p>
              <a:pPr algn="ctr"/>
              <a:endParaRPr lang="en-US" dirty="0">
                <a:latin typeface="Arial Regular" charset="0"/>
              </a:endParaRPr>
            </a:p>
          </p:txBody>
        </p:sp>
        <p:cxnSp>
          <p:nvCxnSpPr>
            <p:cNvPr id="39" name="Straight Arrow Connector 38">
              <a:extLst>
                <a:ext uri="{FF2B5EF4-FFF2-40B4-BE49-F238E27FC236}">
                  <a16:creationId xmlns:a16="http://schemas.microsoft.com/office/drawing/2014/main" id="{7A1D2AC1-6E13-4F4A-B92E-7B85D316BBB8}"/>
                </a:ext>
              </a:extLst>
            </p:cNvPr>
            <p:cNvCxnSpPr>
              <a:cxnSpLocks/>
            </p:cNvCxnSpPr>
            <p:nvPr/>
          </p:nvCxnSpPr>
          <p:spPr>
            <a:xfrm>
              <a:off x="7193105" y="1737155"/>
              <a:ext cx="2425592" cy="106032"/>
            </a:xfrm>
            <a:prstGeom prst="straightConnector1">
              <a:avLst/>
            </a:prstGeom>
            <a:ln>
              <a:solidFill>
                <a:schemeClr val="tx1">
                  <a:lumMod val="20000"/>
                  <a:lumOff val="8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AE58030D-2F58-0249-9F58-484CC278021D}"/>
                </a:ext>
              </a:extLst>
            </p:cNvPr>
            <p:cNvCxnSpPr>
              <a:cxnSpLocks/>
            </p:cNvCxnSpPr>
            <p:nvPr/>
          </p:nvCxnSpPr>
          <p:spPr>
            <a:xfrm>
              <a:off x="7152377" y="1809498"/>
              <a:ext cx="2466320" cy="1619502"/>
            </a:xfrm>
            <a:prstGeom prst="straightConnector1">
              <a:avLst/>
            </a:prstGeom>
            <a:ln>
              <a:solidFill>
                <a:schemeClr val="tx1">
                  <a:lumMod val="20000"/>
                  <a:lumOff val="8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8A175D4E-77E7-2E46-BA7D-C3C118C7A805}"/>
                </a:ext>
              </a:extLst>
            </p:cNvPr>
            <p:cNvCxnSpPr>
              <a:cxnSpLocks/>
            </p:cNvCxnSpPr>
            <p:nvPr/>
          </p:nvCxnSpPr>
          <p:spPr>
            <a:xfrm>
              <a:off x="7138543" y="1932905"/>
              <a:ext cx="2480154" cy="3081909"/>
            </a:xfrm>
            <a:prstGeom prst="straightConnector1">
              <a:avLst/>
            </a:prstGeom>
            <a:ln>
              <a:solidFill>
                <a:schemeClr val="tx1">
                  <a:lumMod val="20000"/>
                  <a:lumOff val="8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3BADB54A-1F3B-0643-A760-10507D956357}"/>
                </a:ext>
              </a:extLst>
            </p:cNvPr>
            <p:cNvSpPr txBox="1"/>
            <p:nvPr/>
          </p:nvSpPr>
          <p:spPr>
            <a:xfrm>
              <a:off x="3801847" y="2499468"/>
              <a:ext cx="410967" cy="400110"/>
            </a:xfrm>
            <a:prstGeom prst="rect">
              <a:avLst/>
            </a:prstGeom>
            <a:noFill/>
          </p:spPr>
          <p:txBody>
            <a:bodyPr wrap="square" rtlCol="0">
              <a:spAutoFit/>
            </a:bodyPr>
            <a:lstStyle/>
            <a:p>
              <a:pPr algn="l"/>
              <a:r>
                <a:rPr lang="en-US" sz="2000" dirty="0">
                  <a:latin typeface="+mj-lt"/>
                </a:rPr>
                <a:t> </a:t>
              </a:r>
              <a:r>
                <a:rPr lang="en-US" sz="1200" dirty="0">
                  <a:latin typeface="+mj-lt"/>
                </a:rPr>
                <a:t>1</a:t>
              </a:r>
            </a:p>
          </p:txBody>
        </p:sp>
        <p:sp>
          <p:nvSpPr>
            <p:cNvPr id="43" name="TextBox 42">
              <a:extLst>
                <a:ext uri="{FF2B5EF4-FFF2-40B4-BE49-F238E27FC236}">
                  <a16:creationId xmlns:a16="http://schemas.microsoft.com/office/drawing/2014/main" id="{87A72E5B-6907-F641-9C94-1BB3F7A2850C}"/>
                </a:ext>
              </a:extLst>
            </p:cNvPr>
            <p:cNvSpPr txBox="1"/>
            <p:nvPr/>
          </p:nvSpPr>
          <p:spPr>
            <a:xfrm>
              <a:off x="5511068" y="4466358"/>
              <a:ext cx="308351" cy="276999"/>
            </a:xfrm>
            <a:prstGeom prst="rect">
              <a:avLst/>
            </a:prstGeom>
            <a:noFill/>
          </p:spPr>
          <p:txBody>
            <a:bodyPr wrap="square" rtlCol="0">
              <a:spAutoFit/>
            </a:bodyPr>
            <a:lstStyle/>
            <a:p>
              <a:pPr algn="l"/>
              <a:r>
                <a:rPr lang="en-US" sz="1200" dirty="0">
                  <a:latin typeface="+mj-lt"/>
                </a:rPr>
                <a:t>2</a:t>
              </a:r>
            </a:p>
          </p:txBody>
        </p:sp>
        <p:sp>
          <p:nvSpPr>
            <p:cNvPr id="44" name="TextBox 43">
              <a:extLst>
                <a:ext uri="{FF2B5EF4-FFF2-40B4-BE49-F238E27FC236}">
                  <a16:creationId xmlns:a16="http://schemas.microsoft.com/office/drawing/2014/main" id="{4110CE53-41DF-904B-8AE4-1B31E14E15FE}"/>
                </a:ext>
              </a:extLst>
            </p:cNvPr>
            <p:cNvSpPr txBox="1"/>
            <p:nvPr/>
          </p:nvSpPr>
          <p:spPr>
            <a:xfrm>
              <a:off x="4161034" y="5188449"/>
              <a:ext cx="269626" cy="276999"/>
            </a:xfrm>
            <a:prstGeom prst="rect">
              <a:avLst/>
            </a:prstGeom>
            <a:noFill/>
          </p:spPr>
          <p:txBody>
            <a:bodyPr wrap="none" rtlCol="0">
              <a:spAutoFit/>
            </a:bodyPr>
            <a:lstStyle/>
            <a:p>
              <a:pPr algn="l"/>
              <a:r>
                <a:rPr lang="en-US" sz="1200" dirty="0">
                  <a:latin typeface="+mj-lt"/>
                </a:rPr>
                <a:t>3</a:t>
              </a:r>
            </a:p>
          </p:txBody>
        </p:sp>
        <p:sp>
          <p:nvSpPr>
            <p:cNvPr id="45" name="TextBox 44">
              <a:extLst>
                <a:ext uri="{FF2B5EF4-FFF2-40B4-BE49-F238E27FC236}">
                  <a16:creationId xmlns:a16="http://schemas.microsoft.com/office/drawing/2014/main" id="{38F970AD-C84B-C849-9011-121197BF1EF0}"/>
                </a:ext>
              </a:extLst>
            </p:cNvPr>
            <p:cNvSpPr txBox="1"/>
            <p:nvPr/>
          </p:nvSpPr>
          <p:spPr>
            <a:xfrm>
              <a:off x="4212404" y="5866544"/>
              <a:ext cx="269626" cy="276999"/>
            </a:xfrm>
            <a:prstGeom prst="rect">
              <a:avLst/>
            </a:prstGeom>
            <a:noFill/>
          </p:spPr>
          <p:txBody>
            <a:bodyPr wrap="none" rtlCol="0">
              <a:spAutoFit/>
            </a:bodyPr>
            <a:lstStyle/>
            <a:p>
              <a:pPr algn="l"/>
              <a:r>
                <a:rPr lang="en-US" sz="1200" dirty="0">
                  <a:latin typeface="+mj-lt"/>
                </a:rPr>
                <a:t>4</a:t>
              </a:r>
            </a:p>
          </p:txBody>
        </p:sp>
        <p:sp>
          <p:nvSpPr>
            <p:cNvPr id="46" name="TextBox 45">
              <a:extLst>
                <a:ext uri="{FF2B5EF4-FFF2-40B4-BE49-F238E27FC236}">
                  <a16:creationId xmlns:a16="http://schemas.microsoft.com/office/drawing/2014/main" id="{2DB7CF9A-382F-764E-B4C8-EB869035FCE1}"/>
                </a:ext>
              </a:extLst>
            </p:cNvPr>
            <p:cNvSpPr txBox="1"/>
            <p:nvPr/>
          </p:nvSpPr>
          <p:spPr>
            <a:xfrm>
              <a:off x="4027470" y="4859676"/>
              <a:ext cx="269626" cy="276999"/>
            </a:xfrm>
            <a:prstGeom prst="rect">
              <a:avLst/>
            </a:prstGeom>
            <a:noFill/>
          </p:spPr>
          <p:txBody>
            <a:bodyPr wrap="none" rtlCol="0">
              <a:spAutoFit/>
            </a:bodyPr>
            <a:lstStyle/>
            <a:p>
              <a:pPr algn="l"/>
              <a:r>
                <a:rPr lang="en-US" sz="1200" dirty="0">
                  <a:latin typeface="+mj-lt"/>
                </a:rPr>
                <a:t>5</a:t>
              </a:r>
            </a:p>
          </p:txBody>
        </p:sp>
        <p:sp>
          <p:nvSpPr>
            <p:cNvPr id="47" name="TextBox 46">
              <a:extLst>
                <a:ext uri="{FF2B5EF4-FFF2-40B4-BE49-F238E27FC236}">
                  <a16:creationId xmlns:a16="http://schemas.microsoft.com/office/drawing/2014/main" id="{DAF8FA24-DAE1-2245-9276-9222320F39CF}"/>
                </a:ext>
              </a:extLst>
            </p:cNvPr>
            <p:cNvSpPr txBox="1"/>
            <p:nvPr/>
          </p:nvSpPr>
          <p:spPr>
            <a:xfrm>
              <a:off x="6318607" y="4510355"/>
              <a:ext cx="269626" cy="276999"/>
            </a:xfrm>
            <a:prstGeom prst="rect">
              <a:avLst/>
            </a:prstGeom>
            <a:noFill/>
          </p:spPr>
          <p:txBody>
            <a:bodyPr wrap="none" rtlCol="0">
              <a:spAutoFit/>
            </a:bodyPr>
            <a:lstStyle/>
            <a:p>
              <a:pPr algn="l"/>
              <a:r>
                <a:rPr lang="en-US" sz="1200" dirty="0">
                  <a:latin typeface="+mj-lt"/>
                </a:rPr>
                <a:t>5</a:t>
              </a:r>
            </a:p>
          </p:txBody>
        </p:sp>
        <p:sp>
          <p:nvSpPr>
            <p:cNvPr id="48" name="TextBox 47">
              <a:extLst>
                <a:ext uri="{FF2B5EF4-FFF2-40B4-BE49-F238E27FC236}">
                  <a16:creationId xmlns:a16="http://schemas.microsoft.com/office/drawing/2014/main" id="{EA6E22D4-9F27-FC46-AEE2-C56E4AD45780}"/>
                </a:ext>
              </a:extLst>
            </p:cNvPr>
            <p:cNvSpPr txBox="1"/>
            <p:nvPr/>
          </p:nvSpPr>
          <p:spPr>
            <a:xfrm>
              <a:off x="6350081" y="2446666"/>
              <a:ext cx="269626" cy="276999"/>
            </a:xfrm>
            <a:prstGeom prst="rect">
              <a:avLst/>
            </a:prstGeom>
            <a:noFill/>
          </p:spPr>
          <p:txBody>
            <a:bodyPr wrap="none" rtlCol="0">
              <a:spAutoFit/>
            </a:bodyPr>
            <a:lstStyle/>
            <a:p>
              <a:pPr algn="l"/>
              <a:r>
                <a:rPr lang="en-US" sz="1200" dirty="0">
                  <a:latin typeface="+mj-lt"/>
                </a:rPr>
                <a:t>6</a:t>
              </a:r>
            </a:p>
          </p:txBody>
        </p:sp>
        <p:sp>
          <p:nvSpPr>
            <p:cNvPr id="49" name="TextBox 48">
              <a:extLst>
                <a:ext uri="{FF2B5EF4-FFF2-40B4-BE49-F238E27FC236}">
                  <a16:creationId xmlns:a16="http://schemas.microsoft.com/office/drawing/2014/main" id="{E09F5CAA-816A-3A45-81A8-3BB47EA471FC}"/>
                </a:ext>
              </a:extLst>
            </p:cNvPr>
            <p:cNvSpPr txBox="1"/>
            <p:nvPr/>
          </p:nvSpPr>
          <p:spPr>
            <a:xfrm>
              <a:off x="3452117" y="2024009"/>
              <a:ext cx="269626" cy="276999"/>
            </a:xfrm>
            <a:prstGeom prst="rect">
              <a:avLst/>
            </a:prstGeom>
            <a:noFill/>
          </p:spPr>
          <p:txBody>
            <a:bodyPr wrap="none" rtlCol="0">
              <a:spAutoFit/>
            </a:bodyPr>
            <a:lstStyle/>
            <a:p>
              <a:pPr algn="l"/>
              <a:r>
                <a:rPr lang="en-US" sz="1200" dirty="0">
                  <a:latin typeface="+mj-lt"/>
                </a:rPr>
                <a:t>6</a:t>
              </a:r>
            </a:p>
          </p:txBody>
        </p:sp>
        <p:sp>
          <p:nvSpPr>
            <p:cNvPr id="50" name="TextBox 49">
              <a:extLst>
                <a:ext uri="{FF2B5EF4-FFF2-40B4-BE49-F238E27FC236}">
                  <a16:creationId xmlns:a16="http://schemas.microsoft.com/office/drawing/2014/main" id="{05387111-AC49-6848-BCDD-85880D955189}"/>
                </a:ext>
              </a:extLst>
            </p:cNvPr>
            <p:cNvSpPr txBox="1"/>
            <p:nvPr/>
          </p:nvSpPr>
          <p:spPr>
            <a:xfrm>
              <a:off x="8024117" y="1900719"/>
              <a:ext cx="269626" cy="276999"/>
            </a:xfrm>
            <a:prstGeom prst="rect">
              <a:avLst/>
            </a:prstGeom>
            <a:noFill/>
          </p:spPr>
          <p:txBody>
            <a:bodyPr wrap="none" rtlCol="0">
              <a:spAutoFit/>
            </a:bodyPr>
            <a:lstStyle/>
            <a:p>
              <a:pPr algn="l"/>
              <a:r>
                <a:rPr lang="en-US" sz="1200" dirty="0">
                  <a:latin typeface="+mj-lt"/>
                </a:rPr>
                <a:t>7</a:t>
              </a:r>
            </a:p>
          </p:txBody>
        </p:sp>
        <p:sp>
          <p:nvSpPr>
            <p:cNvPr id="51" name="TextBox 50">
              <a:extLst>
                <a:ext uri="{FF2B5EF4-FFF2-40B4-BE49-F238E27FC236}">
                  <a16:creationId xmlns:a16="http://schemas.microsoft.com/office/drawing/2014/main" id="{99348B10-D667-CE4F-9C3A-B20D96E24D28}"/>
                </a:ext>
              </a:extLst>
            </p:cNvPr>
            <p:cNvSpPr txBox="1"/>
            <p:nvPr/>
          </p:nvSpPr>
          <p:spPr>
            <a:xfrm>
              <a:off x="8157681" y="2671281"/>
              <a:ext cx="269626" cy="276999"/>
            </a:xfrm>
            <a:prstGeom prst="rect">
              <a:avLst/>
            </a:prstGeom>
            <a:noFill/>
          </p:spPr>
          <p:txBody>
            <a:bodyPr wrap="none" rtlCol="0">
              <a:spAutoFit/>
            </a:bodyPr>
            <a:lstStyle/>
            <a:p>
              <a:pPr algn="l"/>
              <a:r>
                <a:rPr lang="en-US" sz="1200" dirty="0">
                  <a:latin typeface="+mj-lt"/>
                </a:rPr>
                <a:t>7</a:t>
              </a:r>
            </a:p>
          </p:txBody>
        </p:sp>
        <p:sp>
          <p:nvSpPr>
            <p:cNvPr id="52" name="TextBox 51">
              <a:extLst>
                <a:ext uri="{FF2B5EF4-FFF2-40B4-BE49-F238E27FC236}">
                  <a16:creationId xmlns:a16="http://schemas.microsoft.com/office/drawing/2014/main" id="{DF1DFE27-7094-504B-B2A3-5008CBB16AFD}"/>
                </a:ext>
              </a:extLst>
            </p:cNvPr>
            <p:cNvSpPr txBox="1"/>
            <p:nvPr/>
          </p:nvSpPr>
          <p:spPr>
            <a:xfrm>
              <a:off x="8219326" y="3626778"/>
              <a:ext cx="269626" cy="276999"/>
            </a:xfrm>
            <a:prstGeom prst="rect">
              <a:avLst/>
            </a:prstGeom>
            <a:noFill/>
          </p:spPr>
          <p:txBody>
            <a:bodyPr wrap="none" rtlCol="0">
              <a:spAutoFit/>
            </a:bodyPr>
            <a:lstStyle/>
            <a:p>
              <a:pPr algn="l"/>
              <a:r>
                <a:rPr lang="en-US" sz="1200" dirty="0">
                  <a:latin typeface="+mj-lt"/>
                </a:rPr>
                <a:t>7</a:t>
              </a:r>
            </a:p>
          </p:txBody>
        </p:sp>
        <p:sp>
          <p:nvSpPr>
            <p:cNvPr id="55" name="Down Arrow 54">
              <a:extLst>
                <a:ext uri="{FF2B5EF4-FFF2-40B4-BE49-F238E27FC236}">
                  <a16:creationId xmlns:a16="http://schemas.microsoft.com/office/drawing/2014/main" id="{07CEB9F5-100F-1449-934A-B6147FEDF1C3}"/>
                </a:ext>
              </a:extLst>
            </p:cNvPr>
            <p:cNvSpPr/>
            <p:nvPr/>
          </p:nvSpPr>
          <p:spPr>
            <a:xfrm>
              <a:off x="5670246" y="2274170"/>
              <a:ext cx="332251" cy="593823"/>
            </a:xfrm>
            <a:prstGeom prst="downArrow">
              <a:avLst>
                <a:gd name="adj1" fmla="val 37833"/>
                <a:gd name="adj2" fmla="val 50000"/>
              </a:avLst>
            </a:prstGeom>
            <a:solidFill>
              <a:schemeClr val="accent1">
                <a:lumMod val="20000"/>
                <a:lumOff val="80000"/>
              </a:schemeClr>
            </a:solidFill>
            <a:ln w="25400">
              <a:noFill/>
              <a:prstDash val="solid"/>
            </a:ln>
          </p:spPr>
          <p:txBody>
            <a:bodyPr wrap="square" lIns="0" tIns="0" rIns="0" bIns="0" rtlCol="0" anchor="ctr"/>
            <a:lstStyle/>
            <a:p>
              <a:pPr algn="ctr"/>
              <a:endParaRPr lang="en-US" dirty="0">
                <a:latin typeface="Arial Regular" charset="0"/>
              </a:endParaRPr>
            </a:p>
          </p:txBody>
        </p:sp>
        <p:sp>
          <p:nvSpPr>
            <p:cNvPr id="56" name="Down Arrow 55">
              <a:extLst>
                <a:ext uri="{FF2B5EF4-FFF2-40B4-BE49-F238E27FC236}">
                  <a16:creationId xmlns:a16="http://schemas.microsoft.com/office/drawing/2014/main" id="{FCF6785A-7E0E-7F49-8395-7F3D70934247}"/>
                </a:ext>
              </a:extLst>
            </p:cNvPr>
            <p:cNvSpPr/>
            <p:nvPr/>
          </p:nvSpPr>
          <p:spPr>
            <a:xfrm rot="3737179">
              <a:off x="3859570" y="1501083"/>
              <a:ext cx="144000" cy="1997831"/>
            </a:xfrm>
            <a:prstGeom prst="downArrow">
              <a:avLst>
                <a:gd name="adj1" fmla="val 63852"/>
                <a:gd name="adj2" fmla="val 50000"/>
              </a:avLst>
            </a:prstGeom>
            <a:solidFill>
              <a:schemeClr val="tx1">
                <a:lumMod val="20000"/>
                <a:lumOff val="80000"/>
              </a:schemeClr>
            </a:solidFill>
          </p:spPr>
          <p:txBody>
            <a:bodyPr wrap="square" lIns="0" tIns="0" rIns="0" bIns="0" rtlCol="0" anchor="ctr"/>
            <a:lstStyle/>
            <a:p>
              <a:pPr algn="ctr"/>
              <a:endParaRPr lang="en-US" dirty="0">
                <a:latin typeface="Arial Regular" charset="0"/>
              </a:endParaRPr>
            </a:p>
          </p:txBody>
        </p:sp>
        <p:sp>
          <p:nvSpPr>
            <p:cNvPr id="57" name="TextBox 56">
              <a:extLst>
                <a:ext uri="{FF2B5EF4-FFF2-40B4-BE49-F238E27FC236}">
                  <a16:creationId xmlns:a16="http://schemas.microsoft.com/office/drawing/2014/main" id="{E98077F1-E812-AC46-A5B9-D51D8CC3F2FB}"/>
                </a:ext>
              </a:extLst>
            </p:cNvPr>
            <p:cNvSpPr txBox="1"/>
            <p:nvPr/>
          </p:nvSpPr>
          <p:spPr>
            <a:xfrm>
              <a:off x="5396574" y="2265686"/>
              <a:ext cx="410967" cy="400110"/>
            </a:xfrm>
            <a:prstGeom prst="rect">
              <a:avLst/>
            </a:prstGeom>
            <a:noFill/>
          </p:spPr>
          <p:txBody>
            <a:bodyPr wrap="square" rtlCol="0">
              <a:spAutoFit/>
            </a:bodyPr>
            <a:lstStyle/>
            <a:p>
              <a:pPr algn="l"/>
              <a:r>
                <a:rPr lang="en-US" sz="2000" dirty="0">
                  <a:latin typeface="+mj-lt"/>
                </a:rPr>
                <a:t> </a:t>
              </a:r>
              <a:r>
                <a:rPr lang="en-US" sz="1200" dirty="0">
                  <a:latin typeface="+mj-lt"/>
                </a:rPr>
                <a:t>1</a:t>
              </a:r>
            </a:p>
          </p:txBody>
        </p:sp>
        <p:sp>
          <p:nvSpPr>
            <p:cNvPr id="6" name="TextBox 5">
              <a:extLst>
                <a:ext uri="{FF2B5EF4-FFF2-40B4-BE49-F238E27FC236}">
                  <a16:creationId xmlns:a16="http://schemas.microsoft.com/office/drawing/2014/main" id="{20B337ED-48F0-E446-9368-9BAC4C888645}"/>
                </a:ext>
              </a:extLst>
            </p:cNvPr>
            <p:cNvSpPr txBox="1"/>
            <p:nvPr/>
          </p:nvSpPr>
          <p:spPr>
            <a:xfrm>
              <a:off x="4269031" y="4212418"/>
              <a:ext cx="269626" cy="276999"/>
            </a:xfrm>
            <a:prstGeom prst="rect">
              <a:avLst/>
            </a:prstGeom>
            <a:noFill/>
          </p:spPr>
          <p:txBody>
            <a:bodyPr wrap="none" rtlCol="0">
              <a:spAutoFit/>
            </a:bodyPr>
            <a:lstStyle/>
            <a:p>
              <a:r>
                <a:rPr lang="en-US" sz="1200" dirty="0"/>
                <a:t>2</a:t>
              </a:r>
            </a:p>
          </p:txBody>
        </p:sp>
      </p:grpSp>
    </p:spTree>
    <p:extLst>
      <p:ext uri="{BB962C8B-B14F-4D97-AF65-F5344CB8AC3E}">
        <p14:creationId xmlns:p14="http://schemas.microsoft.com/office/powerpoint/2010/main" val="2712351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{0159228D-1B84-EF4B-9C57-16217B3A8DDE}tf10001063</Template>
  <TotalTime>1510</TotalTime>
  <Words>210</Words>
  <Application>Microsoft Macintosh PowerPoint</Application>
  <PresentationFormat>Widescreen</PresentationFormat>
  <Paragraphs>39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Regular</vt:lpstr>
      <vt:lpstr>Calibri</vt:lpstr>
      <vt:lpstr>Century Gothic</vt:lpstr>
      <vt:lpstr>Mesh</vt:lpstr>
      <vt:lpstr>Realtime Data Analytics Using Kafka Eco System Tools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Data Analytics Using Kafka Eco System Tools</dc:title>
  <dc:creator>Ashok Choppadandi</dc:creator>
  <cp:lastModifiedBy>Ashok Choppadandi</cp:lastModifiedBy>
  <cp:revision>2</cp:revision>
  <dcterms:created xsi:type="dcterms:W3CDTF">2022-04-10T08:13:07Z</dcterms:created>
  <dcterms:modified xsi:type="dcterms:W3CDTF">2022-04-11T09:23:29Z</dcterms:modified>
</cp:coreProperties>
</file>