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/>
    <p:restoredTop sz="94715"/>
  </p:normalViewPr>
  <p:slideViewPr>
    <p:cSldViewPr snapToGrid="0">
      <p:cViewPr varScale="1">
        <p:scale>
          <a:sx n="118" d="100"/>
          <a:sy n="118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2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0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8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3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3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B8F2D-E9B3-37B1-D457-E28354B5C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144" y="1447801"/>
            <a:ext cx="9806636" cy="3441068"/>
          </a:xfrm>
        </p:spPr>
        <p:txBody>
          <a:bodyPr>
            <a:normAutofit/>
          </a:bodyPr>
          <a:lstStyle/>
          <a:p>
            <a:r>
              <a:rPr lang="en-US" sz="3900" b="1" dirty="0">
                <a:latin typeface="Arial" panose="020B0604020202020204" pitchFamily="34" charset="0"/>
                <a:cs typeface="Arial" panose="020B0604020202020204" pitchFamily="34" charset="0"/>
              </a:rPr>
              <a:t>A Deep Analysis on Quarter1 2019 Airlines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2408-406D-8E63-FFB2-A46A02918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9280" y="4754942"/>
            <a:ext cx="3259785" cy="92571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Ashok Varma Mudunuri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6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EBB9-7A64-399C-B474-9A6DE85A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Cleaning – Tickets.csv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3D9B-62D0-014C-A914-ACF34186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2051871"/>
            <a:ext cx="10691265" cy="3739896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each ticket has a unique ITIN_ID by removing duplicates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to include only roundtrip tickets (ROUNDTRIP = 1)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ORIGIN and DESTINATION airport codes (trimmed spaces, uppercase)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ITIN_FARE to numeric and handled non-numeric entries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records with missing or invalid ITIN_FARE and PASSENGERS values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Excluded records where fare or passenger count was less than or equal to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5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F4F8-0B34-B4DB-0D77-343B10E4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Cleaning – airport_codes.csv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BB3C-106B-6BB9-DAA4-413896B1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988075"/>
            <a:ext cx="10691265" cy="373989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for U.S. airports only (ISO_COUNTRY = 'US’)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only medium and large airports (TYPE)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records with missing IATA_CODEs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Retained only IATA_CODE and TYPE columns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TYPE to AIRPORT_SIZE for clarity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cleaned list to filter flights and tickets to valid U.S. airport routes only</a:t>
            </a:r>
          </a:p>
        </p:txBody>
      </p:sp>
    </p:spTree>
    <p:extLst>
      <p:ext uri="{BB962C8B-B14F-4D97-AF65-F5344CB8AC3E}">
        <p14:creationId xmlns:p14="http://schemas.microsoft.com/office/powerpoint/2010/main" val="257471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50400-06F2-3B86-CD2E-E255E4E4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16736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Univariate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2376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EF9DF0-1DD2-6371-5044-E045C11B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9" y="1801256"/>
            <a:ext cx="5594385" cy="3713109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Occupancy Rates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the distribution of OCCUPANCY_RATE across all active flights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were well distributed between 0.3 and 1.0, with no extreme outliers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Fare Distribution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ITIN_FARE distribution for all roundtrip tickets priced $1,500 or less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establish a reliable average fare per passenger for revenue modeling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358B0E-9D73-0E8C-D568-AE31B3EF5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" r="7153"/>
          <a:stretch/>
        </p:blipFill>
        <p:spPr>
          <a:xfrm>
            <a:off x="6735726" y="340067"/>
            <a:ext cx="5162107" cy="325401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2336FC-B432-C7F6-EAAC-4392CCB46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6"/>
          <a:stretch/>
        </p:blipFill>
        <p:spPr>
          <a:xfrm>
            <a:off x="6515100" y="3578783"/>
            <a:ext cx="5499650" cy="27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7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554B-C375-FFBB-FBAC-922B5817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Approaches Considered for Round Trip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4B7A-F10E-D2BD-1496-06EF052D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02" y="2374391"/>
            <a:ext cx="5395365" cy="2109217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ethod 1 – Directional Minimum Count (My Choice)</a:t>
            </a:r>
          </a:p>
          <a:p>
            <a:pPr lvl="1"/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Counted the number of flights from A ➝ B and B ➝ A</a:t>
            </a:r>
          </a:p>
          <a:p>
            <a:pPr lvl="1"/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 the minimum of the two to estimate round trips</a:t>
            </a:r>
          </a:p>
          <a:p>
            <a:pPr lvl="1"/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consistent, sorted ROUTE_ID (e.g., JFK-ORD) to group all directional flights together</a:t>
            </a:r>
          </a:p>
          <a:p>
            <a:pPr lvl="1"/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B238A5B-7C06-D5F3-C910-92AFD6123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8" t="2817" r="23629" b="-1053"/>
          <a:stretch/>
        </p:blipFill>
        <p:spPr>
          <a:xfrm>
            <a:off x="6145735" y="1998921"/>
            <a:ext cx="4986670" cy="34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7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DD5C-A594-B48D-FBA6-8E834653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Approaches Considered for Round Trip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3542-9973-AD8A-BF02-79609022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5721430" cy="326440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 – Total Flights Divided with 2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total flights between A and B (both directions)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round trips by dividing by 2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every outbound flight has a return, which may not be true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Overestimates round trips when one direction has far more flights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CF4E8-8DD5-593D-C6F8-83231B110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5" t="2289" r="25811" b="-635"/>
          <a:stretch/>
        </p:blipFill>
        <p:spPr>
          <a:xfrm>
            <a:off x="6422065" y="2009553"/>
            <a:ext cx="4969835" cy="37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F778-2711-967F-65BC-617CCE16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Approaches Considered for Round Trip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0D03-732D-24C2-C03F-0BF75BD1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7" y="2221992"/>
            <a:ext cx="5519410" cy="373989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3 – Tail Number Based Matching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Tracked actual aircraft (TAIL_NUM) flight history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Counted a round trip only if a plane flew A ➝ B and its next flight was B ➝ A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aircraft reuse, not actual route demand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Misses round trips when different airlines or aircraft are used in each 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4C439-E58B-B3B8-EA66-3A6769D0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r="16144" b="1251"/>
          <a:stretch/>
        </p:blipFill>
        <p:spPr>
          <a:xfrm>
            <a:off x="6932428" y="1792271"/>
            <a:ext cx="3941931" cy="420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0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0E81C-5514-A8B2-2B6D-B641E9BB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51" y="903767"/>
            <a:ext cx="3799763" cy="1473200"/>
          </a:xfrm>
        </p:spPr>
        <p:txBody>
          <a:bodyPr>
            <a:normAutofit fontScale="90000"/>
          </a:bodyPr>
          <a:lstStyle/>
          <a:p>
            <a:r>
              <a:rPr lang="en-US" sz="33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Bivariate Analysis</a:t>
            </a:r>
            <a:br>
              <a:rPr lang="en-US" sz="33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5909-48B6-F4E2-BAA0-1DEC66E4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51" y="2088655"/>
            <a:ext cx="4433710" cy="44716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Plotted the relationship between route profitability and number of round trips</a:t>
            </a:r>
          </a:p>
          <a:p>
            <a:pPr algn="just">
              <a:lnSpc>
                <a:spcPct val="100000"/>
              </a:lnSpc>
            </a:pP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point represents a unique route across the network</a:t>
            </a:r>
          </a:p>
          <a:p>
            <a:pPr algn="just">
              <a:lnSpc>
                <a:spcPct val="100000"/>
              </a:lnSpc>
            </a:pP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that higher round trip volume does not guarantee higher profit</a:t>
            </a:r>
          </a:p>
          <a:p>
            <a:pPr>
              <a:lnSpc>
                <a:spcPct val="100000"/>
              </a:lnSpc>
            </a:pP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Reinforces the need for profitability-based selection, not just frequency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C7FD6-18D3-401A-6445-37EBE6420B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1" t="-240" r="6467" b="2066"/>
          <a:stretch/>
        </p:blipFill>
        <p:spPr>
          <a:xfrm>
            <a:off x="5290753" y="1169581"/>
            <a:ext cx="6702412" cy="46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40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42EFA-ADCB-64B1-1579-AC60F2FA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 fontScale="90000"/>
          </a:bodyPr>
          <a:lstStyle/>
          <a:p>
            <a:r>
              <a:rPr lang="en-US" sz="33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Bivariate Analysis</a:t>
            </a:r>
            <a:br>
              <a:rPr lang="en-US" sz="3300" b="1" i="0" u="none" strike="noStrike" dirty="0">
                <a:effectLst/>
                <a:latin typeface="system-ui"/>
              </a:rPr>
            </a:br>
            <a:endParaRPr lang="en-US" sz="33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64BA-060A-D87C-98F7-C0739F1F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1993852"/>
            <a:ext cx="4381340" cy="376732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Plotted each route's total delay cost against its total profit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high-profit routes cluster around low delay cost regions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operational efficiency (i.e., fewer delays) contributes to higher profitability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 few routes remain profitable despite incurring high delay costs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strong negative correlation — delay cost alone doesn’t determine profit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991F1-58BA-6279-6E6C-2D2058C2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15" r="5676"/>
          <a:stretch/>
        </p:blipFill>
        <p:spPr>
          <a:xfrm>
            <a:off x="5352288" y="1391973"/>
            <a:ext cx="6772027" cy="47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0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6DD53-1909-D3AF-82CA-B8E83A4B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 fontScale="90000"/>
          </a:bodyPr>
          <a:lstStyle/>
          <a:p>
            <a:r>
              <a:rPr lang="en-US" sz="33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Bivariate Analysis</a:t>
            </a:r>
            <a:br>
              <a:rPr lang="en-US" sz="3300" b="1" i="0" u="none" strike="noStrike" dirty="0">
                <a:effectLst/>
                <a:latin typeface="system-ui"/>
              </a:rPr>
            </a:br>
            <a:endParaRPr lang="en-US" sz="33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03C5-4BA9-4F43-5960-E434F5B3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135161"/>
            <a:ext cx="3799763" cy="380843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how route distance impacts the total cost per route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clear positive correlation is observed  longer routes tend to have higher operating costs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the cost model that includes fuel, maintenance, depreciation, airport fees, and delays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6214B-15C9-83CA-7BA3-F4C2F482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2" t="3305" r="3400" b="2065"/>
          <a:stretch/>
        </p:blipFill>
        <p:spPr>
          <a:xfrm>
            <a:off x="4981941" y="1444486"/>
            <a:ext cx="7031238" cy="447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6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C190A-56FC-C436-9B5F-DC7A13AE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Bivariate Analysis</a:t>
            </a:r>
            <a:br>
              <a:rPr lang="en-US" sz="3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7109-9F49-3F7D-0FB5-4072ADC0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7" y="1987754"/>
            <a:ext cx="3925063" cy="376732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how route distance affects total profit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clear or strong correlation observed between distance and profitability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short and long routes can be profitable — or not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Implies that other factors (like fare pricing, delays, airport fees, occupancy) play a bigger role in driving profit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364C7-D381-1BBE-87AC-A05B26DA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2" t="-237" b="3900"/>
          <a:stretch/>
        </p:blipFill>
        <p:spPr>
          <a:xfrm>
            <a:off x="4886134" y="1571625"/>
            <a:ext cx="7305866" cy="42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5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0A6E2-B440-65C5-B0B3-EB98F854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051286"/>
            <a:ext cx="2806615" cy="3543764"/>
          </a:xfrm>
        </p:spPr>
        <p:txBody>
          <a:bodyPr>
            <a:normAutofit/>
          </a:bodyPr>
          <a:lstStyle/>
          <a:p>
            <a:r>
              <a:rPr lang="en-US" sz="3300" b="1" dirty="0">
                <a:effectLst/>
                <a:latin typeface="Arial" panose="020B0604020202020204" pitchFamily="34" charset="0"/>
              </a:rPr>
              <a:t>Problem Statement</a:t>
            </a:r>
            <a:endParaRPr lang="en-US" sz="33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1113-7113-839A-4DF0-E1CDFEC10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041" y="1051286"/>
            <a:ext cx="7591859" cy="509149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are working for an airline company looking to enter the United States domestic market. Specifically, the company has decided to start with 5 round trip routes between medium and large US airports. An example of a round-trip route is the combination of JFK to ORD and ORD to JFK. The airline company has to acquire 5 new airplanes (one per round trip route) and the upfront cost for each airplane is $90 million. The company’s motto is “On time, for you”, so punctuality is a big part of its brand image.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74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F7812-DDA3-6D82-1E5B-3D9A409F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096" y="2222477"/>
            <a:ext cx="9383807" cy="3328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Conclusion &amp; final recommendations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55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42CE-FCBF-BEFA-9B7F-D59F469E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Q1) The 10 busiest round-trip routes in terms of number of round-trip flights in the quarter. Exclude canceled flights when performing the calculation.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8F219-D7A2-B592-B5D5-AE85CDAB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8" r="6019"/>
          <a:stretch/>
        </p:blipFill>
        <p:spPr>
          <a:xfrm>
            <a:off x="342899" y="2386013"/>
            <a:ext cx="11049001" cy="34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9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4652-338F-79B8-DA57-6B0DEBBB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6" y="914400"/>
            <a:ext cx="10691265" cy="1307592"/>
          </a:xfrm>
        </p:spPr>
        <p:txBody>
          <a:bodyPr>
            <a:noAutofit/>
          </a:bodyPr>
          <a:lstStyle/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Q2) The 10 most profitable round-trip routes (without considering the upfront airplane cost) in the quarter. Along with the profit, show total revenue, total cost, summary values of other key components and total round-trip flights in the quarter for the top 10 most profitable routes. Exclude canceled flights from these calculations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A1200-B3CD-FB1A-F1DF-064EE936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120" y="2221992"/>
            <a:ext cx="7459506" cy="38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92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8DC0-5EEB-8924-78C1-8598249F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Q3) The 5 round trip routes that you recommend to invest in based on any factors that you choose.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9D167-D8B8-41FB-75B7-AB96F99A3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59" y="1696783"/>
            <a:ext cx="8488016" cy="412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71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AA4C-F174-D55B-5F0D-421DB121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Q4) The number of round-trip flights it will take to breakeven on the upfront airplane cost for each of the 5 round trip routes that you recommend. Print key summary components for these routes.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2A9AD-2E29-CBA5-F7A0-98B578B11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902540"/>
            <a:ext cx="7978949" cy="418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32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EEF7-9E0F-A8B7-57E4-15688548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Q5) Key Performance Indicators (KPI’s) that you recommend tracking in the future to measure the success of the round-trip routes that you recommend.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259EE-5BDA-3C14-D9CE-37CE7A85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936241"/>
            <a:ext cx="10691265" cy="3739896"/>
          </a:xfrm>
        </p:spPr>
        <p:txBody>
          <a:bodyPr>
            <a:noAutofit/>
          </a:bodyPr>
          <a:lstStyle/>
          <a:p>
            <a:pPr algn="just"/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PROFIT_MARGIN – % of revenue retained as profit</a:t>
            </a:r>
          </a:p>
          <a:p>
            <a:pPr lvl="1" algn="just"/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route profitability and cost efficiency</a:t>
            </a:r>
          </a:p>
          <a:p>
            <a:pPr algn="just"/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REVENUE_PER_PASSENGER – Average income per passenger</a:t>
            </a:r>
          </a:p>
          <a:p>
            <a:pPr lvl="1" algn="just"/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optimize pricing and identify high-value routes</a:t>
            </a:r>
          </a:p>
          <a:p>
            <a:pPr algn="just"/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COST_PER_PASSENGER – Average operating cost per passenger</a:t>
            </a:r>
          </a:p>
          <a:p>
            <a:pPr lvl="1" algn="just"/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evaluating route-level cost management</a:t>
            </a:r>
          </a:p>
          <a:p>
            <a:pPr algn="just"/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COST_PER_MILE – Cost incurred per mile flown</a:t>
            </a:r>
          </a:p>
          <a:p>
            <a:pPr lvl="1" algn="just"/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cost-efficiency across short- and long-haul routes</a:t>
            </a:r>
          </a:p>
          <a:p>
            <a:pPr algn="just"/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BREAKEVEN_PROGRESS_% – % progress toward recovering $90M aircraft investment</a:t>
            </a:r>
          </a:p>
          <a:p>
            <a:pPr lvl="1" algn="just"/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long-term financial performance of each route</a:t>
            </a:r>
          </a:p>
        </p:txBody>
      </p:sp>
    </p:spTree>
    <p:extLst>
      <p:ext uri="{BB962C8B-B14F-4D97-AF65-F5344CB8AC3E}">
        <p14:creationId xmlns:p14="http://schemas.microsoft.com/office/powerpoint/2010/main" val="882876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56E3-D1F7-0C80-870B-643E45CA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14400"/>
            <a:ext cx="10591800" cy="91824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Visualizing KPI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DF091-ECD7-4A08-DA6F-7680DB41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832643"/>
            <a:ext cx="4111486" cy="373989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per Passenger  Recommended Routes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Visualizes average revenue generated per passenger on top recommended routes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prioritizing routes not just by volume, but by per-passenger profitability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A2F29-593B-16C4-4264-DB7C5EB8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3" r="7762" b="2951"/>
          <a:stretch/>
        </p:blipFill>
        <p:spPr>
          <a:xfrm>
            <a:off x="5330484" y="1832643"/>
            <a:ext cx="6480314" cy="373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3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C074-0E8D-559D-C7B4-35D50B9E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Visualizing KPI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4436-CE11-4715-7384-7223924A1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82091"/>
            <a:ext cx="4507469" cy="354270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profitability ratio of each recommended route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 like CLT-FLO and SLC-TWF show margins close to 90%, indicating high-cost efficiency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= percentage of revenue retained after covering all costs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selected routes contribute more profit per dollar earned, not just higher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C0A12-BFDA-8382-C96C-A72BF096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773" y="1899303"/>
            <a:ext cx="7011079" cy="36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15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8">
            <a:extLst>
              <a:ext uri="{FF2B5EF4-FFF2-40B4-BE49-F238E27FC236}">
                <a16:creationId xmlns:a16="http://schemas.microsoft.com/office/drawing/2014/main" id="{153754FD-C91A-6FA5-C8A0-7918946D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143000"/>
            <a:ext cx="10691265" cy="1307592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356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70553-DA41-BD37-5BF2-D386A66D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Questions to answer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7A717F-FA2D-F556-DFD2-7F08C822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614" y="993228"/>
            <a:ext cx="7113394" cy="4935981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10 busiest round-trip routes in terms of number of round-trip flights in the quarter. Exclude canceled flights when performing the calculation.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10 most profitable round-trip routes (without considering the upfront airplane cost) in the quarter. Along with the profit, show total revenue, total cost, summary values of other key components and total round-trip flights in the quarter for the top 10 most profitable routes. Exclude canceled flights from these calculations.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5 round trip routes that you recommend to invest in based on any factors that you choose.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round-trip flights it will take to breakeven on the upfront airplane cost for each of the 5 round trip routes that you recommend. Print key summary components for these routes.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(KPI’s) that you recommend tracking in the future to measure the success of the round-trip routes that you recommend.</a:t>
            </a:r>
          </a:p>
          <a:p>
            <a:pPr>
              <a:lnSpc>
                <a:spcPct val="100000"/>
              </a:lnSpc>
            </a:pPr>
            <a:endParaRPr lang="en-US" sz="16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4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1907C-5872-43FD-FF89-AC496C44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DATAsets USed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DA72-1B86-E771-E64C-DFDC96314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477" y="1007259"/>
            <a:ext cx="7015423" cy="4935981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Flights.csv: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airports and includes airport code, city, country, and coordinates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Tickets.csv: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Flights data for Q1 2019 and includes date, origin, destination, distance, flight number, and occupancy rate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Airport_Codes.csv: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tickets data for Q1 2019 and includes itinerary details and fare information.  Consider round trips only for your analysis.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8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F6268-6784-9869-C48B-95FCFCDA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Performing data quality Checks on each dataset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85E8-CA7E-5311-5F37-0501102C7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618732" cy="493598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Reviewed all three datasets: Flights, Tickets, and Airport Codes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dataset shapes to understand record counts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for: Missing values, Null entries, Outliers and invalid ranges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Printed column schema to check data types and completeness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7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62448-F868-D224-7400-63345704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quality insights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EEFF61-0201-28F3-0028-A6113883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5073860" cy="376732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missing IATA_CODE values in the airport dataset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the 858 U.S. medium/large airports, only 37 airports were missing valid IATA_CODEs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airports with valid IATA codes were used in further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04C0B7-17FA-F4F6-C810-561D0AA2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409" b="-1"/>
          <a:stretch/>
        </p:blipFill>
        <p:spPr>
          <a:xfrm>
            <a:off x="5777948" y="1116420"/>
            <a:ext cx="6038281" cy="50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9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BD56B-F9AF-7EED-C84C-87223946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quality insights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0C473-0654-5239-3AFB-9D2BD92B8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14077"/>
            <a:ext cx="5391912" cy="3767328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flights dataset to check cancellation status for all the flights.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2.7% were marked as canceled and were excluded from further analysis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duplicates based on FL_DATE, OP_CARRIER_FL_NUM, ORIGIN, and DESTINATION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5,550 duplicated flight entries in the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F37D52-30E7-42DB-3BD6-2B48EC90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62" y="1949943"/>
            <a:ext cx="5435009" cy="403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2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BBCE6-9150-7CF9-6851-ABEECF64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4914834" cy="13075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quality insights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56421F-E60C-08BA-F89F-DCA656783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12" y="2403170"/>
            <a:ext cx="4784948" cy="393192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null values in the tickets dataset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unique values in the YEAR, QUARTER, ORIGIN_COUNTRY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if ITIN_IDs were unique or not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duplicate ITIN_IDs, which are meant to be unique according to the dataset’s metadata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708600 roundtrip tickets, 47722 were duplicates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65D31-30AC-FCEC-D166-DC3722EFD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68" r="16720" b="-1"/>
          <a:stretch/>
        </p:blipFill>
        <p:spPr>
          <a:xfrm>
            <a:off x="6337852" y="1185390"/>
            <a:ext cx="5612296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5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B87A-EF2B-EA70-C2FA-C4DB673D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Cleaning - Flights.csv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1106-8643-3229-E4DA-19A62AC6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855276"/>
            <a:ext cx="10691265" cy="3739896"/>
          </a:xfrm>
        </p:spPr>
        <p:txBody>
          <a:bodyPr>
            <a:no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 flights based on FL_DATE, OP_CARRIER_FL_NUM, ORIGIN, and DESTINATION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ORIGIN and DESTINATION airport codes (removed whitespace, converted to uppercase)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missing CANCELLED values with 1 (assumed cancelled), then converted to integers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DISTANCE and OCCUPANCY_RATE to numeric; handled non-numeric entries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only active flights where CANCELLED = 0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flights with missing or invalid occupancy or distance values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Excluded entries where OCCUPANCY_RATE was outside the valid range [0, 1]</a:t>
            </a:r>
          </a:p>
        </p:txBody>
      </p:sp>
    </p:spTree>
    <p:extLst>
      <p:ext uri="{BB962C8B-B14F-4D97-AF65-F5344CB8AC3E}">
        <p14:creationId xmlns:p14="http://schemas.microsoft.com/office/powerpoint/2010/main" val="294742624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1612</Words>
  <Application>Microsoft Macintosh PowerPoint</Application>
  <PresentationFormat>Widescreen</PresentationFormat>
  <Paragraphs>131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Calisto MT</vt:lpstr>
      <vt:lpstr>system-ui</vt:lpstr>
      <vt:lpstr>Times New Roman</vt:lpstr>
      <vt:lpstr>Univers Condensed</vt:lpstr>
      <vt:lpstr>ChronicleVTI</vt:lpstr>
      <vt:lpstr>A Deep Analysis on Quarter1 2019 Airlines Data Set</vt:lpstr>
      <vt:lpstr>Problem Statement</vt:lpstr>
      <vt:lpstr>Business Questions to answer</vt:lpstr>
      <vt:lpstr>DATAsets USed</vt:lpstr>
      <vt:lpstr>Performing data quality Checks on each dataset</vt:lpstr>
      <vt:lpstr>Data quality insights</vt:lpstr>
      <vt:lpstr>Data quality insights</vt:lpstr>
      <vt:lpstr>Data quality insights</vt:lpstr>
      <vt:lpstr>Data Cleaning - Flights.csv</vt:lpstr>
      <vt:lpstr>Data Cleaning – Tickets.csv</vt:lpstr>
      <vt:lpstr>Data Cleaning – airport_codes.csv</vt:lpstr>
      <vt:lpstr>Univariate analysis</vt:lpstr>
      <vt:lpstr>Approaches Considered for Round Trip Calculation</vt:lpstr>
      <vt:lpstr>Approaches Considered for Round Trip Calculation</vt:lpstr>
      <vt:lpstr>Approaches Considered for Round Trip Calculation</vt:lpstr>
      <vt:lpstr>Bivariate Analysis </vt:lpstr>
      <vt:lpstr>Bivariate Analysis </vt:lpstr>
      <vt:lpstr>Bivariate Analysis </vt:lpstr>
      <vt:lpstr>Bivariate Analysis </vt:lpstr>
      <vt:lpstr>Conclusion &amp; final recommendations</vt:lpstr>
      <vt:lpstr>Q1) The 10 busiest round-trip routes in terms of number of round-trip flights in the quarter. Exclude canceled flights when performing the calculation.</vt:lpstr>
      <vt:lpstr>Q2) The 10 most profitable round-trip routes (without considering the upfront airplane cost) in the quarter. Along with the profit, show total revenue, total cost, summary values of other key components and total round-trip flights in the quarter for the top 10 most profitable routes. Exclude canceled flights from these calculations.</vt:lpstr>
      <vt:lpstr>Q3) The 5 round trip routes that you recommend to invest in based on any factors that you choose.</vt:lpstr>
      <vt:lpstr>Q4) The number of round-trip flights it will take to breakeven on the upfront airplane cost for each of the 5 round trip routes that you recommend. Print key summary components for these routes.</vt:lpstr>
      <vt:lpstr>Q5) Key Performance Indicators (KPI’s) that you recommend tracking in the future to measure the success of the round-trip routes that you recommend.</vt:lpstr>
      <vt:lpstr>Visualizing KPI metrics</vt:lpstr>
      <vt:lpstr>Visualizing KPI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Data Challenge</dc:title>
  <dc:creator>Mudunuri, Ashok Varma</dc:creator>
  <cp:lastModifiedBy>Mudunuri, Ashok Varma</cp:lastModifiedBy>
  <cp:revision>8</cp:revision>
  <dcterms:created xsi:type="dcterms:W3CDTF">2025-04-18T14:34:47Z</dcterms:created>
  <dcterms:modified xsi:type="dcterms:W3CDTF">2025-05-21T16:23:32Z</dcterms:modified>
</cp:coreProperties>
</file>