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‹#›</a:t>
            </a:fld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2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3"/>
          <a:stretch/>
        </p:blipFill>
        <p:spPr>
          <a:xfrm>
            <a:off x="5" y="6248400"/>
            <a:ext cx="12191999" cy="60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800" y="194692"/>
            <a:ext cx="11579517" cy="708470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0" y="1106775"/>
            <a:ext cx="11579517" cy="498922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0" y="6424172"/>
            <a:ext cx="2844800" cy="365126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333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912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6805" y="52658"/>
            <a:ext cx="3556087" cy="242052"/>
          </a:xfrm>
          <a:prstGeom prst="rect">
            <a:avLst/>
          </a:prstGeom>
        </p:spPr>
        <p:txBody>
          <a:bodyPr vert="horz" wrap="square" lIns="18287" tIns="18287" rIns="18287" bIns="18287" rtlCol="0" anchor="ctr">
            <a:spAutoFit/>
          </a:bodyPr>
          <a:lstStyle>
            <a:lvl1pPr algn="r">
              <a:defRPr sz="1333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9120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4196" y="52658"/>
            <a:ext cx="246925" cy="242052"/>
          </a:xfrm>
          <a:prstGeom prst="rect">
            <a:avLst/>
          </a:prstGeom>
        </p:spPr>
        <p:txBody>
          <a:bodyPr vert="horz" wrap="none" lIns="18287" tIns="18287" rIns="18287" bIns="18287" rtlCol="0" anchor="ctr">
            <a:spAutoFit/>
          </a:bodyPr>
          <a:lstStyle>
            <a:lvl1pPr algn="ctr">
              <a:defRPr sz="1333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9120"/>
            <a:fld id="{14D65173-87C9-47C0-A890-7AD8E2754265}" type="slidenum">
              <a:rPr lang="en-US" smtClean="0">
                <a:solidFill>
                  <a:srgbClr val="6D6E71"/>
                </a:solidFill>
              </a:rPr>
              <a:pPr defTabSz="1219120"/>
              <a:t>‹#›</a:t>
            </a:fld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97419" y="1"/>
            <a:ext cx="1468967" cy="194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1219120"/>
            <a:endParaRPr lang="en-US" sz="2400" dirty="0">
              <a:solidFill>
                <a:prstClr val="white"/>
              </a:solidFill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05595" y="108056"/>
            <a:ext cx="0" cy="131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6395991"/>
            <a:ext cx="3267456" cy="4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20" rtl="0" eaLnBrk="1" latinLnBrk="0" hangingPunct="1">
        <a:lnSpc>
          <a:spcPct val="90000"/>
        </a:lnSpc>
        <a:spcBef>
          <a:spcPct val="0"/>
        </a:spcBef>
        <a:buNone/>
        <a:defRPr sz="3333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09014" indent="-309014" algn="l" defTabSz="1219120" rtl="0" eaLnBrk="1" latinLnBrk="0" hangingPunct="1">
        <a:lnSpc>
          <a:spcPct val="110000"/>
        </a:lnSpc>
        <a:spcBef>
          <a:spcPts val="80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09561" indent="-300547" algn="l" defTabSz="1219120" rtl="0" eaLnBrk="1" latinLnBrk="0" hangingPunct="1">
        <a:lnSpc>
          <a:spcPct val="110000"/>
        </a:lnSpc>
        <a:spcBef>
          <a:spcPts val="800"/>
        </a:spcBef>
        <a:spcAft>
          <a:spcPts val="800"/>
        </a:spcAft>
        <a:buClr>
          <a:schemeClr val="accent1"/>
        </a:buClr>
        <a:buFont typeface="Arial" pitchFamily="34" charset="0"/>
        <a:buChar char="–"/>
        <a:defRPr sz="21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8573" indent="-309014" algn="l" defTabSz="1219120" rtl="0" eaLnBrk="1" latinLnBrk="0" hangingPunct="1">
        <a:lnSpc>
          <a:spcPct val="110000"/>
        </a:lnSpc>
        <a:spcBef>
          <a:spcPts val="80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19120" indent="-230702" algn="l" defTabSz="1219120" rtl="0" eaLnBrk="1" latinLnBrk="0" hangingPunct="1">
        <a:lnSpc>
          <a:spcPct val="110000"/>
        </a:lnSpc>
        <a:spcBef>
          <a:spcPts val="800"/>
        </a:spcBef>
        <a:spcAft>
          <a:spcPts val="8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49822" indent="-230702" algn="l" defTabSz="1219120" rtl="0" eaLnBrk="1" latinLnBrk="0" hangingPunct="1">
        <a:lnSpc>
          <a:spcPct val="110000"/>
        </a:lnSpc>
        <a:spcBef>
          <a:spcPts val="800"/>
        </a:spcBef>
        <a:spcAft>
          <a:spcPts val="800"/>
        </a:spcAft>
        <a:buClr>
          <a:schemeClr val="accent1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579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38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98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58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39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59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19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78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473225" y="2736628"/>
            <a:ext cx="6510817" cy="3551282"/>
          </a:xfrm>
          <a:prstGeom prst="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lIns="64000" tIns="64000" rIns="64000" bIns="64000"/>
          <a:lstStyle/>
          <a:p>
            <a:pPr defTabSz="1219120">
              <a:lnSpc>
                <a:spcPct val="90000"/>
              </a:lnSpc>
              <a:buClr>
                <a:srgbClr val="1F9CD7"/>
              </a:buClr>
              <a:buSzPct val="75000"/>
              <a:defRPr/>
            </a:pPr>
            <a:r>
              <a:rPr lang="en-US" sz="1200" b="1" u="sng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Interchange vNext</a:t>
            </a:r>
            <a:endParaRPr lang="en-US" sz="1100" b="1" i="1" u="sng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:</a:t>
            </a:r>
          </a:p>
          <a:p>
            <a:pPr marL="628650" lvl="1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Orchestrating the bulk notification email requests between multiple MS Partners and 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Salesforce. Created 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business logic using Orchestration Engine and Message driven architecture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628650" lvl="1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has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CI\CD definitions using VSO Azure Resource Manager.</a:t>
            </a:r>
            <a:endParaRPr lang="en-US" sz="1100" dirty="0" smtClean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 :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lvl="1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Apps, Functions Apps, Web Apps,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 Cache, Storage, Key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vault, AAD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CI &amp; CD.</a:t>
            </a:r>
            <a:endParaRPr lang="en-GB" sz="1100" u="sng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219120">
              <a:lnSpc>
                <a:spcPct val="90000"/>
              </a:lnSpc>
              <a:buClr>
                <a:srgbClr val="1F9CD7"/>
              </a:buClr>
              <a:buSzPct val="75000"/>
              <a:defRPr/>
            </a:pPr>
            <a:r>
              <a:rPr lang="en-US" sz="1200" b="1" u="sng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US" sz="1200" b="1" u="sng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Interchange</a:t>
            </a:r>
            <a:endParaRPr lang="en-US" sz="1100" b="1" i="1" u="sng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</a:t>
            </a:r>
            <a:r>
              <a:rPr lang="en-US" sz="1100" b="1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Creating, maintaining 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enhancing the secure channel between Microsoft &amp; 3rd party vendor called ‘Salesforce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’. 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Orchestrating the notification email requests, flat-files between multiple MS Partners and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Salesforce.</a:t>
            </a:r>
          </a:p>
          <a:p>
            <a:pPr marL="628650" lvl="1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Been SPOC for aligning requirement from multiple partners to on-board to our set of applications</a:t>
            </a:r>
            <a:r>
              <a:rPr lang="en-AU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100" dirty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 :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lvl="1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dirty="0" err="1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MVC, AAD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SQL, Service Bus, Storage, Cloud Service, Windows Service., WCF.</a:t>
            </a:r>
            <a:endParaRPr lang="en-US" sz="1100" dirty="0" smtClean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219120">
              <a:lnSpc>
                <a:spcPct val="90000"/>
              </a:lnSpc>
              <a:buClr>
                <a:srgbClr val="1F9CD7"/>
              </a:buClr>
              <a:buSzPct val="75000"/>
              <a:defRPr/>
            </a:pPr>
            <a:r>
              <a:rPr lang="en-US" sz="1200" b="1" u="sng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Job-feed System</a:t>
            </a:r>
            <a:endParaRPr lang="en-US" sz="1200" b="1" i="1" u="sng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:</a:t>
            </a:r>
          </a:p>
          <a:p>
            <a:pPr marL="628650" lvl="1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ETL application to load big XML data to relational database. Applied BRE against database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Queried using custom SQL Query Builder.</a:t>
            </a:r>
            <a:endParaRPr lang="en-US" sz="1100" dirty="0" smtClean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 :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lvl="1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 Unity DI, C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#, MSSQL,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MVC,, Web API REST, WCF.</a:t>
            </a:r>
            <a:endParaRPr lang="en-US" sz="1100" dirty="0" smtClean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defTabSz="1219120">
              <a:lnSpc>
                <a:spcPct val="90000"/>
              </a:lnSpc>
              <a:buClr>
                <a:srgbClr val="1F9CD7"/>
              </a:buClr>
              <a:buSzPct val="75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977" y="926295"/>
            <a:ext cx="5061408" cy="818682"/>
          </a:xfrm>
          <a:prstGeom prst="rect">
            <a:avLst/>
          </a:prstGeom>
          <a:solidFill>
            <a:srgbClr val="FFFFFF"/>
          </a:solidFill>
          <a:ln w="31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219120" eaLnBrk="0" hangingPunct="0"/>
            <a:endParaRPr lang="en-US" sz="2133" dirty="0">
              <a:solidFill>
                <a:srgbClr val="002D78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4610" y="1052129"/>
            <a:ext cx="4929060" cy="58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9823" tIns="64911" rIns="129823" bIns="64911">
            <a:spAutoFit/>
          </a:bodyPr>
          <a:lstStyle/>
          <a:p>
            <a:pPr defTabSz="1041322" eaLnBrk="0" hangingPunct="0"/>
            <a:r>
              <a:rPr lang="en-US" sz="1467" b="1" dirty="0" smtClean="0">
                <a:solidFill>
                  <a:srgbClr val="6D6E7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Analyst, </a:t>
            </a:r>
            <a:r>
              <a:rPr lang="en-US" sz="1467" b="1" dirty="0">
                <a:solidFill>
                  <a:srgbClr val="6D6E7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Infosys Limited</a:t>
            </a:r>
          </a:p>
          <a:p>
            <a:pPr defTabSz="1041322" eaLnBrk="0" hangingPunct="0">
              <a:defRPr/>
            </a:pPr>
            <a:r>
              <a:rPr lang="en-US" sz="1467" b="1" u="sng" dirty="0" smtClean="0">
                <a:solidFill>
                  <a:srgbClr val="007C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Ashokan_S@infosys.com</a:t>
            </a:r>
            <a:endParaRPr lang="en-US" sz="1467" b="1" u="sng" dirty="0">
              <a:solidFill>
                <a:srgbClr val="007C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62971" y="0"/>
            <a:ext cx="6494111" cy="249464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0" rIns="0" bIns="64000" anchor="ctr"/>
          <a:lstStyle/>
          <a:p>
            <a:pPr marL="347107" indent="-347107" algn="ctr" defTabSz="1219120" eaLnBrk="0" hangingPunct="0"/>
            <a:r>
              <a:rPr lang="en-US" sz="1467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Skills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89931" y="2481417"/>
            <a:ext cx="6494111" cy="255212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0" rIns="0" bIns="64000" anchor="ctr"/>
          <a:lstStyle/>
          <a:p>
            <a:pPr marL="347107" indent="-347107" algn="ctr" defTabSz="1219120" eaLnBrk="0" hangingPunct="0"/>
            <a:r>
              <a:rPr lang="en-US" sz="1467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Projects and Previous Experience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3200" y="2085627"/>
            <a:ext cx="5080000" cy="255212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0" rIns="0" bIns="64000" anchor="ctr"/>
          <a:lstStyle/>
          <a:p>
            <a:pPr marL="347107" indent="-347107" algn="ctr" defTabSz="1219120" eaLnBrk="0" hangingPunct="0">
              <a:defRPr/>
            </a:pPr>
            <a:r>
              <a:rPr lang="en-US" sz="1467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 Summary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79950" y="2500091"/>
            <a:ext cx="5065853" cy="3787819"/>
          </a:xfrm>
          <a:prstGeom prst="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lIns="64000" tIns="64000" rIns="64000" bIns="64000"/>
          <a:lstStyle/>
          <a:p>
            <a:pPr defTabSz="1219120">
              <a:spcAft>
                <a:spcPts val="800"/>
              </a:spcAft>
            </a:pPr>
            <a:r>
              <a:rPr lang="en-US" sz="1200" b="1" u="sng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Summary:</a:t>
            </a:r>
          </a:p>
          <a:p>
            <a:pPr marL="228594" indent="-228594" defTabSz="121912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7+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 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experience in Software application development using Microsoft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Technologies.</a:t>
            </a:r>
            <a:endParaRPr lang="en-US" sz="1100" dirty="0" smtClean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594" indent="-228594" defTabSz="121912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Worked in Microsoft Azure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PaaS Technologies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expert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Azure management portal &amp; applications development and deployment in cloud.</a:t>
            </a:r>
          </a:p>
          <a:p>
            <a:pPr marL="228594" indent="-228594" defTabSz="121912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Agile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 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completely adopted the engineering fundamental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100" i="1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 test &amp; functional test automation, code review, build &amp; release automations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1100" dirty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594" indent="-228594" defTabSz="121912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a good exposure to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Azure Cloud Design Patterns, DI </a:t>
            </a:r>
            <a:r>
              <a:rPr lang="en-US" sz="110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multi-threaded apps.</a:t>
            </a:r>
            <a:endParaRPr lang="en-US" sz="1100" dirty="0" smtClean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594" indent="-228594" defTabSz="121912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Worked on web application using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 2+ with Material Design Concepts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100" dirty="0" smtClean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594" indent="-228594" defTabSz="121912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4+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years of experience in Microsoft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Marketing Automation related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applications and done the integration with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Salesforce.</a:t>
            </a:r>
            <a:endParaRPr lang="en-US" sz="1100" dirty="0" smtClean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28594" indent="-228594" defTabSz="121912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Interacted 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many clients and business users as part of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 Gathering, Service Delivery, Risk Acceptance, Sign-Off, Application </a:t>
            </a:r>
            <a:r>
              <a:rPr lang="en-US" sz="1100" dirty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Release </a:t>
            </a:r>
            <a:r>
              <a:rPr lang="en-US" sz="1100" dirty="0" smtClean="0">
                <a:solidFill>
                  <a:srgbClr val="6D6E71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Management.</a:t>
            </a:r>
            <a:endParaRPr lang="en-US" sz="1100" dirty="0" smtClean="0">
              <a:solidFill>
                <a:srgbClr val="6D6E71">
                  <a:lumMod val="50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28594" indent="-228594" defTabSz="121912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28594" indent="-228594" defTabSz="121912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050" dirty="0" smtClean="0">
              <a:solidFill>
                <a:srgbClr val="6D6E7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3200" y="307240"/>
            <a:ext cx="50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20"/>
            <a:r>
              <a:rPr lang="en-US" sz="2800" b="1" dirty="0" smtClean="0">
                <a:solidFill>
                  <a:srgbClr val="007CC3"/>
                </a:solidFill>
                <a:latin typeface="Arial" pitchFamily="34" charset="0"/>
                <a:cs typeface="Arial" pitchFamily="34" charset="0"/>
              </a:rPr>
              <a:t>Ashokan S</a:t>
            </a:r>
            <a:endParaRPr lang="en-GB" sz="2800" b="1" dirty="0">
              <a:solidFill>
                <a:srgbClr val="007CC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362222" y="708800"/>
            <a:ext cx="11290" cy="55791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547050" y="256914"/>
            <a:ext cx="6379872" cy="2224504"/>
          </a:xfrm>
          <a:prstGeom prst="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lIns="64000" tIns="64000" rIns="64000" bIns="64000"/>
          <a:lstStyle/>
          <a:p>
            <a:pPr algn="just" eaLnBrk="0" hangingPunct="0">
              <a:spcBef>
                <a:spcPct val="0"/>
              </a:spcBef>
            </a:pP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Technical Skills: </a:t>
            </a:r>
            <a:endParaRPr lang="en-US" sz="1100" b="1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 eaLnBrk="0" hangingPunct="0">
              <a:spcBef>
                <a:spcPct val="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Azure </a:t>
            </a:r>
            <a:r>
              <a:rPr lang="en-US" sz="11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Logic Apps, Function Apps, Web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100" i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sz="1100" i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), Legacy Cloud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Key Vault, Azure Active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Directory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App Insights, Service Bus,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Document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DB, Azure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Storage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100" i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Blobs, Files, Table</a:t>
            </a:r>
            <a:r>
              <a:rPr lang="en-US" sz="1100" i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i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</a:t>
            </a:r>
            <a:r>
              <a:rPr lang="en-US" sz="1100" i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Queues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 Cache,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PowerShell</a:t>
            </a:r>
          </a:p>
          <a:p>
            <a:pPr marL="171450" indent="-171450" algn="just" eaLnBrk="0" hangingPunct="0">
              <a:spcBef>
                <a:spcPct val="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Languages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C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.NET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ASP.NET MVC,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API REST,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WCF.</a:t>
            </a:r>
          </a:p>
          <a:p>
            <a:pPr marL="171450" indent="-171450" algn="just" eaLnBrk="0" hangingPunct="0">
              <a:spcBef>
                <a:spcPct val="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Scripting language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Angular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2+, JavaScript, Typescript, JQuery, HTML5,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171450" indent="-171450" algn="just" eaLnBrk="0" hangingPunct="0">
              <a:spcBef>
                <a:spcPct val="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 Technologies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SQL Server, Azure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SQL</a:t>
            </a:r>
            <a:endParaRPr lang="en-US" sz="1100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 eaLnBrk="0" hangingPunct="0">
              <a:spcBef>
                <a:spcPct val="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VSO using GIT, Team Foundation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pPr marL="171450" indent="-171450" algn="just" eaLnBrk="0" hangingPunct="0">
              <a:spcBef>
                <a:spcPct val="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Selenium, NSubstitute, </a:t>
            </a:r>
            <a:r>
              <a:rPr lang="en-US" sz="1100" dirty="0" err="1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Nunit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Microsoft Fakes</a:t>
            </a:r>
            <a:endParaRPr lang="en-US" sz="11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452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Wingdings</vt:lpstr>
      <vt:lpstr>1_Office Theme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Dhirendra singh Jodha</dc:creator>
  <cp:lastModifiedBy>Ashokan Sivaprakasam (Infosys Ltd)</cp:lastModifiedBy>
  <cp:revision>101</cp:revision>
  <dcterms:created xsi:type="dcterms:W3CDTF">2016-04-05T04:02:08Z</dcterms:created>
  <dcterms:modified xsi:type="dcterms:W3CDTF">2018-12-31T11:48:33Z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v-sivd@microsoft.com</vt:lpwstr>
  </property>
  <property fmtid="{D5CDD505-2E9C-101B-9397-08002B2CF9AE}" pid="5" name="MSIP_Label_f42aa342-8706-4288-bd11-ebb85995028c_SetDate">
    <vt:lpwstr>2018-06-06T10:13:17.2259144Z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