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8" r:id="rId6"/>
    <p:sldId id="260" r:id="rId7"/>
    <p:sldId id="261" r:id="rId8"/>
    <p:sldId id="262" r:id="rId9"/>
    <p:sldId id="269" r:id="rId10"/>
    <p:sldId id="263" r:id="rId11"/>
    <p:sldId id="266" r:id="rId12"/>
    <p:sldId id="270" r:id="rId13"/>
    <p:sldId id="267"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43200" y="2067305"/>
            <a:ext cx="6400800" cy="1493999"/>
          </a:xfrm>
          <a:prstGeom prst="rect">
            <a:avLst/>
          </a:prstGeom>
        </p:spPr>
        <p:txBody>
          <a:bodyPr vert="horz" wrap="square" lIns="0" tIns="16510" rIns="0" bIns="0" rtlCol="0">
            <a:spAutoFit/>
          </a:bodyPr>
          <a:lstStyle/>
          <a:p>
            <a:pPr marL="3213735">
              <a:lnSpc>
                <a:spcPct val="100000"/>
              </a:lnSpc>
              <a:spcBef>
                <a:spcPts val="130"/>
              </a:spcBef>
            </a:pPr>
            <a:r>
              <a:rPr lang="en-IN" b="1" spc="15" dirty="0" smtClean="0"/>
              <a:t>Ashok </a:t>
            </a:r>
            <a:r>
              <a:rPr lang="en-IN" b="1" spc="15" dirty="0" err="1" smtClean="0"/>
              <a:t>kumar</a:t>
            </a:r>
            <a:r>
              <a:rPr lang="en-IN" b="1" spc="15" dirty="0" smtClean="0"/>
              <a:t> M</a:t>
            </a:r>
            <a:br>
              <a:rPr lang="en-IN" b="1" spc="15" dirty="0" smtClean="0"/>
            </a:br>
            <a:r>
              <a:rPr lang="en-IN" b="1" spc="15" dirty="0" smtClean="0"/>
              <a:t>2021503309</a:t>
            </a:r>
            <a:r>
              <a:rPr lang="en-IN" b="1" spc="15" dirty="0"/>
              <a:t/>
            </a:r>
            <a:br>
              <a:rPr lang="en-IN" b="1" spc="15" dirty="0"/>
            </a:br>
            <a:endParaRPr b="1" spc="15" dirty="0"/>
          </a:p>
        </p:txBody>
      </p:sp>
      <p:sp>
        <p:nvSpPr>
          <p:cNvPr id="8" name="object 8"/>
          <p:cNvSpPr txBox="1"/>
          <p:nvPr/>
        </p:nvSpPr>
        <p:spPr>
          <a:xfrm>
            <a:off x="6448394" y="1527606"/>
            <a:ext cx="2511805"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PRESENTED BY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93780"/>
          </a:xfrm>
          <a:prstGeom prst="rect">
            <a:avLst/>
          </a:prstGeom>
        </p:spPr>
        <p:txBody>
          <a:bodyPr vert="horz" wrap="square" lIns="0" tIns="16510" rIns="0" bIns="0" rtlCol="0">
            <a:spAutoFit/>
          </a:bodyPr>
          <a:lstStyle/>
          <a:p>
            <a:pPr marL="12700">
              <a:lnSpc>
                <a:spcPct val="100000"/>
              </a:lnSpc>
              <a:spcBef>
                <a:spcPts val="130"/>
              </a:spcBef>
            </a:pPr>
            <a:r>
              <a:rPr lang="en-IN" sz="4250" b="0" dirty="0"/>
              <a:t>Results and Evaluation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TextBox 9">
            <a:extLst>
              <a:ext uri="{FF2B5EF4-FFF2-40B4-BE49-F238E27FC236}">
                <a16:creationId xmlns:a16="http://schemas.microsoft.com/office/drawing/2014/main" xmlns="" id="{54C28CE7-5C98-7C26-BA8F-7CE9BC2F9D34}"/>
              </a:ext>
            </a:extLst>
          </p:cNvPr>
          <p:cNvSpPr txBox="1"/>
          <p:nvPr/>
        </p:nvSpPr>
        <p:spPr>
          <a:xfrm>
            <a:off x="2657475" y="2168425"/>
            <a:ext cx="6334125" cy="3816429"/>
          </a:xfrm>
          <a:prstGeom prst="rect">
            <a:avLst/>
          </a:prstGeom>
          <a:noFill/>
        </p:spPr>
        <p:txBody>
          <a:bodyPr wrap="square">
            <a:spAutoFit/>
          </a:bodyPr>
          <a:lstStyle/>
          <a:p>
            <a:r>
              <a:rPr lang="en-US" sz="2200" i="0" dirty="0">
                <a:effectLst/>
                <a:latin typeface="Trebuchet MS" panose="020B0603020202020204" pitchFamily="34" charset="0"/>
              </a:rPr>
              <a:t>Accuracy: The percentage of correct predictions made by the system.</a:t>
            </a:r>
          </a:p>
          <a:p>
            <a:r>
              <a:rPr lang="en-US" sz="2200" i="0" dirty="0">
                <a:effectLst/>
                <a:latin typeface="Trebuchet MS" panose="020B0603020202020204" pitchFamily="34" charset="0"/>
              </a:rPr>
              <a:t>Speed: The time taken by the system to generate predictions.</a:t>
            </a:r>
          </a:p>
          <a:p>
            <a:r>
              <a:rPr lang="en-US" sz="2200" i="0" dirty="0">
                <a:effectLst/>
                <a:latin typeface="Trebuchet MS" panose="020B0603020202020204" pitchFamily="34" charset="0"/>
              </a:rPr>
              <a:t>Diversity: The range of words predicted by the system.</a:t>
            </a:r>
          </a:p>
          <a:p>
            <a:r>
              <a:rPr lang="en-US" sz="2200" i="0" dirty="0">
                <a:effectLst/>
                <a:latin typeface="Trebuchet MS" panose="020B0603020202020204" pitchFamily="34" charset="0"/>
              </a:rPr>
              <a:t>Adaptability: The ability of the system to adjust to different writing styles and contexts.</a:t>
            </a:r>
          </a:p>
          <a:p>
            <a:r>
              <a:rPr lang="en-US" sz="2200" i="0" dirty="0">
                <a:effectLst/>
                <a:latin typeface="Trebuchet MS" panose="020B0603020202020204" pitchFamily="34" charset="0"/>
              </a:rPr>
              <a:t>User Satisfaction: Feedback from users regarding the usefulness and effectiveness of the predictions.</a:t>
            </a:r>
            <a:endParaRPr lang="en-IN" sz="2200"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E8491F-2067-B4B4-8394-901E4DE849A9}"/>
              </a:ext>
            </a:extLst>
          </p:cNvPr>
          <p:cNvSpPr>
            <a:spLocks noGrp="1"/>
          </p:cNvSpPr>
          <p:nvPr>
            <p:ph type="title"/>
          </p:nvPr>
        </p:nvSpPr>
        <p:spPr/>
        <p:txBody>
          <a:bodyPr/>
          <a:lstStyle/>
          <a:p>
            <a:r>
              <a:rPr lang="en-IN" dirty="0"/>
              <a:t>OUTPUT DEMO</a:t>
            </a:r>
          </a:p>
        </p:txBody>
      </p:sp>
      <p:sp>
        <p:nvSpPr>
          <p:cNvPr id="3" name="Text Placeholder 2">
            <a:extLst>
              <a:ext uri="{FF2B5EF4-FFF2-40B4-BE49-F238E27FC236}">
                <a16:creationId xmlns:a16="http://schemas.microsoft.com/office/drawing/2014/main" xmlns="" id="{429744BB-1334-EEE2-FDEC-030E8D0216F6}"/>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xmlns="" id="{4B0C9D76-8F00-32F6-1719-F48B8FA841DB}"/>
              </a:ext>
            </a:extLst>
          </p:cNvPr>
          <p:cNvPicPr>
            <a:picLocks noChangeAspect="1"/>
          </p:cNvPicPr>
          <p:nvPr/>
        </p:nvPicPr>
        <p:blipFill rotWithShape="1">
          <a:blip r:embed="rId2" cstate="print"/>
          <a:srcRect l="-16788" t="-16789" r="59124" b="-1"/>
          <a:stretch/>
        </p:blipFill>
        <p:spPr>
          <a:xfrm>
            <a:off x="-1143000" y="773683"/>
            <a:ext cx="6019800" cy="5462543"/>
          </a:xfrm>
          <a:prstGeom prst="rect">
            <a:avLst/>
          </a:prstGeom>
        </p:spPr>
      </p:pic>
      <p:pic>
        <p:nvPicPr>
          <p:cNvPr id="9" name="Picture 8">
            <a:extLst>
              <a:ext uri="{FF2B5EF4-FFF2-40B4-BE49-F238E27FC236}">
                <a16:creationId xmlns:a16="http://schemas.microsoft.com/office/drawing/2014/main" xmlns="" id="{C90BC593-6134-6E88-3759-BE91AFF99DE7}"/>
              </a:ext>
            </a:extLst>
          </p:cNvPr>
          <p:cNvPicPr>
            <a:picLocks noChangeAspect="1"/>
          </p:cNvPicPr>
          <p:nvPr/>
        </p:nvPicPr>
        <p:blipFill>
          <a:blip r:embed="rId3" cstate="print"/>
          <a:stretch>
            <a:fillRect/>
          </a:stretch>
        </p:blipFill>
        <p:spPr>
          <a:xfrm>
            <a:off x="5337842" y="1577340"/>
            <a:ext cx="5863558" cy="4658886"/>
          </a:xfrm>
          <a:prstGeom prst="rect">
            <a:avLst/>
          </a:prstGeom>
        </p:spPr>
      </p:pic>
    </p:spTree>
    <p:extLst>
      <p:ext uri="{BB962C8B-B14F-4D97-AF65-F5344CB8AC3E}">
        <p14:creationId xmlns:p14="http://schemas.microsoft.com/office/powerpoint/2010/main" xmlns="" val="78243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IN" sz="3200" dirty="0"/>
              <a:t>Applications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12</a:t>
            </a:fld>
            <a:endParaRPr spc="10" dirty="0"/>
          </a:p>
        </p:txBody>
      </p:sp>
      <p:sp>
        <p:nvSpPr>
          <p:cNvPr id="11" name="TextBox 10">
            <a:extLst>
              <a:ext uri="{FF2B5EF4-FFF2-40B4-BE49-F238E27FC236}">
                <a16:creationId xmlns:a16="http://schemas.microsoft.com/office/drawing/2014/main" xmlns="" id="{037D09B1-A1AF-3BD1-0C1F-5A4F703AAA87}"/>
              </a:ext>
            </a:extLst>
          </p:cNvPr>
          <p:cNvSpPr txBox="1"/>
          <p:nvPr/>
        </p:nvSpPr>
        <p:spPr>
          <a:xfrm>
            <a:off x="1071329" y="1890772"/>
            <a:ext cx="8282221" cy="4524315"/>
          </a:xfrm>
          <a:prstGeom prst="rect">
            <a:avLst/>
          </a:prstGeom>
          <a:noFill/>
        </p:spPr>
        <p:txBody>
          <a:bodyPr wrap="square">
            <a:spAutoFit/>
          </a:bodyPr>
          <a:lstStyle/>
          <a:p>
            <a:pPr algn="l">
              <a:buFont typeface="+mj-lt"/>
              <a:buAutoNum type="arabicPeriod"/>
            </a:pPr>
            <a:r>
              <a:rPr lang="en-US" sz="1600" i="0" dirty="0">
                <a:effectLst/>
                <a:latin typeface="Trebuchet MS" panose="020B0603020202020204" pitchFamily="34" charset="0"/>
              </a:rPr>
              <a:t>Mobile Keyboards: Next word prediction is commonly integrated into mobile keyboard apps like </a:t>
            </a:r>
            <a:r>
              <a:rPr lang="en-US" sz="1600" i="0" dirty="0" err="1">
                <a:effectLst/>
                <a:latin typeface="Trebuchet MS" panose="020B0603020202020204" pitchFamily="34" charset="0"/>
              </a:rPr>
              <a:t>Gboard</a:t>
            </a:r>
            <a:r>
              <a:rPr lang="en-US" sz="1600" i="0" dirty="0">
                <a:effectLst/>
                <a:latin typeface="Trebuchet MS" panose="020B0603020202020204" pitchFamily="34" charset="0"/>
              </a:rPr>
              <a:t>, SwiftKey, and </a:t>
            </a:r>
            <a:r>
              <a:rPr lang="en-US" sz="1600" i="0" dirty="0" err="1">
                <a:effectLst/>
                <a:latin typeface="Trebuchet MS" panose="020B0603020202020204" pitchFamily="34" charset="0"/>
              </a:rPr>
              <a:t>Fleksy</a:t>
            </a:r>
            <a:r>
              <a:rPr lang="en-US" sz="1600" i="0" dirty="0">
                <a:effectLst/>
                <a:latin typeface="Trebuchet MS" panose="020B0603020202020204" pitchFamily="34" charset="0"/>
              </a:rPr>
              <a:t> to help users type faster with fewer keystrokes.</a:t>
            </a:r>
          </a:p>
          <a:p>
            <a:pPr algn="l">
              <a:buFont typeface="+mj-lt"/>
              <a:buAutoNum type="arabicPeriod"/>
            </a:pPr>
            <a:endParaRPr lang="en-US" sz="1600" i="0" dirty="0">
              <a:effectLst/>
              <a:latin typeface="Trebuchet MS" panose="020B0603020202020204" pitchFamily="34" charset="0"/>
            </a:endParaRPr>
          </a:p>
          <a:p>
            <a:pPr algn="l">
              <a:buFont typeface="+mj-lt"/>
              <a:buAutoNum type="arabicPeriod"/>
            </a:pPr>
            <a:r>
              <a:rPr lang="en-US" sz="1600" i="0" dirty="0">
                <a:effectLst/>
                <a:latin typeface="Trebuchet MS" panose="020B0603020202020204" pitchFamily="34" charset="0"/>
              </a:rPr>
              <a:t>Text Messaging Apps: Messaging platforms such as WhatsApp, Messenger, and Telegram often incorporate next word prediction to facilitate rapid communication, especially on mobile devices.</a:t>
            </a:r>
          </a:p>
          <a:p>
            <a:pPr algn="l">
              <a:buFont typeface="+mj-lt"/>
              <a:buAutoNum type="arabicPeriod"/>
            </a:pPr>
            <a:endParaRPr lang="en-US" sz="1600" i="0" dirty="0">
              <a:effectLst/>
              <a:latin typeface="Trebuchet MS" panose="020B0603020202020204" pitchFamily="34" charset="0"/>
            </a:endParaRPr>
          </a:p>
          <a:p>
            <a:pPr algn="l">
              <a:buFont typeface="+mj-lt"/>
              <a:buAutoNum type="arabicPeriod"/>
            </a:pPr>
            <a:r>
              <a:rPr lang="en-US" sz="1600" i="0" dirty="0">
                <a:effectLst/>
                <a:latin typeface="Trebuchet MS" panose="020B0603020202020204" pitchFamily="34" charset="0"/>
              </a:rPr>
              <a:t>Email Clients: Email applications like Gmail, Outlook, and Apple Mail may utilize next word prediction to streamline the process of composing emails, enabling users to draft messages more efficiently.</a:t>
            </a:r>
          </a:p>
          <a:p>
            <a:pPr algn="l">
              <a:buFont typeface="+mj-lt"/>
              <a:buAutoNum type="arabicPeriod"/>
            </a:pPr>
            <a:endParaRPr lang="en-US" sz="1600" i="0" dirty="0">
              <a:effectLst/>
              <a:latin typeface="Trebuchet MS" panose="020B0603020202020204" pitchFamily="34" charset="0"/>
            </a:endParaRPr>
          </a:p>
          <a:p>
            <a:pPr algn="l">
              <a:buFont typeface="+mj-lt"/>
              <a:buAutoNum type="arabicPeriod"/>
            </a:pPr>
            <a:r>
              <a:rPr lang="en-US" sz="1600" i="0" dirty="0">
                <a:effectLst/>
                <a:latin typeface="Trebuchet MS" panose="020B0603020202020204" pitchFamily="34" charset="0"/>
              </a:rPr>
              <a:t>Note-taking Apps: Productivity tools such as Evernote, Microsoft OneNote, and Google Keep may include next word prediction features to assist users in quickly jotting down ideas or taking notes with minimal typing.</a:t>
            </a:r>
          </a:p>
          <a:p>
            <a:pPr algn="l">
              <a:buFont typeface="+mj-lt"/>
              <a:buAutoNum type="arabicPeriod"/>
            </a:pPr>
            <a:endParaRPr lang="en-US" sz="1600" i="0" dirty="0">
              <a:effectLst/>
              <a:latin typeface="Trebuchet MS" panose="020B0603020202020204" pitchFamily="34" charset="0"/>
            </a:endParaRPr>
          </a:p>
          <a:p>
            <a:pPr algn="l">
              <a:buFont typeface="+mj-lt"/>
              <a:buAutoNum type="arabicPeriod"/>
            </a:pPr>
            <a:r>
              <a:rPr lang="en-US" sz="1600" i="0" dirty="0">
                <a:effectLst/>
                <a:latin typeface="Trebuchet MS" panose="020B0603020202020204" pitchFamily="34" charset="0"/>
              </a:rPr>
              <a:t>Search Engines: Some search engines like Google and Bing may offer next word prediction suggestions as users type in search queries, enhancing the search experience by providing relevant suggestions in real-time.</a:t>
            </a:r>
            <a:endParaRPr lang="en-IN" sz="1600" kern="0" dirty="0">
              <a:latin typeface="Trebuchet MS" panose="020B0603020202020204" pitchFamily="34" charset="0"/>
            </a:endParaRPr>
          </a:p>
        </p:txBody>
      </p:sp>
    </p:spTree>
    <p:extLst>
      <p:ext uri="{BB962C8B-B14F-4D97-AF65-F5344CB8AC3E}">
        <p14:creationId xmlns:p14="http://schemas.microsoft.com/office/powerpoint/2010/main" xmlns="" val="27874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84016B-C5AA-2BA5-073A-8203F4EA675A}"/>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xmlns="" id="{52B26896-F1F5-C47B-78AA-3C827405AF8C}"/>
              </a:ext>
            </a:extLst>
          </p:cNvPr>
          <p:cNvSpPr txBox="1"/>
          <p:nvPr/>
        </p:nvSpPr>
        <p:spPr>
          <a:xfrm>
            <a:off x="990600" y="1447800"/>
            <a:ext cx="7779894" cy="4154984"/>
          </a:xfrm>
          <a:prstGeom prst="rect">
            <a:avLst/>
          </a:prstGeom>
          <a:noFill/>
        </p:spPr>
        <p:txBody>
          <a:bodyPr wrap="square">
            <a:spAutoFit/>
          </a:bodyPr>
          <a:lstStyle/>
          <a:p>
            <a:r>
              <a:rPr lang="en-US" sz="2200" b="0" i="0" dirty="0">
                <a:effectLst/>
                <a:latin typeface="Trebuchet MS" panose="020B0603020202020204" pitchFamily="34" charset="0"/>
              </a:rPr>
              <a:t>In conclusion, Next Word Prediction serves as a valuable tool in enhancing text input efficiency and user experience. By leveraging algorithms and language models, it anticipates and suggests the most probable word or phrase that follows a given input, streamlining communication and reducing typing effort. Its implementation across various digital platforms contributes significantly to improved productivity and convenience in everyday tasks such as messaging, writing, and data entry. As technology continues to evolve, Next Word Prediction stands as a testament to the advancement of natural language processing and its seamless integration into our digital lives.</a:t>
            </a:r>
            <a:endParaRPr lang="en-IN" sz="2200" dirty="0">
              <a:latin typeface="Trebuchet MS" panose="020B0603020202020204" pitchFamily="34" charset="0"/>
            </a:endParaRPr>
          </a:p>
        </p:txBody>
      </p:sp>
    </p:spTree>
    <p:extLst>
      <p:ext uri="{BB962C8B-B14F-4D97-AF65-F5344CB8AC3E}">
        <p14:creationId xmlns:p14="http://schemas.microsoft.com/office/powerpoint/2010/main" xmlns="" val="249016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203825" cy="1370888"/>
          </a:xfrm>
          <a:prstGeom prst="rect">
            <a:avLst/>
          </a:prstGeom>
        </p:spPr>
        <p:txBody>
          <a:bodyPr vert="horz" wrap="square" lIns="0" tIns="16510" rIns="0" bIns="0" rtlCol="0">
            <a:spAutoFit/>
          </a:bodyPr>
          <a:lstStyle/>
          <a:p>
            <a:pPr marL="12700">
              <a:lnSpc>
                <a:spcPct val="100000"/>
              </a:lnSpc>
              <a:spcBef>
                <a:spcPts val="130"/>
              </a:spcBef>
            </a:pPr>
            <a:r>
              <a:rPr lang="en-US" sz="4400" spc="-10" dirty="0">
                <a:sym typeface="+mn-ea"/>
              </a:rPr>
              <a:t>Next Word Prediction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xmlns="" id="{5477AA2F-187D-5014-7CBE-12599275E639}"/>
              </a:ext>
            </a:extLst>
          </p:cNvPr>
          <p:cNvSpPr txBox="1"/>
          <p:nvPr/>
        </p:nvSpPr>
        <p:spPr>
          <a:xfrm>
            <a:off x="1990725" y="1827823"/>
            <a:ext cx="6520702" cy="4167808"/>
          </a:xfrm>
          <a:prstGeom prst="rect">
            <a:avLst/>
          </a:prstGeom>
          <a:noFill/>
        </p:spPr>
        <p:txBody>
          <a:bodyPr wrap="square">
            <a:spAutoFit/>
          </a:bodyPr>
          <a:lstStyle/>
          <a:p>
            <a:pPr marL="12700">
              <a:spcBef>
                <a:spcPts val="130"/>
              </a:spcBef>
              <a:tabLst>
                <a:tab pos="2727960" algn="l"/>
              </a:tabLst>
            </a:pPr>
            <a:r>
              <a:rPr lang="en-IN" sz="2400" b="0" dirty="0">
                <a:latin typeface="Trebuchet MS" panose="020B0603020202020204" pitchFamily="34" charset="0"/>
              </a:rPr>
              <a:t>Problem Statement</a:t>
            </a:r>
            <a:br>
              <a:rPr lang="en-IN" sz="2400" b="0" dirty="0">
                <a:latin typeface="Trebuchet MS" panose="020B0603020202020204" pitchFamily="34" charset="0"/>
              </a:rPr>
            </a:br>
            <a:r>
              <a:rPr lang="en-IN" sz="2400" spc="5" dirty="0"/>
              <a:t>Introduction</a:t>
            </a:r>
            <a:r>
              <a:rPr lang="en-IN" sz="2400" b="0" dirty="0">
                <a:latin typeface="Trebuchet MS" panose="020B0603020202020204" pitchFamily="34" charset="0"/>
              </a:rPr>
              <a:t/>
            </a:r>
            <a:br>
              <a:rPr lang="en-IN" sz="2400" b="0" dirty="0">
                <a:latin typeface="Trebuchet MS" panose="020B0603020202020204" pitchFamily="34" charset="0"/>
              </a:rPr>
            </a:br>
            <a:r>
              <a:rPr lang="en-IN" sz="2400" b="0" dirty="0">
                <a:latin typeface="Trebuchet MS" panose="020B0603020202020204" pitchFamily="34" charset="0"/>
              </a:rPr>
              <a:t>Objective</a:t>
            </a:r>
            <a:br>
              <a:rPr lang="en-IN" sz="2400" b="0" dirty="0">
                <a:latin typeface="Trebuchet MS" panose="020B0603020202020204" pitchFamily="34" charset="0"/>
              </a:rPr>
            </a:br>
            <a:r>
              <a:rPr lang="en-IN" sz="2400" b="0" dirty="0">
                <a:latin typeface="Trebuchet MS" panose="020B0603020202020204" pitchFamily="34" charset="0"/>
              </a:rPr>
              <a:t>Methodology</a:t>
            </a:r>
            <a:br>
              <a:rPr lang="en-IN" sz="2400" b="0" dirty="0">
                <a:latin typeface="Trebuchet MS" panose="020B0603020202020204" pitchFamily="34" charset="0"/>
              </a:rPr>
            </a:br>
            <a:r>
              <a:rPr lang="en-IN" sz="2400" b="0" dirty="0">
                <a:latin typeface="Trebuchet MS" panose="020B0603020202020204" pitchFamily="34" charset="0"/>
              </a:rPr>
              <a:t>Model Architecture</a:t>
            </a:r>
            <a:br>
              <a:rPr lang="en-IN" sz="2400" b="0" dirty="0">
                <a:latin typeface="Trebuchet MS" panose="020B0603020202020204" pitchFamily="34" charset="0"/>
              </a:rPr>
            </a:br>
            <a:r>
              <a:rPr lang="en-IN" sz="2400" b="0" dirty="0">
                <a:latin typeface="Trebuchet MS" panose="020B0603020202020204" pitchFamily="34" charset="0"/>
              </a:rPr>
              <a:t>Training Process</a:t>
            </a:r>
            <a:br>
              <a:rPr lang="en-IN" sz="2400" b="0" dirty="0">
                <a:latin typeface="Trebuchet MS" panose="020B0603020202020204" pitchFamily="34" charset="0"/>
              </a:rPr>
            </a:br>
            <a:r>
              <a:rPr lang="en-IN" sz="2400" b="0" dirty="0">
                <a:latin typeface="Trebuchet MS" panose="020B0603020202020204" pitchFamily="34" charset="0"/>
              </a:rPr>
              <a:t>Results</a:t>
            </a:r>
            <a:br>
              <a:rPr lang="en-IN" sz="2400" b="0" dirty="0">
                <a:latin typeface="Trebuchet MS" panose="020B0603020202020204" pitchFamily="34" charset="0"/>
              </a:rPr>
            </a:br>
            <a:r>
              <a:rPr lang="en-IN" sz="2400" b="0" dirty="0">
                <a:latin typeface="Trebuchet MS" panose="020B0603020202020204" pitchFamily="34" charset="0"/>
              </a:rPr>
              <a:t>Applications</a:t>
            </a:r>
          </a:p>
          <a:p>
            <a:pPr marL="12700">
              <a:spcBef>
                <a:spcPts val="130"/>
              </a:spcBef>
              <a:tabLst>
                <a:tab pos="2727960" algn="l"/>
              </a:tabLst>
            </a:pPr>
            <a:r>
              <a:rPr lang="en-IN" sz="2400" dirty="0">
                <a:latin typeface="Trebuchet MS" panose="020B0603020202020204" pitchFamily="34" charset="0"/>
              </a:rPr>
              <a:t>Output demo</a:t>
            </a:r>
            <a:r>
              <a:rPr lang="en-IN" sz="2400" b="0" dirty="0">
                <a:latin typeface="Trebuchet MS" panose="020B0603020202020204" pitchFamily="34" charset="0"/>
              </a:rPr>
              <a:t/>
            </a:r>
            <a:br>
              <a:rPr lang="en-IN" sz="2400" b="0" dirty="0">
                <a:latin typeface="Trebuchet MS" panose="020B0603020202020204" pitchFamily="34" charset="0"/>
              </a:rPr>
            </a:br>
            <a:r>
              <a:rPr lang="en-IN" sz="2400" b="0" dirty="0">
                <a:latin typeface="Trebuchet MS" panose="020B0603020202020204" pitchFamily="34" charset="0"/>
              </a:rPr>
              <a:t>Conclusion</a:t>
            </a:r>
            <a:r>
              <a:rPr lang="en-IN" sz="2400" dirty="0">
                <a:latin typeface="Trebuchet MS" panose="020B0603020202020204" pitchFamily="34" charset="0"/>
              </a:rPr>
              <a:t/>
            </a:r>
            <a:br>
              <a:rPr lang="en-IN" sz="2400" dirty="0">
                <a:latin typeface="Trebuchet MS" panose="020B0603020202020204" pitchFamily="34" charset="0"/>
              </a:rPr>
            </a:br>
            <a:endParaRPr lang="en-IN" sz="2400" kern="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object 7">
            <a:extLst>
              <a:ext uri="{FF2B5EF4-FFF2-40B4-BE49-F238E27FC236}">
                <a16:creationId xmlns:a16="http://schemas.microsoft.com/office/drawing/2014/main" xmlns="" id="{6CB005AA-5CFB-C80E-5111-08561465CFFA}"/>
              </a:ext>
            </a:extLst>
          </p:cNvPr>
          <p:cNvSpPr txBox="1">
            <a:spLocks/>
          </p:cNvSpPr>
          <p:nvPr/>
        </p:nvSpPr>
        <p:spPr>
          <a:xfrm>
            <a:off x="990600" y="2209800"/>
            <a:ext cx="6133215" cy="278666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just"/>
            <a:r>
              <a:rPr lang="en-US" sz="2000" dirty="0"/>
              <a:t>Develop an algorithm or model capable of accurately predicting the next word in a given sequence of text, based on the context and language patterns, to enhance user experience in typing, text generation, or other natural language processing tasks. The solution should efficiently handle various language structures, adapt to diverse contexts, and provide reliable predictions across different domains and languages.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Introduction:</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7" name="TextBox 16">
            <a:extLst>
              <a:ext uri="{FF2B5EF4-FFF2-40B4-BE49-F238E27FC236}">
                <a16:creationId xmlns:a16="http://schemas.microsoft.com/office/drawing/2014/main" xmlns="" id="{8DD250A7-899C-B907-3A29-C31E379F4B8A}"/>
              </a:ext>
            </a:extLst>
          </p:cNvPr>
          <p:cNvSpPr txBox="1"/>
          <p:nvPr/>
        </p:nvSpPr>
        <p:spPr>
          <a:xfrm>
            <a:off x="676275" y="2200810"/>
            <a:ext cx="7558321" cy="3170099"/>
          </a:xfrm>
          <a:prstGeom prst="rect">
            <a:avLst/>
          </a:prstGeom>
          <a:noFill/>
        </p:spPr>
        <p:txBody>
          <a:bodyPr wrap="square">
            <a:spAutoFit/>
          </a:bodyPr>
          <a:lstStyle/>
          <a:p>
            <a:pPr algn="l"/>
            <a:r>
              <a:rPr lang="en-US" sz="2000" b="0" i="0" dirty="0">
                <a:solidFill>
                  <a:srgbClr val="0D0D0D"/>
                </a:solidFill>
                <a:effectLst/>
                <a:latin typeface="+mj-lt"/>
                <a:cs typeface="+mj-lt"/>
              </a:rPr>
              <a:t>In the digital age of text-based communication, the evolution of language interfaces has revolutionized the way we interact with technology. Among the myriad advancements in this field stands the concept of "Next Word Prediction." This innovative feature harnesses the power of machine learning and natural language processing to anticipate and suggest the next word a user might type or speak, enhancing efficiency, convenience, and overall user experience. This introduction aims to explore the intricacies of next word prediction, its underlying mechanisms, applications across various domains, and its profound impact on modern communication paradigms.</a:t>
            </a:r>
          </a:p>
        </p:txBody>
      </p:sp>
    </p:spTree>
    <p:extLst>
      <p:ext uri="{BB962C8B-B14F-4D97-AF65-F5344CB8AC3E}">
        <p14:creationId xmlns:p14="http://schemas.microsoft.com/office/powerpoint/2010/main" xmlns="" val="108389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OBJECTIVE</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7" name="TextBox 16">
            <a:extLst>
              <a:ext uri="{FF2B5EF4-FFF2-40B4-BE49-F238E27FC236}">
                <a16:creationId xmlns:a16="http://schemas.microsoft.com/office/drawing/2014/main" xmlns="" id="{8DD250A7-899C-B907-3A29-C31E379F4B8A}"/>
              </a:ext>
            </a:extLst>
          </p:cNvPr>
          <p:cNvSpPr txBox="1"/>
          <p:nvPr/>
        </p:nvSpPr>
        <p:spPr>
          <a:xfrm>
            <a:off x="676275" y="2200810"/>
            <a:ext cx="7558321" cy="3970318"/>
          </a:xfrm>
          <a:prstGeom prst="rect">
            <a:avLst/>
          </a:prstGeom>
          <a:noFill/>
        </p:spPr>
        <p:txBody>
          <a:bodyPr wrap="square">
            <a:spAutoFit/>
          </a:bodyPr>
          <a:lstStyle/>
          <a:p>
            <a:r>
              <a:rPr lang="en-US" b="1" dirty="0"/>
              <a:t>The objective of next word prediction is to enhance text input efficiency and user experience by employing predictive algorithms to anticipate and suggest the most likely word or phrase that the user intends to type next. This technology aims to streamline the process of text composition across various platforms and applications, including messaging, email, document creation, and web browsing. By analyzing context, language patterns, and user behavior, next word prediction systems strive to provide accurate and timely suggestions, thereby reducing typing effort, minimizing errors, and increasing typing speed. Additionally, these systems may incorporate machine learning techniques to continually adapt and improve prediction accuracy based on user feedback and evolving language usage trends. Ultimately, the objective is to facilitate seamless and intuitive communication while empowering users to compose text more efficiently.</a:t>
            </a:r>
          </a:p>
          <a:p>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IN" sz="3200" spc="25" dirty="0"/>
              <a:t>METHODOLOGY</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xmlns="" id="{037D09B1-A1AF-3BD1-0C1F-5A4F703AAA87}"/>
              </a:ext>
            </a:extLst>
          </p:cNvPr>
          <p:cNvSpPr txBox="1"/>
          <p:nvPr/>
        </p:nvSpPr>
        <p:spPr>
          <a:xfrm>
            <a:off x="609600" y="1898250"/>
            <a:ext cx="8282221" cy="3785652"/>
          </a:xfrm>
          <a:prstGeom prst="rect">
            <a:avLst/>
          </a:prstGeom>
          <a:noFill/>
        </p:spPr>
        <p:txBody>
          <a:bodyPr wrap="square">
            <a:spAutoFit/>
          </a:bodyPr>
          <a:lstStyle/>
          <a:p>
            <a:pPr algn="l">
              <a:buFont typeface="+mj-lt"/>
              <a:buAutoNum type="arabicPeriod"/>
            </a:pPr>
            <a:r>
              <a:rPr lang="en-US" sz="2000" i="0" dirty="0">
                <a:effectLst/>
                <a:latin typeface="Trebuchet MS" panose="020B0603020202020204" pitchFamily="34" charset="0"/>
              </a:rPr>
              <a:t>Data collection: Gather a large corpus of text data.</a:t>
            </a:r>
          </a:p>
          <a:p>
            <a:pPr algn="l">
              <a:buFont typeface="+mj-lt"/>
              <a:buAutoNum type="arabicPeriod"/>
            </a:pPr>
            <a:r>
              <a:rPr lang="en-US" sz="2000" i="0" dirty="0">
                <a:effectLst/>
                <a:latin typeface="Trebuchet MS" panose="020B0603020202020204" pitchFamily="34" charset="0"/>
              </a:rPr>
              <a:t>Preprocessing: Clean the text data by removing noise and irrelevant information.</a:t>
            </a:r>
          </a:p>
          <a:p>
            <a:pPr algn="l">
              <a:buFont typeface="+mj-lt"/>
              <a:buAutoNum type="arabicPeriod"/>
            </a:pPr>
            <a:r>
              <a:rPr lang="en-US" sz="2000" i="0" dirty="0">
                <a:effectLst/>
                <a:latin typeface="Trebuchet MS" panose="020B0603020202020204" pitchFamily="34" charset="0"/>
              </a:rPr>
              <a:t>Tokenization: Break down the text into individual words or tokens.</a:t>
            </a:r>
          </a:p>
          <a:p>
            <a:pPr algn="l">
              <a:buFont typeface="+mj-lt"/>
              <a:buAutoNum type="arabicPeriod"/>
            </a:pPr>
            <a:r>
              <a:rPr lang="en-US" sz="2000" i="0" dirty="0">
                <a:effectLst/>
                <a:latin typeface="Trebuchet MS" panose="020B0603020202020204" pitchFamily="34" charset="0"/>
              </a:rPr>
              <a:t>Model training: Utilize machine learning or deep learning techniques to train a language model on the tokenized text data.</a:t>
            </a:r>
          </a:p>
          <a:p>
            <a:pPr algn="l">
              <a:buFont typeface="+mj-lt"/>
              <a:buAutoNum type="arabicPeriod"/>
            </a:pPr>
            <a:r>
              <a:rPr lang="en-US" sz="2000" i="0" dirty="0">
                <a:effectLst/>
                <a:latin typeface="Trebuchet MS" panose="020B0603020202020204" pitchFamily="34" charset="0"/>
              </a:rPr>
              <a:t>Prediction: Given a sequence of words, use the trained model to predict the most likely next word(s) based on the context.</a:t>
            </a:r>
          </a:p>
          <a:p>
            <a:pPr algn="l">
              <a:buFont typeface="+mj-lt"/>
              <a:buAutoNum type="arabicPeriod"/>
            </a:pPr>
            <a:r>
              <a:rPr lang="en-US" sz="2000" i="0" dirty="0">
                <a:effectLst/>
                <a:latin typeface="Trebuchet MS" panose="020B0603020202020204" pitchFamily="34" charset="0"/>
              </a:rPr>
              <a:t>Evaluation: Assess the performance of the model using metrics such as accuracy, perplexity, or other relevant measures.</a:t>
            </a:r>
          </a:p>
          <a:p>
            <a:pPr algn="l">
              <a:buFont typeface="+mj-lt"/>
              <a:buAutoNum type="arabicPeriod"/>
            </a:pPr>
            <a:r>
              <a:rPr lang="en-US" sz="2000" i="0" dirty="0">
                <a:effectLst/>
                <a:latin typeface="Trebuchet MS" panose="020B0603020202020204" pitchFamily="34" charset="0"/>
              </a:rPr>
              <a:t>Deployment: Integrate the trained model into an application or system where it can provide real-time next word predictions.</a:t>
            </a:r>
            <a:endParaRPr lang="en-IN" sz="2000" kern="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lang="en-US" sz="3600" dirty="0"/>
              <a:t>ARCHITECTURE:</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1" name="TextBox 10">
            <a:extLst>
              <a:ext uri="{FF2B5EF4-FFF2-40B4-BE49-F238E27FC236}">
                <a16:creationId xmlns:a16="http://schemas.microsoft.com/office/drawing/2014/main" xmlns="" id="{65B53600-0914-B7C6-E49E-C1B1E302F409}"/>
              </a:ext>
            </a:extLst>
          </p:cNvPr>
          <p:cNvSpPr txBox="1"/>
          <p:nvPr/>
        </p:nvSpPr>
        <p:spPr>
          <a:xfrm>
            <a:off x="3044190" y="2017395"/>
            <a:ext cx="6103620" cy="4167808"/>
          </a:xfrm>
          <a:prstGeom prst="rect">
            <a:avLst/>
          </a:prstGeom>
          <a:noFill/>
        </p:spPr>
        <p:txBody>
          <a:bodyPr wrap="square">
            <a:spAutoFit/>
          </a:bodyPr>
          <a:lstStyle/>
          <a:p>
            <a:pPr marL="12700">
              <a:spcBef>
                <a:spcPts val="130"/>
              </a:spcBef>
              <a:tabLst>
                <a:tab pos="2727960" algn="l"/>
              </a:tabLst>
            </a:pPr>
            <a:endParaRPr lang="en-US" sz="2400" kern="0" dirty="0">
              <a:latin typeface="Trebuchet MS" panose="020B0603020202020204" pitchFamily="34" charset="0"/>
            </a:endParaRPr>
          </a:p>
          <a:p>
            <a:pPr marL="12700">
              <a:spcBef>
                <a:spcPts val="130"/>
              </a:spcBef>
              <a:tabLst>
                <a:tab pos="2727960" algn="l"/>
              </a:tabLst>
            </a:pPr>
            <a:r>
              <a:rPr lang="en-US" sz="2400" kern="0" dirty="0">
                <a:latin typeface="Trebuchet MS" panose="020B0603020202020204" pitchFamily="34" charset="0"/>
              </a:rPr>
              <a:t>The model architecture for Next Word Prediction typically involves recurrent neural networks (RNNs), specifically Long Short-Term Memory (LSTM) or Gated Recurrent Unit (GRU) networks. These architectures are trained on large text corpora to learn patterns and dependencies between words, enabling them to predict the most likely word to follow a given sequence of words.</a:t>
            </a:r>
            <a:endParaRPr lang="en-IN" sz="2400" kern="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0696"/>
          </a:xfrm>
          <a:prstGeom prst="rect">
            <a:avLst/>
          </a:prstGeom>
        </p:spPr>
        <p:txBody>
          <a:bodyPr vert="horz" wrap="square" lIns="0" tIns="16510" rIns="0" bIns="0" rtlCol="0">
            <a:spAutoFit/>
          </a:bodyPr>
          <a:lstStyle/>
          <a:p>
            <a:pPr marL="12700">
              <a:lnSpc>
                <a:spcPct val="100000"/>
              </a:lnSpc>
              <a:spcBef>
                <a:spcPts val="130"/>
              </a:spcBef>
            </a:pPr>
            <a:r>
              <a:rPr lang="en-US" sz="4250" spc="20" dirty="0"/>
              <a:t>TRAINING PROCESS:</a:t>
            </a:r>
            <a:endParaRPr lang="en-US"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TextBox 9">
            <a:extLst>
              <a:ext uri="{FF2B5EF4-FFF2-40B4-BE49-F238E27FC236}">
                <a16:creationId xmlns:a16="http://schemas.microsoft.com/office/drawing/2014/main" xmlns="" id="{54C28CE7-5C98-7C26-BA8F-7CE9BC2F9D34}"/>
              </a:ext>
            </a:extLst>
          </p:cNvPr>
          <p:cNvSpPr txBox="1"/>
          <p:nvPr/>
        </p:nvSpPr>
        <p:spPr>
          <a:xfrm>
            <a:off x="2657475" y="2168425"/>
            <a:ext cx="6334125" cy="4031873"/>
          </a:xfrm>
          <a:prstGeom prst="rect">
            <a:avLst/>
          </a:prstGeom>
          <a:noFill/>
        </p:spPr>
        <p:txBody>
          <a:bodyPr wrap="square">
            <a:spAutoFit/>
          </a:bodyPr>
          <a:lstStyle/>
          <a:p>
            <a:r>
              <a:rPr lang="en-US" sz="1600" i="0" dirty="0">
                <a:effectLst/>
                <a:latin typeface="Trebuchet MS" panose="020B0603020202020204" pitchFamily="34" charset="0"/>
              </a:rPr>
              <a:t>Data Collection: Gathering large amounts of text data from various sources.</a:t>
            </a:r>
          </a:p>
          <a:p>
            <a:r>
              <a:rPr lang="en-US" sz="1600" i="0" dirty="0">
                <a:effectLst/>
                <a:latin typeface="Trebuchet MS" panose="020B0603020202020204" pitchFamily="34" charset="0"/>
              </a:rPr>
              <a:t>Data Preprocessing: Cleaning and formatting the text data for training.</a:t>
            </a:r>
          </a:p>
          <a:p>
            <a:r>
              <a:rPr lang="en-US" sz="1600" i="0" dirty="0">
                <a:effectLst/>
                <a:latin typeface="Trebuchet MS" panose="020B0603020202020204" pitchFamily="34" charset="0"/>
              </a:rPr>
              <a:t>Tokenization: Breaking down the text into smaller units such as words or characters.</a:t>
            </a:r>
          </a:p>
          <a:p>
            <a:r>
              <a:rPr lang="en-US" sz="1600" i="0" dirty="0">
                <a:effectLst/>
                <a:latin typeface="Trebuchet MS" panose="020B0603020202020204" pitchFamily="34" charset="0"/>
              </a:rPr>
              <a:t>Model Selection: Choosing a suitable machine learning or deep learning model architecture.</a:t>
            </a:r>
          </a:p>
          <a:p>
            <a:r>
              <a:rPr lang="en-US" sz="1600" i="0" dirty="0">
                <a:effectLst/>
                <a:latin typeface="Trebuchet MS" panose="020B0603020202020204" pitchFamily="34" charset="0"/>
              </a:rPr>
              <a:t>Training: Training the selected model on the tokenized text data to learn the patterns and relationships between words.</a:t>
            </a:r>
          </a:p>
          <a:p>
            <a:r>
              <a:rPr lang="en-US" sz="1600" i="0" dirty="0">
                <a:effectLst/>
                <a:latin typeface="Trebuchet MS" panose="020B0603020202020204" pitchFamily="34" charset="0"/>
              </a:rPr>
              <a:t>Evaluation: Assessing the performance of the trained model using validation data.</a:t>
            </a:r>
          </a:p>
          <a:p>
            <a:r>
              <a:rPr lang="en-US" sz="1600" i="0" dirty="0">
                <a:effectLst/>
                <a:latin typeface="Trebuchet MS" panose="020B0603020202020204" pitchFamily="34" charset="0"/>
              </a:rPr>
              <a:t>Fine-tuning: Adjusting model parameters or architecture to improve performance.</a:t>
            </a:r>
          </a:p>
          <a:p>
            <a:r>
              <a:rPr lang="en-US" sz="1600" i="0" dirty="0">
                <a:effectLst/>
                <a:latin typeface="Trebuchet MS" panose="020B0603020202020204" pitchFamily="34" charset="0"/>
              </a:rPr>
              <a:t>Deployment: Integrating the trained model into an application or system for real-time prediction.</a:t>
            </a:r>
            <a:endParaRPr lang="en-IN" sz="1600" dirty="0">
              <a:latin typeface="Trebuchet MS" panose="020B0603020202020204" pitchFamily="34" charset="0"/>
            </a:endParaRPr>
          </a:p>
        </p:txBody>
      </p:sp>
    </p:spTree>
    <p:extLst>
      <p:ext uri="{BB962C8B-B14F-4D97-AF65-F5344CB8AC3E}">
        <p14:creationId xmlns:p14="http://schemas.microsoft.com/office/powerpoint/2010/main" xmlns="" val="1907529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703</TotalTime>
  <Words>1024</Words>
  <Application>Microsoft Office PowerPoint</Application>
  <PresentationFormat>Custom</PresentationFormat>
  <Paragraphs>73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Ashok kumar M 2021503309 </vt:lpstr>
      <vt:lpstr>Next Word Prediction</vt:lpstr>
      <vt:lpstr>AGENDA</vt:lpstr>
      <vt:lpstr>PROBLEM STATEMENT</vt:lpstr>
      <vt:lpstr>Introduction:</vt:lpstr>
      <vt:lpstr>OBJECTIVE</vt:lpstr>
      <vt:lpstr>METHODOLOGY</vt:lpstr>
      <vt:lpstr>ARCHITECTURE:</vt:lpstr>
      <vt:lpstr>TRAINING PROCESS:</vt:lpstr>
      <vt:lpstr>Results and Evaluation</vt:lpstr>
      <vt:lpstr>OUTPUT DEMO</vt:lpstr>
      <vt:lpstr>Applications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VAISHNAVI V</dc:title>
  <dc:creator>Vaishu</dc:creator>
  <cp:lastModifiedBy>admin</cp:lastModifiedBy>
  <cp:revision>8</cp:revision>
  <dcterms:created xsi:type="dcterms:W3CDTF">2024-04-03T04:58:00Z</dcterms:created>
  <dcterms:modified xsi:type="dcterms:W3CDTF">2024-04-29T07:07:29Z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