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33958-B3D4-4C1C-B12E-326C252BECC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71D9-F59B-49EE-AAFC-B778E4B1B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0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A071D9-F59B-49EE-AAFC-B778E4B1B60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88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91527" y="1942287"/>
            <a:ext cx="10345419" cy="26941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5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2459" y="581099"/>
            <a:ext cx="16308247" cy="30767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50" b="0" i="0">
                <a:solidFill>
                  <a:srgbClr val="F5EFEF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15402" y="2597861"/>
            <a:ext cx="8854440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590"/>
              </a:lnSpc>
              <a:tabLst>
                <a:tab pos="1500505" algn="l"/>
                <a:tab pos="4086225" algn="l"/>
                <a:tab pos="5269865" algn="l"/>
                <a:tab pos="6069965" algn="l"/>
              </a:tabLst>
            </a:pPr>
            <a:r>
              <a:rPr spc="550" dirty="0">
                <a:solidFill>
                  <a:srgbClr val="F5EEEE"/>
                </a:solidFill>
              </a:rPr>
              <a:t>G</a:t>
            </a:r>
            <a:r>
              <a:rPr spc="-25" dirty="0">
                <a:solidFill>
                  <a:srgbClr val="F5EEEE"/>
                </a:solidFill>
              </a:rPr>
              <a:t>M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555" dirty="0">
                <a:solidFill>
                  <a:srgbClr val="F5EEEE"/>
                </a:solidFill>
              </a:rPr>
              <a:t>I</a:t>
            </a:r>
            <a:r>
              <a:rPr spc="550" dirty="0">
                <a:solidFill>
                  <a:srgbClr val="F5EEEE"/>
                </a:solidFill>
              </a:rPr>
              <a:t>nd</a:t>
            </a:r>
            <a:r>
              <a:rPr spc="545" dirty="0">
                <a:solidFill>
                  <a:srgbClr val="F5EEEE"/>
                </a:solidFill>
              </a:rPr>
              <a:t>i</a:t>
            </a:r>
            <a:r>
              <a:rPr spc="570" dirty="0">
                <a:solidFill>
                  <a:srgbClr val="F5EEEE"/>
                </a:solidFill>
              </a:rPr>
              <a:t>a</a:t>
            </a:r>
            <a:r>
              <a:rPr spc="-10" dirty="0">
                <a:solidFill>
                  <a:srgbClr val="F5EEEE"/>
                </a:solidFill>
              </a:rPr>
              <a:t>: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555" dirty="0">
                <a:solidFill>
                  <a:srgbClr val="F5EEEE"/>
                </a:solidFill>
              </a:rPr>
              <a:t>J</a:t>
            </a:r>
            <a:r>
              <a:rPr spc="545" dirty="0">
                <a:solidFill>
                  <a:srgbClr val="F5EEEE"/>
                </a:solidFill>
              </a:rPr>
              <a:t>I</a:t>
            </a:r>
            <a:r>
              <a:rPr spc="540" dirty="0">
                <a:solidFill>
                  <a:srgbClr val="F5EEEE"/>
                </a:solidFill>
              </a:rPr>
              <a:t>R</a:t>
            </a:r>
            <a:r>
              <a:rPr spc="-20" dirty="0">
                <a:solidFill>
                  <a:srgbClr val="F5EEEE"/>
                </a:solidFill>
              </a:rPr>
              <a:t>A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565" dirty="0">
                <a:solidFill>
                  <a:srgbClr val="F5EEEE"/>
                </a:solidFill>
              </a:rPr>
              <a:t>P</a:t>
            </a:r>
            <a:r>
              <a:rPr spc="470" dirty="0">
                <a:solidFill>
                  <a:srgbClr val="F5EEEE"/>
                </a:solidFill>
              </a:rPr>
              <a:t>r</a:t>
            </a:r>
            <a:r>
              <a:rPr spc="550" dirty="0">
                <a:solidFill>
                  <a:srgbClr val="F5EEEE"/>
                </a:solidFill>
              </a:rPr>
              <a:t>oje</a:t>
            </a:r>
            <a:r>
              <a:rPr spc="565" dirty="0">
                <a:solidFill>
                  <a:srgbClr val="F5EEEE"/>
                </a:solidFill>
              </a:rPr>
              <a:t>c</a:t>
            </a:r>
            <a:r>
              <a:rPr spc="-10" dirty="0">
                <a:solidFill>
                  <a:srgbClr val="F5EEEE"/>
                </a:solidFill>
              </a:rPr>
              <a:t>t</a:t>
            </a:r>
            <a:r>
              <a:rPr spc="459" dirty="0">
                <a:solidFill>
                  <a:srgbClr val="F5EEEE"/>
                </a:solidFill>
              </a:rPr>
              <a:t> </a:t>
            </a:r>
            <a:r>
              <a:rPr spc="550" dirty="0">
                <a:solidFill>
                  <a:srgbClr val="F5EEEE"/>
                </a:solidFill>
              </a:rPr>
              <a:t>M</a:t>
            </a:r>
            <a:r>
              <a:rPr spc="570" dirty="0">
                <a:solidFill>
                  <a:srgbClr val="F5EEEE"/>
                </a:solidFill>
              </a:rPr>
              <a:t>a</a:t>
            </a:r>
            <a:r>
              <a:rPr spc="550" dirty="0">
                <a:solidFill>
                  <a:srgbClr val="F5EEEE"/>
                </a:solidFill>
              </a:rPr>
              <a:t>n</a:t>
            </a:r>
            <a:r>
              <a:rPr spc="570" dirty="0">
                <a:solidFill>
                  <a:srgbClr val="F5EEEE"/>
                </a:solidFill>
              </a:rPr>
              <a:t>a</a:t>
            </a:r>
            <a:r>
              <a:rPr spc="560" dirty="0">
                <a:solidFill>
                  <a:srgbClr val="F5EEEE"/>
                </a:solidFill>
              </a:rPr>
              <a:t>g</a:t>
            </a:r>
            <a:r>
              <a:rPr spc="550" dirty="0">
                <a:solidFill>
                  <a:srgbClr val="F5EEEE"/>
                </a:solidFill>
              </a:rPr>
              <a:t>e</a:t>
            </a:r>
            <a:r>
              <a:rPr spc="570" dirty="0">
                <a:solidFill>
                  <a:srgbClr val="F5EEEE"/>
                </a:solidFill>
              </a:rPr>
              <a:t>m</a:t>
            </a:r>
            <a:r>
              <a:rPr spc="550" dirty="0">
                <a:solidFill>
                  <a:srgbClr val="F5EEEE"/>
                </a:solidFill>
              </a:rPr>
              <a:t>en</a:t>
            </a:r>
            <a:r>
              <a:rPr spc="-10" dirty="0">
                <a:solidFill>
                  <a:srgbClr val="F5EEEE"/>
                </a:solidFill>
              </a:rPr>
              <a:t>t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65" dirty="0">
                <a:solidFill>
                  <a:srgbClr val="F5EEEE"/>
                </a:solidFill>
              </a:rPr>
              <a:t>T</a:t>
            </a:r>
            <a:r>
              <a:rPr spc="540" dirty="0">
                <a:solidFill>
                  <a:srgbClr val="F5EEEE"/>
                </a:solidFill>
              </a:rPr>
              <a:t>oo</a:t>
            </a:r>
            <a:r>
              <a:rPr spc="-20" dirty="0">
                <a:solidFill>
                  <a:srgbClr val="F5EEEE"/>
                </a:solidFill>
              </a:rPr>
              <a:t>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915402" y="4877587"/>
            <a:ext cx="9368155" cy="1626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100"/>
              </a:lnSpc>
              <a:spcBef>
                <a:spcPts val="100"/>
              </a:spcBef>
              <a:tabLst>
                <a:tab pos="678180" algn="l"/>
                <a:tab pos="1530350" algn="l"/>
                <a:tab pos="2183765" algn="l"/>
                <a:tab pos="3166110" algn="l"/>
                <a:tab pos="3841750" algn="l"/>
                <a:tab pos="4561840" algn="l"/>
                <a:tab pos="5176520" algn="l"/>
                <a:tab pos="5793740" algn="l"/>
                <a:tab pos="7205980" algn="l"/>
                <a:tab pos="7916545" algn="l"/>
              </a:tabLst>
            </a:pPr>
            <a:r>
              <a:rPr sz="2500" spc="100" dirty="0">
                <a:solidFill>
                  <a:srgbClr val="E0E6E9"/>
                </a:solidFill>
                <a:latin typeface="Cambria"/>
                <a:cs typeface="Cambria"/>
              </a:rPr>
              <a:t>Jira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30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85" dirty="0">
                <a:solidFill>
                  <a:srgbClr val="E0E6E9"/>
                </a:solidFill>
                <a:latin typeface="Cambria"/>
                <a:cs typeface="Cambria"/>
              </a:rPr>
              <a:t>is</a:t>
            </a:r>
            <a:r>
              <a:rPr sz="2500" spc="40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-25" dirty="0">
                <a:solidFill>
                  <a:srgbClr val="E0E6E9"/>
                </a:solidFill>
                <a:latin typeface="Cambria"/>
                <a:cs typeface="Cambria"/>
              </a:rPr>
              <a:t>#</a:t>
            </a:r>
            <a:r>
              <a:rPr sz="2500" spc="-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r>
              <a:rPr sz="25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E0E6E9"/>
                </a:solidFill>
                <a:latin typeface="Cambria"/>
                <a:cs typeface="Cambria"/>
              </a:rPr>
              <a:t>agile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40" dirty="0">
                <a:solidFill>
                  <a:srgbClr val="E0E6E9"/>
                </a:solidFill>
                <a:latin typeface="Cambria"/>
                <a:cs typeface="Cambria"/>
              </a:rPr>
              <a:t>project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50" dirty="0">
                <a:solidFill>
                  <a:srgbClr val="E0E6E9"/>
                </a:solidFill>
                <a:latin typeface="Cambria"/>
                <a:cs typeface="Cambria"/>
              </a:rPr>
              <a:t>management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20" dirty="0">
                <a:solidFill>
                  <a:srgbClr val="E0E6E9"/>
                </a:solidFill>
                <a:latin typeface="Cambria"/>
                <a:cs typeface="Cambria"/>
              </a:rPr>
              <a:t>tool</a:t>
            </a:r>
            <a:r>
              <a:rPr sz="2500" spc="45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10" dirty="0">
                <a:solidFill>
                  <a:srgbClr val="E0E6E9"/>
                </a:solidFill>
                <a:latin typeface="Cambria"/>
                <a:cs typeface="Cambria"/>
              </a:rPr>
              <a:t>used </a:t>
            </a:r>
            <a:r>
              <a:rPr sz="2500" spc="60" dirty="0">
                <a:solidFill>
                  <a:srgbClr val="E0E6E9"/>
                </a:solidFill>
                <a:latin typeface="Cambria"/>
                <a:cs typeface="Cambria"/>
              </a:rPr>
              <a:t>by</a:t>
            </a:r>
            <a:r>
              <a:rPr sz="2500" spc="4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6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5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E0E6E9"/>
                </a:solidFill>
                <a:latin typeface="Cambria"/>
                <a:cs typeface="Cambria"/>
              </a:rPr>
              <a:t>plan,</a:t>
            </a:r>
            <a:r>
              <a:rPr sz="2500" spc="4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30" dirty="0">
                <a:solidFill>
                  <a:srgbClr val="E0E6E9"/>
                </a:solidFill>
                <a:latin typeface="Cambria"/>
                <a:cs typeface="Cambria"/>
              </a:rPr>
              <a:t>track,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40" dirty="0">
                <a:solidFill>
                  <a:srgbClr val="E0E6E9"/>
                </a:solidFill>
                <a:latin typeface="Cambria"/>
                <a:cs typeface="Cambria"/>
              </a:rPr>
              <a:t>release,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5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40" dirty="0">
                <a:solidFill>
                  <a:srgbClr val="E0E6E9"/>
                </a:solidFill>
                <a:latin typeface="Cambria"/>
                <a:cs typeface="Cambria"/>
              </a:rPr>
              <a:t>support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25" dirty="0">
                <a:solidFill>
                  <a:srgbClr val="E0E6E9"/>
                </a:solidFill>
                <a:latin typeface="Cambria"/>
                <a:cs typeface="Cambria"/>
              </a:rPr>
              <a:t>world</a:t>
            </a:r>
            <a:r>
              <a:rPr sz="2500" spc="-1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200" dirty="0">
                <a:solidFill>
                  <a:srgbClr val="E0E6E9"/>
                </a:solidFill>
                <a:latin typeface="Cambria"/>
                <a:cs typeface="Cambria"/>
              </a:rPr>
              <a:t>-</a:t>
            </a:r>
            <a:r>
              <a:rPr sz="2500" spc="130" dirty="0">
                <a:solidFill>
                  <a:srgbClr val="E0E6E9"/>
                </a:solidFill>
                <a:latin typeface="Cambria"/>
                <a:cs typeface="Cambria"/>
              </a:rPr>
              <a:t>class</a:t>
            </a:r>
            <a:endParaRPr sz="2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1499870" algn="l"/>
              </a:tabLst>
            </a:pPr>
            <a:r>
              <a:rPr sz="2500" spc="130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500" spc="130" dirty="0">
                <a:solidFill>
                  <a:srgbClr val="E0E6E9"/>
                </a:solidFill>
                <a:latin typeface="Cambria"/>
                <a:cs typeface="Cambria"/>
              </a:rPr>
              <a:t>with</a:t>
            </a:r>
            <a:r>
              <a:rPr sz="2500" spc="4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500" spc="155" dirty="0">
                <a:solidFill>
                  <a:srgbClr val="E0E6E9"/>
                </a:solidFill>
                <a:latin typeface="Cambria"/>
                <a:cs typeface="Cambria"/>
              </a:rPr>
              <a:t>confidence.</a:t>
            </a:r>
            <a:endParaRPr sz="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8560" y="518871"/>
            <a:ext cx="8495030" cy="7099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925320" algn="l"/>
                <a:tab pos="4565015" algn="l"/>
                <a:tab pos="5763260" algn="l"/>
              </a:tabLst>
            </a:pPr>
            <a:r>
              <a:rPr sz="4500" spc="220" dirty="0">
                <a:solidFill>
                  <a:srgbClr val="F5EEEE"/>
                </a:solidFill>
                <a:latin typeface="Cambria"/>
                <a:cs typeface="Cambria"/>
              </a:rPr>
              <a:t>Sprint</a:t>
            </a:r>
            <a:r>
              <a:rPr sz="45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4500" spc="229" dirty="0">
                <a:solidFill>
                  <a:srgbClr val="F5EEEE"/>
                </a:solidFill>
                <a:latin typeface="Cambria"/>
                <a:cs typeface="Cambria"/>
              </a:rPr>
              <a:t>Planning</a:t>
            </a:r>
            <a:r>
              <a:rPr sz="45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4500" spc="145" dirty="0">
                <a:solidFill>
                  <a:srgbClr val="F5EEEE"/>
                </a:solidFill>
                <a:latin typeface="Cambria"/>
                <a:cs typeface="Cambria"/>
              </a:rPr>
              <a:t>and</a:t>
            </a:r>
            <a:r>
              <a:rPr sz="45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4500" spc="225" dirty="0">
                <a:solidFill>
                  <a:srgbClr val="F5EEEE"/>
                </a:solidFill>
                <a:latin typeface="Cambria"/>
                <a:cs typeface="Cambria"/>
              </a:rPr>
              <a:t>Execution</a:t>
            </a:r>
            <a:endParaRPr sz="4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7992" y="1662430"/>
            <a:ext cx="439420" cy="92201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850" spc="-50" dirty="0">
                <a:solidFill>
                  <a:srgbClr val="E0E6E9"/>
                </a:solidFill>
              </a:rPr>
              <a:t>2</a:t>
            </a:r>
            <a:endParaRPr sz="5850"/>
          </a:p>
        </p:txBody>
      </p:sp>
      <p:sp>
        <p:nvSpPr>
          <p:cNvPr id="4" name="object 4"/>
          <p:cNvSpPr txBox="1"/>
          <p:nvPr/>
        </p:nvSpPr>
        <p:spPr>
          <a:xfrm>
            <a:off x="2369311" y="2576433"/>
            <a:ext cx="2180590" cy="68643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2250" spc="114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25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100" dirty="0">
                <a:solidFill>
                  <a:srgbClr val="E0E6E9"/>
                </a:solidFill>
                <a:latin typeface="Cambria"/>
                <a:cs typeface="Cambria"/>
              </a:rPr>
              <a:t>Duration</a:t>
            </a:r>
            <a:endParaRPr sz="2250">
              <a:latin typeface="Cambria"/>
              <a:cs typeface="Cambria"/>
            </a:endParaRPr>
          </a:p>
          <a:p>
            <a:pPr marL="6350" algn="ctr">
              <a:lnSpc>
                <a:spcPct val="100000"/>
              </a:lnSpc>
              <a:spcBef>
                <a:spcPts val="175"/>
              </a:spcBef>
            </a:pPr>
            <a:r>
              <a:rPr sz="1750" spc="55" dirty="0">
                <a:solidFill>
                  <a:srgbClr val="E0E6E9"/>
                </a:solidFill>
                <a:latin typeface="Cambria"/>
                <a:cs typeface="Cambria"/>
              </a:rPr>
              <a:t>Weeks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460" y="1543266"/>
            <a:ext cx="4032885" cy="17195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106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marL="2540" algn="ctr">
              <a:lnSpc>
                <a:spcPct val="100000"/>
              </a:lnSpc>
              <a:spcBef>
                <a:spcPts val="375"/>
              </a:spcBef>
            </a:pPr>
            <a:r>
              <a:rPr sz="2250" spc="130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250" spc="2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95" dirty="0">
                <a:solidFill>
                  <a:srgbClr val="E0E6E9"/>
                </a:solidFill>
                <a:latin typeface="Cambria"/>
                <a:cs typeface="Cambria"/>
              </a:rPr>
              <a:t>Goal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750" spc="95" dirty="0">
                <a:solidFill>
                  <a:srgbClr val="E0E6E9"/>
                </a:solidFill>
                <a:latin typeface="Cambria"/>
                <a:cs typeface="Cambria"/>
              </a:rPr>
              <a:t>Core</a:t>
            </a:r>
            <a:r>
              <a:rPr sz="17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E0E6E9"/>
                </a:solidFill>
                <a:latin typeface="Cambria"/>
                <a:cs typeface="Cambria"/>
              </a:rPr>
              <a:t>expense</a:t>
            </a:r>
            <a:r>
              <a:rPr sz="175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E0E6E9"/>
                </a:solidFill>
                <a:latin typeface="Cambria"/>
                <a:cs typeface="Cambria"/>
              </a:rPr>
              <a:t>tracking</a:t>
            </a:r>
            <a:r>
              <a:rPr sz="175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05" dirty="0">
                <a:solidFill>
                  <a:srgbClr val="E0E6E9"/>
                </a:solidFill>
                <a:latin typeface="Cambria"/>
                <a:cs typeface="Cambria"/>
              </a:rPr>
              <a:t>functionality.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19431" y="1543266"/>
            <a:ext cx="4195445" cy="171958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14935" algn="ctr">
              <a:lnSpc>
                <a:spcPct val="100000"/>
              </a:lnSpc>
              <a:spcBef>
                <a:spcPts val="106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marL="3175" algn="ctr">
              <a:lnSpc>
                <a:spcPct val="100000"/>
              </a:lnSpc>
              <a:spcBef>
                <a:spcPts val="375"/>
              </a:spcBef>
            </a:pPr>
            <a:r>
              <a:rPr sz="2250" spc="114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2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100" dirty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750" spc="95" dirty="0">
                <a:solidFill>
                  <a:srgbClr val="E0E6E9"/>
                </a:solidFill>
                <a:latin typeface="Cambria"/>
                <a:cs typeface="Cambria"/>
              </a:rPr>
              <a:t>Select</a:t>
            </a:r>
            <a:r>
              <a:rPr sz="17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85" dirty="0">
                <a:solidFill>
                  <a:srgbClr val="E0E6E9"/>
                </a:solidFill>
                <a:latin typeface="Cambria"/>
                <a:cs typeface="Cambria"/>
              </a:rPr>
              <a:t>tasks</a:t>
            </a:r>
            <a:r>
              <a:rPr sz="17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7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17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95" dirty="0">
                <a:solidFill>
                  <a:srgbClr val="E0E6E9"/>
                </a:solidFill>
                <a:latin typeface="Cambria"/>
                <a:cs typeface="Cambria"/>
              </a:rPr>
              <a:t>stories</a:t>
            </a:r>
            <a:r>
              <a:rPr sz="175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70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17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75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17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90" dirty="0">
                <a:solidFill>
                  <a:srgbClr val="E0E6E9"/>
                </a:solidFill>
                <a:latin typeface="Cambria"/>
                <a:cs typeface="Cambria"/>
              </a:rPr>
              <a:t>sprint.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87169" y="4267624"/>
            <a:ext cx="3931920" cy="198945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107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sz="2250" spc="195" dirty="0">
                <a:solidFill>
                  <a:srgbClr val="E0E6E9"/>
                </a:solidFill>
                <a:latin typeface="Cambria"/>
                <a:cs typeface="Cambria"/>
              </a:rPr>
              <a:t>Daily</a:t>
            </a:r>
            <a:r>
              <a:rPr sz="2250" spc="48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215" dirty="0">
                <a:solidFill>
                  <a:srgbClr val="E0E6E9"/>
                </a:solidFill>
                <a:latin typeface="Cambria"/>
                <a:cs typeface="Cambria"/>
              </a:rPr>
              <a:t>Stand-</a:t>
            </a:r>
            <a:r>
              <a:rPr sz="2250" spc="-22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135" dirty="0">
                <a:solidFill>
                  <a:srgbClr val="E0E6E9"/>
                </a:solidFill>
                <a:latin typeface="Cambria"/>
                <a:cs typeface="Cambria"/>
              </a:rPr>
              <a:t>ups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750" spc="140" dirty="0">
                <a:solidFill>
                  <a:srgbClr val="E0E6E9"/>
                </a:solidFill>
                <a:latin typeface="Cambria"/>
                <a:cs typeface="Cambria"/>
              </a:rPr>
              <a:t>Synchronize</a:t>
            </a:r>
            <a:r>
              <a:rPr sz="175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35" dirty="0">
                <a:solidFill>
                  <a:srgbClr val="E0E6E9"/>
                </a:solidFill>
                <a:latin typeface="Cambria"/>
                <a:cs typeface="Cambria"/>
              </a:rPr>
              <a:t>progress</a:t>
            </a:r>
            <a:r>
              <a:rPr sz="1750" spc="3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17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30" dirty="0">
                <a:solidFill>
                  <a:srgbClr val="E0E6E9"/>
                </a:solidFill>
                <a:latin typeface="Cambria"/>
                <a:cs typeface="Cambria"/>
              </a:rPr>
              <a:t>identify</a:t>
            </a:r>
            <a:endParaRPr sz="175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15"/>
              </a:spcBef>
            </a:pPr>
            <a:r>
              <a:rPr sz="1750" spc="125" dirty="0">
                <a:solidFill>
                  <a:srgbClr val="E0E6E9"/>
                </a:solidFill>
                <a:latin typeface="Cambria"/>
                <a:cs typeface="Cambria"/>
              </a:rPr>
              <a:t>blockers.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9638" y="4267624"/>
            <a:ext cx="4235450" cy="215074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107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marL="12065" algn="ctr">
              <a:lnSpc>
                <a:spcPct val="100000"/>
              </a:lnSpc>
              <a:spcBef>
                <a:spcPts val="375"/>
              </a:spcBef>
            </a:pPr>
            <a:r>
              <a:rPr sz="2250" spc="135" dirty="0">
                <a:solidFill>
                  <a:srgbClr val="E0E6E9"/>
                </a:solidFill>
                <a:latin typeface="Cambria"/>
                <a:cs typeface="Cambria"/>
              </a:rPr>
              <a:t>Development</a:t>
            </a:r>
            <a:r>
              <a:rPr sz="225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250" spc="70" dirty="0">
                <a:solidFill>
                  <a:srgbClr val="E0E6E9"/>
                </a:solidFill>
                <a:latin typeface="Cambria"/>
                <a:cs typeface="Cambria"/>
              </a:rPr>
              <a:t>Tasks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r>
              <a:rPr sz="1750" spc="165" dirty="0">
                <a:solidFill>
                  <a:srgbClr val="E0E6E9"/>
                </a:solidFill>
                <a:latin typeface="Cambria"/>
                <a:cs typeface="Cambria"/>
              </a:rPr>
              <a:t>Implement</a:t>
            </a:r>
            <a:r>
              <a:rPr sz="17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55" dirty="0">
                <a:solidFill>
                  <a:srgbClr val="E0E6E9"/>
                </a:solidFill>
                <a:latin typeface="Cambria"/>
                <a:cs typeface="Cambria"/>
              </a:rPr>
              <a:t>features,</a:t>
            </a:r>
            <a:r>
              <a:rPr sz="17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40" dirty="0">
                <a:solidFill>
                  <a:srgbClr val="E0E6E9"/>
                </a:solidFill>
                <a:latin typeface="Cambria"/>
                <a:cs typeface="Cambria"/>
              </a:rPr>
              <a:t>write</a:t>
            </a:r>
            <a:r>
              <a:rPr sz="175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50" dirty="0">
                <a:solidFill>
                  <a:srgbClr val="E0E6E9"/>
                </a:solidFill>
                <a:latin typeface="Cambria"/>
                <a:cs typeface="Cambria"/>
              </a:rPr>
              <a:t>code,</a:t>
            </a:r>
            <a:r>
              <a:rPr sz="1750" spc="3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0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endParaRPr sz="1750">
              <a:latin typeface="Cambria"/>
              <a:cs typeface="Cambria"/>
            </a:endParaRPr>
          </a:p>
          <a:p>
            <a:pPr marL="8255" algn="ctr">
              <a:lnSpc>
                <a:spcPct val="100000"/>
              </a:lnSpc>
              <a:spcBef>
                <a:spcPts val="805"/>
              </a:spcBef>
            </a:pPr>
            <a:r>
              <a:rPr sz="1750" spc="155" dirty="0">
                <a:solidFill>
                  <a:srgbClr val="E0E6E9"/>
                </a:solidFill>
                <a:latin typeface="Cambria"/>
                <a:cs typeface="Cambria"/>
              </a:rPr>
              <a:t>address</a:t>
            </a:r>
            <a:r>
              <a:rPr sz="1750" spc="3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50" dirty="0">
                <a:solidFill>
                  <a:srgbClr val="E0E6E9"/>
                </a:solidFill>
                <a:latin typeface="Cambria"/>
                <a:cs typeface="Cambria"/>
              </a:rPr>
              <a:t>feedback.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4542" y="4267624"/>
            <a:ext cx="4685665" cy="172085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18745" algn="ctr">
              <a:lnSpc>
                <a:spcPct val="100000"/>
              </a:lnSpc>
              <a:spcBef>
                <a:spcPts val="107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marL="3810" algn="ctr">
              <a:lnSpc>
                <a:spcPct val="100000"/>
              </a:lnSpc>
              <a:spcBef>
                <a:spcPts val="375"/>
              </a:spcBef>
            </a:pPr>
            <a:r>
              <a:rPr sz="2250" spc="100" dirty="0">
                <a:solidFill>
                  <a:srgbClr val="E0E6E9"/>
                </a:solidFill>
                <a:latin typeface="Cambria"/>
                <a:cs typeface="Cambria"/>
              </a:rPr>
              <a:t>Testing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750" spc="70" dirty="0">
                <a:solidFill>
                  <a:srgbClr val="E0E6E9"/>
                </a:solidFill>
                <a:latin typeface="Cambria"/>
                <a:cs typeface="Cambria"/>
              </a:rPr>
              <a:t>Verify</a:t>
            </a:r>
            <a:r>
              <a:rPr sz="17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00" dirty="0">
                <a:solidFill>
                  <a:srgbClr val="E0E6E9"/>
                </a:solidFill>
                <a:latin typeface="Cambria"/>
                <a:cs typeface="Cambria"/>
              </a:rPr>
              <a:t>acceptance</a:t>
            </a:r>
            <a:r>
              <a:rPr sz="17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90" dirty="0">
                <a:solidFill>
                  <a:srgbClr val="E0E6E9"/>
                </a:solidFill>
                <a:latin typeface="Cambria"/>
                <a:cs typeface="Cambria"/>
              </a:rPr>
              <a:t>criteria</a:t>
            </a:r>
            <a:r>
              <a:rPr sz="175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7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17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90" dirty="0">
                <a:solidFill>
                  <a:srgbClr val="E0E6E9"/>
                </a:solidFill>
                <a:latin typeface="Cambria"/>
                <a:cs typeface="Cambria"/>
              </a:rPr>
              <a:t>report</a:t>
            </a:r>
            <a:r>
              <a:rPr sz="17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75" dirty="0">
                <a:solidFill>
                  <a:srgbClr val="E0E6E9"/>
                </a:solidFill>
                <a:latin typeface="Cambria"/>
                <a:cs typeface="Cambria"/>
              </a:rPr>
              <a:t>bugs.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8785" y="7362234"/>
            <a:ext cx="3490595" cy="172085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13030" algn="ctr">
              <a:lnSpc>
                <a:spcPct val="100000"/>
              </a:lnSpc>
              <a:spcBef>
                <a:spcPts val="1075"/>
              </a:spcBef>
            </a:pPr>
            <a:r>
              <a:rPr sz="58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5850">
              <a:latin typeface="Cambria"/>
              <a:cs typeface="Cambria"/>
            </a:endParaRPr>
          </a:p>
          <a:p>
            <a:pPr marL="5715" algn="ctr">
              <a:lnSpc>
                <a:spcPct val="100000"/>
              </a:lnSpc>
              <a:spcBef>
                <a:spcPts val="375"/>
              </a:spcBef>
            </a:pPr>
            <a:r>
              <a:rPr sz="2250" spc="85" dirty="0">
                <a:solidFill>
                  <a:srgbClr val="E0E6E9"/>
                </a:solidFill>
                <a:latin typeface="Cambria"/>
                <a:cs typeface="Cambria"/>
              </a:rPr>
              <a:t>UI/UX</a:t>
            </a:r>
            <a:endParaRPr sz="22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1750" spc="105" dirty="0">
                <a:solidFill>
                  <a:srgbClr val="E0E6E9"/>
                </a:solidFill>
                <a:latin typeface="Cambria"/>
                <a:cs typeface="Cambria"/>
              </a:rPr>
              <a:t>Create</a:t>
            </a:r>
            <a:r>
              <a:rPr sz="1750" spc="2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14" dirty="0">
                <a:solidFill>
                  <a:srgbClr val="E0E6E9"/>
                </a:solidFill>
                <a:latin typeface="Cambria"/>
                <a:cs typeface="Cambria"/>
              </a:rPr>
              <a:t>wireframes</a:t>
            </a:r>
            <a:r>
              <a:rPr sz="1750" spc="2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9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17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750" spc="105" dirty="0">
                <a:solidFill>
                  <a:srgbClr val="E0E6E9"/>
                </a:solidFill>
                <a:latin typeface="Cambria"/>
                <a:cs typeface="Cambria"/>
              </a:rPr>
              <a:t>designs.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50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6857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590"/>
              </a:lnSpc>
              <a:tabLst>
                <a:tab pos="775335" algn="l"/>
                <a:tab pos="3623310" algn="l"/>
                <a:tab pos="6760209" algn="l"/>
                <a:tab pos="6851015" algn="l"/>
              </a:tabLst>
            </a:pPr>
            <a:r>
              <a:rPr spc="355" dirty="0">
                <a:solidFill>
                  <a:srgbClr val="F5EEEE"/>
                </a:solidFill>
              </a:rPr>
              <a:t>Software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55" dirty="0">
                <a:solidFill>
                  <a:srgbClr val="F5EEEE"/>
                </a:solidFill>
              </a:rPr>
              <a:t>Release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85" dirty="0">
                <a:solidFill>
                  <a:srgbClr val="F5EEEE"/>
                </a:solidFill>
              </a:rPr>
              <a:t>Planning: </a:t>
            </a:r>
            <a:r>
              <a:rPr spc="-50" dirty="0">
                <a:solidFill>
                  <a:srgbClr val="F5EEEE"/>
                </a:solidFill>
              </a:rPr>
              <a:t>A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75" dirty="0">
                <a:solidFill>
                  <a:srgbClr val="F5EEEE"/>
                </a:solidFill>
              </a:rPr>
              <a:t>Comprehensive</a:t>
            </a:r>
            <a:r>
              <a:rPr dirty="0">
                <a:solidFill>
                  <a:srgbClr val="F5EEEE"/>
                </a:solidFill>
              </a:rPr>
              <a:t>		</a:t>
            </a:r>
            <a:r>
              <a:rPr spc="335" dirty="0">
                <a:solidFill>
                  <a:srgbClr val="F5EEEE"/>
                </a:solidFill>
              </a:rPr>
              <a:t>Guide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65160" y="5092446"/>
            <a:ext cx="8944610" cy="8337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75"/>
              </a:spcBef>
            </a:pPr>
            <a:r>
              <a:rPr sz="265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6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14" dirty="0">
                <a:solidFill>
                  <a:srgbClr val="E0E6E9"/>
                </a:solidFill>
                <a:latin typeface="Cambria"/>
                <a:cs typeface="Cambria"/>
              </a:rPr>
              <a:t>successful</a:t>
            </a:r>
            <a:r>
              <a:rPr sz="265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95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65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05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26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05" dirty="0">
                <a:solidFill>
                  <a:srgbClr val="E0E6E9"/>
                </a:solidFill>
                <a:latin typeface="Cambria"/>
                <a:cs typeface="Cambria"/>
              </a:rPr>
              <a:t>requires</a:t>
            </a:r>
            <a:r>
              <a:rPr sz="265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05" dirty="0">
                <a:solidFill>
                  <a:srgbClr val="E0E6E9"/>
                </a:solidFill>
                <a:latin typeface="Cambria"/>
                <a:cs typeface="Cambria"/>
              </a:rPr>
              <a:t>careful</a:t>
            </a:r>
            <a:r>
              <a:rPr sz="2650" spc="3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95" dirty="0">
                <a:solidFill>
                  <a:srgbClr val="E0E6E9"/>
                </a:solidFill>
                <a:latin typeface="Cambria"/>
                <a:cs typeface="Cambria"/>
              </a:rPr>
              <a:t>planning, </a:t>
            </a:r>
            <a:r>
              <a:rPr sz="2650" spc="155" dirty="0">
                <a:solidFill>
                  <a:srgbClr val="E0E6E9"/>
                </a:solidFill>
                <a:latin typeface="Cambria"/>
                <a:cs typeface="Cambria"/>
              </a:rPr>
              <a:t>execution,</a:t>
            </a:r>
            <a:r>
              <a:rPr sz="265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0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65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50" dirty="0">
                <a:solidFill>
                  <a:srgbClr val="E0E6E9"/>
                </a:solidFill>
                <a:latin typeface="Cambria"/>
                <a:cs typeface="Cambria"/>
              </a:rPr>
              <a:t>continuous</a:t>
            </a:r>
            <a:r>
              <a:rPr sz="2650" spc="40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50" spc="140" dirty="0">
                <a:solidFill>
                  <a:srgbClr val="E0E6E9"/>
                </a:solidFill>
                <a:latin typeface="Cambria"/>
                <a:cs typeface="Cambria"/>
              </a:rPr>
              <a:t>monitoring.</a:t>
            </a:r>
            <a:endParaRPr sz="26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661" y="3106622"/>
            <a:ext cx="13672819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29329" algn="l"/>
                <a:tab pos="6703059" algn="l"/>
                <a:tab pos="9037320" algn="l"/>
                <a:tab pos="10690225" algn="l"/>
              </a:tabLst>
            </a:pPr>
            <a:r>
              <a:rPr spc="475" dirty="0">
                <a:solidFill>
                  <a:srgbClr val="F5EEEE"/>
                </a:solidFill>
              </a:rPr>
              <a:t>De</a:t>
            </a:r>
            <a:r>
              <a:rPr spc="495" dirty="0">
                <a:solidFill>
                  <a:srgbClr val="F5EEEE"/>
                </a:solidFill>
              </a:rPr>
              <a:t>f</a:t>
            </a:r>
            <a:r>
              <a:rPr spc="480" dirty="0">
                <a:solidFill>
                  <a:srgbClr val="F5EEEE"/>
                </a:solidFill>
              </a:rPr>
              <a:t>inin</a:t>
            </a:r>
            <a:r>
              <a:rPr spc="-10" dirty="0">
                <a:solidFill>
                  <a:srgbClr val="F5EEEE"/>
                </a:solidFill>
              </a:rPr>
              <a:t>g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65" dirty="0">
                <a:solidFill>
                  <a:srgbClr val="F5EEEE"/>
                </a:solidFill>
              </a:rPr>
              <a:t>R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95" dirty="0">
                <a:solidFill>
                  <a:srgbClr val="F5EEEE"/>
                </a:solidFill>
              </a:rPr>
              <a:t>l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95" dirty="0">
                <a:solidFill>
                  <a:srgbClr val="F5EEEE"/>
                </a:solidFill>
              </a:rPr>
              <a:t>as</a:t>
            </a:r>
            <a:r>
              <a:rPr spc="-10" dirty="0">
                <a:solidFill>
                  <a:srgbClr val="F5EEEE"/>
                </a:solidFill>
              </a:rPr>
              <a:t>e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90" dirty="0">
                <a:solidFill>
                  <a:srgbClr val="F5EEEE"/>
                </a:solidFill>
              </a:rPr>
              <a:t>G</a:t>
            </a:r>
            <a:r>
              <a:rPr spc="470" dirty="0">
                <a:solidFill>
                  <a:srgbClr val="F5EEEE"/>
                </a:solidFill>
              </a:rPr>
              <a:t>o</a:t>
            </a:r>
            <a:r>
              <a:rPr spc="484" dirty="0">
                <a:solidFill>
                  <a:srgbClr val="F5EEEE"/>
                </a:solidFill>
              </a:rPr>
              <a:t>a</a:t>
            </a:r>
            <a:r>
              <a:rPr spc="459" dirty="0">
                <a:solidFill>
                  <a:srgbClr val="F5EEEE"/>
                </a:solidFill>
              </a:rPr>
              <a:t>l</a:t>
            </a:r>
            <a:r>
              <a:rPr spc="-20" dirty="0">
                <a:solidFill>
                  <a:srgbClr val="F5EEEE"/>
                </a:solidFill>
              </a:rPr>
              <a:t>s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80" dirty="0">
                <a:solidFill>
                  <a:srgbClr val="F5EEEE"/>
                </a:solidFill>
              </a:rPr>
              <a:t>a</a:t>
            </a:r>
            <a:r>
              <a:rPr spc="465" dirty="0">
                <a:solidFill>
                  <a:srgbClr val="F5EEEE"/>
                </a:solidFill>
              </a:rPr>
              <a:t>n</a:t>
            </a:r>
            <a:r>
              <a:rPr spc="-25" dirty="0">
                <a:solidFill>
                  <a:srgbClr val="F5EEEE"/>
                </a:solidFill>
              </a:rPr>
              <a:t>d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95" dirty="0">
                <a:solidFill>
                  <a:srgbClr val="F5EEEE"/>
                </a:solidFill>
              </a:rPr>
              <a:t>Ba</a:t>
            </a:r>
            <a:r>
              <a:rPr spc="475" dirty="0">
                <a:solidFill>
                  <a:srgbClr val="F5EEEE"/>
                </a:solidFill>
              </a:rPr>
              <a:t>c</a:t>
            </a:r>
            <a:r>
              <a:rPr spc="470" dirty="0">
                <a:solidFill>
                  <a:srgbClr val="F5EEEE"/>
                </a:solidFill>
              </a:rPr>
              <a:t>k</a:t>
            </a:r>
            <a:r>
              <a:rPr spc="495" dirty="0">
                <a:solidFill>
                  <a:srgbClr val="F5EEEE"/>
                </a:solidFill>
              </a:rPr>
              <a:t>l</a:t>
            </a:r>
            <a:r>
              <a:rPr spc="455" dirty="0">
                <a:solidFill>
                  <a:srgbClr val="F5EEEE"/>
                </a:solidFill>
              </a:rPr>
              <a:t>o</a:t>
            </a:r>
            <a:r>
              <a:rPr spc="-10" dirty="0">
                <a:solidFill>
                  <a:srgbClr val="F5EEEE"/>
                </a:solidFill>
              </a:rPr>
              <a:t>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661" y="4919929"/>
            <a:ext cx="7399020" cy="16535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50" dirty="0">
                <a:solidFill>
                  <a:srgbClr val="F5EEEE"/>
                </a:solidFill>
                <a:latin typeface="Cambria"/>
                <a:cs typeface="Cambria"/>
              </a:rPr>
              <a:t>Release</a:t>
            </a:r>
            <a:r>
              <a:rPr sz="3000" spc="320" dirty="0">
                <a:solidFill>
                  <a:srgbClr val="F5EEEE"/>
                </a:solidFill>
                <a:latin typeface="Cambria"/>
                <a:cs typeface="Cambria"/>
              </a:rPr>
              <a:t> </a:t>
            </a:r>
            <a:r>
              <a:rPr sz="3000" spc="130" dirty="0">
                <a:solidFill>
                  <a:srgbClr val="F5EEEE"/>
                </a:solidFill>
                <a:latin typeface="Cambria"/>
                <a:cs typeface="Cambria"/>
              </a:rPr>
              <a:t>Goals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510"/>
              </a:spcBef>
            </a:pP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Define</a:t>
            </a:r>
            <a:r>
              <a:rPr sz="23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clear</a:t>
            </a:r>
            <a:r>
              <a:rPr sz="2350" spc="3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measurable</a:t>
            </a:r>
            <a:r>
              <a:rPr sz="235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goals</a:t>
            </a:r>
            <a:r>
              <a:rPr sz="235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3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release,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aligning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with</a:t>
            </a:r>
            <a:r>
              <a:rPr sz="235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business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objectives.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4933" y="4919929"/>
            <a:ext cx="26390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00200" algn="l"/>
              </a:tabLst>
            </a:pPr>
            <a:r>
              <a:rPr sz="3000" spc="155" dirty="0">
                <a:solidFill>
                  <a:srgbClr val="F5EEEE"/>
                </a:solidFill>
                <a:latin typeface="Cambria"/>
                <a:cs typeface="Cambria"/>
              </a:rPr>
              <a:t>Backlog</a:t>
            </a:r>
            <a:r>
              <a:rPr sz="30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3000" spc="145" dirty="0">
                <a:solidFill>
                  <a:srgbClr val="F5EEEE"/>
                </a:solidFill>
                <a:latin typeface="Cambria"/>
                <a:cs typeface="Cambria"/>
              </a:rPr>
              <a:t>Items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04933" y="5819647"/>
            <a:ext cx="7455534" cy="7537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Prioritize</a:t>
            </a:r>
            <a:r>
              <a:rPr sz="235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refine</a:t>
            </a:r>
            <a:r>
              <a:rPr sz="235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list</a:t>
            </a:r>
            <a:r>
              <a:rPr sz="235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E0E6E9"/>
                </a:solidFill>
                <a:latin typeface="Cambria"/>
                <a:cs typeface="Cambria"/>
              </a:rPr>
              <a:t>of</a:t>
            </a:r>
            <a:r>
              <a:rPr sz="235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features,</a:t>
            </a:r>
            <a:r>
              <a:rPr sz="235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bug</a:t>
            </a:r>
            <a:r>
              <a:rPr sz="235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0" dirty="0">
                <a:solidFill>
                  <a:srgbClr val="E0E6E9"/>
                </a:solidFill>
                <a:latin typeface="Cambria"/>
                <a:cs typeface="Cambria"/>
              </a:rPr>
              <a:t>fixes,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0E6E9"/>
                </a:solidFill>
                <a:latin typeface="Cambria"/>
                <a:cs typeface="Cambria"/>
              </a:rPr>
              <a:t>improvements</a:t>
            </a:r>
            <a:r>
              <a:rPr sz="235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35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5" dirty="0">
                <a:solidFill>
                  <a:srgbClr val="E0E6E9"/>
                </a:solidFill>
                <a:latin typeface="Cambria"/>
                <a:cs typeface="Cambria"/>
              </a:rPr>
              <a:t>be</a:t>
            </a:r>
            <a:r>
              <a:rPr sz="235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0E6E9"/>
                </a:solidFill>
                <a:latin typeface="Cambria"/>
                <a:cs typeface="Cambria"/>
              </a:rPr>
              <a:t>included.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661" y="1500886"/>
            <a:ext cx="10711815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82850" algn="l"/>
                <a:tab pos="6878320" algn="l"/>
                <a:tab pos="8517255" algn="l"/>
              </a:tabLst>
            </a:pPr>
            <a:r>
              <a:rPr spc="365" dirty="0">
                <a:solidFill>
                  <a:srgbClr val="F5EEEE"/>
                </a:solidFill>
              </a:rPr>
              <a:t>Effort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05" dirty="0">
                <a:solidFill>
                  <a:srgbClr val="F5EEEE"/>
                </a:solidFill>
              </a:rPr>
              <a:t>Estimation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95" dirty="0">
                <a:solidFill>
                  <a:srgbClr val="F5EEEE"/>
                </a:solidFill>
              </a:rPr>
              <a:t>and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60" dirty="0">
                <a:solidFill>
                  <a:srgbClr val="F5EEEE"/>
                </a:solidFill>
              </a:rPr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9847" y="3328415"/>
            <a:ext cx="4053840" cy="22951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79982" y="4208729"/>
            <a:ext cx="2368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3816" y="3482455"/>
            <a:ext cx="10546080" cy="151955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5"/>
              </a:spcBef>
              <a:tabLst>
                <a:tab pos="1229995" algn="l"/>
              </a:tabLst>
            </a:pPr>
            <a:r>
              <a:rPr sz="3000" spc="155" dirty="0">
                <a:solidFill>
                  <a:srgbClr val="E0E6E9"/>
                </a:solidFill>
                <a:latin typeface="Cambria"/>
                <a:cs typeface="Cambria"/>
              </a:rPr>
              <a:t>Effort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75" dirty="0">
                <a:solidFill>
                  <a:srgbClr val="E0E6E9"/>
                </a:solidFill>
                <a:latin typeface="Cambria"/>
                <a:cs typeface="Cambria"/>
              </a:rPr>
              <a:t>Estimation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Estimate</a:t>
            </a:r>
            <a:r>
              <a:rPr sz="235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time</a:t>
            </a:r>
            <a:r>
              <a:rPr sz="23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resources</a:t>
            </a:r>
            <a:r>
              <a:rPr sz="235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required</a:t>
            </a:r>
            <a:r>
              <a:rPr sz="235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0" dirty="0">
                <a:solidFill>
                  <a:srgbClr val="E0E6E9"/>
                </a:solidFill>
                <a:latin typeface="Cambria"/>
                <a:cs typeface="Cambria"/>
              </a:rPr>
              <a:t>each</a:t>
            </a:r>
            <a:r>
              <a:rPr sz="235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r>
              <a:rPr sz="235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item,</a:t>
            </a:r>
            <a:r>
              <a:rPr sz="235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based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on</a:t>
            </a:r>
            <a:r>
              <a:rPr sz="235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historical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data</a:t>
            </a:r>
            <a:r>
              <a:rPr sz="23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team</a:t>
            </a:r>
            <a:r>
              <a:rPr sz="235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experience.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3896" y="5593079"/>
            <a:ext cx="11790045" cy="18415"/>
          </a:xfrm>
          <a:custGeom>
            <a:avLst/>
            <a:gdLst/>
            <a:ahLst/>
            <a:cxnLst/>
            <a:rect l="l" t="t" r="r" b="b"/>
            <a:pathLst>
              <a:path w="11790044" h="18414">
                <a:moveTo>
                  <a:pt x="11785346" y="0"/>
                </a:moveTo>
                <a:lnTo>
                  <a:pt x="4317" y="0"/>
                </a:lnTo>
                <a:lnTo>
                  <a:pt x="0" y="4064"/>
                </a:lnTo>
                <a:lnTo>
                  <a:pt x="0" y="14224"/>
                </a:lnTo>
                <a:lnTo>
                  <a:pt x="4317" y="18287"/>
                </a:lnTo>
                <a:lnTo>
                  <a:pt x="11785346" y="18287"/>
                </a:lnTo>
                <a:lnTo>
                  <a:pt x="11789664" y="14224"/>
                </a:lnTo>
                <a:lnTo>
                  <a:pt x="11789664" y="4064"/>
                </a:lnTo>
                <a:lnTo>
                  <a:pt x="11785346" y="0"/>
                </a:lnTo>
                <a:close/>
              </a:path>
            </a:pathLst>
          </a:custGeom>
          <a:solidFill>
            <a:srgbClr val="17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9847" y="5757671"/>
            <a:ext cx="8086344" cy="27858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79347" y="6882765"/>
            <a:ext cx="236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E0E6E9"/>
                </a:solidFill>
                <a:latin typeface="Cambria"/>
                <a:cs typeface="Cambria"/>
              </a:rPr>
              <a:t>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7591" y="6009843"/>
            <a:ext cx="3932554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3485" algn="l"/>
              </a:tabLst>
            </a:pPr>
            <a:r>
              <a:rPr sz="3000" spc="155" dirty="0">
                <a:solidFill>
                  <a:srgbClr val="E0E6E9"/>
                </a:solidFill>
                <a:latin typeface="Cambria"/>
                <a:cs typeface="Cambria"/>
              </a:rPr>
              <a:t>Scope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75" dirty="0">
                <a:solidFill>
                  <a:srgbClr val="E0E6E9"/>
                </a:solidFill>
                <a:latin typeface="Cambria"/>
                <a:cs typeface="Cambria"/>
              </a:rPr>
              <a:t>Determination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7591" y="6415613"/>
            <a:ext cx="6383655" cy="1510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38400"/>
              </a:lnSpc>
              <a:spcBef>
                <a:spcPts val="75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Adjust</a:t>
            </a:r>
            <a:r>
              <a:rPr sz="2350" spc="450" dirty="0">
                <a:solidFill>
                  <a:srgbClr val="E0E6E9"/>
                </a:solidFill>
                <a:latin typeface="Cambria"/>
                <a:cs typeface="Cambria"/>
              </a:rPr>
              <a:t>   </a:t>
            </a:r>
            <a:r>
              <a:rPr sz="2350" spc="120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440" dirty="0">
                <a:solidFill>
                  <a:srgbClr val="E0E6E9"/>
                </a:solidFill>
                <a:latin typeface="Cambria"/>
                <a:cs typeface="Cambria"/>
              </a:rPr>
              <a:t>  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2350" spc="450" dirty="0">
                <a:solidFill>
                  <a:srgbClr val="E0E6E9"/>
                </a:solidFill>
                <a:latin typeface="Cambria"/>
                <a:cs typeface="Cambria"/>
              </a:rPr>
              <a:t>  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scope</a:t>
            </a:r>
            <a:r>
              <a:rPr sz="2350" spc="445" dirty="0">
                <a:solidFill>
                  <a:srgbClr val="E0E6E9"/>
                </a:solidFill>
                <a:latin typeface="Cambria"/>
                <a:cs typeface="Cambria"/>
              </a:rPr>
              <a:t>  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based</a:t>
            </a:r>
            <a:r>
              <a:rPr sz="2350" spc="440" dirty="0">
                <a:solidFill>
                  <a:srgbClr val="E0E6E9"/>
                </a:solidFill>
                <a:latin typeface="Cambria"/>
                <a:cs typeface="Cambria"/>
              </a:rPr>
              <a:t>   </a:t>
            </a: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on </a:t>
            </a: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available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  </a:t>
            </a: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resources</a:t>
            </a: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 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  </a:t>
            </a: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estimated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 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effort, </a:t>
            </a:r>
            <a:r>
              <a:rPr sz="2350" spc="165" dirty="0">
                <a:solidFill>
                  <a:srgbClr val="E0E6E9"/>
                </a:solidFill>
                <a:latin typeface="Cambria"/>
                <a:cs typeface="Cambria"/>
              </a:rPr>
              <a:t>ensuring</a:t>
            </a:r>
            <a:r>
              <a:rPr sz="23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5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0E6E9"/>
                </a:solidFill>
                <a:latin typeface="Cambria"/>
                <a:cs typeface="Cambria"/>
              </a:rPr>
              <a:t>manageable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workload.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358749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05636" y="4832044"/>
            <a:ext cx="16064865" cy="91122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705860" algn="l"/>
                <a:tab pos="7835265" algn="l"/>
                <a:tab pos="9456420" algn="l"/>
                <a:tab pos="11337290" algn="l"/>
              </a:tabLst>
            </a:pPr>
            <a:r>
              <a:rPr sz="5800" spc="430" dirty="0">
                <a:solidFill>
                  <a:srgbClr val="F5EEEE"/>
                </a:solidFill>
                <a:latin typeface="Cambria"/>
                <a:cs typeface="Cambria"/>
              </a:rPr>
              <a:t>R</a:t>
            </a:r>
            <a:r>
              <a:rPr sz="5800" spc="530" dirty="0">
                <a:solidFill>
                  <a:srgbClr val="F5EEEE"/>
                </a:solidFill>
                <a:latin typeface="Cambria"/>
                <a:cs typeface="Cambria"/>
              </a:rPr>
              <a:t>e</a:t>
            </a:r>
            <a:r>
              <a:rPr sz="5800" spc="535" dirty="0">
                <a:solidFill>
                  <a:srgbClr val="F5EEEE"/>
                </a:solidFill>
                <a:latin typeface="Cambria"/>
                <a:cs typeface="Cambria"/>
              </a:rPr>
              <a:t>s</a:t>
            </a:r>
            <a:r>
              <a:rPr sz="5800" spc="525" dirty="0">
                <a:solidFill>
                  <a:srgbClr val="F5EEEE"/>
                </a:solidFill>
                <a:latin typeface="Cambria"/>
                <a:cs typeface="Cambria"/>
              </a:rPr>
              <a:t>o</a:t>
            </a:r>
            <a:r>
              <a:rPr sz="5800" spc="540" dirty="0">
                <a:solidFill>
                  <a:srgbClr val="F5EEEE"/>
                </a:solidFill>
                <a:latin typeface="Cambria"/>
                <a:cs typeface="Cambria"/>
              </a:rPr>
              <a:t>u</a:t>
            </a:r>
            <a:r>
              <a:rPr sz="5800" spc="434" dirty="0">
                <a:solidFill>
                  <a:srgbClr val="F5EEEE"/>
                </a:solidFill>
                <a:latin typeface="Cambria"/>
                <a:cs typeface="Cambria"/>
              </a:rPr>
              <a:t>r</a:t>
            </a:r>
            <a:r>
              <a:rPr sz="5800" spc="540" dirty="0">
                <a:solidFill>
                  <a:srgbClr val="F5EEEE"/>
                </a:solidFill>
                <a:latin typeface="Cambria"/>
                <a:cs typeface="Cambria"/>
              </a:rPr>
              <a:t>c</a:t>
            </a:r>
            <a:r>
              <a:rPr sz="5800" spc="-10" dirty="0">
                <a:solidFill>
                  <a:srgbClr val="F5EEEE"/>
                </a:solidFill>
                <a:latin typeface="Cambria"/>
                <a:cs typeface="Cambria"/>
              </a:rPr>
              <a:t>e</a:t>
            </a:r>
            <a:r>
              <a:rPr sz="58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5800" spc="530" dirty="0">
                <a:solidFill>
                  <a:srgbClr val="F5EEEE"/>
                </a:solidFill>
                <a:latin typeface="Cambria"/>
                <a:cs typeface="Cambria"/>
              </a:rPr>
              <a:t>A</a:t>
            </a:r>
            <a:r>
              <a:rPr sz="5800" spc="535" dirty="0">
                <a:solidFill>
                  <a:srgbClr val="F5EEEE"/>
                </a:solidFill>
                <a:latin typeface="Cambria"/>
                <a:cs typeface="Cambria"/>
              </a:rPr>
              <a:t>ll</a:t>
            </a:r>
            <a:r>
              <a:rPr sz="5800" spc="515" dirty="0">
                <a:solidFill>
                  <a:srgbClr val="F5EEEE"/>
                </a:solidFill>
                <a:latin typeface="Cambria"/>
                <a:cs typeface="Cambria"/>
              </a:rPr>
              <a:t>o</a:t>
            </a:r>
            <a:r>
              <a:rPr sz="5800" spc="530" dirty="0">
                <a:solidFill>
                  <a:srgbClr val="F5EEEE"/>
                </a:solidFill>
                <a:latin typeface="Cambria"/>
                <a:cs typeface="Cambria"/>
              </a:rPr>
              <a:t>c</a:t>
            </a:r>
            <a:r>
              <a:rPr sz="5800" spc="515" dirty="0">
                <a:solidFill>
                  <a:srgbClr val="F5EEEE"/>
                </a:solidFill>
                <a:latin typeface="Cambria"/>
                <a:cs typeface="Cambria"/>
              </a:rPr>
              <a:t>a</a:t>
            </a:r>
            <a:r>
              <a:rPr sz="5800" spc="525" dirty="0">
                <a:solidFill>
                  <a:srgbClr val="F5EEEE"/>
                </a:solidFill>
                <a:latin typeface="Cambria"/>
                <a:cs typeface="Cambria"/>
              </a:rPr>
              <a:t>t</a:t>
            </a:r>
            <a:r>
              <a:rPr sz="5800" spc="520" dirty="0">
                <a:solidFill>
                  <a:srgbClr val="F5EEEE"/>
                </a:solidFill>
                <a:latin typeface="Cambria"/>
                <a:cs typeface="Cambria"/>
              </a:rPr>
              <a:t>i</a:t>
            </a:r>
            <a:r>
              <a:rPr sz="5800" spc="515" dirty="0">
                <a:solidFill>
                  <a:srgbClr val="F5EEEE"/>
                </a:solidFill>
                <a:latin typeface="Cambria"/>
                <a:cs typeface="Cambria"/>
              </a:rPr>
              <a:t>o</a:t>
            </a:r>
            <a:r>
              <a:rPr sz="5800" spc="-20" dirty="0">
                <a:solidFill>
                  <a:srgbClr val="F5EEEE"/>
                </a:solidFill>
                <a:latin typeface="Cambria"/>
                <a:cs typeface="Cambria"/>
              </a:rPr>
              <a:t>n</a:t>
            </a:r>
            <a:r>
              <a:rPr sz="58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5800" spc="500" dirty="0">
                <a:solidFill>
                  <a:srgbClr val="F5EEEE"/>
                </a:solidFill>
                <a:latin typeface="Cambria"/>
                <a:cs typeface="Cambria"/>
              </a:rPr>
              <a:t>a</a:t>
            </a:r>
            <a:r>
              <a:rPr sz="5800" spc="509" dirty="0">
                <a:solidFill>
                  <a:srgbClr val="F5EEEE"/>
                </a:solidFill>
                <a:latin typeface="Cambria"/>
                <a:cs typeface="Cambria"/>
              </a:rPr>
              <a:t>n</a:t>
            </a:r>
            <a:r>
              <a:rPr sz="5800" spc="-35" dirty="0">
                <a:solidFill>
                  <a:srgbClr val="F5EEEE"/>
                </a:solidFill>
                <a:latin typeface="Cambria"/>
                <a:cs typeface="Cambria"/>
              </a:rPr>
              <a:t>d</a:t>
            </a:r>
            <a:r>
              <a:rPr sz="58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5800" spc="515" dirty="0">
                <a:solidFill>
                  <a:srgbClr val="F5EEEE"/>
                </a:solidFill>
                <a:latin typeface="Cambria"/>
                <a:cs typeface="Cambria"/>
              </a:rPr>
              <a:t>R</a:t>
            </a:r>
            <a:r>
              <a:rPr sz="5800" spc="520" dirty="0">
                <a:solidFill>
                  <a:srgbClr val="F5EEEE"/>
                </a:solidFill>
                <a:latin typeface="Cambria"/>
                <a:cs typeface="Cambria"/>
              </a:rPr>
              <a:t>i</a:t>
            </a:r>
            <a:r>
              <a:rPr sz="5800" spc="525" dirty="0">
                <a:solidFill>
                  <a:srgbClr val="F5EEEE"/>
                </a:solidFill>
                <a:latin typeface="Cambria"/>
                <a:cs typeface="Cambria"/>
              </a:rPr>
              <a:t>s</a:t>
            </a:r>
            <a:r>
              <a:rPr sz="5800" spc="-20" dirty="0">
                <a:solidFill>
                  <a:srgbClr val="F5EEEE"/>
                </a:solidFill>
                <a:latin typeface="Cambria"/>
                <a:cs typeface="Cambria"/>
              </a:rPr>
              <a:t>k</a:t>
            </a:r>
            <a:r>
              <a:rPr sz="58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5800" spc="520" dirty="0">
                <a:solidFill>
                  <a:srgbClr val="F5EEEE"/>
                </a:solidFill>
                <a:latin typeface="Cambria"/>
                <a:cs typeface="Cambria"/>
              </a:rPr>
              <a:t>Ma</a:t>
            </a:r>
            <a:r>
              <a:rPr sz="5800" spc="530" dirty="0">
                <a:solidFill>
                  <a:srgbClr val="F5EEEE"/>
                </a:solidFill>
                <a:latin typeface="Cambria"/>
                <a:cs typeface="Cambria"/>
              </a:rPr>
              <a:t>n</a:t>
            </a:r>
            <a:r>
              <a:rPr sz="5800" spc="520" dirty="0">
                <a:solidFill>
                  <a:srgbClr val="F5EEEE"/>
                </a:solidFill>
                <a:latin typeface="Cambria"/>
                <a:cs typeface="Cambria"/>
              </a:rPr>
              <a:t>a</a:t>
            </a:r>
            <a:r>
              <a:rPr sz="5800" spc="540" dirty="0">
                <a:solidFill>
                  <a:srgbClr val="F5EEEE"/>
                </a:solidFill>
                <a:latin typeface="Cambria"/>
                <a:cs typeface="Cambria"/>
              </a:rPr>
              <a:t>g</a:t>
            </a:r>
            <a:r>
              <a:rPr sz="5800" spc="525" dirty="0">
                <a:solidFill>
                  <a:srgbClr val="F5EEEE"/>
                </a:solidFill>
                <a:latin typeface="Cambria"/>
                <a:cs typeface="Cambria"/>
              </a:rPr>
              <a:t>e</a:t>
            </a:r>
            <a:r>
              <a:rPr sz="5800" spc="515" dirty="0">
                <a:solidFill>
                  <a:srgbClr val="F5EEEE"/>
                </a:solidFill>
                <a:latin typeface="Cambria"/>
                <a:cs typeface="Cambria"/>
              </a:rPr>
              <a:t>m</a:t>
            </a:r>
            <a:r>
              <a:rPr sz="5800" spc="525" dirty="0">
                <a:solidFill>
                  <a:srgbClr val="F5EEEE"/>
                </a:solidFill>
                <a:latin typeface="Cambria"/>
                <a:cs typeface="Cambria"/>
              </a:rPr>
              <a:t>e</a:t>
            </a:r>
            <a:r>
              <a:rPr sz="5800" spc="530" dirty="0">
                <a:solidFill>
                  <a:srgbClr val="F5EEEE"/>
                </a:solidFill>
                <a:latin typeface="Cambria"/>
                <a:cs typeface="Cambria"/>
              </a:rPr>
              <a:t>n</a:t>
            </a:r>
            <a:r>
              <a:rPr sz="5800" spc="-15" dirty="0">
                <a:solidFill>
                  <a:srgbClr val="F5EEEE"/>
                </a:solidFill>
                <a:latin typeface="Cambria"/>
                <a:cs typeface="Cambria"/>
              </a:rPr>
              <a:t>t</a:t>
            </a:r>
            <a:endParaRPr sz="58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0224" y="6336791"/>
            <a:ext cx="7973568" cy="26761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10386" y="6486530"/>
            <a:ext cx="6060440" cy="196151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2850" spc="160" dirty="0">
                <a:solidFill>
                  <a:srgbClr val="E0E6E9"/>
                </a:solidFill>
                <a:latin typeface="Cambria"/>
                <a:cs typeface="Cambria"/>
              </a:rPr>
              <a:t>Resource</a:t>
            </a:r>
            <a:r>
              <a:rPr sz="28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850" spc="160" dirty="0">
                <a:solidFill>
                  <a:srgbClr val="E0E6E9"/>
                </a:solidFill>
                <a:latin typeface="Cambria"/>
                <a:cs typeface="Cambria"/>
              </a:rPr>
              <a:t>Allocation</a:t>
            </a: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Assign</a:t>
            </a:r>
            <a:r>
              <a:rPr sz="230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E0E6E9"/>
                </a:solidFill>
                <a:latin typeface="Cambria"/>
                <a:cs typeface="Cambria"/>
              </a:rPr>
              <a:t>team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members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specific</a:t>
            </a:r>
            <a:r>
              <a:rPr sz="230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5" dirty="0">
                <a:solidFill>
                  <a:srgbClr val="E0E6E9"/>
                </a:solidFill>
                <a:latin typeface="Cambria"/>
                <a:cs typeface="Cambria"/>
              </a:rPr>
              <a:t>tasks,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considering</a:t>
            </a:r>
            <a:r>
              <a:rPr sz="2300" spc="4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E0E6E9"/>
                </a:solidFill>
                <a:latin typeface="Cambria"/>
                <a:cs typeface="Cambria"/>
              </a:rPr>
              <a:t>their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skills</a:t>
            </a:r>
            <a:r>
              <a:rPr sz="230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0" dirty="0">
                <a:solidFill>
                  <a:srgbClr val="E0E6E9"/>
                </a:solidFill>
                <a:latin typeface="Cambria"/>
                <a:cs typeface="Cambria"/>
              </a:rPr>
              <a:t>availability,</a:t>
            </a:r>
            <a:r>
              <a:rPr sz="2300" spc="4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optimize</a:t>
            </a:r>
            <a:r>
              <a:rPr sz="2300" spc="40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resource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utilization.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7256" y="6336791"/>
            <a:ext cx="7976616" cy="26761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571481" y="6486530"/>
            <a:ext cx="6353810" cy="1961514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891540" algn="l"/>
              </a:tabLst>
            </a:pPr>
            <a:r>
              <a:rPr sz="2850" spc="125" dirty="0">
                <a:solidFill>
                  <a:srgbClr val="E0E6E9"/>
                </a:solidFill>
                <a:latin typeface="Cambria"/>
                <a:cs typeface="Cambria"/>
              </a:rPr>
              <a:t>Risk</a:t>
            </a:r>
            <a:r>
              <a:rPr sz="285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850" spc="170" dirty="0">
                <a:solidFill>
                  <a:srgbClr val="E0E6E9"/>
                </a:solidFill>
                <a:latin typeface="Cambria"/>
                <a:cs typeface="Cambria"/>
              </a:rPr>
              <a:t>Identification</a:t>
            </a: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Identify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potential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risks,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such</a:t>
            </a:r>
            <a:r>
              <a:rPr sz="2300" spc="3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5" dirty="0">
                <a:solidFill>
                  <a:srgbClr val="E0E6E9"/>
                </a:solidFill>
                <a:latin typeface="Cambria"/>
                <a:cs typeface="Cambria"/>
              </a:rPr>
              <a:t>as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technical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challenges,</a:t>
            </a:r>
            <a:r>
              <a:rPr sz="2300" spc="3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delays,</a:t>
            </a:r>
            <a:r>
              <a:rPr sz="230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E0E6E9"/>
                </a:solidFill>
                <a:latin typeface="Cambria"/>
                <a:cs typeface="Cambria"/>
              </a:rPr>
              <a:t>or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resource</a:t>
            </a:r>
            <a:r>
              <a:rPr sz="2300" spc="3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constraints,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develop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mitigation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plans.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7418" rIns="0" bIns="0" rtlCol="0">
            <a:spAutoFit/>
          </a:bodyPr>
          <a:lstStyle/>
          <a:p>
            <a:pPr marL="6508115">
              <a:lnSpc>
                <a:spcPct val="100000"/>
              </a:lnSpc>
              <a:spcBef>
                <a:spcPts val="125"/>
              </a:spcBef>
              <a:tabLst>
                <a:tab pos="12823825" algn="l"/>
              </a:tabLst>
            </a:pPr>
            <a:r>
              <a:rPr spc="500" dirty="0">
                <a:solidFill>
                  <a:srgbClr val="F5EEEE"/>
                </a:solidFill>
              </a:rPr>
              <a:t>Co</a:t>
            </a:r>
            <a:r>
              <a:rPr spc="520" dirty="0">
                <a:solidFill>
                  <a:srgbClr val="F5EEEE"/>
                </a:solidFill>
              </a:rPr>
              <a:t>mm</a:t>
            </a:r>
            <a:r>
              <a:rPr spc="515" dirty="0">
                <a:solidFill>
                  <a:srgbClr val="F5EEEE"/>
                </a:solidFill>
              </a:rPr>
              <a:t>u</a:t>
            </a:r>
            <a:r>
              <a:rPr spc="505" dirty="0">
                <a:solidFill>
                  <a:srgbClr val="F5EEEE"/>
                </a:solidFill>
              </a:rPr>
              <a:t>n</a:t>
            </a:r>
            <a:r>
              <a:rPr spc="500" dirty="0">
                <a:solidFill>
                  <a:srgbClr val="F5EEEE"/>
                </a:solidFill>
              </a:rPr>
              <a:t>i</a:t>
            </a:r>
            <a:r>
              <a:rPr spc="515" dirty="0">
                <a:solidFill>
                  <a:srgbClr val="F5EEEE"/>
                </a:solidFill>
              </a:rPr>
              <a:t>c</a:t>
            </a:r>
            <a:r>
              <a:rPr spc="520" dirty="0">
                <a:solidFill>
                  <a:srgbClr val="F5EEEE"/>
                </a:solidFill>
              </a:rPr>
              <a:t>a</a:t>
            </a:r>
            <a:r>
              <a:rPr spc="495" dirty="0">
                <a:solidFill>
                  <a:srgbClr val="F5EEEE"/>
                </a:solidFill>
              </a:rPr>
              <a:t>t</a:t>
            </a:r>
            <a:r>
              <a:rPr spc="500" dirty="0">
                <a:solidFill>
                  <a:srgbClr val="F5EEEE"/>
                </a:solidFill>
              </a:rPr>
              <a:t>io</a:t>
            </a:r>
            <a:r>
              <a:rPr spc="-10" dirty="0">
                <a:solidFill>
                  <a:srgbClr val="F5EEEE"/>
                </a:solidFill>
              </a:rPr>
              <a:t>n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505" dirty="0">
                <a:solidFill>
                  <a:srgbClr val="F5EEEE"/>
                </a:solidFill>
              </a:rPr>
              <a:t>a</a:t>
            </a:r>
            <a:r>
              <a:rPr spc="490" dirty="0">
                <a:solidFill>
                  <a:srgbClr val="F5EEEE"/>
                </a:solidFill>
              </a:rPr>
              <a:t>n</a:t>
            </a:r>
            <a:r>
              <a:rPr spc="-25" dirty="0">
                <a:solidFill>
                  <a:srgbClr val="F5EEEE"/>
                </a:solidFill>
              </a:rPr>
              <a:t>d</a:t>
            </a:r>
          </a:p>
          <a:p>
            <a:pPr marL="6508115">
              <a:lnSpc>
                <a:spcPct val="100000"/>
              </a:lnSpc>
              <a:spcBef>
                <a:spcPts val="325"/>
              </a:spcBef>
              <a:tabLst>
                <a:tab pos="11418570" algn="l"/>
              </a:tabLst>
            </a:pPr>
            <a:r>
              <a:rPr spc="520" dirty="0">
                <a:solidFill>
                  <a:srgbClr val="F5EEEE"/>
                </a:solidFill>
              </a:rPr>
              <a:t>Sta</a:t>
            </a:r>
            <a:r>
              <a:rPr spc="420" dirty="0">
                <a:solidFill>
                  <a:srgbClr val="F5EEEE"/>
                </a:solidFill>
              </a:rPr>
              <a:t>k</a:t>
            </a:r>
            <a:r>
              <a:rPr spc="500" dirty="0">
                <a:solidFill>
                  <a:srgbClr val="F5EEEE"/>
                </a:solidFill>
              </a:rPr>
              <a:t>e</a:t>
            </a:r>
            <a:r>
              <a:rPr spc="515" dirty="0">
                <a:solidFill>
                  <a:srgbClr val="F5EEEE"/>
                </a:solidFill>
              </a:rPr>
              <a:t>h</a:t>
            </a:r>
            <a:r>
              <a:rPr spc="475" dirty="0">
                <a:solidFill>
                  <a:srgbClr val="F5EEEE"/>
                </a:solidFill>
              </a:rPr>
              <a:t>o</a:t>
            </a:r>
            <a:r>
              <a:rPr spc="520" dirty="0">
                <a:solidFill>
                  <a:srgbClr val="F5EEEE"/>
                </a:solidFill>
              </a:rPr>
              <a:t>l</a:t>
            </a:r>
            <a:r>
              <a:rPr spc="500" dirty="0">
                <a:solidFill>
                  <a:srgbClr val="F5EEEE"/>
                </a:solidFill>
              </a:rPr>
              <a:t>de</a:t>
            </a:r>
            <a:r>
              <a:rPr spc="-10" dirty="0">
                <a:solidFill>
                  <a:srgbClr val="F5EEEE"/>
                </a:solidFill>
              </a:rPr>
              <a:t>r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500" dirty="0">
                <a:solidFill>
                  <a:srgbClr val="F5EEEE"/>
                </a:solidFill>
              </a:rPr>
              <a:t>M</a:t>
            </a:r>
            <a:r>
              <a:rPr spc="520" dirty="0">
                <a:solidFill>
                  <a:srgbClr val="F5EEEE"/>
                </a:solidFill>
              </a:rPr>
              <a:t>a</a:t>
            </a:r>
            <a:r>
              <a:rPr spc="505" dirty="0">
                <a:solidFill>
                  <a:srgbClr val="F5EEEE"/>
                </a:solidFill>
              </a:rPr>
              <a:t>n</a:t>
            </a:r>
            <a:r>
              <a:rPr spc="520" dirty="0">
                <a:solidFill>
                  <a:srgbClr val="F5EEEE"/>
                </a:solidFill>
              </a:rPr>
              <a:t>a</a:t>
            </a:r>
            <a:r>
              <a:rPr spc="509" dirty="0">
                <a:solidFill>
                  <a:srgbClr val="F5EEEE"/>
                </a:solidFill>
              </a:rPr>
              <a:t>g</a:t>
            </a:r>
            <a:r>
              <a:rPr spc="500" dirty="0">
                <a:solidFill>
                  <a:srgbClr val="F5EEEE"/>
                </a:solidFill>
              </a:rPr>
              <a:t>e</a:t>
            </a:r>
            <a:r>
              <a:rPr spc="520" dirty="0">
                <a:solidFill>
                  <a:srgbClr val="F5EEEE"/>
                </a:solidFill>
              </a:rPr>
              <a:t>m</a:t>
            </a:r>
            <a:r>
              <a:rPr spc="500" dirty="0">
                <a:solidFill>
                  <a:srgbClr val="F5EEEE"/>
                </a:solidFill>
              </a:rPr>
              <a:t>e</a:t>
            </a:r>
            <a:r>
              <a:rPr spc="505" dirty="0">
                <a:solidFill>
                  <a:srgbClr val="F5EEEE"/>
                </a:solidFill>
              </a:rPr>
              <a:t>n</a:t>
            </a:r>
            <a:r>
              <a:rPr spc="-10" dirty="0">
                <a:solidFill>
                  <a:srgbClr val="F5EEEE"/>
                </a:solidFill>
              </a:rPr>
              <a:t>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1735" y="5160264"/>
            <a:ext cx="716279" cy="71323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260717" y="5117084"/>
            <a:ext cx="280670" cy="577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17891" y="5105476"/>
            <a:ext cx="349694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786255" algn="l"/>
              </a:tabLst>
            </a:pPr>
            <a:r>
              <a:rPr sz="3500" spc="130" dirty="0">
                <a:solidFill>
                  <a:srgbClr val="E0E6E9"/>
                </a:solidFill>
                <a:latin typeface="Cambria"/>
                <a:cs typeface="Cambria"/>
              </a:rPr>
              <a:t>Regular</a:t>
            </a:r>
            <a:r>
              <a:rPr sz="3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500" spc="135" dirty="0">
                <a:solidFill>
                  <a:srgbClr val="E0E6E9"/>
                </a:solidFill>
                <a:latin typeface="Cambria"/>
                <a:cs typeface="Cambria"/>
              </a:rPr>
              <a:t>Updates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891" y="6122953"/>
            <a:ext cx="4207510" cy="250190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350" spc="175" dirty="0">
                <a:solidFill>
                  <a:srgbClr val="E0E6E9"/>
                </a:solidFill>
                <a:latin typeface="Cambria"/>
                <a:cs typeface="Cambria"/>
              </a:rPr>
              <a:t>Communicate</a:t>
            </a:r>
            <a:r>
              <a:rPr sz="235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plans,</a:t>
            </a:r>
            <a:endParaRPr sz="2350">
              <a:latin typeface="Cambria"/>
              <a:cs typeface="Cambria"/>
            </a:endParaRPr>
          </a:p>
          <a:p>
            <a:pPr marL="12700" marR="265430">
              <a:lnSpc>
                <a:spcPts val="3910"/>
              </a:lnSpc>
              <a:spcBef>
                <a:spcPts val="295"/>
              </a:spcBef>
            </a:pPr>
            <a:r>
              <a:rPr sz="2350" spc="160" dirty="0">
                <a:solidFill>
                  <a:srgbClr val="E0E6E9"/>
                </a:solidFill>
                <a:latin typeface="Cambria"/>
                <a:cs typeface="Cambria"/>
              </a:rPr>
              <a:t>progress</a:t>
            </a:r>
            <a:r>
              <a:rPr sz="23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0E6E9"/>
                </a:solidFill>
                <a:latin typeface="Cambria"/>
                <a:cs typeface="Cambria"/>
              </a:rPr>
              <a:t>updates,</a:t>
            </a:r>
            <a:r>
              <a:rPr sz="235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E0E6E9"/>
                </a:solidFill>
                <a:latin typeface="Cambria"/>
                <a:cs typeface="Cambria"/>
              </a:rPr>
              <a:t>any </a:t>
            </a:r>
            <a:r>
              <a:rPr sz="2350" spc="160" dirty="0">
                <a:solidFill>
                  <a:srgbClr val="E0E6E9"/>
                </a:solidFill>
                <a:latin typeface="Cambria"/>
                <a:cs typeface="Cambria"/>
              </a:rPr>
              <a:t>changes</a:t>
            </a:r>
            <a:r>
              <a:rPr sz="235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0E6E9"/>
                </a:solidFill>
                <a:latin typeface="Cambria"/>
                <a:cs typeface="Cambria"/>
              </a:rPr>
              <a:t>stakeholders,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keeping</a:t>
            </a:r>
            <a:r>
              <a:rPr sz="235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them</a:t>
            </a:r>
            <a:r>
              <a:rPr sz="23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0E6E9"/>
                </a:solidFill>
                <a:latin typeface="Cambria"/>
                <a:cs typeface="Cambria"/>
              </a:rPr>
              <a:t>informed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engaged.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95631" y="4916423"/>
            <a:ext cx="713231" cy="7101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2485623" y="4871973"/>
            <a:ext cx="280670" cy="577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-50" dirty="0">
                <a:solidFill>
                  <a:srgbClr val="E0E6E9"/>
                </a:solidFill>
                <a:latin typeface="Cambria"/>
                <a:cs typeface="Cambria"/>
              </a:rPr>
              <a:t>2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279882" y="4834508"/>
            <a:ext cx="2993390" cy="111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45" dirty="0">
                <a:solidFill>
                  <a:srgbClr val="E0E6E9"/>
                </a:solidFill>
                <a:latin typeface="Cambria"/>
                <a:cs typeface="Cambria"/>
              </a:rPr>
              <a:t>Feedback</a:t>
            </a:r>
            <a:endParaRPr sz="3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3500" spc="165" dirty="0">
                <a:solidFill>
                  <a:srgbClr val="E0E6E9"/>
                </a:solidFill>
                <a:latin typeface="Cambria"/>
                <a:cs typeface="Cambria"/>
              </a:rPr>
              <a:t>Incorporation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79882" y="6385458"/>
            <a:ext cx="4142740" cy="200469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Gather</a:t>
            </a:r>
            <a:r>
              <a:rPr sz="23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feedback</a:t>
            </a:r>
            <a:r>
              <a:rPr sz="23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E0E6E9"/>
                </a:solidFill>
                <a:latin typeface="Cambria"/>
                <a:cs typeface="Cambria"/>
              </a:rPr>
              <a:t>from</a:t>
            </a:r>
            <a:endParaRPr sz="2350">
              <a:latin typeface="Cambria"/>
              <a:cs typeface="Cambria"/>
            </a:endParaRPr>
          </a:p>
          <a:p>
            <a:pPr marL="12700" marR="5080">
              <a:lnSpc>
                <a:spcPts val="3910"/>
              </a:lnSpc>
              <a:spcBef>
                <a:spcPts val="290"/>
              </a:spcBef>
            </a:pP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stakeholders</a:t>
            </a:r>
            <a:r>
              <a:rPr sz="2350" spc="2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0" dirty="0">
                <a:solidFill>
                  <a:srgbClr val="E0E6E9"/>
                </a:solidFill>
                <a:latin typeface="Cambria"/>
                <a:cs typeface="Cambria"/>
              </a:rPr>
              <a:t>throughout</a:t>
            </a:r>
            <a:r>
              <a:rPr sz="2350" spc="2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E0E6E9"/>
                </a:solidFill>
                <a:latin typeface="Cambria"/>
                <a:cs typeface="Cambria"/>
              </a:rPr>
              <a:t>the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23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process</a:t>
            </a:r>
            <a:r>
              <a:rPr sz="2350" spc="22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incorporate</a:t>
            </a:r>
            <a:r>
              <a:rPr sz="2350" spc="1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E0E6E9"/>
                </a:solidFill>
                <a:latin typeface="Cambria"/>
                <a:cs typeface="Cambria"/>
              </a:rPr>
              <a:t>it</a:t>
            </a:r>
            <a:r>
              <a:rPr sz="23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into</a:t>
            </a:r>
            <a:r>
              <a:rPr sz="23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E0E6E9"/>
                </a:solidFill>
                <a:latin typeface="Cambria"/>
                <a:cs typeface="Cambria"/>
              </a:rPr>
              <a:t>plan.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3563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1661" y="4604765"/>
            <a:ext cx="9834245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584700" algn="l"/>
                <a:tab pos="6249035" algn="l"/>
              </a:tabLst>
            </a:pPr>
            <a:r>
              <a:rPr spc="505" dirty="0">
                <a:solidFill>
                  <a:schemeClr val="tx1"/>
                </a:solidFill>
              </a:rPr>
              <a:t>Mo</a:t>
            </a:r>
            <a:r>
              <a:rPr spc="509" dirty="0">
                <a:solidFill>
                  <a:schemeClr val="tx1"/>
                </a:solidFill>
              </a:rPr>
              <a:t>n</a:t>
            </a:r>
            <a:r>
              <a:rPr spc="505" dirty="0">
                <a:solidFill>
                  <a:schemeClr val="tx1"/>
                </a:solidFill>
              </a:rPr>
              <a:t>i</a:t>
            </a:r>
            <a:r>
              <a:rPr spc="470" dirty="0">
                <a:solidFill>
                  <a:schemeClr val="tx1"/>
                </a:solidFill>
              </a:rPr>
              <a:t>t</a:t>
            </a:r>
            <a:r>
              <a:rPr spc="505" dirty="0">
                <a:solidFill>
                  <a:schemeClr val="tx1"/>
                </a:solidFill>
              </a:rPr>
              <a:t>o</a:t>
            </a:r>
            <a:r>
              <a:rPr spc="495" dirty="0">
                <a:solidFill>
                  <a:schemeClr val="tx1"/>
                </a:solidFill>
              </a:rPr>
              <a:t>r</a:t>
            </a:r>
            <a:r>
              <a:rPr spc="505" dirty="0">
                <a:solidFill>
                  <a:schemeClr val="tx1"/>
                </a:solidFill>
              </a:rPr>
              <a:t>i</a:t>
            </a:r>
            <a:r>
              <a:rPr spc="484" dirty="0">
                <a:solidFill>
                  <a:schemeClr val="tx1"/>
                </a:solidFill>
              </a:rPr>
              <a:t>n</a:t>
            </a:r>
            <a:r>
              <a:rPr spc="-10" dirty="0">
                <a:solidFill>
                  <a:schemeClr val="tx1"/>
                </a:solidFill>
              </a:rPr>
              <a:t>g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505" dirty="0">
                <a:solidFill>
                  <a:schemeClr val="tx1"/>
                </a:solidFill>
              </a:rPr>
              <a:t>a</a:t>
            </a:r>
            <a:r>
              <a:rPr spc="495" dirty="0">
                <a:solidFill>
                  <a:schemeClr val="tx1"/>
                </a:solidFill>
              </a:rPr>
              <a:t>n</a:t>
            </a:r>
            <a:r>
              <a:rPr spc="-25" dirty="0">
                <a:solidFill>
                  <a:schemeClr val="tx1"/>
                </a:solidFill>
              </a:rPr>
              <a:t>d</a:t>
            </a:r>
            <a:r>
              <a:rPr dirty="0">
                <a:solidFill>
                  <a:schemeClr val="tx1"/>
                </a:solidFill>
              </a:rPr>
              <a:t>	</a:t>
            </a:r>
            <a:r>
              <a:rPr spc="275" dirty="0">
                <a:solidFill>
                  <a:schemeClr val="tx1"/>
                </a:solidFill>
              </a:rPr>
              <a:t>F</a:t>
            </a:r>
            <a:r>
              <a:rPr spc="505" dirty="0">
                <a:solidFill>
                  <a:schemeClr val="tx1"/>
                </a:solidFill>
              </a:rPr>
              <a:t>eed</a:t>
            </a:r>
            <a:r>
              <a:rPr spc="500" dirty="0">
                <a:solidFill>
                  <a:schemeClr val="tx1"/>
                </a:solidFill>
              </a:rPr>
              <a:t>b</a:t>
            </a:r>
            <a:r>
              <a:rPr spc="520" dirty="0">
                <a:solidFill>
                  <a:schemeClr val="tx1"/>
                </a:solidFill>
              </a:rPr>
              <a:t>ac</a:t>
            </a:r>
            <a:r>
              <a:rPr spc="-10" dirty="0">
                <a:solidFill>
                  <a:schemeClr val="tx1"/>
                </a:solidFill>
              </a:rPr>
              <a:t>k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8991" y="6172200"/>
            <a:ext cx="771144" cy="76809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51661" y="7088780"/>
            <a:ext cx="7463155" cy="2040302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3000" spc="140" dirty="0">
                <a:solidFill>
                  <a:schemeClr val="tx1"/>
                </a:solidFill>
                <a:latin typeface="Cambria"/>
                <a:cs typeface="Cambria"/>
              </a:rPr>
              <a:t>Analytics</a:t>
            </a:r>
            <a:endParaRPr sz="3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350" spc="110" dirty="0">
                <a:solidFill>
                  <a:schemeClr val="tx1"/>
                </a:solidFill>
                <a:latin typeface="Cambria"/>
                <a:cs typeface="Cambria"/>
              </a:rPr>
              <a:t>Track</a:t>
            </a:r>
            <a:r>
              <a:rPr sz="2350" spc="39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chemeClr val="tx1"/>
                </a:solidFill>
                <a:latin typeface="Cambria"/>
                <a:cs typeface="Cambria"/>
              </a:rPr>
              <a:t>user</a:t>
            </a:r>
            <a:r>
              <a:rPr sz="2350" spc="36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chemeClr val="tx1"/>
                </a:solidFill>
                <a:latin typeface="Cambria"/>
                <a:cs typeface="Cambria"/>
              </a:rPr>
              <a:t>behavior,</a:t>
            </a:r>
            <a:r>
              <a:rPr sz="2350" spc="4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chemeClr val="tx1"/>
                </a:solidFill>
                <a:latin typeface="Cambria"/>
                <a:cs typeface="Cambria"/>
              </a:rPr>
              <a:t>app</a:t>
            </a:r>
            <a:r>
              <a:rPr sz="2350" spc="38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chemeClr val="tx1"/>
                </a:solidFill>
                <a:latin typeface="Cambria"/>
                <a:cs typeface="Cambria"/>
              </a:rPr>
              <a:t>performance</a:t>
            </a:r>
            <a:r>
              <a:rPr sz="2350" spc="4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chemeClr val="tx1"/>
                </a:solidFill>
                <a:latin typeface="Cambria"/>
                <a:cs typeface="Cambria"/>
              </a:rPr>
              <a:t>metrics,</a:t>
            </a:r>
            <a:endParaRPr sz="235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 marR="5080">
              <a:lnSpc>
                <a:spcPts val="3910"/>
              </a:lnSpc>
              <a:spcBef>
                <a:spcPts val="90"/>
              </a:spcBef>
            </a:pPr>
            <a:r>
              <a:rPr sz="2350" spc="110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2350" spc="3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chemeClr val="tx1"/>
                </a:solidFill>
                <a:latin typeface="Cambria"/>
                <a:cs typeface="Cambria"/>
              </a:rPr>
              <a:t>key</a:t>
            </a:r>
            <a:r>
              <a:rPr sz="2350" spc="3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chemeClr val="tx1"/>
                </a:solidFill>
                <a:latin typeface="Cambria"/>
                <a:cs typeface="Cambria"/>
              </a:rPr>
              <a:t>performance</a:t>
            </a:r>
            <a:r>
              <a:rPr sz="2350" spc="459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chemeClr val="tx1"/>
                </a:solidFill>
                <a:latin typeface="Cambria"/>
                <a:cs typeface="Cambria"/>
              </a:rPr>
              <a:t>indicators</a:t>
            </a:r>
            <a:r>
              <a:rPr sz="2350" spc="4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chemeClr val="tx1"/>
                </a:solidFill>
                <a:latin typeface="Cambria"/>
                <a:cs typeface="Cambria"/>
              </a:rPr>
              <a:t>to</a:t>
            </a:r>
            <a:r>
              <a:rPr sz="2350" spc="33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chemeClr val="tx1"/>
                </a:solidFill>
                <a:latin typeface="Cambria"/>
                <a:cs typeface="Cambria"/>
              </a:rPr>
              <a:t>identify</a:t>
            </a:r>
            <a:r>
              <a:rPr sz="2350" spc="39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chemeClr val="tx1"/>
                </a:solidFill>
                <a:latin typeface="Cambria"/>
                <a:cs typeface="Cambria"/>
              </a:rPr>
              <a:t>trends </a:t>
            </a:r>
            <a:r>
              <a:rPr sz="2350" spc="110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2350" spc="36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20" dirty="0">
                <a:solidFill>
                  <a:schemeClr val="tx1"/>
                </a:solidFill>
                <a:latin typeface="Cambria"/>
                <a:cs typeface="Cambria"/>
              </a:rPr>
              <a:t>areas</a:t>
            </a:r>
            <a:r>
              <a:rPr sz="2350" spc="4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chemeClr val="tx1"/>
                </a:solidFill>
                <a:latin typeface="Cambria"/>
                <a:cs typeface="Cambria"/>
              </a:rPr>
              <a:t>for</a:t>
            </a:r>
            <a:r>
              <a:rPr sz="2350" spc="35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chemeClr val="tx1"/>
                </a:solidFill>
                <a:latin typeface="Cambria"/>
                <a:cs typeface="Cambria"/>
              </a:rPr>
              <a:t>improvement.</a:t>
            </a:r>
            <a:endParaRPr sz="235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5647" y="6172200"/>
            <a:ext cx="771144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50120" y="7088780"/>
            <a:ext cx="7659370" cy="201612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958850" algn="l"/>
              </a:tabLst>
            </a:pPr>
            <a:r>
              <a:rPr sz="3000" spc="95" dirty="0">
                <a:solidFill>
                  <a:schemeClr val="tx1"/>
                </a:solidFill>
                <a:latin typeface="Cambria"/>
                <a:cs typeface="Cambria"/>
              </a:rPr>
              <a:t>User</a:t>
            </a:r>
            <a:r>
              <a:rPr sz="3000" dirty="0">
                <a:solidFill>
                  <a:schemeClr val="tx1"/>
                </a:solidFill>
                <a:latin typeface="Cambria"/>
                <a:cs typeface="Cambria"/>
              </a:rPr>
              <a:t>	</a:t>
            </a:r>
            <a:r>
              <a:rPr sz="3000" spc="105" dirty="0">
                <a:solidFill>
                  <a:schemeClr val="tx1"/>
                </a:solidFill>
                <a:latin typeface="Cambria"/>
                <a:cs typeface="Cambria"/>
              </a:rPr>
              <a:t>Feedback</a:t>
            </a:r>
            <a:endParaRPr sz="300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350" spc="130" dirty="0">
                <a:solidFill>
                  <a:schemeClr val="tx1"/>
                </a:solidFill>
                <a:latin typeface="Cambria"/>
                <a:cs typeface="Cambria"/>
              </a:rPr>
              <a:t>Gather</a:t>
            </a:r>
            <a:r>
              <a:rPr sz="2350" spc="3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chemeClr val="tx1"/>
                </a:solidFill>
                <a:latin typeface="Cambria"/>
                <a:cs typeface="Cambria"/>
              </a:rPr>
              <a:t>user</a:t>
            </a:r>
            <a:r>
              <a:rPr sz="2350" spc="30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chemeClr val="tx1"/>
                </a:solidFill>
                <a:latin typeface="Cambria"/>
                <a:cs typeface="Cambria"/>
              </a:rPr>
              <a:t>feedback</a:t>
            </a:r>
            <a:r>
              <a:rPr sz="2350" spc="3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chemeClr val="tx1"/>
                </a:solidFill>
                <a:latin typeface="Cambria"/>
                <a:cs typeface="Cambria"/>
              </a:rPr>
              <a:t>through</a:t>
            </a:r>
            <a:r>
              <a:rPr sz="2350" spc="2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chemeClr val="tx1"/>
                </a:solidFill>
                <a:latin typeface="Cambria"/>
                <a:cs typeface="Cambria"/>
              </a:rPr>
              <a:t>surveys,</a:t>
            </a:r>
            <a:r>
              <a:rPr sz="2350" spc="2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chemeClr val="tx1"/>
                </a:solidFill>
                <a:latin typeface="Cambria"/>
                <a:cs typeface="Cambria"/>
              </a:rPr>
              <a:t>reviews,</a:t>
            </a:r>
            <a:r>
              <a:rPr sz="2350" spc="3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endParaRPr sz="2350" dirty="0">
              <a:solidFill>
                <a:schemeClr val="tx1"/>
              </a:solidFill>
              <a:latin typeface="Cambria"/>
              <a:cs typeface="Cambria"/>
            </a:endParaRPr>
          </a:p>
          <a:p>
            <a:pPr marL="12700" marR="478155">
              <a:lnSpc>
                <a:spcPts val="3910"/>
              </a:lnSpc>
              <a:spcBef>
                <a:spcPts val="90"/>
              </a:spcBef>
            </a:pPr>
            <a:r>
              <a:rPr sz="2350" spc="175" dirty="0">
                <a:solidFill>
                  <a:schemeClr val="tx1"/>
                </a:solidFill>
                <a:latin typeface="Cambria"/>
                <a:cs typeface="Cambria"/>
              </a:rPr>
              <a:t>in-</a:t>
            </a:r>
            <a:r>
              <a:rPr sz="2350" spc="105" dirty="0">
                <a:solidFill>
                  <a:schemeClr val="tx1"/>
                </a:solidFill>
                <a:latin typeface="Cambria"/>
                <a:cs typeface="Cambria"/>
              </a:rPr>
              <a:t>app</a:t>
            </a:r>
            <a:r>
              <a:rPr sz="2350" spc="32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chemeClr val="tx1"/>
                </a:solidFill>
                <a:latin typeface="Cambria"/>
                <a:cs typeface="Cambria"/>
              </a:rPr>
              <a:t>feedback</a:t>
            </a:r>
            <a:r>
              <a:rPr sz="2350" spc="31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chemeClr val="tx1"/>
                </a:solidFill>
                <a:latin typeface="Cambria"/>
                <a:cs typeface="Cambria"/>
              </a:rPr>
              <a:t>mechanisms</a:t>
            </a:r>
            <a:r>
              <a:rPr sz="2350" spc="30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chemeClr val="tx1"/>
                </a:solidFill>
                <a:latin typeface="Cambria"/>
                <a:cs typeface="Cambria"/>
              </a:rPr>
              <a:t>to</a:t>
            </a:r>
            <a:r>
              <a:rPr sz="2350" spc="34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chemeClr val="tx1"/>
                </a:solidFill>
                <a:latin typeface="Cambria"/>
                <a:cs typeface="Cambria"/>
              </a:rPr>
              <a:t>understand</a:t>
            </a:r>
            <a:r>
              <a:rPr sz="2350" spc="270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chemeClr val="tx1"/>
                </a:solidFill>
                <a:latin typeface="Cambria"/>
                <a:cs typeface="Cambria"/>
              </a:rPr>
              <a:t>user </a:t>
            </a:r>
            <a:r>
              <a:rPr sz="2350" spc="130" dirty="0">
                <a:solidFill>
                  <a:schemeClr val="tx1"/>
                </a:solidFill>
                <a:latin typeface="Cambria"/>
                <a:cs typeface="Cambria"/>
              </a:rPr>
              <a:t>needs</a:t>
            </a:r>
            <a:r>
              <a:rPr sz="2350" spc="32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chemeClr val="tx1"/>
                </a:solidFill>
                <a:latin typeface="Cambria"/>
                <a:cs typeface="Cambria"/>
              </a:rPr>
              <a:t>and</a:t>
            </a:r>
            <a:r>
              <a:rPr sz="2350" spc="315" dirty="0">
                <a:solidFill>
                  <a:schemeClr val="tx1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chemeClr val="tx1"/>
                </a:solidFill>
                <a:latin typeface="Cambria"/>
                <a:cs typeface="Cambria"/>
              </a:rPr>
              <a:t>preferences.</a:t>
            </a:r>
            <a:endParaRPr sz="2350" dirty="0">
              <a:solidFill>
                <a:schemeClr val="tx1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7720" y="9689590"/>
              <a:ext cx="2157984" cy="512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5682" y="1846909"/>
            <a:ext cx="9556115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72435" algn="l"/>
                <a:tab pos="4605655" algn="l"/>
              </a:tabLst>
            </a:pPr>
            <a:r>
              <a:rPr spc="375" dirty="0">
                <a:solidFill>
                  <a:srgbClr val="F5EEEE"/>
                </a:solidFill>
              </a:rPr>
              <a:t>Scaling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70" dirty="0">
                <a:solidFill>
                  <a:srgbClr val="F5EEEE"/>
                </a:solidFill>
              </a:rPr>
              <a:t>and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00" dirty="0">
                <a:solidFill>
                  <a:srgbClr val="F5EEEE"/>
                </a:solidFill>
              </a:rPr>
              <a:t>Optimization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991" y="3572255"/>
            <a:ext cx="1542287" cy="55290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57905" y="3718321"/>
            <a:ext cx="7106920" cy="432625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3000" spc="165" dirty="0">
                <a:solidFill>
                  <a:srgbClr val="E0E6E9"/>
                </a:solidFill>
                <a:latin typeface="Cambria"/>
                <a:cs typeface="Cambria"/>
              </a:rPr>
              <a:t>Scalability</a:t>
            </a:r>
            <a:r>
              <a:rPr sz="300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3000" spc="140" dirty="0">
                <a:solidFill>
                  <a:srgbClr val="E0E6E9"/>
                </a:solidFill>
                <a:latin typeface="Cambria"/>
                <a:cs typeface="Cambria"/>
              </a:rPr>
              <a:t>Design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Design</a:t>
            </a:r>
            <a:r>
              <a:rPr sz="23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350" spc="3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architecture</a:t>
            </a:r>
            <a:r>
              <a:rPr sz="235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5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accommodate</a:t>
            </a:r>
            <a:r>
              <a:rPr sz="235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increasing</a:t>
            </a:r>
            <a:r>
              <a:rPr sz="235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user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demand</a:t>
            </a:r>
            <a:r>
              <a:rPr sz="235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E0E6E9"/>
                </a:solidFill>
                <a:latin typeface="Cambria"/>
                <a:cs typeface="Cambria"/>
              </a:rPr>
              <a:t>data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volume,</a:t>
            </a:r>
            <a:r>
              <a:rPr sz="235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ensuring</a:t>
            </a:r>
            <a:r>
              <a:rPr sz="235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seamless</a:t>
            </a:r>
            <a:r>
              <a:rPr sz="235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performance.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tabLst>
                <a:tab pos="2516505" algn="l"/>
              </a:tabLst>
            </a:pPr>
            <a:r>
              <a:rPr sz="3000" spc="165" dirty="0">
                <a:solidFill>
                  <a:srgbClr val="E0E6E9"/>
                </a:solidFill>
                <a:latin typeface="Cambria"/>
                <a:cs typeface="Cambria"/>
              </a:rPr>
              <a:t>Performance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75" dirty="0">
                <a:solidFill>
                  <a:srgbClr val="E0E6E9"/>
                </a:solidFill>
                <a:latin typeface="Cambria"/>
                <a:cs typeface="Cambria"/>
              </a:rPr>
              <a:t>Optimization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Continuously</a:t>
            </a:r>
            <a:r>
              <a:rPr sz="235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0E6E9"/>
                </a:solidFill>
                <a:latin typeface="Cambria"/>
                <a:cs typeface="Cambria"/>
              </a:rPr>
              <a:t>optimize</a:t>
            </a:r>
            <a:r>
              <a:rPr sz="235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0" dirty="0">
                <a:solidFill>
                  <a:srgbClr val="E0E6E9"/>
                </a:solidFill>
                <a:latin typeface="Cambria"/>
                <a:cs typeface="Cambria"/>
              </a:rPr>
              <a:t>software's</a:t>
            </a:r>
            <a:endParaRPr sz="2350">
              <a:latin typeface="Cambria"/>
              <a:cs typeface="Cambria"/>
            </a:endParaRPr>
          </a:p>
          <a:p>
            <a:pPr marL="12700" marR="5080">
              <a:lnSpc>
                <a:spcPct val="137900"/>
              </a:lnSpc>
              <a:spcBef>
                <a:spcPts val="30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performance</a:t>
            </a:r>
            <a:r>
              <a:rPr sz="2350" spc="4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through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code</a:t>
            </a:r>
            <a:r>
              <a:rPr sz="23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refactoring,</a:t>
            </a:r>
            <a:r>
              <a:rPr sz="235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caching,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other</a:t>
            </a:r>
            <a:r>
              <a:rPr sz="235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techniques.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47720" y="9689590"/>
              <a:ext cx="2157984" cy="512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60856" y="2590291"/>
            <a:ext cx="9778365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590"/>
              </a:lnSpc>
              <a:tabLst>
                <a:tab pos="1672589" algn="l"/>
                <a:tab pos="4651375" algn="l"/>
                <a:tab pos="4863465" algn="l"/>
              </a:tabLst>
            </a:pPr>
            <a:r>
              <a:rPr spc="475" dirty="0">
                <a:solidFill>
                  <a:srgbClr val="F5EEEE"/>
                </a:solidFill>
              </a:rPr>
              <a:t>C</a:t>
            </a:r>
            <a:r>
              <a:rPr spc="480" dirty="0">
                <a:solidFill>
                  <a:srgbClr val="F5EEEE"/>
                </a:solidFill>
              </a:rPr>
              <a:t>on</a:t>
            </a:r>
            <a:r>
              <a:rPr spc="495" dirty="0">
                <a:solidFill>
                  <a:srgbClr val="F5EEEE"/>
                </a:solidFill>
              </a:rPr>
              <a:t>t</a:t>
            </a:r>
            <a:r>
              <a:rPr spc="480" dirty="0">
                <a:solidFill>
                  <a:srgbClr val="F5EEEE"/>
                </a:solidFill>
              </a:rPr>
              <a:t>in</a:t>
            </a:r>
            <a:r>
              <a:rPr spc="490" dirty="0">
                <a:solidFill>
                  <a:srgbClr val="F5EEEE"/>
                </a:solidFill>
              </a:rPr>
              <a:t>u</a:t>
            </a:r>
            <a:r>
              <a:rPr spc="480" dirty="0">
                <a:solidFill>
                  <a:srgbClr val="F5EEEE"/>
                </a:solidFill>
              </a:rPr>
              <a:t>o</a:t>
            </a:r>
            <a:r>
              <a:rPr spc="490" dirty="0">
                <a:solidFill>
                  <a:srgbClr val="F5EEEE"/>
                </a:solidFill>
              </a:rPr>
              <a:t>u</a:t>
            </a:r>
            <a:r>
              <a:rPr spc="-10" dirty="0">
                <a:solidFill>
                  <a:srgbClr val="F5EEEE"/>
                </a:solidFill>
              </a:rPr>
              <a:t>s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84" dirty="0">
                <a:solidFill>
                  <a:srgbClr val="F5EEEE"/>
                </a:solidFill>
              </a:rPr>
              <a:t>I</a:t>
            </a:r>
            <a:r>
              <a:rPr spc="495" dirty="0">
                <a:solidFill>
                  <a:srgbClr val="F5EEEE"/>
                </a:solidFill>
              </a:rPr>
              <a:t>m</a:t>
            </a:r>
            <a:r>
              <a:rPr spc="490" dirty="0">
                <a:solidFill>
                  <a:srgbClr val="F5EEEE"/>
                </a:solidFill>
              </a:rPr>
              <a:t>p</a:t>
            </a:r>
            <a:r>
              <a:rPr spc="395" dirty="0">
                <a:solidFill>
                  <a:srgbClr val="F5EEEE"/>
                </a:solidFill>
              </a:rPr>
              <a:t>r</a:t>
            </a:r>
            <a:r>
              <a:rPr spc="385" dirty="0">
                <a:solidFill>
                  <a:srgbClr val="F5EEEE"/>
                </a:solidFill>
              </a:rPr>
              <a:t>o</a:t>
            </a:r>
            <a:r>
              <a:rPr spc="350" dirty="0">
                <a:solidFill>
                  <a:srgbClr val="F5EEEE"/>
                </a:solidFill>
              </a:rPr>
              <a:t>v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95" dirty="0">
                <a:solidFill>
                  <a:srgbClr val="F5EEEE"/>
                </a:solidFill>
              </a:rPr>
              <a:t>m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80" dirty="0">
                <a:solidFill>
                  <a:srgbClr val="F5EEEE"/>
                </a:solidFill>
              </a:rPr>
              <a:t>n</a:t>
            </a:r>
            <a:r>
              <a:rPr spc="-10" dirty="0">
                <a:solidFill>
                  <a:srgbClr val="F5EEEE"/>
                </a:solidFill>
              </a:rPr>
              <a:t>t</a:t>
            </a:r>
            <a:r>
              <a:rPr spc="409" dirty="0">
                <a:solidFill>
                  <a:srgbClr val="F5EEEE"/>
                </a:solidFill>
              </a:rPr>
              <a:t> </a:t>
            </a:r>
            <a:r>
              <a:rPr spc="480" dirty="0">
                <a:solidFill>
                  <a:srgbClr val="F5EEEE"/>
                </a:solidFill>
              </a:rPr>
              <a:t>a</a:t>
            </a:r>
            <a:r>
              <a:rPr spc="465" dirty="0">
                <a:solidFill>
                  <a:srgbClr val="F5EEEE"/>
                </a:solidFill>
              </a:rPr>
              <a:t>n</a:t>
            </a:r>
            <a:r>
              <a:rPr spc="-25" dirty="0">
                <a:solidFill>
                  <a:srgbClr val="F5EEEE"/>
                </a:solidFill>
              </a:rPr>
              <a:t>d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65" dirty="0">
                <a:solidFill>
                  <a:srgbClr val="F5EEEE"/>
                </a:solidFill>
              </a:rPr>
              <a:t>R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95" dirty="0">
                <a:solidFill>
                  <a:srgbClr val="F5EEEE"/>
                </a:solidFill>
              </a:rPr>
              <a:t>l</a:t>
            </a:r>
            <a:r>
              <a:rPr spc="475" dirty="0">
                <a:solidFill>
                  <a:srgbClr val="F5EEEE"/>
                </a:solidFill>
              </a:rPr>
              <a:t>e</a:t>
            </a:r>
            <a:r>
              <a:rPr spc="495" dirty="0">
                <a:solidFill>
                  <a:srgbClr val="F5EEEE"/>
                </a:solidFill>
              </a:rPr>
              <a:t>as</a:t>
            </a:r>
            <a:r>
              <a:rPr spc="-10" dirty="0">
                <a:solidFill>
                  <a:srgbClr val="F5EEEE"/>
                </a:solidFill>
              </a:rPr>
              <a:t>e</a:t>
            </a:r>
            <a:r>
              <a:rPr dirty="0">
                <a:solidFill>
                  <a:srgbClr val="F5EEEE"/>
                </a:solidFill>
              </a:rPr>
              <a:t>		</a:t>
            </a:r>
            <a:r>
              <a:rPr spc="380" dirty="0">
                <a:solidFill>
                  <a:srgbClr val="F5EEEE"/>
                </a:solidFill>
              </a:rPr>
              <a:t>C</a:t>
            </a:r>
            <a:r>
              <a:rPr spc="350" dirty="0">
                <a:solidFill>
                  <a:srgbClr val="F5EEEE"/>
                </a:solidFill>
              </a:rPr>
              <a:t>y</a:t>
            </a:r>
            <a:r>
              <a:rPr spc="500" dirty="0">
                <a:solidFill>
                  <a:srgbClr val="F5EEEE"/>
                </a:solidFill>
              </a:rPr>
              <a:t>c</a:t>
            </a:r>
            <a:r>
              <a:rPr spc="495" dirty="0">
                <a:solidFill>
                  <a:srgbClr val="F5EEEE"/>
                </a:solidFill>
              </a:rPr>
              <a:t>l</a:t>
            </a:r>
            <a:r>
              <a:rPr spc="-10" dirty="0">
                <a:solidFill>
                  <a:srgbClr val="F5EEEE"/>
                </a:solidFill>
              </a:rPr>
              <a:t>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1661" y="5345582"/>
            <a:ext cx="8482330" cy="250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95"/>
              </a:spcBef>
            </a:pP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Regularly</a:t>
            </a:r>
            <a:r>
              <a:rPr sz="235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review</a:t>
            </a:r>
            <a:r>
              <a:rPr sz="235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refine</a:t>
            </a:r>
            <a:r>
              <a:rPr sz="23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3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235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planning</a:t>
            </a:r>
            <a:r>
              <a:rPr sz="23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process,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incorporating</a:t>
            </a:r>
            <a:r>
              <a:rPr sz="2350" spc="2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learnings</a:t>
            </a:r>
            <a:r>
              <a:rPr sz="23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best</a:t>
            </a:r>
            <a:r>
              <a:rPr sz="235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practices</a:t>
            </a:r>
            <a:r>
              <a:rPr sz="235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35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E0E6E9"/>
                </a:solidFill>
                <a:latin typeface="Cambria"/>
                <a:cs typeface="Cambria"/>
              </a:rPr>
              <a:t>improve</a:t>
            </a:r>
            <a:endParaRPr sz="2350">
              <a:latin typeface="Cambria"/>
              <a:cs typeface="Cambria"/>
            </a:endParaRPr>
          </a:p>
          <a:p>
            <a:pPr marL="12700" marR="227965">
              <a:lnSpc>
                <a:spcPct val="137900"/>
              </a:lnSpc>
              <a:spcBef>
                <a:spcPts val="20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efficiency</a:t>
            </a:r>
            <a:r>
              <a:rPr sz="23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effectiveness.</a:t>
            </a:r>
            <a:r>
              <a:rPr sz="23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Continuously</a:t>
            </a:r>
            <a:r>
              <a:rPr sz="23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iterate</a:t>
            </a:r>
            <a:r>
              <a:rPr sz="235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on</a:t>
            </a:r>
            <a:r>
              <a:rPr sz="23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the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35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based</a:t>
            </a:r>
            <a:r>
              <a:rPr sz="235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E0E6E9"/>
                </a:solidFill>
                <a:latin typeface="Cambria"/>
                <a:cs typeface="Cambria"/>
              </a:rPr>
              <a:t>on</a:t>
            </a:r>
            <a:r>
              <a:rPr sz="23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feedback</a:t>
            </a:r>
            <a:r>
              <a:rPr sz="235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0E6E9"/>
                </a:solidFill>
                <a:latin typeface="Cambria"/>
                <a:cs typeface="Cambria"/>
              </a:rPr>
              <a:t>insights</a:t>
            </a:r>
            <a:r>
              <a:rPr sz="235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5" dirty="0">
                <a:solidFill>
                  <a:srgbClr val="E0E6E9"/>
                </a:solidFill>
                <a:latin typeface="Cambria"/>
                <a:cs typeface="Cambria"/>
              </a:rPr>
              <a:t>gained</a:t>
            </a:r>
            <a:r>
              <a:rPr sz="23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E0E6E9"/>
                </a:solidFill>
                <a:latin typeface="Cambria"/>
                <a:cs typeface="Cambria"/>
              </a:rPr>
              <a:t>from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2350" spc="145" dirty="0">
                <a:solidFill>
                  <a:srgbClr val="E0E6E9"/>
                </a:solidFill>
                <a:latin typeface="Cambria"/>
                <a:cs typeface="Cambria"/>
              </a:rPr>
              <a:t>monitoring</a:t>
            </a:r>
            <a:r>
              <a:rPr sz="2350" spc="2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1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5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25" dirty="0">
                <a:solidFill>
                  <a:srgbClr val="E0E6E9"/>
                </a:solidFill>
                <a:latin typeface="Cambria"/>
                <a:cs typeface="Cambria"/>
              </a:rPr>
              <a:t>user</a:t>
            </a:r>
            <a:r>
              <a:rPr sz="23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50" spc="130" dirty="0">
                <a:solidFill>
                  <a:srgbClr val="E0E6E9"/>
                </a:solidFill>
                <a:latin typeface="Cambria"/>
                <a:cs typeface="Cambria"/>
              </a:rPr>
              <a:t>interaction.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102869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58111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110"/>
              </a:spcBef>
            </a:pPr>
            <a:r>
              <a:rPr spc="380" dirty="0"/>
              <a:t>Jira</a:t>
            </a:r>
            <a:r>
              <a:rPr spc="105" dirty="0"/>
              <a:t> </a:t>
            </a:r>
            <a:r>
              <a:rPr spc="425" dirty="0"/>
              <a:t>for</a:t>
            </a:r>
            <a:r>
              <a:rPr spc="120" dirty="0"/>
              <a:t> </a:t>
            </a:r>
            <a:r>
              <a:rPr spc="570" dirty="0"/>
              <a:t>GMIndia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7022" y="5224081"/>
            <a:ext cx="8586470" cy="3873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A</a:t>
            </a:r>
            <a:r>
              <a:rPr sz="2350" spc="3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comprehensive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guide</a:t>
            </a:r>
            <a:r>
              <a:rPr sz="235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to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00" dirty="0">
                <a:solidFill>
                  <a:srgbClr val="E1E6E9"/>
                </a:solidFill>
                <a:latin typeface="Cambria"/>
                <a:cs typeface="Cambria"/>
              </a:rPr>
              <a:t>using</a:t>
            </a:r>
            <a:r>
              <a:rPr sz="23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Jira</a:t>
            </a:r>
            <a:r>
              <a:rPr sz="235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23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29" dirty="0">
                <a:solidFill>
                  <a:srgbClr val="E1E6E9"/>
                </a:solidFill>
                <a:latin typeface="Cambria"/>
                <a:cs typeface="Cambria"/>
              </a:rPr>
              <a:t>GMIndia</a:t>
            </a:r>
            <a:r>
              <a:rPr sz="235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projects.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661" y="1756410"/>
            <a:ext cx="9150350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36114" algn="l"/>
                <a:tab pos="3902710" algn="l"/>
                <a:tab pos="5467985" algn="l"/>
              </a:tabLst>
            </a:pPr>
            <a:r>
              <a:rPr spc="245" dirty="0">
                <a:solidFill>
                  <a:srgbClr val="F5EEEE"/>
                </a:solidFill>
              </a:rPr>
              <a:t>Who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80" dirty="0">
                <a:solidFill>
                  <a:srgbClr val="F5EEEE"/>
                </a:solidFill>
              </a:rPr>
              <a:t>Uses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54" dirty="0">
                <a:solidFill>
                  <a:srgbClr val="F5EEEE"/>
                </a:solidFill>
              </a:rPr>
              <a:t>Jira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25" dirty="0">
                <a:solidFill>
                  <a:srgbClr val="F5EEEE"/>
                </a:solidFill>
              </a:rPr>
              <a:t>Software?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966" y="3748862"/>
            <a:ext cx="6226810" cy="185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3310" algn="l"/>
              </a:tabLst>
            </a:pPr>
            <a:r>
              <a:rPr sz="3000" spc="140" dirty="0">
                <a:solidFill>
                  <a:srgbClr val="F5EEEE"/>
                </a:solidFill>
                <a:latin typeface="Cambria"/>
                <a:cs typeface="Cambria"/>
              </a:rPr>
              <a:t>Jira's</a:t>
            </a:r>
            <a:r>
              <a:rPr sz="30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3000" spc="145" dirty="0">
                <a:solidFill>
                  <a:srgbClr val="F5EEEE"/>
                </a:solidFill>
                <a:latin typeface="Cambria"/>
                <a:cs typeface="Cambria"/>
              </a:rPr>
              <a:t>Reach</a:t>
            </a:r>
            <a:endParaRPr sz="3000">
              <a:latin typeface="Cambria"/>
              <a:cs typeface="Cambria"/>
            </a:endParaRPr>
          </a:p>
          <a:p>
            <a:pPr marL="12700" marR="5080">
              <a:lnSpc>
                <a:spcPct val="137500"/>
              </a:lnSpc>
              <a:spcBef>
                <a:spcPts val="3195"/>
              </a:spcBef>
            </a:pP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65,000+</a:t>
            </a:r>
            <a:r>
              <a:rPr sz="230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companies</a:t>
            </a:r>
            <a:r>
              <a:rPr sz="23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globally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5" dirty="0">
                <a:solidFill>
                  <a:srgbClr val="E0E6E9"/>
                </a:solidFill>
                <a:latin typeface="Cambria"/>
                <a:cs typeface="Cambria"/>
              </a:rPr>
              <a:t>use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Jira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5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30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0" dirty="0">
                <a:solidFill>
                  <a:srgbClr val="E0E6E9"/>
                </a:solidFill>
                <a:latin typeface="Cambria"/>
                <a:cs typeface="Cambria"/>
              </a:rPr>
              <a:t>its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flexibility</a:t>
            </a:r>
            <a:r>
              <a:rPr sz="23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extensibility.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09252" y="3748862"/>
            <a:ext cx="4676140" cy="305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930" algn="l"/>
              </a:tabLst>
            </a:pPr>
            <a:r>
              <a:rPr sz="3000" spc="250" dirty="0">
                <a:solidFill>
                  <a:srgbClr val="F5EEEE"/>
                </a:solidFill>
                <a:latin typeface="Cambria"/>
                <a:cs typeface="Cambria"/>
              </a:rPr>
              <a:t>Common</a:t>
            </a:r>
            <a:r>
              <a:rPr sz="30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3000" spc="240" dirty="0">
                <a:solidFill>
                  <a:srgbClr val="F5EEEE"/>
                </a:solidFill>
                <a:latin typeface="Cambria"/>
                <a:cs typeface="Cambria"/>
              </a:rPr>
              <a:t>Users</a:t>
            </a:r>
            <a:endParaRPr sz="3000">
              <a:latin typeface="Cambria"/>
              <a:cs typeface="Cambria"/>
            </a:endParaRPr>
          </a:p>
          <a:p>
            <a:pPr marL="376555" indent="-181610">
              <a:lnSpc>
                <a:spcPct val="100000"/>
              </a:lnSpc>
              <a:spcBef>
                <a:spcPts val="3485"/>
              </a:spcBef>
              <a:buFont typeface="Arial MT"/>
              <a:buChar char="•"/>
              <a:tabLst>
                <a:tab pos="376555" algn="l"/>
              </a:tabLst>
            </a:pP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Agile</a:t>
            </a:r>
            <a:r>
              <a:rPr sz="2300" spc="3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  <a:p>
            <a:pPr marL="377190" indent="-18224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77190" algn="l"/>
              </a:tabLst>
            </a:pP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Bug</a:t>
            </a:r>
            <a:r>
              <a:rPr sz="230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tracking</a:t>
            </a:r>
            <a:r>
              <a:rPr sz="230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  <a:p>
            <a:pPr marL="376555" indent="-18161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76555" algn="l"/>
              </a:tabLst>
            </a:pP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DevOps</a:t>
            </a:r>
            <a:r>
              <a:rPr sz="2300" spc="4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  <a:p>
            <a:pPr marL="376555" indent="-18161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76555" algn="l"/>
                <a:tab pos="1689100" algn="l"/>
                <a:tab pos="3732529" algn="l"/>
              </a:tabLst>
            </a:pP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Product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200" dirty="0">
                <a:solidFill>
                  <a:srgbClr val="E0E6E9"/>
                </a:solidFill>
                <a:latin typeface="Cambria"/>
                <a:cs typeface="Cambria"/>
              </a:rPr>
              <a:t>management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  <a:p>
            <a:pPr marL="377190" indent="-18224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77190" algn="l"/>
                <a:tab pos="1585595" algn="l"/>
                <a:tab pos="3627754" algn="l"/>
              </a:tabLst>
            </a:pP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Project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200" dirty="0">
                <a:solidFill>
                  <a:srgbClr val="E0E6E9"/>
                </a:solidFill>
                <a:latin typeface="Cambria"/>
                <a:cs typeface="Cambria"/>
              </a:rPr>
              <a:t>management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  <a:p>
            <a:pPr marL="376555" indent="-18161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376555" algn="l"/>
              </a:tabLst>
            </a:pP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Software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5" dirty="0">
                <a:solidFill>
                  <a:srgbClr val="E0E6E9"/>
                </a:solidFill>
                <a:latin typeface="Cambria"/>
                <a:cs typeface="Cambria"/>
              </a:rPr>
              <a:t>development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35" y="3441477"/>
            <a:ext cx="5166995" cy="94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385" dirty="0"/>
              <a:t>Project</a:t>
            </a:r>
            <a:r>
              <a:rPr spc="120" dirty="0"/>
              <a:t> </a:t>
            </a:r>
            <a:r>
              <a:rPr spc="425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67435" y="5196300"/>
            <a:ext cx="3643629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F5EFEF"/>
                </a:solidFill>
                <a:latin typeface="Cambria"/>
                <a:cs typeface="Cambria"/>
              </a:rPr>
              <a:t>Initiative</a:t>
            </a:r>
            <a:r>
              <a:rPr sz="3000" spc="8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3000" spc="235" dirty="0">
                <a:solidFill>
                  <a:srgbClr val="F5EFEF"/>
                </a:solidFill>
                <a:latin typeface="Cambria"/>
                <a:cs typeface="Cambria"/>
              </a:rPr>
              <a:t>and</a:t>
            </a:r>
            <a:r>
              <a:rPr sz="3000" spc="6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F5EFEF"/>
                </a:solidFill>
                <a:latin typeface="Cambria"/>
                <a:cs typeface="Cambria"/>
              </a:rPr>
              <a:t>Epics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435" y="6079172"/>
            <a:ext cx="370459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00" dirty="0">
                <a:solidFill>
                  <a:srgbClr val="E1E6E9"/>
                </a:solidFill>
                <a:latin typeface="Cambria"/>
                <a:cs typeface="Cambria"/>
              </a:rPr>
              <a:t>Large,</a:t>
            </a:r>
            <a:r>
              <a:rPr sz="235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strategic</a:t>
            </a:r>
            <a:r>
              <a:rPr sz="2350" spc="13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projects.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4330" y="5196300"/>
            <a:ext cx="133985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F5EFEF"/>
                </a:solidFill>
                <a:latin typeface="Cambria"/>
                <a:cs typeface="Cambria"/>
              </a:rPr>
              <a:t>Stories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4330" y="6079172"/>
            <a:ext cx="42652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00" dirty="0">
                <a:solidFill>
                  <a:srgbClr val="E1E6E9"/>
                </a:solidFill>
                <a:latin typeface="Cambria"/>
                <a:cs typeface="Cambria"/>
              </a:rPr>
              <a:t>Smaller,</a:t>
            </a:r>
            <a:r>
              <a:rPr sz="2350" spc="114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65" dirty="0">
                <a:solidFill>
                  <a:srgbClr val="E1E6E9"/>
                </a:solidFill>
                <a:latin typeface="Cambria"/>
                <a:cs typeface="Cambria"/>
              </a:rPr>
              <a:t>user-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focused</a:t>
            </a:r>
            <a:r>
              <a:rPr sz="235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tasks.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341542" y="5196300"/>
            <a:ext cx="33458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85" dirty="0">
                <a:solidFill>
                  <a:srgbClr val="F5EFEF"/>
                </a:solidFill>
                <a:latin typeface="Cambria"/>
                <a:cs typeface="Cambria"/>
              </a:rPr>
              <a:t>Sub-</a:t>
            </a:r>
            <a:r>
              <a:rPr sz="3000" spc="215" dirty="0">
                <a:solidFill>
                  <a:srgbClr val="F5EFEF"/>
                </a:solidFill>
                <a:latin typeface="Cambria"/>
                <a:cs typeface="Cambria"/>
              </a:rPr>
              <a:t>tasks</a:t>
            </a:r>
            <a:r>
              <a:rPr sz="3000" spc="4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3000" spc="204" dirty="0">
                <a:solidFill>
                  <a:srgbClr val="F5EFEF"/>
                </a:solidFill>
                <a:latin typeface="Cambria"/>
                <a:cs typeface="Cambria"/>
              </a:rPr>
              <a:t>&amp;</a:t>
            </a:r>
            <a:r>
              <a:rPr sz="3000" spc="6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3000" spc="229" dirty="0">
                <a:solidFill>
                  <a:srgbClr val="F5EFEF"/>
                </a:solidFill>
                <a:latin typeface="Cambria"/>
                <a:cs typeface="Cambria"/>
              </a:rPr>
              <a:t>Bugs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41542" y="6079172"/>
            <a:ext cx="408940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Individual</a:t>
            </a:r>
            <a:r>
              <a:rPr sz="2350" spc="1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r>
              <a:rPr sz="2350" spc="10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23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issues.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2379" rIns="0" bIns="0" rtlCol="0">
            <a:spAutoFit/>
          </a:bodyPr>
          <a:lstStyle/>
          <a:p>
            <a:pPr marL="6906895">
              <a:lnSpc>
                <a:spcPct val="100000"/>
              </a:lnSpc>
              <a:spcBef>
                <a:spcPts val="110"/>
              </a:spcBef>
            </a:pPr>
            <a:r>
              <a:rPr spc="580" dirty="0"/>
              <a:t>GMIndia</a:t>
            </a:r>
            <a:r>
              <a:rPr spc="165" dirty="0"/>
              <a:t> </a:t>
            </a:r>
            <a:r>
              <a:rPr spc="385" dirty="0"/>
              <a:t>Project</a:t>
            </a:r>
            <a:r>
              <a:rPr spc="114" dirty="0"/>
              <a:t> </a:t>
            </a:r>
            <a:r>
              <a:rPr spc="425" dirty="0"/>
              <a:t>Types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928609" y="3874770"/>
            <a:ext cx="4503420" cy="2807970"/>
            <a:chOff x="7928609" y="3874770"/>
            <a:chExt cx="4503420" cy="2807970"/>
          </a:xfrm>
        </p:grpSpPr>
        <p:sp>
          <p:nvSpPr>
            <p:cNvPr id="6" name="object 6"/>
            <p:cNvSpPr/>
            <p:nvPr/>
          </p:nvSpPr>
          <p:spPr>
            <a:xfrm>
              <a:off x="7938134" y="3884295"/>
              <a:ext cx="4484370" cy="2788920"/>
            </a:xfrm>
            <a:custGeom>
              <a:avLst/>
              <a:gdLst/>
              <a:ahLst/>
              <a:cxnLst/>
              <a:rect l="l" t="t" r="r" b="b"/>
              <a:pathLst>
                <a:path w="4484370" h="2788920">
                  <a:moveTo>
                    <a:pt x="4354830" y="0"/>
                  </a:moveTo>
                  <a:lnTo>
                    <a:pt x="129539" y="0"/>
                  </a:lnTo>
                  <a:lnTo>
                    <a:pt x="79094" y="10172"/>
                  </a:lnTo>
                  <a:lnTo>
                    <a:pt x="37921" y="37921"/>
                  </a:lnTo>
                  <a:lnTo>
                    <a:pt x="10172" y="79094"/>
                  </a:lnTo>
                  <a:lnTo>
                    <a:pt x="0" y="129539"/>
                  </a:lnTo>
                  <a:lnTo>
                    <a:pt x="0" y="2659379"/>
                  </a:lnTo>
                  <a:lnTo>
                    <a:pt x="10172" y="2709825"/>
                  </a:lnTo>
                  <a:lnTo>
                    <a:pt x="37921" y="2750998"/>
                  </a:lnTo>
                  <a:lnTo>
                    <a:pt x="79094" y="2778747"/>
                  </a:lnTo>
                  <a:lnTo>
                    <a:pt x="129539" y="2788920"/>
                  </a:lnTo>
                  <a:lnTo>
                    <a:pt x="4354830" y="2788920"/>
                  </a:lnTo>
                  <a:lnTo>
                    <a:pt x="4405275" y="2778747"/>
                  </a:lnTo>
                  <a:lnTo>
                    <a:pt x="4446448" y="2750998"/>
                  </a:lnTo>
                  <a:lnTo>
                    <a:pt x="4474197" y="2709825"/>
                  </a:lnTo>
                  <a:lnTo>
                    <a:pt x="4484369" y="2659379"/>
                  </a:lnTo>
                  <a:lnTo>
                    <a:pt x="4484369" y="129539"/>
                  </a:lnTo>
                  <a:lnTo>
                    <a:pt x="4474197" y="79094"/>
                  </a:lnTo>
                  <a:lnTo>
                    <a:pt x="4446448" y="37921"/>
                  </a:lnTo>
                  <a:lnTo>
                    <a:pt x="4405275" y="10172"/>
                  </a:lnTo>
                  <a:lnTo>
                    <a:pt x="4354830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8134" y="3884295"/>
              <a:ext cx="4484370" cy="2788920"/>
            </a:xfrm>
            <a:custGeom>
              <a:avLst/>
              <a:gdLst/>
              <a:ahLst/>
              <a:cxnLst/>
              <a:rect l="l" t="t" r="r" b="b"/>
              <a:pathLst>
                <a:path w="4484370" h="2788920">
                  <a:moveTo>
                    <a:pt x="0" y="129539"/>
                  </a:moveTo>
                  <a:lnTo>
                    <a:pt x="10172" y="79094"/>
                  </a:lnTo>
                  <a:lnTo>
                    <a:pt x="37921" y="37921"/>
                  </a:lnTo>
                  <a:lnTo>
                    <a:pt x="79094" y="10172"/>
                  </a:lnTo>
                  <a:lnTo>
                    <a:pt x="129539" y="0"/>
                  </a:lnTo>
                  <a:lnTo>
                    <a:pt x="4354830" y="0"/>
                  </a:lnTo>
                  <a:lnTo>
                    <a:pt x="4405275" y="10172"/>
                  </a:lnTo>
                  <a:lnTo>
                    <a:pt x="4446448" y="37921"/>
                  </a:lnTo>
                  <a:lnTo>
                    <a:pt x="4474197" y="79094"/>
                  </a:lnTo>
                  <a:lnTo>
                    <a:pt x="4484369" y="129539"/>
                  </a:lnTo>
                  <a:lnTo>
                    <a:pt x="4484369" y="2659379"/>
                  </a:lnTo>
                  <a:lnTo>
                    <a:pt x="4474197" y="2709825"/>
                  </a:lnTo>
                  <a:lnTo>
                    <a:pt x="4446448" y="2750998"/>
                  </a:lnTo>
                  <a:lnTo>
                    <a:pt x="4405275" y="2778747"/>
                  </a:lnTo>
                  <a:lnTo>
                    <a:pt x="4354830" y="2788920"/>
                  </a:lnTo>
                  <a:lnTo>
                    <a:pt x="129539" y="2788920"/>
                  </a:lnTo>
                  <a:lnTo>
                    <a:pt x="79094" y="2778747"/>
                  </a:lnTo>
                  <a:lnTo>
                    <a:pt x="37921" y="2750998"/>
                  </a:lnTo>
                  <a:lnTo>
                    <a:pt x="10172" y="2709825"/>
                  </a:lnTo>
                  <a:lnTo>
                    <a:pt x="0" y="2659379"/>
                  </a:lnTo>
                  <a:lnTo>
                    <a:pt x="0" y="129539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254206" y="4175283"/>
            <a:ext cx="314452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365" dirty="0">
                <a:solidFill>
                  <a:srgbClr val="E1E6E9"/>
                </a:solidFill>
                <a:latin typeface="Cambria"/>
                <a:cs typeface="Cambria"/>
              </a:rPr>
              <a:t>GMI</a:t>
            </a:r>
            <a:r>
              <a:rPr sz="30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170" dirty="0">
                <a:solidFill>
                  <a:srgbClr val="E1E6E9"/>
                </a:solidFill>
                <a:latin typeface="Cambria"/>
                <a:cs typeface="Cambria"/>
              </a:rPr>
              <a:t>Services</a:t>
            </a:r>
            <a:endParaRPr sz="3000">
              <a:latin typeface="Cambria"/>
              <a:cs typeface="Cambria"/>
            </a:endParaRPr>
          </a:p>
          <a:p>
            <a:pPr marL="12700" marR="5080">
              <a:lnSpc>
                <a:spcPct val="137200"/>
              </a:lnSpc>
              <a:spcBef>
                <a:spcPts val="1340"/>
              </a:spcBef>
            </a:pP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Internal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services</a:t>
            </a:r>
            <a:r>
              <a:rPr sz="235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and 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support.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2721590" y="3874770"/>
            <a:ext cx="4499610" cy="2807970"/>
            <a:chOff x="12721590" y="3874770"/>
            <a:chExt cx="4499610" cy="2807970"/>
          </a:xfrm>
        </p:grpSpPr>
        <p:sp>
          <p:nvSpPr>
            <p:cNvPr id="10" name="object 10"/>
            <p:cNvSpPr/>
            <p:nvPr/>
          </p:nvSpPr>
          <p:spPr>
            <a:xfrm>
              <a:off x="12731115" y="3884295"/>
              <a:ext cx="4480560" cy="2788920"/>
            </a:xfrm>
            <a:custGeom>
              <a:avLst/>
              <a:gdLst/>
              <a:ahLst/>
              <a:cxnLst/>
              <a:rect l="l" t="t" r="r" b="b"/>
              <a:pathLst>
                <a:path w="4480559" h="2788920">
                  <a:moveTo>
                    <a:pt x="4351019" y="0"/>
                  </a:moveTo>
                  <a:lnTo>
                    <a:pt x="129539" y="0"/>
                  </a:lnTo>
                  <a:lnTo>
                    <a:pt x="79094" y="10172"/>
                  </a:lnTo>
                  <a:lnTo>
                    <a:pt x="37921" y="37921"/>
                  </a:lnTo>
                  <a:lnTo>
                    <a:pt x="10172" y="79094"/>
                  </a:lnTo>
                  <a:lnTo>
                    <a:pt x="0" y="129539"/>
                  </a:lnTo>
                  <a:lnTo>
                    <a:pt x="0" y="2659379"/>
                  </a:lnTo>
                  <a:lnTo>
                    <a:pt x="10172" y="2709825"/>
                  </a:lnTo>
                  <a:lnTo>
                    <a:pt x="37921" y="2750998"/>
                  </a:lnTo>
                  <a:lnTo>
                    <a:pt x="79094" y="2778747"/>
                  </a:lnTo>
                  <a:lnTo>
                    <a:pt x="129539" y="2788920"/>
                  </a:lnTo>
                  <a:lnTo>
                    <a:pt x="4351019" y="2788920"/>
                  </a:lnTo>
                  <a:lnTo>
                    <a:pt x="4401465" y="2778747"/>
                  </a:lnTo>
                  <a:lnTo>
                    <a:pt x="4442638" y="2750998"/>
                  </a:lnTo>
                  <a:lnTo>
                    <a:pt x="4470387" y="2709825"/>
                  </a:lnTo>
                  <a:lnTo>
                    <a:pt x="4480559" y="2659379"/>
                  </a:lnTo>
                  <a:lnTo>
                    <a:pt x="4480559" y="129539"/>
                  </a:lnTo>
                  <a:lnTo>
                    <a:pt x="4470387" y="79094"/>
                  </a:lnTo>
                  <a:lnTo>
                    <a:pt x="4442638" y="37921"/>
                  </a:lnTo>
                  <a:lnTo>
                    <a:pt x="4401465" y="10172"/>
                  </a:lnTo>
                  <a:lnTo>
                    <a:pt x="4351019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31115" y="3884295"/>
              <a:ext cx="4480560" cy="2788920"/>
            </a:xfrm>
            <a:custGeom>
              <a:avLst/>
              <a:gdLst/>
              <a:ahLst/>
              <a:cxnLst/>
              <a:rect l="l" t="t" r="r" b="b"/>
              <a:pathLst>
                <a:path w="4480559" h="2788920">
                  <a:moveTo>
                    <a:pt x="0" y="129539"/>
                  </a:moveTo>
                  <a:lnTo>
                    <a:pt x="10172" y="79094"/>
                  </a:lnTo>
                  <a:lnTo>
                    <a:pt x="37921" y="37921"/>
                  </a:lnTo>
                  <a:lnTo>
                    <a:pt x="79094" y="10172"/>
                  </a:lnTo>
                  <a:lnTo>
                    <a:pt x="129539" y="0"/>
                  </a:lnTo>
                  <a:lnTo>
                    <a:pt x="4351019" y="0"/>
                  </a:lnTo>
                  <a:lnTo>
                    <a:pt x="4401465" y="10172"/>
                  </a:lnTo>
                  <a:lnTo>
                    <a:pt x="4442638" y="37921"/>
                  </a:lnTo>
                  <a:lnTo>
                    <a:pt x="4470387" y="79094"/>
                  </a:lnTo>
                  <a:lnTo>
                    <a:pt x="4480559" y="129539"/>
                  </a:lnTo>
                  <a:lnTo>
                    <a:pt x="4480559" y="2659379"/>
                  </a:lnTo>
                  <a:lnTo>
                    <a:pt x="4470387" y="2709825"/>
                  </a:lnTo>
                  <a:lnTo>
                    <a:pt x="4442638" y="2750998"/>
                  </a:lnTo>
                  <a:lnTo>
                    <a:pt x="4401465" y="2778747"/>
                  </a:lnTo>
                  <a:lnTo>
                    <a:pt x="4351019" y="2788920"/>
                  </a:lnTo>
                  <a:lnTo>
                    <a:pt x="129539" y="2788920"/>
                  </a:lnTo>
                  <a:lnTo>
                    <a:pt x="79094" y="2778747"/>
                  </a:lnTo>
                  <a:lnTo>
                    <a:pt x="37921" y="2750998"/>
                  </a:lnTo>
                  <a:lnTo>
                    <a:pt x="10172" y="2709825"/>
                  </a:lnTo>
                  <a:lnTo>
                    <a:pt x="0" y="2659379"/>
                  </a:lnTo>
                  <a:lnTo>
                    <a:pt x="0" y="129539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044963" y="4175283"/>
            <a:ext cx="3285490" cy="2118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750"/>
              </a:lnSpc>
              <a:spcBef>
                <a:spcPts val="100"/>
              </a:spcBef>
            </a:pPr>
            <a:r>
              <a:rPr sz="3000" spc="365" dirty="0">
                <a:solidFill>
                  <a:srgbClr val="E1E6E9"/>
                </a:solidFill>
                <a:latin typeface="Cambria"/>
                <a:cs typeface="Cambria"/>
              </a:rPr>
              <a:t>GMI</a:t>
            </a:r>
            <a:r>
              <a:rPr sz="30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15" dirty="0">
                <a:solidFill>
                  <a:srgbClr val="E1E6E9"/>
                </a:solidFill>
                <a:latin typeface="Cambria"/>
                <a:cs typeface="Cambria"/>
              </a:rPr>
              <a:t>SAFe</a:t>
            </a:r>
            <a:r>
              <a:rPr sz="300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185" dirty="0">
                <a:solidFill>
                  <a:srgbClr val="E1E6E9"/>
                </a:solidFill>
                <a:latin typeface="Cambria"/>
                <a:cs typeface="Cambria"/>
              </a:rPr>
              <a:t>&amp;</a:t>
            </a:r>
            <a:r>
              <a:rPr sz="300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175" dirty="0">
                <a:solidFill>
                  <a:srgbClr val="E1E6E9"/>
                </a:solidFill>
                <a:latin typeface="Cambria"/>
                <a:cs typeface="Cambria"/>
              </a:rPr>
              <a:t>Agile </a:t>
            </a:r>
            <a:r>
              <a:rPr sz="3000" spc="235" dirty="0">
                <a:solidFill>
                  <a:srgbClr val="E1E6E9"/>
                </a:solidFill>
                <a:latin typeface="Cambria"/>
                <a:cs typeface="Cambria"/>
              </a:rPr>
              <a:t>Implementation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Adopting</a:t>
            </a:r>
            <a:r>
              <a:rPr sz="235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agile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methodologies.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28609" y="6972300"/>
            <a:ext cx="9292590" cy="1836420"/>
            <a:chOff x="7928609" y="6972300"/>
            <a:chExt cx="9292590" cy="1836420"/>
          </a:xfrm>
        </p:grpSpPr>
        <p:sp>
          <p:nvSpPr>
            <p:cNvPr id="14" name="object 14"/>
            <p:cNvSpPr/>
            <p:nvPr/>
          </p:nvSpPr>
          <p:spPr>
            <a:xfrm>
              <a:off x="7938134" y="6981825"/>
              <a:ext cx="9273540" cy="1817370"/>
            </a:xfrm>
            <a:custGeom>
              <a:avLst/>
              <a:gdLst/>
              <a:ahLst/>
              <a:cxnLst/>
              <a:rect l="l" t="t" r="r" b="b"/>
              <a:pathLst>
                <a:path w="9273540" h="1817370">
                  <a:moveTo>
                    <a:pt x="9143841" y="0"/>
                  </a:moveTo>
                  <a:lnTo>
                    <a:pt x="129698" y="0"/>
                  </a:lnTo>
                  <a:lnTo>
                    <a:pt x="79228" y="10197"/>
                  </a:lnTo>
                  <a:lnTo>
                    <a:pt x="38000" y="38000"/>
                  </a:lnTo>
                  <a:lnTo>
                    <a:pt x="10197" y="79228"/>
                  </a:lnTo>
                  <a:lnTo>
                    <a:pt x="0" y="129698"/>
                  </a:lnTo>
                  <a:lnTo>
                    <a:pt x="0" y="1687671"/>
                  </a:lnTo>
                  <a:lnTo>
                    <a:pt x="10197" y="1738154"/>
                  </a:lnTo>
                  <a:lnTo>
                    <a:pt x="38000" y="1779381"/>
                  </a:lnTo>
                  <a:lnTo>
                    <a:pt x="79228" y="1807177"/>
                  </a:lnTo>
                  <a:lnTo>
                    <a:pt x="129698" y="1817370"/>
                  </a:lnTo>
                  <a:lnTo>
                    <a:pt x="9143841" y="1817370"/>
                  </a:lnTo>
                  <a:lnTo>
                    <a:pt x="9194311" y="1807177"/>
                  </a:lnTo>
                  <a:lnTo>
                    <a:pt x="9235539" y="1779381"/>
                  </a:lnTo>
                  <a:lnTo>
                    <a:pt x="9263342" y="1738154"/>
                  </a:lnTo>
                  <a:lnTo>
                    <a:pt x="9273540" y="1687671"/>
                  </a:lnTo>
                  <a:lnTo>
                    <a:pt x="9273540" y="129698"/>
                  </a:lnTo>
                  <a:lnTo>
                    <a:pt x="9263342" y="79228"/>
                  </a:lnTo>
                  <a:lnTo>
                    <a:pt x="9235539" y="38000"/>
                  </a:lnTo>
                  <a:lnTo>
                    <a:pt x="9194311" y="10197"/>
                  </a:lnTo>
                  <a:lnTo>
                    <a:pt x="9143841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38134" y="6981825"/>
              <a:ext cx="9273540" cy="1817370"/>
            </a:xfrm>
            <a:custGeom>
              <a:avLst/>
              <a:gdLst/>
              <a:ahLst/>
              <a:cxnLst/>
              <a:rect l="l" t="t" r="r" b="b"/>
              <a:pathLst>
                <a:path w="9273540" h="1817370">
                  <a:moveTo>
                    <a:pt x="0" y="129698"/>
                  </a:moveTo>
                  <a:lnTo>
                    <a:pt x="10197" y="79228"/>
                  </a:lnTo>
                  <a:lnTo>
                    <a:pt x="38000" y="38000"/>
                  </a:lnTo>
                  <a:lnTo>
                    <a:pt x="79228" y="10197"/>
                  </a:lnTo>
                  <a:lnTo>
                    <a:pt x="129698" y="0"/>
                  </a:lnTo>
                  <a:lnTo>
                    <a:pt x="9143841" y="0"/>
                  </a:lnTo>
                  <a:lnTo>
                    <a:pt x="9194311" y="10197"/>
                  </a:lnTo>
                  <a:lnTo>
                    <a:pt x="9235539" y="38000"/>
                  </a:lnTo>
                  <a:lnTo>
                    <a:pt x="9263342" y="79228"/>
                  </a:lnTo>
                  <a:lnTo>
                    <a:pt x="9273540" y="129698"/>
                  </a:lnTo>
                  <a:lnTo>
                    <a:pt x="9273540" y="1687671"/>
                  </a:lnTo>
                  <a:lnTo>
                    <a:pt x="9263342" y="1738154"/>
                  </a:lnTo>
                  <a:lnTo>
                    <a:pt x="9235539" y="1779381"/>
                  </a:lnTo>
                  <a:lnTo>
                    <a:pt x="9194311" y="1807177"/>
                  </a:lnTo>
                  <a:lnTo>
                    <a:pt x="9143841" y="1817370"/>
                  </a:lnTo>
                  <a:lnTo>
                    <a:pt x="129698" y="1817370"/>
                  </a:lnTo>
                  <a:lnTo>
                    <a:pt x="79228" y="1807177"/>
                  </a:lnTo>
                  <a:lnTo>
                    <a:pt x="38000" y="1779381"/>
                  </a:lnTo>
                  <a:lnTo>
                    <a:pt x="10197" y="1738154"/>
                  </a:lnTo>
                  <a:lnTo>
                    <a:pt x="0" y="1687671"/>
                  </a:lnTo>
                  <a:lnTo>
                    <a:pt x="0" y="129698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254206" y="6957095"/>
            <a:ext cx="8443595" cy="152019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3000" spc="275" dirty="0">
                <a:solidFill>
                  <a:srgbClr val="E1E6E9"/>
                </a:solidFill>
                <a:latin typeface="Cambria"/>
                <a:cs typeface="Cambria"/>
              </a:rPr>
              <a:t>GMIndia</a:t>
            </a:r>
            <a:r>
              <a:rPr sz="300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E1E6E9"/>
                </a:solidFill>
                <a:latin typeface="Cambria"/>
                <a:cs typeface="Cambria"/>
              </a:rPr>
              <a:t>Internal</a:t>
            </a:r>
            <a:r>
              <a:rPr sz="30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180" dirty="0">
                <a:solidFill>
                  <a:srgbClr val="E1E6E9"/>
                </a:solidFill>
                <a:latin typeface="Cambria"/>
                <a:cs typeface="Cambria"/>
              </a:rPr>
              <a:t>Projects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2350" spc="195" dirty="0">
                <a:solidFill>
                  <a:srgbClr val="E1E6E9"/>
                </a:solidFill>
                <a:latin typeface="Cambria"/>
                <a:cs typeface="Cambria"/>
              </a:rPr>
              <a:t>Development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04" dirty="0">
                <a:solidFill>
                  <a:srgbClr val="E1E6E9"/>
                </a:solidFill>
                <a:latin typeface="Cambria"/>
                <a:cs typeface="Cambria"/>
              </a:rPr>
              <a:t>of</a:t>
            </a:r>
            <a:r>
              <a:rPr sz="2350" spc="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Internal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Learning</a:t>
            </a:r>
            <a:r>
              <a:rPr sz="2350" spc="12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35" dirty="0">
                <a:solidFill>
                  <a:srgbClr val="E1E6E9"/>
                </a:solidFill>
                <a:latin typeface="Cambria"/>
                <a:cs typeface="Cambria"/>
              </a:rPr>
              <a:t>management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90" dirty="0">
                <a:solidFill>
                  <a:srgbClr val="E1E6E9"/>
                </a:solidFill>
                <a:latin typeface="Cambria"/>
                <a:cs typeface="Cambria"/>
              </a:rPr>
              <a:t>systems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220" dirty="0">
                <a:solidFill>
                  <a:srgbClr val="E1E6E9"/>
                </a:solidFill>
                <a:latin typeface="Cambria"/>
                <a:cs typeface="Cambria"/>
              </a:rPr>
              <a:t>To</a:t>
            </a:r>
            <a:r>
              <a:rPr sz="2350" spc="2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upskill</a:t>
            </a:r>
            <a:r>
              <a:rPr sz="2350" spc="10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our</a:t>
            </a:r>
            <a:r>
              <a:rPr sz="23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workforce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0" y="1181100"/>
            <a:ext cx="6583680" cy="8355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27022" y="1401223"/>
            <a:ext cx="4948555" cy="94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755" dirty="0"/>
              <a:t>GMI</a:t>
            </a:r>
            <a:r>
              <a:rPr spc="110" dirty="0"/>
              <a:t> </a:t>
            </a:r>
            <a:r>
              <a:rPr spc="409" dirty="0"/>
              <a:t>Tutorial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8046719" y="2880359"/>
            <a:ext cx="1741170" cy="5951220"/>
            <a:chOff x="8046719" y="2880359"/>
            <a:chExt cx="1741170" cy="5951220"/>
          </a:xfrm>
        </p:grpSpPr>
        <p:sp>
          <p:nvSpPr>
            <p:cNvPr id="6" name="object 6"/>
            <p:cNvSpPr/>
            <p:nvPr/>
          </p:nvSpPr>
          <p:spPr>
            <a:xfrm>
              <a:off x="8382000" y="2880359"/>
              <a:ext cx="1405890" cy="5951220"/>
            </a:xfrm>
            <a:custGeom>
              <a:avLst/>
              <a:gdLst/>
              <a:ahLst/>
              <a:cxnLst/>
              <a:rect l="l" t="t" r="r" b="b"/>
              <a:pathLst>
                <a:path w="1405890" h="5951220">
                  <a:moveTo>
                    <a:pt x="38100" y="19050"/>
                  </a:moveTo>
                  <a:lnTo>
                    <a:pt x="36588" y="11658"/>
                  </a:lnTo>
                  <a:lnTo>
                    <a:pt x="32499" y="5600"/>
                  </a:lnTo>
                  <a:lnTo>
                    <a:pt x="26441" y="1511"/>
                  </a:lnTo>
                  <a:lnTo>
                    <a:pt x="19050" y="0"/>
                  </a:lnTo>
                  <a:lnTo>
                    <a:pt x="11645" y="1511"/>
                  </a:lnTo>
                  <a:lnTo>
                    <a:pt x="5588" y="5600"/>
                  </a:lnTo>
                  <a:lnTo>
                    <a:pt x="1498" y="11658"/>
                  </a:lnTo>
                  <a:lnTo>
                    <a:pt x="0" y="19050"/>
                  </a:lnTo>
                  <a:lnTo>
                    <a:pt x="0" y="5932170"/>
                  </a:lnTo>
                  <a:lnTo>
                    <a:pt x="1498" y="5939599"/>
                  </a:lnTo>
                  <a:lnTo>
                    <a:pt x="5588" y="5945644"/>
                  </a:lnTo>
                  <a:lnTo>
                    <a:pt x="11645" y="5949734"/>
                  </a:lnTo>
                  <a:lnTo>
                    <a:pt x="19050" y="5951220"/>
                  </a:lnTo>
                  <a:lnTo>
                    <a:pt x="26441" y="5949734"/>
                  </a:lnTo>
                  <a:lnTo>
                    <a:pt x="32499" y="5945644"/>
                  </a:lnTo>
                  <a:lnTo>
                    <a:pt x="36588" y="5939599"/>
                  </a:lnTo>
                  <a:lnTo>
                    <a:pt x="38100" y="5932170"/>
                  </a:lnTo>
                  <a:lnTo>
                    <a:pt x="38100" y="19050"/>
                  </a:lnTo>
                  <a:close/>
                </a:path>
                <a:path w="1405890" h="5951220">
                  <a:moveTo>
                    <a:pt x="1405890" y="697230"/>
                  </a:moveTo>
                  <a:lnTo>
                    <a:pt x="1404378" y="689838"/>
                  </a:lnTo>
                  <a:lnTo>
                    <a:pt x="1400289" y="683780"/>
                  </a:lnTo>
                  <a:lnTo>
                    <a:pt x="1394231" y="679691"/>
                  </a:lnTo>
                  <a:lnTo>
                    <a:pt x="1386840" y="678180"/>
                  </a:lnTo>
                  <a:lnTo>
                    <a:pt x="346710" y="678180"/>
                  </a:lnTo>
                  <a:lnTo>
                    <a:pt x="339305" y="679691"/>
                  </a:lnTo>
                  <a:lnTo>
                    <a:pt x="333248" y="683780"/>
                  </a:lnTo>
                  <a:lnTo>
                    <a:pt x="329158" y="689838"/>
                  </a:lnTo>
                  <a:lnTo>
                    <a:pt x="327660" y="697230"/>
                  </a:lnTo>
                  <a:lnTo>
                    <a:pt x="329158" y="704634"/>
                  </a:lnTo>
                  <a:lnTo>
                    <a:pt x="333248" y="710692"/>
                  </a:lnTo>
                  <a:lnTo>
                    <a:pt x="339305" y="714781"/>
                  </a:lnTo>
                  <a:lnTo>
                    <a:pt x="346710" y="716280"/>
                  </a:lnTo>
                  <a:lnTo>
                    <a:pt x="1386840" y="716280"/>
                  </a:lnTo>
                  <a:lnTo>
                    <a:pt x="1394231" y="714781"/>
                  </a:lnTo>
                  <a:lnTo>
                    <a:pt x="1400289" y="710692"/>
                  </a:lnTo>
                  <a:lnTo>
                    <a:pt x="1404378" y="704634"/>
                  </a:lnTo>
                  <a:lnTo>
                    <a:pt x="1405890" y="697230"/>
                  </a:lnTo>
                  <a:close/>
                </a:path>
              </a:pathLst>
            </a:custGeom>
            <a:solidFill>
              <a:srgbClr val="184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56244" y="323278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56403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20"/>
                  </a:lnTo>
                  <a:lnTo>
                    <a:pt x="564038" y="693420"/>
                  </a:lnTo>
                  <a:lnTo>
                    <a:pt x="614392" y="683250"/>
                  </a:lnTo>
                  <a:lnTo>
                    <a:pt x="655518" y="655518"/>
                  </a:lnTo>
                  <a:lnTo>
                    <a:pt x="683250" y="614392"/>
                  </a:lnTo>
                  <a:lnTo>
                    <a:pt x="693419" y="564038"/>
                  </a:lnTo>
                  <a:lnTo>
                    <a:pt x="693419" y="129381"/>
                  </a:lnTo>
                  <a:lnTo>
                    <a:pt x="683250" y="79027"/>
                  </a:lnTo>
                  <a:lnTo>
                    <a:pt x="655518" y="37901"/>
                  </a:lnTo>
                  <a:lnTo>
                    <a:pt x="614392" y="10169"/>
                  </a:lnTo>
                  <a:lnTo>
                    <a:pt x="56403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56244" y="323278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4038" y="0"/>
                  </a:lnTo>
                  <a:lnTo>
                    <a:pt x="614392" y="10169"/>
                  </a:lnTo>
                  <a:lnTo>
                    <a:pt x="655518" y="37901"/>
                  </a:lnTo>
                  <a:lnTo>
                    <a:pt x="683250" y="79027"/>
                  </a:lnTo>
                  <a:lnTo>
                    <a:pt x="693419" y="129381"/>
                  </a:lnTo>
                  <a:lnTo>
                    <a:pt x="693419" y="564038"/>
                  </a:lnTo>
                  <a:lnTo>
                    <a:pt x="683250" y="614392"/>
                  </a:lnTo>
                  <a:lnTo>
                    <a:pt x="655518" y="655518"/>
                  </a:lnTo>
                  <a:lnTo>
                    <a:pt x="614392" y="683250"/>
                  </a:lnTo>
                  <a:lnTo>
                    <a:pt x="564038" y="693420"/>
                  </a:lnTo>
                  <a:lnTo>
                    <a:pt x="129381" y="693420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88496" y="3219290"/>
            <a:ext cx="22860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450" dirty="0">
                <a:solidFill>
                  <a:srgbClr val="E1E6E9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6816" y="3156425"/>
            <a:ext cx="443801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85" dirty="0">
                <a:solidFill>
                  <a:srgbClr val="E1E6E9"/>
                </a:solidFill>
                <a:latin typeface="Cambria"/>
                <a:cs typeface="Cambria"/>
              </a:rPr>
              <a:t>Initiative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265" dirty="0">
                <a:solidFill>
                  <a:srgbClr val="E1E6E9"/>
                </a:solidFill>
                <a:latin typeface="Cambria"/>
                <a:cs typeface="Cambria"/>
              </a:rPr>
              <a:t>Large-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scale</a:t>
            </a:r>
            <a:r>
              <a:rPr sz="2350" spc="11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Tutorial</a:t>
            </a:r>
            <a:r>
              <a:rPr sz="235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projects.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046719" y="5307329"/>
            <a:ext cx="1741170" cy="712470"/>
            <a:chOff x="8046719" y="5307329"/>
            <a:chExt cx="1741170" cy="712470"/>
          </a:xfrm>
        </p:grpSpPr>
        <p:sp>
          <p:nvSpPr>
            <p:cNvPr id="12" name="object 12"/>
            <p:cNvSpPr/>
            <p:nvPr/>
          </p:nvSpPr>
          <p:spPr>
            <a:xfrm>
              <a:off x="8709659" y="5642609"/>
              <a:ext cx="1078230" cy="38100"/>
            </a:xfrm>
            <a:custGeom>
              <a:avLst/>
              <a:gdLst/>
              <a:ahLst/>
              <a:cxnLst/>
              <a:rect l="l" t="t" r="r" b="b"/>
              <a:pathLst>
                <a:path w="1078229" h="38100">
                  <a:moveTo>
                    <a:pt x="1059180" y="0"/>
                  </a:moveTo>
                  <a:lnTo>
                    <a:pt x="19050" y="0"/>
                  </a:lnTo>
                  <a:lnTo>
                    <a:pt x="11653" y="1503"/>
                  </a:lnTo>
                  <a:lnTo>
                    <a:pt x="5595" y="5595"/>
                  </a:lnTo>
                  <a:lnTo>
                    <a:pt x="1503" y="11653"/>
                  </a:lnTo>
                  <a:lnTo>
                    <a:pt x="0" y="19050"/>
                  </a:lnTo>
                  <a:lnTo>
                    <a:pt x="1503" y="26446"/>
                  </a:lnTo>
                  <a:lnTo>
                    <a:pt x="5595" y="32504"/>
                  </a:lnTo>
                  <a:lnTo>
                    <a:pt x="11653" y="36596"/>
                  </a:lnTo>
                  <a:lnTo>
                    <a:pt x="19050" y="38100"/>
                  </a:lnTo>
                  <a:lnTo>
                    <a:pt x="1059180" y="38100"/>
                  </a:lnTo>
                  <a:lnTo>
                    <a:pt x="1066576" y="36596"/>
                  </a:lnTo>
                  <a:lnTo>
                    <a:pt x="1072634" y="32504"/>
                  </a:lnTo>
                  <a:lnTo>
                    <a:pt x="1076726" y="26446"/>
                  </a:lnTo>
                  <a:lnTo>
                    <a:pt x="1078230" y="19050"/>
                  </a:lnTo>
                  <a:lnTo>
                    <a:pt x="1076726" y="11653"/>
                  </a:lnTo>
                  <a:lnTo>
                    <a:pt x="1072634" y="5595"/>
                  </a:lnTo>
                  <a:lnTo>
                    <a:pt x="1066576" y="1503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184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56244" y="531685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56403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19"/>
                  </a:lnTo>
                  <a:lnTo>
                    <a:pt x="564038" y="693419"/>
                  </a:lnTo>
                  <a:lnTo>
                    <a:pt x="614392" y="683250"/>
                  </a:lnTo>
                  <a:lnTo>
                    <a:pt x="655518" y="655518"/>
                  </a:lnTo>
                  <a:lnTo>
                    <a:pt x="683250" y="614392"/>
                  </a:lnTo>
                  <a:lnTo>
                    <a:pt x="693419" y="564038"/>
                  </a:lnTo>
                  <a:lnTo>
                    <a:pt x="693419" y="129381"/>
                  </a:lnTo>
                  <a:lnTo>
                    <a:pt x="683250" y="79027"/>
                  </a:lnTo>
                  <a:lnTo>
                    <a:pt x="655518" y="37901"/>
                  </a:lnTo>
                  <a:lnTo>
                    <a:pt x="614392" y="10169"/>
                  </a:lnTo>
                  <a:lnTo>
                    <a:pt x="56403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56244" y="531685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4038" y="0"/>
                  </a:lnTo>
                  <a:lnTo>
                    <a:pt x="614392" y="10169"/>
                  </a:lnTo>
                  <a:lnTo>
                    <a:pt x="655518" y="37901"/>
                  </a:lnTo>
                  <a:lnTo>
                    <a:pt x="683250" y="79027"/>
                  </a:lnTo>
                  <a:lnTo>
                    <a:pt x="693419" y="129381"/>
                  </a:lnTo>
                  <a:lnTo>
                    <a:pt x="693419" y="564038"/>
                  </a:lnTo>
                  <a:lnTo>
                    <a:pt x="683250" y="614392"/>
                  </a:lnTo>
                  <a:lnTo>
                    <a:pt x="655518" y="655518"/>
                  </a:lnTo>
                  <a:lnTo>
                    <a:pt x="614392" y="683250"/>
                  </a:lnTo>
                  <a:lnTo>
                    <a:pt x="564038" y="693419"/>
                  </a:lnTo>
                  <a:lnTo>
                    <a:pt x="129381" y="693419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251507" y="5306060"/>
            <a:ext cx="3016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25" dirty="0">
                <a:solidFill>
                  <a:srgbClr val="E1E6E9"/>
                </a:solidFill>
                <a:latin typeface="Cambria"/>
                <a:cs typeface="Cambria"/>
              </a:rPr>
              <a:t>2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086816" y="5243195"/>
            <a:ext cx="406082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E1E6E9"/>
                </a:solidFill>
                <a:latin typeface="Cambria"/>
                <a:cs typeface="Cambria"/>
              </a:rPr>
              <a:t>Epic</a:t>
            </a:r>
            <a:endParaRPr sz="3000">
              <a:latin typeface="Cambria"/>
              <a:cs typeface="Cambria"/>
            </a:endParaRPr>
          </a:p>
          <a:p>
            <a:pPr marL="84455">
              <a:lnSpc>
                <a:spcPct val="100000"/>
              </a:lnSpc>
              <a:spcBef>
                <a:spcPts val="2390"/>
              </a:spcBef>
            </a:pP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Epics</a:t>
            </a:r>
            <a:r>
              <a:rPr sz="235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Tutorial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features.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46719" y="7395209"/>
            <a:ext cx="1741170" cy="712470"/>
            <a:chOff x="8046719" y="7395209"/>
            <a:chExt cx="1741170" cy="712470"/>
          </a:xfrm>
        </p:grpSpPr>
        <p:sp>
          <p:nvSpPr>
            <p:cNvPr id="18" name="object 18"/>
            <p:cNvSpPr/>
            <p:nvPr/>
          </p:nvSpPr>
          <p:spPr>
            <a:xfrm>
              <a:off x="8709659" y="7730489"/>
              <a:ext cx="1078230" cy="38100"/>
            </a:xfrm>
            <a:custGeom>
              <a:avLst/>
              <a:gdLst/>
              <a:ahLst/>
              <a:cxnLst/>
              <a:rect l="l" t="t" r="r" b="b"/>
              <a:pathLst>
                <a:path w="1078229" h="38100">
                  <a:moveTo>
                    <a:pt x="1059180" y="0"/>
                  </a:moveTo>
                  <a:lnTo>
                    <a:pt x="19050" y="0"/>
                  </a:lnTo>
                  <a:lnTo>
                    <a:pt x="11653" y="1503"/>
                  </a:lnTo>
                  <a:lnTo>
                    <a:pt x="5595" y="5595"/>
                  </a:lnTo>
                  <a:lnTo>
                    <a:pt x="1503" y="11653"/>
                  </a:lnTo>
                  <a:lnTo>
                    <a:pt x="0" y="19050"/>
                  </a:lnTo>
                  <a:lnTo>
                    <a:pt x="1503" y="26446"/>
                  </a:lnTo>
                  <a:lnTo>
                    <a:pt x="5595" y="32504"/>
                  </a:lnTo>
                  <a:lnTo>
                    <a:pt x="11653" y="36596"/>
                  </a:lnTo>
                  <a:lnTo>
                    <a:pt x="19050" y="38100"/>
                  </a:lnTo>
                  <a:lnTo>
                    <a:pt x="1059180" y="38100"/>
                  </a:lnTo>
                  <a:lnTo>
                    <a:pt x="1066576" y="36596"/>
                  </a:lnTo>
                  <a:lnTo>
                    <a:pt x="1072634" y="32504"/>
                  </a:lnTo>
                  <a:lnTo>
                    <a:pt x="1076726" y="26446"/>
                  </a:lnTo>
                  <a:lnTo>
                    <a:pt x="1078230" y="19050"/>
                  </a:lnTo>
                  <a:lnTo>
                    <a:pt x="1076726" y="11653"/>
                  </a:lnTo>
                  <a:lnTo>
                    <a:pt x="1072634" y="5595"/>
                  </a:lnTo>
                  <a:lnTo>
                    <a:pt x="1066576" y="1503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184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56244" y="740473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56403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20"/>
                  </a:lnTo>
                  <a:lnTo>
                    <a:pt x="564038" y="693420"/>
                  </a:lnTo>
                  <a:lnTo>
                    <a:pt x="614392" y="683250"/>
                  </a:lnTo>
                  <a:lnTo>
                    <a:pt x="655518" y="655518"/>
                  </a:lnTo>
                  <a:lnTo>
                    <a:pt x="683250" y="614392"/>
                  </a:lnTo>
                  <a:lnTo>
                    <a:pt x="693419" y="564038"/>
                  </a:lnTo>
                  <a:lnTo>
                    <a:pt x="693419" y="129381"/>
                  </a:lnTo>
                  <a:lnTo>
                    <a:pt x="683250" y="79027"/>
                  </a:lnTo>
                  <a:lnTo>
                    <a:pt x="655518" y="37901"/>
                  </a:lnTo>
                  <a:lnTo>
                    <a:pt x="614392" y="10169"/>
                  </a:lnTo>
                  <a:lnTo>
                    <a:pt x="56403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56244" y="740473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4038" y="0"/>
                  </a:lnTo>
                  <a:lnTo>
                    <a:pt x="614392" y="10169"/>
                  </a:lnTo>
                  <a:lnTo>
                    <a:pt x="655518" y="37901"/>
                  </a:lnTo>
                  <a:lnTo>
                    <a:pt x="683250" y="79027"/>
                  </a:lnTo>
                  <a:lnTo>
                    <a:pt x="693419" y="129381"/>
                  </a:lnTo>
                  <a:lnTo>
                    <a:pt x="693419" y="564038"/>
                  </a:lnTo>
                  <a:lnTo>
                    <a:pt x="683250" y="614392"/>
                  </a:lnTo>
                  <a:lnTo>
                    <a:pt x="655518" y="655518"/>
                  </a:lnTo>
                  <a:lnTo>
                    <a:pt x="614392" y="683250"/>
                  </a:lnTo>
                  <a:lnTo>
                    <a:pt x="564038" y="693420"/>
                  </a:lnTo>
                  <a:lnTo>
                    <a:pt x="129381" y="693420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60715" y="7392828"/>
            <a:ext cx="28384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50" dirty="0">
                <a:solidFill>
                  <a:srgbClr val="E1E6E9"/>
                </a:solidFill>
                <a:latin typeface="Cambria"/>
                <a:cs typeface="Cambria"/>
              </a:rPr>
              <a:t>3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086816" y="7329963"/>
            <a:ext cx="680910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E1E6E9"/>
                </a:solidFill>
                <a:latin typeface="Cambria"/>
                <a:cs typeface="Cambria"/>
              </a:rPr>
              <a:t>Task</a:t>
            </a:r>
            <a:r>
              <a:rPr sz="30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35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300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20" dirty="0">
                <a:solidFill>
                  <a:srgbClr val="E1E6E9"/>
                </a:solidFill>
                <a:latin typeface="Cambria"/>
                <a:cs typeface="Cambria"/>
              </a:rPr>
              <a:t>Sub</a:t>
            </a:r>
            <a:r>
              <a:rPr sz="300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20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Individual</a:t>
            </a:r>
            <a:r>
              <a:rPr sz="2350" spc="12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r>
              <a:rPr sz="235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2350" spc="6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sub</a:t>
            </a:r>
            <a:r>
              <a:rPr sz="235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r>
              <a:rPr sz="2350" spc="12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within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 Tutorial</a:t>
            </a:r>
            <a:endParaRPr sz="2350">
              <a:latin typeface="Cambria"/>
              <a:cs typeface="Cambria"/>
            </a:endParaRPr>
          </a:p>
          <a:p>
            <a:pPr marL="84455">
              <a:lnSpc>
                <a:spcPct val="100000"/>
              </a:lnSpc>
              <a:spcBef>
                <a:spcPts val="1050"/>
              </a:spcBef>
            </a:pP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projects.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809" y="1626870"/>
            <a:ext cx="6244590" cy="760856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7435" y="1555527"/>
            <a:ext cx="9104630" cy="94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1010" dirty="0"/>
              <a:t>GMI-</a:t>
            </a:r>
            <a:r>
              <a:rPr spc="425" dirty="0"/>
              <a:t>Social</a:t>
            </a:r>
            <a:r>
              <a:rPr spc="120" dirty="0"/>
              <a:t> </a:t>
            </a:r>
            <a:r>
              <a:rPr spc="450" dirty="0"/>
              <a:t>Networking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3188970"/>
            <a:ext cx="2663190" cy="177926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5706" y="4064000"/>
            <a:ext cx="1930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400" dirty="0">
                <a:solidFill>
                  <a:srgbClr val="E1E6E9"/>
                </a:solidFill>
                <a:latin typeface="Cambria"/>
                <a:cs typeface="Cambria"/>
              </a:rPr>
              <a:t>1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9731" y="3465036"/>
            <a:ext cx="573722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70" dirty="0">
                <a:solidFill>
                  <a:srgbClr val="E1E6E9"/>
                </a:solidFill>
                <a:latin typeface="Cambria"/>
                <a:cs typeface="Cambria"/>
              </a:rPr>
              <a:t>Epic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Building</a:t>
            </a:r>
            <a:r>
              <a:rPr sz="2350" spc="1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a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social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networking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platform.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49829" y="4987290"/>
            <a:ext cx="14679930" cy="1836420"/>
            <a:chOff x="2449829" y="4987290"/>
            <a:chExt cx="14679930" cy="1836420"/>
          </a:xfrm>
        </p:grpSpPr>
        <p:sp>
          <p:nvSpPr>
            <p:cNvPr id="9" name="object 9"/>
            <p:cNvSpPr/>
            <p:nvPr/>
          </p:nvSpPr>
          <p:spPr>
            <a:xfrm>
              <a:off x="6518909" y="4987290"/>
              <a:ext cx="10610850" cy="19050"/>
            </a:xfrm>
            <a:custGeom>
              <a:avLst/>
              <a:gdLst/>
              <a:ahLst/>
              <a:cxnLst/>
              <a:rect l="l" t="t" r="r" b="b"/>
              <a:pathLst>
                <a:path w="10610850" h="19050">
                  <a:moveTo>
                    <a:pt x="10606563" y="0"/>
                  </a:moveTo>
                  <a:lnTo>
                    <a:pt x="4286" y="0"/>
                  </a:lnTo>
                  <a:lnTo>
                    <a:pt x="0" y="4286"/>
                  </a:lnTo>
                  <a:lnTo>
                    <a:pt x="0" y="9524"/>
                  </a:lnTo>
                  <a:lnTo>
                    <a:pt x="0" y="14763"/>
                  </a:lnTo>
                  <a:lnTo>
                    <a:pt x="4286" y="19050"/>
                  </a:lnTo>
                  <a:lnTo>
                    <a:pt x="10606563" y="19050"/>
                  </a:lnTo>
                  <a:lnTo>
                    <a:pt x="10610850" y="14763"/>
                  </a:lnTo>
                  <a:lnTo>
                    <a:pt x="10610850" y="4286"/>
                  </a:lnTo>
                  <a:lnTo>
                    <a:pt x="10606563" y="0"/>
                  </a:lnTo>
                  <a:close/>
                </a:path>
              </a:pathLst>
            </a:custGeom>
            <a:solidFill>
              <a:srgbClr val="184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49829" y="5044440"/>
              <a:ext cx="5322570" cy="177926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984908" y="5698807"/>
            <a:ext cx="2533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65" dirty="0">
                <a:solidFill>
                  <a:srgbClr val="E1E6E9"/>
                </a:solidFill>
                <a:latin typeface="Cambria"/>
                <a:cs typeface="Cambria"/>
              </a:rPr>
              <a:t>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0532" y="5319807"/>
            <a:ext cx="6405245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195" dirty="0">
                <a:solidFill>
                  <a:srgbClr val="E1E6E9"/>
                </a:solidFill>
                <a:latin typeface="Cambria"/>
                <a:cs typeface="Cambria"/>
              </a:rPr>
              <a:t>Story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5"/>
              </a:spcBef>
            </a:pP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User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stories</a:t>
            </a:r>
            <a:r>
              <a:rPr sz="235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social</a:t>
            </a:r>
            <a:r>
              <a:rPr sz="235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networking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 features.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20139" y="6842759"/>
            <a:ext cx="16009619" cy="1836420"/>
            <a:chOff x="1120139" y="6842759"/>
            <a:chExt cx="16009619" cy="1836420"/>
          </a:xfrm>
        </p:grpSpPr>
        <p:sp>
          <p:nvSpPr>
            <p:cNvPr id="14" name="object 14"/>
            <p:cNvSpPr/>
            <p:nvPr/>
          </p:nvSpPr>
          <p:spPr>
            <a:xfrm>
              <a:off x="7848599" y="6842759"/>
              <a:ext cx="9281160" cy="19050"/>
            </a:xfrm>
            <a:custGeom>
              <a:avLst/>
              <a:gdLst/>
              <a:ahLst/>
              <a:cxnLst/>
              <a:rect l="l" t="t" r="r" b="b"/>
              <a:pathLst>
                <a:path w="9281160" h="19050">
                  <a:moveTo>
                    <a:pt x="9276873" y="0"/>
                  </a:moveTo>
                  <a:lnTo>
                    <a:pt x="4286" y="0"/>
                  </a:lnTo>
                  <a:lnTo>
                    <a:pt x="0" y="4286"/>
                  </a:lnTo>
                  <a:lnTo>
                    <a:pt x="0" y="9525"/>
                  </a:lnTo>
                  <a:lnTo>
                    <a:pt x="0" y="14763"/>
                  </a:lnTo>
                  <a:lnTo>
                    <a:pt x="4286" y="19050"/>
                  </a:lnTo>
                  <a:lnTo>
                    <a:pt x="9276873" y="19050"/>
                  </a:lnTo>
                  <a:lnTo>
                    <a:pt x="9281160" y="14763"/>
                  </a:lnTo>
                  <a:lnTo>
                    <a:pt x="9281160" y="4286"/>
                  </a:lnTo>
                  <a:lnTo>
                    <a:pt x="9276873" y="0"/>
                  </a:lnTo>
                  <a:close/>
                </a:path>
              </a:pathLst>
            </a:custGeom>
            <a:solidFill>
              <a:srgbClr val="184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39" y="6899909"/>
              <a:ext cx="7981950" cy="177927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92846" y="7553579"/>
            <a:ext cx="2393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E1E6E9"/>
                </a:solidFill>
                <a:latin typeface="Cambria"/>
                <a:cs typeface="Cambria"/>
              </a:rPr>
              <a:t>3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01492" y="7175658"/>
            <a:ext cx="6659245" cy="114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35" dirty="0">
                <a:solidFill>
                  <a:srgbClr val="E1E6E9"/>
                </a:solidFill>
                <a:latin typeface="Cambria"/>
                <a:cs typeface="Cambria"/>
              </a:rPr>
              <a:t>Task</a:t>
            </a:r>
            <a:r>
              <a:rPr sz="30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35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3000" spc="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390" dirty="0">
                <a:solidFill>
                  <a:srgbClr val="E1E6E9"/>
                </a:solidFill>
                <a:latin typeface="Cambria"/>
                <a:cs typeface="Cambria"/>
              </a:rPr>
              <a:t>Sub-</a:t>
            </a:r>
            <a:r>
              <a:rPr sz="3000" spc="220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160" dirty="0">
                <a:solidFill>
                  <a:srgbClr val="E1E6E9"/>
                </a:solidFill>
                <a:latin typeface="Cambria"/>
                <a:cs typeface="Cambria"/>
              </a:rPr>
              <a:t>Individual</a:t>
            </a:r>
            <a:r>
              <a:rPr sz="2350" spc="1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tasks</a:t>
            </a:r>
            <a:r>
              <a:rPr sz="2350" spc="10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23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developing</a:t>
            </a:r>
            <a:r>
              <a:rPr sz="235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the</a:t>
            </a:r>
            <a:r>
              <a:rPr sz="23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platform.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929687" y="2740755"/>
            <a:ext cx="255397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0" dirty="0">
                <a:solidFill>
                  <a:srgbClr val="F5EFEF"/>
                </a:solidFill>
                <a:latin typeface="Cambria"/>
                <a:cs typeface="Cambria"/>
              </a:rPr>
              <a:t>GM</a:t>
            </a:r>
            <a:r>
              <a:rPr sz="3000" spc="50" dirty="0">
                <a:solidFill>
                  <a:srgbClr val="F5EFEF"/>
                </a:solidFill>
                <a:latin typeface="Cambria"/>
                <a:cs typeface="Cambria"/>
              </a:rPr>
              <a:t> </a:t>
            </a:r>
            <a:r>
              <a:rPr sz="3000" spc="195" dirty="0">
                <a:solidFill>
                  <a:srgbClr val="F5EFEF"/>
                </a:solidFill>
                <a:latin typeface="Cambria"/>
                <a:cs typeface="Cambria"/>
              </a:rPr>
              <a:t>AutoPilot</a:t>
            </a:r>
            <a:endParaRPr sz="30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928609" y="4042409"/>
            <a:ext cx="716280" cy="712470"/>
            <a:chOff x="7928609" y="4042409"/>
            <a:chExt cx="716280" cy="712470"/>
          </a:xfrm>
        </p:grpSpPr>
        <p:sp>
          <p:nvSpPr>
            <p:cNvPr id="6" name="object 6"/>
            <p:cNvSpPr/>
            <p:nvPr/>
          </p:nvSpPr>
          <p:spPr>
            <a:xfrm>
              <a:off x="7938134" y="4051934"/>
              <a:ext cx="697230" cy="693420"/>
            </a:xfrm>
            <a:custGeom>
              <a:avLst/>
              <a:gdLst/>
              <a:ahLst/>
              <a:cxnLst/>
              <a:rect l="l" t="t" r="r" b="b"/>
              <a:pathLst>
                <a:path w="697229" h="693420">
                  <a:moveTo>
                    <a:pt x="56784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20"/>
                  </a:lnTo>
                  <a:lnTo>
                    <a:pt x="567848" y="693420"/>
                  </a:lnTo>
                  <a:lnTo>
                    <a:pt x="618202" y="683250"/>
                  </a:lnTo>
                  <a:lnTo>
                    <a:pt x="659328" y="655518"/>
                  </a:lnTo>
                  <a:lnTo>
                    <a:pt x="687060" y="614392"/>
                  </a:lnTo>
                  <a:lnTo>
                    <a:pt x="697229" y="564038"/>
                  </a:lnTo>
                  <a:lnTo>
                    <a:pt x="697229" y="129381"/>
                  </a:lnTo>
                  <a:lnTo>
                    <a:pt x="687060" y="79027"/>
                  </a:lnTo>
                  <a:lnTo>
                    <a:pt x="659328" y="37901"/>
                  </a:lnTo>
                  <a:lnTo>
                    <a:pt x="618202" y="10169"/>
                  </a:lnTo>
                  <a:lnTo>
                    <a:pt x="56784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8134" y="4051934"/>
              <a:ext cx="697230" cy="693420"/>
            </a:xfrm>
            <a:custGeom>
              <a:avLst/>
              <a:gdLst/>
              <a:ahLst/>
              <a:cxnLst/>
              <a:rect l="l" t="t" r="r" b="b"/>
              <a:pathLst>
                <a:path w="697229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7848" y="0"/>
                  </a:lnTo>
                  <a:lnTo>
                    <a:pt x="618202" y="10169"/>
                  </a:lnTo>
                  <a:lnTo>
                    <a:pt x="659328" y="37901"/>
                  </a:lnTo>
                  <a:lnTo>
                    <a:pt x="687060" y="79027"/>
                  </a:lnTo>
                  <a:lnTo>
                    <a:pt x="697229" y="129381"/>
                  </a:lnTo>
                  <a:lnTo>
                    <a:pt x="697229" y="564038"/>
                  </a:lnTo>
                  <a:lnTo>
                    <a:pt x="687060" y="614392"/>
                  </a:lnTo>
                  <a:lnTo>
                    <a:pt x="659328" y="655518"/>
                  </a:lnTo>
                  <a:lnTo>
                    <a:pt x="618202" y="683250"/>
                  </a:lnTo>
                  <a:lnTo>
                    <a:pt x="567848" y="693420"/>
                  </a:lnTo>
                  <a:lnTo>
                    <a:pt x="129381" y="693420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38477" y="4038536"/>
            <a:ext cx="30162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125" dirty="0">
                <a:solidFill>
                  <a:srgbClr val="E1E6E9"/>
                </a:solidFill>
                <a:latin typeface="Cambria"/>
                <a:cs typeface="Cambria"/>
              </a:rPr>
              <a:t>2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29687" y="4014787"/>
            <a:ext cx="3220085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450" dirty="0">
                <a:solidFill>
                  <a:srgbClr val="E1E6E9"/>
                </a:solidFill>
                <a:latin typeface="Cambria"/>
                <a:cs typeface="Cambria"/>
              </a:rPr>
              <a:t>GM</a:t>
            </a:r>
            <a:r>
              <a:rPr sz="300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195" dirty="0">
                <a:solidFill>
                  <a:srgbClr val="E1E6E9"/>
                </a:solidFill>
                <a:latin typeface="Cambria"/>
                <a:cs typeface="Cambria"/>
              </a:rPr>
              <a:t>Quiz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190" dirty="0">
                <a:solidFill>
                  <a:srgbClr val="E1E6E9"/>
                </a:solidFill>
                <a:latin typeface="Cambria"/>
                <a:cs typeface="Cambria"/>
              </a:rPr>
              <a:t>Testing</a:t>
            </a:r>
            <a:r>
              <a:rPr sz="2350" spc="114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knowledge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of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204" dirty="0">
                <a:solidFill>
                  <a:srgbClr val="E1E6E9"/>
                </a:solidFill>
                <a:latin typeface="Cambria"/>
                <a:cs typeface="Cambria"/>
              </a:rPr>
              <a:t>autonomous</a:t>
            </a:r>
            <a:r>
              <a:rPr sz="235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driving.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721590" y="4042409"/>
            <a:ext cx="712470" cy="712470"/>
            <a:chOff x="12721590" y="4042409"/>
            <a:chExt cx="712470" cy="712470"/>
          </a:xfrm>
        </p:grpSpPr>
        <p:sp>
          <p:nvSpPr>
            <p:cNvPr id="11" name="object 11"/>
            <p:cNvSpPr/>
            <p:nvPr/>
          </p:nvSpPr>
          <p:spPr>
            <a:xfrm>
              <a:off x="12731115" y="405193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19" h="693420">
                  <a:moveTo>
                    <a:pt x="56403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20"/>
                  </a:lnTo>
                  <a:lnTo>
                    <a:pt x="564038" y="693420"/>
                  </a:lnTo>
                  <a:lnTo>
                    <a:pt x="614392" y="683250"/>
                  </a:lnTo>
                  <a:lnTo>
                    <a:pt x="655518" y="655518"/>
                  </a:lnTo>
                  <a:lnTo>
                    <a:pt x="683250" y="614392"/>
                  </a:lnTo>
                  <a:lnTo>
                    <a:pt x="693419" y="564038"/>
                  </a:lnTo>
                  <a:lnTo>
                    <a:pt x="693419" y="129381"/>
                  </a:lnTo>
                  <a:lnTo>
                    <a:pt x="683250" y="79027"/>
                  </a:lnTo>
                  <a:lnTo>
                    <a:pt x="655518" y="37901"/>
                  </a:lnTo>
                  <a:lnTo>
                    <a:pt x="614392" y="10169"/>
                  </a:lnTo>
                  <a:lnTo>
                    <a:pt x="56403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31115" y="4051934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19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4038" y="0"/>
                  </a:lnTo>
                  <a:lnTo>
                    <a:pt x="614392" y="10169"/>
                  </a:lnTo>
                  <a:lnTo>
                    <a:pt x="655518" y="37901"/>
                  </a:lnTo>
                  <a:lnTo>
                    <a:pt x="683250" y="79027"/>
                  </a:lnTo>
                  <a:lnTo>
                    <a:pt x="693419" y="129381"/>
                  </a:lnTo>
                  <a:lnTo>
                    <a:pt x="693419" y="564038"/>
                  </a:lnTo>
                  <a:lnTo>
                    <a:pt x="683250" y="614392"/>
                  </a:lnTo>
                  <a:lnTo>
                    <a:pt x="655518" y="655518"/>
                  </a:lnTo>
                  <a:lnTo>
                    <a:pt x="614392" y="683250"/>
                  </a:lnTo>
                  <a:lnTo>
                    <a:pt x="564038" y="693420"/>
                  </a:lnTo>
                  <a:lnTo>
                    <a:pt x="129381" y="693420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934474" y="4038536"/>
            <a:ext cx="283845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50" dirty="0">
                <a:solidFill>
                  <a:srgbClr val="E1E6E9"/>
                </a:solidFill>
                <a:latin typeface="Cambria"/>
                <a:cs typeface="Cambria"/>
              </a:rPr>
              <a:t>3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20444" y="4014787"/>
            <a:ext cx="4010660" cy="16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285" dirty="0">
                <a:solidFill>
                  <a:srgbClr val="E1E6E9"/>
                </a:solidFill>
                <a:latin typeface="Cambria"/>
                <a:cs typeface="Cambria"/>
              </a:rPr>
              <a:t>GMSPORT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390"/>
              </a:spcBef>
            </a:pPr>
            <a:r>
              <a:rPr sz="2350" spc="250" dirty="0">
                <a:solidFill>
                  <a:srgbClr val="E1E6E9"/>
                </a:solidFill>
                <a:latin typeface="Cambria"/>
                <a:cs typeface="Cambria"/>
              </a:rPr>
              <a:t>Sports-</a:t>
            </a: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related</a:t>
            </a:r>
            <a:r>
              <a:rPr sz="2350" spc="10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projects</a:t>
            </a:r>
            <a:r>
              <a:rPr sz="2350" spc="6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204" dirty="0">
                <a:solidFill>
                  <a:srgbClr val="E1E6E9"/>
                </a:solidFill>
                <a:latin typeface="Cambria"/>
                <a:cs typeface="Cambria"/>
              </a:rPr>
              <a:t>autonomous</a:t>
            </a:r>
            <a:r>
              <a:rPr sz="235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vehicles.</a:t>
            </a:r>
            <a:endParaRPr sz="235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959090" y="6073140"/>
            <a:ext cx="712470" cy="712470"/>
            <a:chOff x="7959090" y="6073140"/>
            <a:chExt cx="712470" cy="712470"/>
          </a:xfrm>
        </p:grpSpPr>
        <p:sp>
          <p:nvSpPr>
            <p:cNvPr id="16" name="object 16"/>
            <p:cNvSpPr/>
            <p:nvPr/>
          </p:nvSpPr>
          <p:spPr>
            <a:xfrm>
              <a:off x="7968615" y="6082665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564038" y="0"/>
                  </a:moveTo>
                  <a:lnTo>
                    <a:pt x="129381" y="0"/>
                  </a:lnTo>
                  <a:lnTo>
                    <a:pt x="79027" y="10169"/>
                  </a:lnTo>
                  <a:lnTo>
                    <a:pt x="37901" y="37901"/>
                  </a:lnTo>
                  <a:lnTo>
                    <a:pt x="10169" y="79027"/>
                  </a:lnTo>
                  <a:lnTo>
                    <a:pt x="0" y="129381"/>
                  </a:lnTo>
                  <a:lnTo>
                    <a:pt x="0" y="564038"/>
                  </a:lnTo>
                  <a:lnTo>
                    <a:pt x="10169" y="614392"/>
                  </a:lnTo>
                  <a:lnTo>
                    <a:pt x="37901" y="655518"/>
                  </a:lnTo>
                  <a:lnTo>
                    <a:pt x="79027" y="683250"/>
                  </a:lnTo>
                  <a:lnTo>
                    <a:pt x="129381" y="693419"/>
                  </a:lnTo>
                  <a:lnTo>
                    <a:pt x="564038" y="693419"/>
                  </a:lnTo>
                  <a:lnTo>
                    <a:pt x="614392" y="683250"/>
                  </a:lnTo>
                  <a:lnTo>
                    <a:pt x="655518" y="655518"/>
                  </a:lnTo>
                  <a:lnTo>
                    <a:pt x="683250" y="614392"/>
                  </a:lnTo>
                  <a:lnTo>
                    <a:pt x="693420" y="564038"/>
                  </a:lnTo>
                  <a:lnTo>
                    <a:pt x="693420" y="129381"/>
                  </a:lnTo>
                  <a:lnTo>
                    <a:pt x="683250" y="79027"/>
                  </a:lnTo>
                  <a:lnTo>
                    <a:pt x="655518" y="37901"/>
                  </a:lnTo>
                  <a:lnTo>
                    <a:pt x="614392" y="10169"/>
                  </a:lnTo>
                  <a:lnTo>
                    <a:pt x="564038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968615" y="6082665"/>
              <a:ext cx="693420" cy="693420"/>
            </a:xfrm>
            <a:custGeom>
              <a:avLst/>
              <a:gdLst/>
              <a:ahLst/>
              <a:cxnLst/>
              <a:rect l="l" t="t" r="r" b="b"/>
              <a:pathLst>
                <a:path w="693420" h="693420">
                  <a:moveTo>
                    <a:pt x="0" y="129381"/>
                  </a:moveTo>
                  <a:lnTo>
                    <a:pt x="10169" y="79027"/>
                  </a:lnTo>
                  <a:lnTo>
                    <a:pt x="37901" y="37901"/>
                  </a:lnTo>
                  <a:lnTo>
                    <a:pt x="79027" y="10169"/>
                  </a:lnTo>
                  <a:lnTo>
                    <a:pt x="129381" y="0"/>
                  </a:lnTo>
                  <a:lnTo>
                    <a:pt x="564038" y="0"/>
                  </a:lnTo>
                  <a:lnTo>
                    <a:pt x="614392" y="10169"/>
                  </a:lnTo>
                  <a:lnTo>
                    <a:pt x="655518" y="37901"/>
                  </a:lnTo>
                  <a:lnTo>
                    <a:pt x="683250" y="79027"/>
                  </a:lnTo>
                  <a:lnTo>
                    <a:pt x="693420" y="129381"/>
                  </a:lnTo>
                  <a:lnTo>
                    <a:pt x="693420" y="564038"/>
                  </a:lnTo>
                  <a:lnTo>
                    <a:pt x="683250" y="614392"/>
                  </a:lnTo>
                  <a:lnTo>
                    <a:pt x="655518" y="655518"/>
                  </a:lnTo>
                  <a:lnTo>
                    <a:pt x="614392" y="683250"/>
                  </a:lnTo>
                  <a:lnTo>
                    <a:pt x="564038" y="693419"/>
                  </a:lnTo>
                  <a:lnTo>
                    <a:pt x="129381" y="693419"/>
                  </a:lnTo>
                  <a:lnTo>
                    <a:pt x="79027" y="683250"/>
                  </a:lnTo>
                  <a:lnTo>
                    <a:pt x="37901" y="655518"/>
                  </a:lnTo>
                  <a:lnTo>
                    <a:pt x="10169" y="614392"/>
                  </a:lnTo>
                  <a:lnTo>
                    <a:pt x="0" y="564038"/>
                  </a:lnTo>
                  <a:lnTo>
                    <a:pt x="0" y="129381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53717" y="6071171"/>
            <a:ext cx="32258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85" dirty="0">
                <a:solidFill>
                  <a:srgbClr val="E1E6E9"/>
                </a:solidFill>
                <a:latin typeface="Cambria"/>
                <a:cs typeface="Cambria"/>
              </a:rPr>
              <a:t>4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068434" y="5913361"/>
            <a:ext cx="7509509" cy="1316990"/>
          </a:xfrm>
          <a:prstGeom prst="rect">
            <a:avLst/>
          </a:prstGeom>
        </p:spPr>
        <p:txBody>
          <a:bodyPr vert="horz" wrap="square" lIns="0" tIns="276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sz="3000" spc="450" dirty="0">
                <a:solidFill>
                  <a:srgbClr val="E1E6E9"/>
                </a:solidFill>
                <a:latin typeface="Cambria"/>
                <a:cs typeface="Cambria"/>
              </a:rPr>
              <a:t>GM</a:t>
            </a:r>
            <a:r>
              <a:rPr sz="300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3000" spc="210" dirty="0">
                <a:solidFill>
                  <a:srgbClr val="E1E6E9"/>
                </a:solidFill>
                <a:latin typeface="Cambria"/>
                <a:cs typeface="Cambria"/>
              </a:rPr>
              <a:t>Talents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Developing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talent</a:t>
            </a:r>
            <a:r>
              <a:rPr sz="2350" spc="1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in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0" dirty="0">
                <a:solidFill>
                  <a:srgbClr val="E1E6E9"/>
                </a:solidFill>
                <a:latin typeface="Cambria"/>
                <a:cs typeface="Cambria"/>
              </a:rPr>
              <a:t>the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04" dirty="0">
                <a:solidFill>
                  <a:srgbClr val="E1E6E9"/>
                </a:solidFill>
                <a:latin typeface="Cambria"/>
                <a:cs typeface="Cambria"/>
              </a:rPr>
              <a:t>autonomous</a:t>
            </a:r>
            <a:r>
              <a:rPr sz="235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driving</a:t>
            </a:r>
            <a:r>
              <a:rPr sz="235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field.</a:t>
            </a:r>
            <a:endParaRPr sz="2350">
              <a:latin typeface="Cambria"/>
              <a:cs typeface="Cambria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2050" y="1695450"/>
            <a:ext cx="6187440" cy="7075170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7928609" y="2647950"/>
            <a:ext cx="716280" cy="716280"/>
            <a:chOff x="7928609" y="2647950"/>
            <a:chExt cx="716280" cy="716280"/>
          </a:xfrm>
        </p:grpSpPr>
        <p:sp>
          <p:nvSpPr>
            <p:cNvPr id="22" name="object 22"/>
            <p:cNvSpPr/>
            <p:nvPr/>
          </p:nvSpPr>
          <p:spPr>
            <a:xfrm>
              <a:off x="7938134" y="2657475"/>
              <a:ext cx="697230" cy="697230"/>
            </a:xfrm>
            <a:custGeom>
              <a:avLst/>
              <a:gdLst/>
              <a:ahLst/>
              <a:cxnLst/>
              <a:rect l="l" t="t" r="r" b="b"/>
              <a:pathLst>
                <a:path w="697229" h="697229">
                  <a:moveTo>
                    <a:pt x="567054" y="0"/>
                  </a:moveTo>
                  <a:lnTo>
                    <a:pt x="130174" y="0"/>
                  </a:lnTo>
                  <a:lnTo>
                    <a:pt x="79496" y="10226"/>
                  </a:lnTo>
                  <a:lnTo>
                    <a:pt x="38119" y="38119"/>
                  </a:lnTo>
                  <a:lnTo>
                    <a:pt x="10226" y="79496"/>
                  </a:lnTo>
                  <a:lnTo>
                    <a:pt x="0" y="130175"/>
                  </a:lnTo>
                  <a:lnTo>
                    <a:pt x="0" y="567054"/>
                  </a:lnTo>
                  <a:lnTo>
                    <a:pt x="10226" y="617733"/>
                  </a:lnTo>
                  <a:lnTo>
                    <a:pt x="38119" y="659110"/>
                  </a:lnTo>
                  <a:lnTo>
                    <a:pt x="79496" y="687003"/>
                  </a:lnTo>
                  <a:lnTo>
                    <a:pt x="130174" y="697229"/>
                  </a:lnTo>
                  <a:lnTo>
                    <a:pt x="567054" y="697229"/>
                  </a:lnTo>
                  <a:lnTo>
                    <a:pt x="617733" y="687003"/>
                  </a:lnTo>
                  <a:lnTo>
                    <a:pt x="659110" y="659110"/>
                  </a:lnTo>
                  <a:lnTo>
                    <a:pt x="687003" y="617733"/>
                  </a:lnTo>
                  <a:lnTo>
                    <a:pt x="697229" y="567054"/>
                  </a:lnTo>
                  <a:lnTo>
                    <a:pt x="697229" y="130175"/>
                  </a:lnTo>
                  <a:lnTo>
                    <a:pt x="687003" y="79496"/>
                  </a:lnTo>
                  <a:lnTo>
                    <a:pt x="659110" y="38119"/>
                  </a:lnTo>
                  <a:lnTo>
                    <a:pt x="617733" y="10226"/>
                  </a:lnTo>
                  <a:lnTo>
                    <a:pt x="567054" y="0"/>
                  </a:lnTo>
                  <a:close/>
                </a:path>
              </a:pathLst>
            </a:custGeom>
            <a:solidFill>
              <a:srgbClr val="003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38134" y="2657475"/>
              <a:ext cx="697230" cy="697230"/>
            </a:xfrm>
            <a:custGeom>
              <a:avLst/>
              <a:gdLst/>
              <a:ahLst/>
              <a:cxnLst/>
              <a:rect l="l" t="t" r="r" b="b"/>
              <a:pathLst>
                <a:path w="697229" h="697229">
                  <a:moveTo>
                    <a:pt x="0" y="130175"/>
                  </a:moveTo>
                  <a:lnTo>
                    <a:pt x="10226" y="79496"/>
                  </a:lnTo>
                  <a:lnTo>
                    <a:pt x="38119" y="38119"/>
                  </a:lnTo>
                  <a:lnTo>
                    <a:pt x="79496" y="10226"/>
                  </a:lnTo>
                  <a:lnTo>
                    <a:pt x="130174" y="0"/>
                  </a:lnTo>
                  <a:lnTo>
                    <a:pt x="567054" y="0"/>
                  </a:lnTo>
                  <a:lnTo>
                    <a:pt x="617733" y="10226"/>
                  </a:lnTo>
                  <a:lnTo>
                    <a:pt x="659110" y="38119"/>
                  </a:lnTo>
                  <a:lnTo>
                    <a:pt x="687003" y="79496"/>
                  </a:lnTo>
                  <a:lnTo>
                    <a:pt x="697229" y="130175"/>
                  </a:lnTo>
                  <a:lnTo>
                    <a:pt x="697229" y="567054"/>
                  </a:lnTo>
                  <a:lnTo>
                    <a:pt x="687003" y="617733"/>
                  </a:lnTo>
                  <a:lnTo>
                    <a:pt x="659110" y="659110"/>
                  </a:lnTo>
                  <a:lnTo>
                    <a:pt x="617733" y="687003"/>
                  </a:lnTo>
                  <a:lnTo>
                    <a:pt x="567054" y="697229"/>
                  </a:lnTo>
                  <a:lnTo>
                    <a:pt x="130174" y="697229"/>
                  </a:lnTo>
                  <a:lnTo>
                    <a:pt x="79496" y="687003"/>
                  </a:lnTo>
                  <a:lnTo>
                    <a:pt x="38119" y="659110"/>
                  </a:lnTo>
                  <a:lnTo>
                    <a:pt x="10226" y="617733"/>
                  </a:lnTo>
                  <a:lnTo>
                    <a:pt x="0" y="567054"/>
                  </a:lnTo>
                  <a:lnTo>
                    <a:pt x="0" y="130175"/>
                  </a:lnTo>
                  <a:close/>
                </a:path>
              </a:pathLst>
            </a:custGeom>
            <a:ln w="19050">
              <a:solidFill>
                <a:srgbClr val="184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72767" y="2646997"/>
            <a:ext cx="228600" cy="579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450" dirty="0">
                <a:solidFill>
                  <a:srgbClr val="E1E6E9"/>
                </a:solidFill>
                <a:latin typeface="Cambria"/>
                <a:cs typeface="Cambria"/>
              </a:rPr>
              <a:t>1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9151A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858000" cy="1028699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227661" y="3462750"/>
            <a:ext cx="5803900" cy="949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425" dirty="0"/>
              <a:t>Key</a:t>
            </a:r>
            <a:r>
              <a:rPr spc="95" dirty="0"/>
              <a:t> </a:t>
            </a:r>
            <a:r>
              <a:rPr spc="409" dirty="0"/>
              <a:t>Takeaways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927022" y="4871186"/>
            <a:ext cx="8979535" cy="100838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Jira</a:t>
            </a:r>
            <a:r>
              <a:rPr sz="235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is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a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powerful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tool</a:t>
            </a:r>
            <a:r>
              <a:rPr sz="2350" spc="4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5" dirty="0">
                <a:solidFill>
                  <a:srgbClr val="E1E6E9"/>
                </a:solidFill>
                <a:latin typeface="Cambria"/>
                <a:cs typeface="Cambria"/>
              </a:rPr>
              <a:t>for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29" dirty="0">
                <a:solidFill>
                  <a:srgbClr val="E1E6E9"/>
                </a:solidFill>
                <a:latin typeface="Cambria"/>
                <a:cs typeface="Cambria"/>
              </a:rPr>
              <a:t>managing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projects</a:t>
            </a:r>
            <a:r>
              <a:rPr sz="2350" spc="5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95" dirty="0">
                <a:solidFill>
                  <a:srgbClr val="E1E6E9"/>
                </a:solidFill>
                <a:latin typeface="Cambria"/>
                <a:cs typeface="Cambria"/>
              </a:rPr>
              <a:t>in</a:t>
            </a:r>
            <a:r>
              <a:rPr sz="2350" spc="114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215" dirty="0">
                <a:solidFill>
                  <a:srgbClr val="E1E6E9"/>
                </a:solidFill>
                <a:latin typeface="Cambria"/>
                <a:cs typeface="Cambria"/>
              </a:rPr>
              <a:t>GMIndia.</a:t>
            </a:r>
            <a:r>
              <a:rPr sz="2350" spc="9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45" dirty="0">
                <a:solidFill>
                  <a:srgbClr val="E1E6E9"/>
                </a:solidFill>
                <a:latin typeface="Cambria"/>
                <a:cs typeface="Cambria"/>
              </a:rPr>
              <a:t>Use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350" spc="140" dirty="0">
                <a:solidFill>
                  <a:srgbClr val="E1E6E9"/>
                </a:solidFill>
                <a:latin typeface="Cambria"/>
                <a:cs typeface="Cambria"/>
              </a:rPr>
              <a:t>Jira</a:t>
            </a:r>
            <a:r>
              <a:rPr sz="2350" spc="7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effectively</a:t>
            </a:r>
            <a:r>
              <a:rPr sz="235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to</a:t>
            </a:r>
            <a:r>
              <a:rPr sz="23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5" dirty="0">
                <a:solidFill>
                  <a:srgbClr val="E1E6E9"/>
                </a:solidFill>
                <a:latin typeface="Cambria"/>
                <a:cs typeface="Cambria"/>
              </a:rPr>
              <a:t>track</a:t>
            </a:r>
            <a:r>
              <a:rPr sz="2350" spc="8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65" dirty="0">
                <a:solidFill>
                  <a:srgbClr val="E1E6E9"/>
                </a:solidFill>
                <a:latin typeface="Cambria"/>
                <a:cs typeface="Cambria"/>
              </a:rPr>
              <a:t>progress</a:t>
            </a:r>
            <a:r>
              <a:rPr sz="235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and</a:t>
            </a:r>
            <a:r>
              <a:rPr sz="2350" spc="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50" dirty="0">
                <a:solidFill>
                  <a:srgbClr val="E1E6E9"/>
                </a:solidFill>
                <a:latin typeface="Cambria"/>
                <a:cs typeface="Cambria"/>
              </a:rPr>
              <a:t>collaborate</a:t>
            </a:r>
            <a:r>
              <a:rPr sz="2350" spc="12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70" dirty="0">
                <a:solidFill>
                  <a:srgbClr val="E1E6E9"/>
                </a:solidFill>
                <a:latin typeface="Cambria"/>
                <a:cs typeface="Cambria"/>
              </a:rPr>
              <a:t>with</a:t>
            </a:r>
            <a:r>
              <a:rPr sz="2350" spc="8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350" spc="185" dirty="0">
                <a:solidFill>
                  <a:srgbClr val="E1E6E9"/>
                </a:solidFill>
                <a:latin typeface="Cambria"/>
                <a:cs typeface="Cambria"/>
              </a:rPr>
              <a:t>teams.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767" y="9692638"/>
              <a:ext cx="2154936" cy="512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1966" y="2114549"/>
            <a:ext cx="6943725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7590"/>
              </a:lnSpc>
              <a:tabLst>
                <a:tab pos="2847975" algn="l"/>
                <a:tab pos="4986020" algn="l"/>
              </a:tabLst>
            </a:pPr>
            <a:r>
              <a:rPr spc="330" dirty="0">
                <a:solidFill>
                  <a:srgbClr val="F5EEEE"/>
                </a:solidFill>
              </a:rPr>
              <a:t>Scrum: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00" dirty="0">
                <a:solidFill>
                  <a:srgbClr val="F5EEEE"/>
                </a:solidFill>
              </a:rPr>
              <a:t>Agile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160" dirty="0">
                <a:solidFill>
                  <a:srgbClr val="F5EEEE"/>
                </a:solidFill>
              </a:rPr>
              <a:t>Team </a:t>
            </a:r>
            <a:r>
              <a:rPr spc="350" dirty="0">
                <a:solidFill>
                  <a:srgbClr val="F5EEEE"/>
                </a:solidFill>
              </a:rPr>
              <a:t>Collaboration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1966" y="4426813"/>
            <a:ext cx="8142605" cy="989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Scrum</a:t>
            </a:r>
            <a:r>
              <a:rPr sz="230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E0E6E9"/>
                </a:solidFill>
                <a:latin typeface="Cambria"/>
                <a:cs typeface="Cambria"/>
              </a:rPr>
              <a:t>is</a:t>
            </a:r>
            <a:r>
              <a:rPr sz="230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E0E6E9"/>
                </a:solidFill>
                <a:latin typeface="Cambria"/>
                <a:cs typeface="Cambria"/>
              </a:rPr>
              <a:t>an</a:t>
            </a:r>
            <a:r>
              <a:rPr sz="230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agile</a:t>
            </a:r>
            <a:r>
              <a:rPr sz="230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framework</a:t>
            </a:r>
            <a:r>
              <a:rPr sz="230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commonly</a:t>
            </a:r>
            <a:r>
              <a:rPr sz="230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used</a:t>
            </a:r>
            <a:r>
              <a:rPr sz="230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E0E6E9"/>
                </a:solidFill>
                <a:latin typeface="Cambria"/>
                <a:cs typeface="Cambria"/>
              </a:rPr>
              <a:t>in</a:t>
            </a:r>
            <a:r>
              <a:rPr sz="230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software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development</a:t>
            </a:r>
            <a:r>
              <a:rPr sz="230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other</a:t>
            </a:r>
            <a:r>
              <a:rPr sz="230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industries.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11910" y="6205169"/>
            <a:ext cx="1567815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180" dirty="0">
                <a:solidFill>
                  <a:srgbClr val="E0E6E9"/>
                </a:solidFill>
                <a:latin typeface="Cambria"/>
                <a:cs typeface="Cambria"/>
              </a:rPr>
              <a:t>Sprints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11910" y="7217791"/>
            <a:ext cx="7887334" cy="7308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80"/>
              </a:spcBef>
            </a:pP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break</a:t>
            </a:r>
            <a:r>
              <a:rPr sz="230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work</a:t>
            </a:r>
            <a:r>
              <a:rPr sz="230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into</a:t>
            </a:r>
            <a:r>
              <a:rPr sz="2300" spc="3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goals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5" dirty="0">
                <a:solidFill>
                  <a:srgbClr val="E0E6E9"/>
                </a:solidFill>
                <a:latin typeface="Cambria"/>
                <a:cs typeface="Cambria"/>
              </a:rPr>
              <a:t>completed</a:t>
            </a:r>
            <a:r>
              <a:rPr sz="23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within</a:t>
            </a:r>
            <a:r>
              <a:rPr sz="230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time</a:t>
            </a:r>
            <a:r>
              <a:rPr sz="2300" spc="-1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E0E6E9"/>
                </a:solidFill>
                <a:latin typeface="Cambria"/>
                <a:cs typeface="Cambria"/>
              </a:rPr>
              <a:t>-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boxed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iterations</a:t>
            </a:r>
            <a:r>
              <a:rPr sz="23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called</a:t>
            </a:r>
            <a:r>
              <a:rPr sz="2300" spc="4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sprints.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854" y="610565"/>
            <a:ext cx="12320270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12670" algn="l"/>
                <a:tab pos="6659880" algn="l"/>
                <a:tab pos="8566785" algn="l"/>
              </a:tabLst>
            </a:pPr>
            <a:r>
              <a:rPr sz="5300" spc="305" dirty="0">
                <a:solidFill>
                  <a:srgbClr val="F5EEEE"/>
                </a:solidFill>
              </a:rPr>
              <a:t>Scrum</a:t>
            </a:r>
            <a:r>
              <a:rPr sz="5300" dirty="0">
                <a:solidFill>
                  <a:srgbClr val="F5EEEE"/>
                </a:solidFill>
              </a:rPr>
              <a:t>	</a:t>
            </a:r>
            <a:r>
              <a:rPr sz="5300" spc="335" dirty="0">
                <a:solidFill>
                  <a:srgbClr val="F5EEEE"/>
                </a:solidFill>
              </a:rPr>
              <a:t>Ceremonies:</a:t>
            </a:r>
            <a:r>
              <a:rPr sz="5300" dirty="0">
                <a:solidFill>
                  <a:srgbClr val="F5EEEE"/>
                </a:solidFill>
              </a:rPr>
              <a:t>	</a:t>
            </a:r>
            <a:r>
              <a:rPr sz="5300" spc="285" dirty="0">
                <a:solidFill>
                  <a:srgbClr val="F5EEEE"/>
                </a:solidFill>
              </a:rPr>
              <a:t>Agile</a:t>
            </a:r>
            <a:r>
              <a:rPr sz="5300" dirty="0">
                <a:solidFill>
                  <a:srgbClr val="F5EEEE"/>
                </a:solidFill>
              </a:rPr>
              <a:t>	</a:t>
            </a:r>
            <a:r>
              <a:rPr sz="5300" spc="305" dirty="0">
                <a:solidFill>
                  <a:srgbClr val="F5EEEE"/>
                </a:solidFill>
              </a:rPr>
              <a:t>Framework</a:t>
            </a:r>
            <a:endParaRPr sz="53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0895" y="2130551"/>
            <a:ext cx="1533144" cy="74188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3129" y="2399792"/>
            <a:ext cx="250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00" y="2326004"/>
            <a:ext cx="466852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05890" algn="l"/>
                <a:tab pos="2799080" algn="l"/>
              </a:tabLst>
            </a:pPr>
            <a:r>
              <a:rPr sz="2600" spc="140" dirty="0">
                <a:solidFill>
                  <a:srgbClr val="E0E6E9"/>
                </a:solidFill>
                <a:latin typeface="Cambria"/>
                <a:cs typeface="Cambria"/>
              </a:rPr>
              <a:t>Product</a:t>
            </a:r>
            <a:r>
              <a:rPr sz="26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600" spc="150" dirty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r>
              <a:rPr sz="26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600" spc="155" dirty="0">
                <a:solidFill>
                  <a:srgbClr val="E0E6E9"/>
                </a:solidFill>
                <a:latin typeface="Cambria"/>
                <a:cs typeface="Cambria"/>
              </a:rPr>
              <a:t>Refinement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196" y="3066364"/>
            <a:ext cx="6759575" cy="681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5875" algn="r">
              <a:lnSpc>
                <a:spcPct val="100000"/>
              </a:lnSpc>
              <a:spcBef>
                <a:spcPts val="135"/>
              </a:spcBef>
            </a:pPr>
            <a:r>
              <a:rPr sz="2100" spc="140" dirty="0">
                <a:solidFill>
                  <a:srgbClr val="E0E6E9"/>
                </a:solidFill>
                <a:latin typeface="Cambria"/>
                <a:cs typeface="Cambria"/>
              </a:rPr>
              <a:t>Adding</a:t>
            </a:r>
            <a:r>
              <a:rPr sz="210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40" dirty="0">
                <a:solidFill>
                  <a:srgbClr val="E0E6E9"/>
                </a:solidFill>
                <a:latin typeface="Cambria"/>
                <a:cs typeface="Cambria"/>
              </a:rPr>
              <a:t>detail,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50" dirty="0">
                <a:solidFill>
                  <a:srgbClr val="E0E6E9"/>
                </a:solidFill>
                <a:latin typeface="Cambria"/>
                <a:cs typeface="Cambria"/>
              </a:rPr>
              <a:t>estimates,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2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10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35" dirty="0">
                <a:solidFill>
                  <a:srgbClr val="E0E6E9"/>
                </a:solidFill>
                <a:latin typeface="Cambria"/>
                <a:cs typeface="Cambria"/>
              </a:rPr>
              <a:t>order</a:t>
            </a:r>
            <a:r>
              <a:rPr sz="210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8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10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E0E6E9"/>
                </a:solidFill>
                <a:latin typeface="Cambria"/>
                <a:cs typeface="Cambria"/>
              </a:rPr>
              <a:t>items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E0E6E9"/>
                </a:solidFill>
                <a:latin typeface="Cambria"/>
                <a:cs typeface="Cambria"/>
              </a:rPr>
              <a:t>in</a:t>
            </a:r>
            <a:r>
              <a:rPr sz="210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endParaRPr sz="21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75"/>
              </a:spcBef>
            </a:pPr>
            <a:r>
              <a:rPr sz="2100" spc="125" dirty="0">
                <a:solidFill>
                  <a:srgbClr val="E0E6E9"/>
                </a:solidFill>
                <a:latin typeface="Cambria"/>
                <a:cs typeface="Cambria"/>
              </a:rPr>
              <a:t>Product</a:t>
            </a:r>
            <a:r>
              <a:rPr sz="210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Backlog.</a:t>
            </a:r>
            <a:endParaRPr sz="2100" dirty="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36152" y="3788664"/>
            <a:ext cx="1520952" cy="6156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001506" y="3751833"/>
            <a:ext cx="250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E0E6E9"/>
                </a:solidFill>
                <a:latin typeface="Cambria"/>
                <a:cs typeface="Cambria"/>
              </a:rPr>
              <a:t>2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09580" y="3678123"/>
            <a:ext cx="4074160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62050" algn="l"/>
                <a:tab pos="2749550" algn="l"/>
              </a:tabLst>
            </a:pPr>
            <a:r>
              <a:rPr sz="2600" spc="165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6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600" spc="175" dirty="0">
                <a:solidFill>
                  <a:srgbClr val="E0E6E9"/>
                </a:solidFill>
                <a:latin typeface="Cambria"/>
                <a:cs typeface="Cambria"/>
              </a:rPr>
              <a:t>Planning</a:t>
            </a:r>
            <a:r>
              <a:rPr sz="26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600" spc="170" dirty="0">
                <a:solidFill>
                  <a:srgbClr val="E0E6E9"/>
                </a:solidFill>
                <a:latin typeface="Cambria"/>
                <a:cs typeface="Cambria"/>
              </a:rPr>
              <a:t>Meeting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09580" y="4464075"/>
            <a:ext cx="6481445" cy="892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90"/>
              </a:spcBef>
            </a:pPr>
            <a:r>
              <a:rPr sz="2100" spc="65" dirty="0">
                <a:solidFill>
                  <a:srgbClr val="E0E6E9"/>
                </a:solidFill>
                <a:latin typeface="Cambria"/>
                <a:cs typeface="Cambria"/>
              </a:rPr>
              <a:t>Teams</a:t>
            </a:r>
            <a:r>
              <a:rPr sz="210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E0E6E9"/>
                </a:solidFill>
                <a:latin typeface="Cambria"/>
                <a:cs typeface="Cambria"/>
              </a:rPr>
              <a:t>define</a:t>
            </a:r>
            <a:r>
              <a:rPr sz="210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10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E0E6E9"/>
                </a:solidFill>
                <a:latin typeface="Cambria"/>
                <a:cs typeface="Cambria"/>
              </a:rPr>
              <a:t>shared</a:t>
            </a:r>
            <a:r>
              <a:rPr sz="210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E0E6E9"/>
                </a:solidFill>
                <a:latin typeface="Cambria"/>
                <a:cs typeface="Cambria"/>
              </a:rPr>
              <a:t>goal</a:t>
            </a:r>
            <a:r>
              <a:rPr sz="210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100" spc="2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5" dirty="0">
                <a:solidFill>
                  <a:srgbClr val="E0E6E9"/>
                </a:solidFill>
                <a:latin typeface="Cambria"/>
                <a:cs typeface="Cambria"/>
              </a:rPr>
              <a:t>break</a:t>
            </a:r>
            <a:r>
              <a:rPr sz="210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5" dirty="0">
                <a:solidFill>
                  <a:srgbClr val="E0E6E9"/>
                </a:solidFill>
                <a:latin typeface="Cambria"/>
                <a:cs typeface="Cambria"/>
              </a:rPr>
              <a:t>down</a:t>
            </a:r>
            <a:r>
              <a:rPr sz="2100" spc="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75" dirty="0">
                <a:solidFill>
                  <a:srgbClr val="E0E6E9"/>
                </a:solidFill>
                <a:latin typeface="Cambria"/>
                <a:cs typeface="Cambria"/>
              </a:rPr>
              <a:t>items </a:t>
            </a:r>
            <a:r>
              <a:rPr sz="2100" spc="90" dirty="0">
                <a:solidFill>
                  <a:srgbClr val="E0E6E9"/>
                </a:solidFill>
                <a:latin typeface="Cambria"/>
                <a:cs typeface="Cambria"/>
              </a:rPr>
              <a:t>into</a:t>
            </a:r>
            <a:r>
              <a:rPr sz="210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85" dirty="0">
                <a:solidFill>
                  <a:srgbClr val="E0E6E9"/>
                </a:solidFill>
                <a:latin typeface="Cambria"/>
                <a:cs typeface="Cambria"/>
              </a:rPr>
              <a:t>tasks.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0895" y="5001767"/>
            <a:ext cx="1533144" cy="61569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009380" y="4968697"/>
            <a:ext cx="2501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0" dirty="0">
                <a:solidFill>
                  <a:srgbClr val="E0E6E9"/>
                </a:solidFill>
                <a:latin typeface="Cambria"/>
                <a:cs typeface="Cambria"/>
              </a:rPr>
              <a:t>3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4500" y="4895469"/>
            <a:ext cx="389826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155" dirty="0">
                <a:solidFill>
                  <a:srgbClr val="E0E6E9"/>
                </a:solidFill>
                <a:latin typeface="Cambria"/>
                <a:cs typeface="Cambria"/>
              </a:rPr>
              <a:t>Daily</a:t>
            </a:r>
            <a:r>
              <a:rPr sz="26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00" spc="215" dirty="0">
                <a:solidFill>
                  <a:srgbClr val="E0E6E9"/>
                </a:solidFill>
                <a:latin typeface="Cambria"/>
                <a:cs typeface="Cambria"/>
              </a:rPr>
              <a:t>Stand-</a:t>
            </a:r>
            <a:r>
              <a:rPr sz="2600" spc="105" dirty="0">
                <a:solidFill>
                  <a:srgbClr val="E0E6E9"/>
                </a:solidFill>
                <a:latin typeface="Cambria"/>
                <a:cs typeface="Cambria"/>
              </a:rPr>
              <a:t>up</a:t>
            </a:r>
            <a:r>
              <a:rPr sz="2600" spc="4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E0E6E9"/>
                </a:solidFill>
                <a:latin typeface="Cambria"/>
                <a:cs typeface="Cambria"/>
              </a:rPr>
              <a:t>Meeting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2452" y="5712028"/>
            <a:ext cx="6851650" cy="10134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6510" algn="r">
              <a:lnSpc>
                <a:spcPct val="100000"/>
              </a:lnSpc>
              <a:spcBef>
                <a:spcPts val="135"/>
              </a:spcBef>
            </a:pPr>
            <a:r>
              <a:rPr sz="21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1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E0E6E9"/>
                </a:solidFill>
                <a:latin typeface="Cambria"/>
                <a:cs typeface="Cambria"/>
              </a:rPr>
              <a:t>15-</a:t>
            </a:r>
            <a:r>
              <a:rPr sz="2100" spc="-2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50" dirty="0">
                <a:solidFill>
                  <a:srgbClr val="E0E6E9"/>
                </a:solidFill>
                <a:latin typeface="Cambria"/>
                <a:cs typeface="Cambria"/>
              </a:rPr>
              <a:t>minute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65" dirty="0">
                <a:solidFill>
                  <a:srgbClr val="E0E6E9"/>
                </a:solidFill>
                <a:latin typeface="Cambria"/>
                <a:cs typeface="Cambria"/>
              </a:rPr>
              <a:t>meeting</a:t>
            </a:r>
            <a:r>
              <a:rPr sz="210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10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65" dirty="0">
                <a:solidFill>
                  <a:srgbClr val="E0E6E9"/>
                </a:solidFill>
                <a:latin typeface="Cambria"/>
                <a:cs typeface="Cambria"/>
              </a:rPr>
              <a:t>synchronize</a:t>
            </a:r>
            <a:r>
              <a:rPr sz="210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60" dirty="0">
                <a:solidFill>
                  <a:srgbClr val="E0E6E9"/>
                </a:solidFill>
                <a:latin typeface="Cambria"/>
                <a:cs typeface="Cambria"/>
              </a:rPr>
              <a:t>tasks,</a:t>
            </a:r>
            <a:r>
              <a:rPr sz="210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45" dirty="0" smtClean="0">
                <a:solidFill>
                  <a:srgbClr val="E0E6E9"/>
                </a:solidFill>
                <a:latin typeface="Cambria"/>
                <a:cs typeface="Cambria"/>
              </a:rPr>
              <a:t>review</a:t>
            </a:r>
            <a:endParaRPr lang="en-GB" sz="2100" dirty="0">
              <a:latin typeface="Cambria"/>
              <a:cs typeface="Cambria"/>
            </a:endParaRPr>
          </a:p>
          <a:p>
            <a:pPr marR="16510" algn="r">
              <a:lnSpc>
                <a:spcPct val="100000"/>
              </a:lnSpc>
              <a:spcBef>
                <a:spcPts val="135"/>
              </a:spcBef>
            </a:pPr>
            <a:r>
              <a:rPr sz="2100" spc="145" dirty="0" smtClean="0">
                <a:solidFill>
                  <a:srgbClr val="E0E6E9"/>
                </a:solidFill>
                <a:latin typeface="Cambria"/>
                <a:cs typeface="Cambria"/>
              </a:rPr>
              <a:t>progress</a:t>
            </a:r>
            <a:r>
              <a:rPr sz="2100" spc="145" dirty="0">
                <a:solidFill>
                  <a:srgbClr val="E0E6E9"/>
                </a:solidFill>
                <a:latin typeface="Cambria"/>
                <a:cs typeface="Cambria"/>
              </a:rPr>
              <a:t>,</a:t>
            </a:r>
            <a:r>
              <a:rPr sz="2100" spc="2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45" dirty="0">
                <a:solidFill>
                  <a:srgbClr val="E0E6E9"/>
                </a:solidFill>
                <a:latin typeface="Cambria"/>
                <a:cs typeface="Cambria"/>
              </a:rPr>
              <a:t>identify</a:t>
            </a:r>
            <a:r>
              <a:rPr sz="2100" spc="22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40" dirty="0">
                <a:solidFill>
                  <a:srgbClr val="E0E6E9"/>
                </a:solidFill>
                <a:latin typeface="Cambria"/>
                <a:cs typeface="Cambria"/>
              </a:rPr>
              <a:t>today’s</a:t>
            </a:r>
            <a:r>
              <a:rPr sz="2100" spc="2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40" dirty="0">
                <a:solidFill>
                  <a:srgbClr val="E0E6E9"/>
                </a:solidFill>
                <a:latin typeface="Cambria"/>
                <a:cs typeface="Cambria"/>
              </a:rPr>
              <a:t>tasks,</a:t>
            </a:r>
            <a:r>
              <a:rPr sz="2100" spc="2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100" spc="2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E0E6E9"/>
                </a:solidFill>
                <a:latin typeface="Cambria"/>
                <a:cs typeface="Cambria"/>
              </a:rPr>
              <a:t>address</a:t>
            </a:r>
            <a:endParaRPr sz="2100" dirty="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2100" spc="140" dirty="0">
                <a:solidFill>
                  <a:srgbClr val="E0E6E9"/>
                </a:solidFill>
                <a:latin typeface="Cambria"/>
                <a:cs typeface="Cambria"/>
              </a:rPr>
              <a:t>impediments.</a:t>
            </a:r>
            <a:endParaRPr sz="2100" dirty="0">
              <a:latin typeface="Cambria"/>
              <a:cs typeface="Cambri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836152" y="6345935"/>
            <a:ext cx="1520952" cy="6187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992616" y="6316471"/>
            <a:ext cx="250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E0E6E9"/>
                </a:solidFill>
                <a:latin typeface="Cambria"/>
                <a:cs typeface="Cambria"/>
              </a:rPr>
              <a:t>4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09580" y="6242684"/>
            <a:ext cx="376936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600" spc="175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600" spc="3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00" spc="165" dirty="0">
                <a:solidFill>
                  <a:srgbClr val="E0E6E9"/>
                </a:solidFill>
                <a:latin typeface="Cambria"/>
                <a:cs typeface="Cambria"/>
              </a:rPr>
              <a:t>Review</a:t>
            </a:r>
            <a:r>
              <a:rPr sz="2600" spc="4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00" spc="170" dirty="0">
                <a:solidFill>
                  <a:srgbClr val="E0E6E9"/>
                </a:solidFill>
                <a:latin typeface="Cambria"/>
                <a:cs typeface="Cambria"/>
              </a:rPr>
              <a:t>Meeting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09580" y="7059930"/>
            <a:ext cx="5578475" cy="68072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899"/>
              </a:lnSpc>
              <a:spcBef>
                <a:spcPts val="60"/>
              </a:spcBef>
            </a:pPr>
            <a:r>
              <a:rPr sz="2100" spc="110" dirty="0">
                <a:solidFill>
                  <a:srgbClr val="E0E6E9"/>
                </a:solidFill>
                <a:latin typeface="Cambria"/>
                <a:cs typeface="Cambria"/>
              </a:rPr>
              <a:t>Held</a:t>
            </a:r>
            <a:r>
              <a:rPr sz="210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70" dirty="0">
                <a:solidFill>
                  <a:srgbClr val="E0E6E9"/>
                </a:solidFill>
                <a:latin typeface="Cambria"/>
                <a:cs typeface="Cambria"/>
              </a:rPr>
              <a:t>at</a:t>
            </a:r>
            <a:r>
              <a:rPr sz="2100" spc="3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95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2100" spc="3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E0E6E9"/>
                </a:solidFill>
                <a:latin typeface="Cambria"/>
                <a:cs typeface="Cambria"/>
              </a:rPr>
              <a:t>end</a:t>
            </a:r>
            <a:r>
              <a:rPr sz="210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75" dirty="0">
                <a:solidFill>
                  <a:srgbClr val="E0E6E9"/>
                </a:solidFill>
                <a:latin typeface="Cambria"/>
                <a:cs typeface="Cambria"/>
              </a:rPr>
              <a:t>of</a:t>
            </a:r>
            <a:r>
              <a:rPr sz="210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10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30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6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10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demonstrate </a:t>
            </a:r>
            <a:r>
              <a:rPr sz="2100" spc="135" dirty="0">
                <a:solidFill>
                  <a:srgbClr val="E0E6E9"/>
                </a:solidFill>
                <a:latin typeface="Cambria"/>
                <a:cs typeface="Cambria"/>
              </a:rPr>
              <a:t>functionality</a:t>
            </a:r>
            <a:r>
              <a:rPr sz="210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10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gather</a:t>
            </a:r>
            <a:r>
              <a:rPr sz="21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feedback.</a:t>
            </a:r>
            <a:endParaRPr sz="2100">
              <a:latin typeface="Cambria"/>
              <a:cs typeface="Cambri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0895" y="7693152"/>
            <a:ext cx="1533144" cy="61569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002648" y="7663433"/>
            <a:ext cx="25019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0" dirty="0">
                <a:solidFill>
                  <a:srgbClr val="E0E6E9"/>
                </a:solidFill>
                <a:latin typeface="Cambria"/>
                <a:cs typeface="Cambria"/>
              </a:rPr>
              <a:t>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4500" y="7589596"/>
            <a:ext cx="4669155" cy="4248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399154" algn="l"/>
              </a:tabLst>
            </a:pPr>
            <a:r>
              <a:rPr sz="2600" spc="114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26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600" spc="110" dirty="0">
                <a:solidFill>
                  <a:srgbClr val="E0E6E9"/>
                </a:solidFill>
                <a:latin typeface="Cambria"/>
                <a:cs typeface="Cambria"/>
              </a:rPr>
              <a:t>Retrospective</a:t>
            </a:r>
            <a:r>
              <a:rPr sz="26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600" spc="110" dirty="0">
                <a:solidFill>
                  <a:srgbClr val="E0E6E9"/>
                </a:solidFill>
                <a:latin typeface="Cambria"/>
                <a:cs typeface="Cambria"/>
              </a:rPr>
              <a:t>Meeting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64132" y="8407145"/>
            <a:ext cx="6503670" cy="680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3970" algn="r">
              <a:lnSpc>
                <a:spcPct val="100000"/>
              </a:lnSpc>
              <a:spcBef>
                <a:spcPts val="135"/>
              </a:spcBef>
            </a:pPr>
            <a:r>
              <a:rPr sz="2100" spc="114" dirty="0">
                <a:solidFill>
                  <a:srgbClr val="E0E6E9"/>
                </a:solidFill>
                <a:latin typeface="Cambria"/>
                <a:cs typeface="Cambria"/>
              </a:rPr>
              <a:t>Reflect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75" dirty="0">
                <a:solidFill>
                  <a:srgbClr val="E0E6E9"/>
                </a:solidFill>
                <a:latin typeface="Cambria"/>
                <a:cs typeface="Cambria"/>
              </a:rPr>
              <a:t>on</a:t>
            </a:r>
            <a:r>
              <a:rPr sz="210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E0E6E9"/>
                </a:solidFill>
                <a:latin typeface="Cambria"/>
                <a:cs typeface="Cambria"/>
              </a:rPr>
              <a:t>what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E0E6E9"/>
                </a:solidFill>
                <a:latin typeface="Cambria"/>
                <a:cs typeface="Cambria"/>
              </a:rPr>
              <a:t>went</a:t>
            </a:r>
            <a:r>
              <a:rPr sz="210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10" dirty="0">
                <a:solidFill>
                  <a:srgbClr val="E0E6E9"/>
                </a:solidFill>
                <a:latin typeface="Cambria"/>
                <a:cs typeface="Cambria"/>
              </a:rPr>
              <a:t>well,</a:t>
            </a:r>
            <a:r>
              <a:rPr sz="210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5" dirty="0">
                <a:solidFill>
                  <a:srgbClr val="E0E6E9"/>
                </a:solidFill>
                <a:latin typeface="Cambria"/>
                <a:cs typeface="Cambria"/>
              </a:rPr>
              <a:t>what</a:t>
            </a:r>
            <a:r>
              <a:rPr sz="210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20" dirty="0">
                <a:solidFill>
                  <a:srgbClr val="E0E6E9"/>
                </a:solidFill>
                <a:latin typeface="Cambria"/>
                <a:cs typeface="Cambria"/>
              </a:rPr>
              <a:t>didn’t,</a:t>
            </a:r>
            <a:r>
              <a:rPr sz="210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100" spc="2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00" dirty="0">
                <a:solidFill>
                  <a:srgbClr val="E0E6E9"/>
                </a:solidFill>
                <a:latin typeface="Cambria"/>
                <a:cs typeface="Cambria"/>
              </a:rPr>
              <a:t>areas</a:t>
            </a:r>
            <a:endParaRPr sz="21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70"/>
              </a:spcBef>
            </a:pPr>
            <a:r>
              <a:rPr sz="2100" spc="95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100" spc="25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100" spc="120" dirty="0">
                <a:solidFill>
                  <a:srgbClr val="E0E6E9"/>
                </a:solidFill>
                <a:latin typeface="Cambria"/>
                <a:cs typeface="Cambria"/>
              </a:rPr>
              <a:t>improvement.</a:t>
            </a:r>
            <a:endParaRPr sz="21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767" y="9692638"/>
              <a:ext cx="2154936" cy="512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1661" y="1668220"/>
            <a:ext cx="6799580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480310" algn="l"/>
                <a:tab pos="3458845" algn="l"/>
              </a:tabLst>
            </a:pPr>
            <a:r>
              <a:rPr spc="315" dirty="0">
                <a:solidFill>
                  <a:srgbClr val="F5EEEE"/>
                </a:solidFill>
              </a:rPr>
              <a:t>Types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195" dirty="0">
                <a:solidFill>
                  <a:srgbClr val="F5EEEE"/>
                </a:solidFill>
              </a:rPr>
              <a:t>of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80" dirty="0">
                <a:solidFill>
                  <a:srgbClr val="F5EEEE"/>
                </a:solidFill>
              </a:rPr>
              <a:t>Backlogs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2896" y="3383279"/>
            <a:ext cx="4495800" cy="2816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79982" y="3542873"/>
            <a:ext cx="3221990" cy="202946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1598295" algn="l"/>
              </a:tabLst>
            </a:pPr>
            <a:r>
              <a:rPr sz="3000" spc="155" dirty="0">
                <a:solidFill>
                  <a:srgbClr val="E0E6E9"/>
                </a:solidFill>
                <a:latin typeface="Cambria"/>
                <a:cs typeface="Cambria"/>
              </a:rPr>
              <a:t>Product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55" dirty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spc="100" dirty="0">
                <a:solidFill>
                  <a:srgbClr val="E0E6E9"/>
                </a:solidFill>
                <a:latin typeface="Cambria"/>
                <a:cs typeface="Cambria"/>
              </a:rPr>
              <a:t>Features</a:t>
            </a:r>
            <a:r>
              <a:rPr sz="230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E0E6E9"/>
                </a:solidFill>
                <a:latin typeface="Cambria"/>
                <a:cs typeface="Cambria"/>
              </a:rPr>
              <a:t>you</a:t>
            </a:r>
            <a:r>
              <a:rPr sz="230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E0E6E9"/>
                </a:solidFill>
                <a:latin typeface="Cambria"/>
                <a:cs typeface="Cambria"/>
              </a:rPr>
              <a:t>want</a:t>
            </a:r>
            <a:r>
              <a:rPr sz="230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implement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0" dirty="0">
                <a:solidFill>
                  <a:srgbClr val="E0E6E9"/>
                </a:solidFill>
                <a:latin typeface="Cambria"/>
                <a:cs typeface="Cambria"/>
              </a:rPr>
              <a:t>but</a:t>
            </a:r>
            <a:r>
              <a:rPr sz="230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75" dirty="0">
                <a:solidFill>
                  <a:srgbClr val="E0E6E9"/>
                </a:solidFill>
                <a:latin typeface="Cambria"/>
                <a:cs typeface="Cambria"/>
              </a:rPr>
              <a:t>haven’t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prioritized.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1303" y="3383279"/>
            <a:ext cx="4495800" cy="281635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73215" y="3554789"/>
            <a:ext cx="3192145" cy="149923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1549400" algn="l"/>
              </a:tabLst>
            </a:pPr>
            <a:r>
              <a:rPr sz="3000" spc="165" dirty="0">
                <a:solidFill>
                  <a:srgbClr val="E0E6E9"/>
                </a:solidFill>
                <a:latin typeface="Cambria"/>
                <a:cs typeface="Cambria"/>
              </a:rPr>
              <a:t>Release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55" dirty="0" smtClean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endParaRPr sz="30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Features</a:t>
            </a:r>
            <a:r>
              <a:rPr sz="230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needed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30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endParaRPr sz="2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specific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release.</a:t>
            </a:r>
            <a:endParaRPr sz="2300" dirty="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2896" y="6492240"/>
            <a:ext cx="9284208" cy="18409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79982" y="6714794"/>
            <a:ext cx="6090920" cy="9645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1503045" algn="l"/>
              </a:tabLst>
            </a:pPr>
            <a:r>
              <a:rPr sz="3500" spc="175" dirty="0">
                <a:solidFill>
                  <a:srgbClr val="E0E6E9"/>
                </a:solidFill>
                <a:latin typeface="Cambria"/>
                <a:cs typeface="Cambria"/>
              </a:rPr>
              <a:t>Sprint</a:t>
            </a:r>
            <a:r>
              <a:rPr sz="35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500" spc="180" dirty="0" smtClean="0">
                <a:solidFill>
                  <a:srgbClr val="E0E6E9"/>
                </a:solidFill>
                <a:latin typeface="Cambria"/>
                <a:cs typeface="Cambria"/>
              </a:rPr>
              <a:t>Backlog</a:t>
            </a:r>
            <a:endParaRPr sz="35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User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stories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0" dirty="0">
                <a:solidFill>
                  <a:srgbClr val="E0E6E9"/>
                </a:solidFill>
                <a:latin typeface="Cambria"/>
                <a:cs typeface="Cambria"/>
              </a:rPr>
              <a:t>to</a:t>
            </a:r>
            <a:r>
              <a:rPr sz="2300" spc="4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complete</a:t>
            </a:r>
            <a:r>
              <a:rPr sz="230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during</a:t>
            </a:r>
            <a:r>
              <a:rPr sz="230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00" spc="4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sprint.</a:t>
            </a:r>
            <a:endParaRPr sz="2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4151" y="606374"/>
            <a:ext cx="9481820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6380" algn="l"/>
                <a:tab pos="4084320" algn="l"/>
              </a:tabLst>
            </a:pPr>
            <a:r>
              <a:rPr sz="4950" spc="190" dirty="0">
                <a:solidFill>
                  <a:srgbClr val="F5EEEE"/>
                </a:solidFill>
              </a:rPr>
              <a:t>JIRA</a:t>
            </a:r>
            <a:r>
              <a:rPr sz="4950" dirty="0">
                <a:solidFill>
                  <a:srgbClr val="F5EEEE"/>
                </a:solidFill>
              </a:rPr>
              <a:t>	</a:t>
            </a:r>
            <a:r>
              <a:rPr sz="4950" spc="215" dirty="0">
                <a:solidFill>
                  <a:srgbClr val="F5EEEE"/>
                </a:solidFill>
              </a:rPr>
              <a:t>Product</a:t>
            </a:r>
            <a:r>
              <a:rPr sz="4950" dirty="0">
                <a:solidFill>
                  <a:srgbClr val="F5EEEE"/>
                </a:solidFill>
              </a:rPr>
              <a:t>	</a:t>
            </a:r>
            <a:r>
              <a:rPr sz="4950" spc="245" dirty="0">
                <a:solidFill>
                  <a:srgbClr val="F5EEEE"/>
                </a:solidFill>
              </a:rPr>
              <a:t>Backlog</a:t>
            </a:r>
            <a:r>
              <a:rPr sz="4950" spc="505" dirty="0">
                <a:solidFill>
                  <a:srgbClr val="F5EEEE"/>
                </a:solidFill>
              </a:rPr>
              <a:t> </a:t>
            </a:r>
            <a:r>
              <a:rPr sz="4950" spc="229" dirty="0">
                <a:solidFill>
                  <a:srgbClr val="F5EEEE"/>
                </a:solidFill>
              </a:rPr>
              <a:t>Structure</a:t>
            </a:r>
            <a:endParaRPr sz="4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9832" y="1987295"/>
            <a:ext cx="2045208" cy="18592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19598" y="2939922"/>
            <a:ext cx="19812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3766" y="2393060"/>
            <a:ext cx="5356225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95"/>
              </a:spcBef>
            </a:pPr>
            <a:r>
              <a:rPr sz="2450" spc="100" dirty="0">
                <a:solidFill>
                  <a:srgbClr val="E0E6E9"/>
                </a:solidFill>
                <a:latin typeface="Cambria"/>
                <a:cs typeface="Cambria"/>
              </a:rPr>
              <a:t>Versions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ts val="2320"/>
              </a:lnSpc>
            </a:pPr>
            <a:r>
              <a:rPr sz="1950" spc="110" dirty="0">
                <a:solidFill>
                  <a:srgbClr val="E0E6E9"/>
                </a:solidFill>
                <a:latin typeface="Cambria"/>
                <a:cs typeface="Cambria"/>
              </a:rPr>
              <a:t>Time-</a:t>
            </a:r>
            <a:r>
              <a:rPr sz="1950" spc="90" dirty="0">
                <a:solidFill>
                  <a:srgbClr val="E0E6E9"/>
                </a:solidFill>
                <a:latin typeface="Cambria"/>
                <a:cs typeface="Cambria"/>
              </a:rPr>
              <a:t>bounded</a:t>
            </a:r>
            <a:r>
              <a:rPr sz="19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releases</a:t>
            </a:r>
            <a:r>
              <a:rPr sz="19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with</a:t>
            </a:r>
            <a:r>
              <a:rPr sz="19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defined</a:t>
            </a:r>
            <a:r>
              <a:rPr sz="1950" spc="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scopes.</a:t>
            </a:r>
            <a:endParaRPr sz="195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65704" y="3858767"/>
            <a:ext cx="14380844" cy="1905000"/>
            <a:chOff x="2965704" y="3858767"/>
            <a:chExt cx="14380844" cy="1905000"/>
          </a:xfrm>
        </p:grpSpPr>
        <p:sp>
          <p:nvSpPr>
            <p:cNvPr id="7" name="object 7"/>
            <p:cNvSpPr/>
            <p:nvPr/>
          </p:nvSpPr>
          <p:spPr>
            <a:xfrm>
              <a:off x="6096000" y="3858767"/>
              <a:ext cx="11250295" cy="12700"/>
            </a:xfrm>
            <a:custGeom>
              <a:avLst/>
              <a:gdLst/>
              <a:ahLst/>
              <a:cxnLst/>
              <a:rect l="l" t="t" r="r" b="b"/>
              <a:pathLst>
                <a:path w="11250294" h="12700">
                  <a:moveTo>
                    <a:pt x="11247501" y="0"/>
                  </a:moveTo>
                  <a:lnTo>
                    <a:pt x="2666" y="0"/>
                  </a:lnTo>
                  <a:lnTo>
                    <a:pt x="0" y="2667"/>
                  </a:lnTo>
                  <a:lnTo>
                    <a:pt x="0" y="9398"/>
                  </a:lnTo>
                  <a:lnTo>
                    <a:pt x="2666" y="12192"/>
                  </a:lnTo>
                  <a:lnTo>
                    <a:pt x="11247501" y="12192"/>
                  </a:lnTo>
                  <a:lnTo>
                    <a:pt x="11250167" y="9398"/>
                  </a:lnTo>
                  <a:lnTo>
                    <a:pt x="11250167" y="2667"/>
                  </a:lnTo>
                  <a:lnTo>
                    <a:pt x="11247501" y="0"/>
                  </a:lnTo>
                  <a:close/>
                </a:path>
              </a:pathLst>
            </a:custGeom>
            <a:solidFill>
              <a:srgbClr val="17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5704" y="3904487"/>
              <a:ext cx="4093464" cy="185928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895850" y="4618989"/>
            <a:ext cx="19812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50" dirty="0">
                <a:solidFill>
                  <a:srgbClr val="E0E6E9"/>
                </a:solidFill>
                <a:latin typeface="Cambria"/>
                <a:cs typeface="Cambria"/>
              </a:rPr>
              <a:t>2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87006" y="4312996"/>
            <a:ext cx="4256405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100"/>
              </a:spcBef>
            </a:pPr>
            <a:r>
              <a:rPr sz="2450" spc="100" dirty="0">
                <a:solidFill>
                  <a:srgbClr val="E0E6E9"/>
                </a:solidFill>
                <a:latin typeface="Cambria"/>
                <a:cs typeface="Cambria"/>
              </a:rPr>
              <a:t>Initiatives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ts val="2320"/>
              </a:lnSpc>
            </a:pPr>
            <a:r>
              <a:rPr sz="1950" spc="75" dirty="0">
                <a:solidFill>
                  <a:srgbClr val="E0E6E9"/>
                </a:solidFill>
                <a:latin typeface="Cambria"/>
                <a:cs typeface="Cambria"/>
              </a:rPr>
              <a:t>Group</a:t>
            </a:r>
            <a:r>
              <a:rPr sz="1950" spc="1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E0E6E9"/>
                </a:solidFill>
                <a:latin typeface="Cambria"/>
                <a:cs typeface="Cambria"/>
              </a:rPr>
              <a:t>related</a:t>
            </a:r>
            <a:r>
              <a:rPr sz="1950" spc="15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5" dirty="0">
                <a:solidFill>
                  <a:srgbClr val="E0E6E9"/>
                </a:solidFill>
                <a:latin typeface="Cambria"/>
                <a:cs typeface="Cambria"/>
              </a:rPr>
              <a:t>epics</a:t>
            </a:r>
            <a:r>
              <a:rPr sz="1950" spc="1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across</a:t>
            </a:r>
            <a:r>
              <a:rPr sz="1950" spc="1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releases.</a:t>
            </a:r>
            <a:endParaRPr sz="195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941576" y="5775959"/>
            <a:ext cx="15405100" cy="1905000"/>
            <a:chOff x="1941576" y="5775959"/>
            <a:chExt cx="15405100" cy="1905000"/>
          </a:xfrm>
        </p:grpSpPr>
        <p:sp>
          <p:nvSpPr>
            <p:cNvPr id="12" name="object 12"/>
            <p:cNvSpPr/>
            <p:nvPr/>
          </p:nvSpPr>
          <p:spPr>
            <a:xfrm>
              <a:off x="7120128" y="5775959"/>
              <a:ext cx="10226040" cy="9525"/>
            </a:xfrm>
            <a:custGeom>
              <a:avLst/>
              <a:gdLst/>
              <a:ahLst/>
              <a:cxnLst/>
              <a:rect l="l" t="t" r="r" b="b"/>
              <a:pathLst>
                <a:path w="10226040" h="9525">
                  <a:moveTo>
                    <a:pt x="10223373" y="0"/>
                  </a:moveTo>
                  <a:lnTo>
                    <a:pt x="2667" y="0"/>
                  </a:lnTo>
                  <a:lnTo>
                    <a:pt x="0" y="2031"/>
                  </a:lnTo>
                  <a:lnTo>
                    <a:pt x="0" y="7112"/>
                  </a:lnTo>
                  <a:lnTo>
                    <a:pt x="2667" y="9143"/>
                  </a:lnTo>
                  <a:lnTo>
                    <a:pt x="10223373" y="9143"/>
                  </a:lnTo>
                  <a:lnTo>
                    <a:pt x="10226040" y="7112"/>
                  </a:lnTo>
                  <a:lnTo>
                    <a:pt x="10226040" y="2031"/>
                  </a:lnTo>
                  <a:lnTo>
                    <a:pt x="10223373" y="0"/>
                  </a:lnTo>
                  <a:close/>
                </a:path>
              </a:pathLst>
            </a:custGeom>
            <a:solidFill>
              <a:srgbClr val="17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41576" y="5821679"/>
              <a:ext cx="6141720" cy="185928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901946" y="6538924"/>
            <a:ext cx="198120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spc="-50" dirty="0">
                <a:solidFill>
                  <a:srgbClr val="E0E6E9"/>
                </a:solidFill>
                <a:latin typeface="Cambria"/>
                <a:cs typeface="Cambria"/>
              </a:rPr>
              <a:t>3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10498" y="6032119"/>
            <a:ext cx="8195945" cy="983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95"/>
              </a:spcBef>
            </a:pPr>
            <a:r>
              <a:rPr sz="2450" spc="95" dirty="0">
                <a:solidFill>
                  <a:srgbClr val="E0E6E9"/>
                </a:solidFill>
                <a:latin typeface="Cambria"/>
                <a:cs typeface="Cambria"/>
              </a:rPr>
              <a:t>Epics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ts val="2300"/>
              </a:lnSpc>
            </a:pP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Group</a:t>
            </a:r>
            <a:r>
              <a:rPr sz="1950" spc="2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05" dirty="0">
                <a:solidFill>
                  <a:srgbClr val="E0E6E9"/>
                </a:solidFill>
                <a:latin typeface="Cambria"/>
                <a:cs typeface="Cambria"/>
              </a:rPr>
              <a:t>related</a:t>
            </a:r>
            <a:r>
              <a:rPr sz="19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user</a:t>
            </a:r>
            <a:r>
              <a:rPr sz="19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14" dirty="0">
                <a:solidFill>
                  <a:srgbClr val="E0E6E9"/>
                </a:solidFill>
                <a:latin typeface="Cambria"/>
                <a:cs typeface="Cambria"/>
              </a:rPr>
              <a:t>stories,</a:t>
            </a:r>
            <a:r>
              <a:rPr sz="1950" spc="3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00" dirty="0">
                <a:solidFill>
                  <a:srgbClr val="E0E6E9"/>
                </a:solidFill>
                <a:latin typeface="Cambria"/>
                <a:cs typeface="Cambria"/>
              </a:rPr>
              <a:t>tasks,</a:t>
            </a:r>
            <a:r>
              <a:rPr sz="19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1950" spc="29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bugs</a:t>
            </a:r>
            <a:r>
              <a:rPr sz="1950" spc="3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75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1950" spc="2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25" dirty="0">
                <a:solidFill>
                  <a:srgbClr val="E0E6E9"/>
                </a:solidFill>
                <a:latin typeface="Cambria"/>
                <a:cs typeface="Cambria"/>
              </a:rPr>
              <a:t>significant</a:t>
            </a:r>
            <a:r>
              <a:rPr sz="195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05" dirty="0">
                <a:solidFill>
                  <a:srgbClr val="E0E6E9"/>
                </a:solidFill>
                <a:latin typeface="Cambria"/>
                <a:cs typeface="Cambria"/>
              </a:rPr>
              <a:t>business</a:t>
            </a:r>
            <a:endParaRPr sz="1950">
              <a:latin typeface="Cambria"/>
              <a:cs typeface="Cambria"/>
            </a:endParaRPr>
          </a:p>
          <a:p>
            <a:pPr marL="12700">
              <a:lnSpc>
                <a:spcPts val="2320"/>
              </a:lnSpc>
            </a:pPr>
            <a:r>
              <a:rPr sz="1950" spc="95" dirty="0">
                <a:solidFill>
                  <a:srgbClr val="E0E6E9"/>
                </a:solidFill>
                <a:latin typeface="Cambria"/>
                <a:cs typeface="Cambria"/>
              </a:rPr>
              <a:t>value.</a:t>
            </a:r>
            <a:endParaRPr sz="195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29639" y="7690104"/>
            <a:ext cx="16416655" cy="1905000"/>
            <a:chOff x="929639" y="7690104"/>
            <a:chExt cx="16416655" cy="1905000"/>
          </a:xfrm>
        </p:grpSpPr>
        <p:sp>
          <p:nvSpPr>
            <p:cNvPr id="17" name="object 17"/>
            <p:cNvSpPr/>
            <p:nvPr/>
          </p:nvSpPr>
          <p:spPr>
            <a:xfrm>
              <a:off x="8144256" y="7690104"/>
              <a:ext cx="9202420" cy="12700"/>
            </a:xfrm>
            <a:custGeom>
              <a:avLst/>
              <a:gdLst/>
              <a:ahLst/>
              <a:cxnLst/>
              <a:rect l="l" t="t" r="r" b="b"/>
              <a:pathLst>
                <a:path w="9202419" h="12700">
                  <a:moveTo>
                    <a:pt x="9199245" y="0"/>
                  </a:moveTo>
                  <a:lnTo>
                    <a:pt x="2667" y="0"/>
                  </a:lnTo>
                  <a:lnTo>
                    <a:pt x="0" y="2667"/>
                  </a:lnTo>
                  <a:lnTo>
                    <a:pt x="0" y="9398"/>
                  </a:lnTo>
                  <a:lnTo>
                    <a:pt x="2667" y="12192"/>
                  </a:lnTo>
                  <a:lnTo>
                    <a:pt x="9199245" y="12192"/>
                  </a:lnTo>
                  <a:lnTo>
                    <a:pt x="9201912" y="9398"/>
                  </a:lnTo>
                  <a:lnTo>
                    <a:pt x="9201912" y="2667"/>
                  </a:lnTo>
                  <a:lnTo>
                    <a:pt x="9199245" y="0"/>
                  </a:lnTo>
                  <a:close/>
                </a:path>
              </a:pathLst>
            </a:custGeom>
            <a:solidFill>
              <a:srgbClr val="17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639" y="7738872"/>
              <a:ext cx="8177783" cy="185623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889119" y="8460105"/>
            <a:ext cx="19812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50" dirty="0">
                <a:solidFill>
                  <a:srgbClr val="E0E6E9"/>
                </a:solidFill>
                <a:latin typeface="Cambria"/>
                <a:cs typeface="Cambria"/>
              </a:rPr>
              <a:t>4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33356" y="8154416"/>
            <a:ext cx="6090920" cy="690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920"/>
              </a:lnSpc>
              <a:spcBef>
                <a:spcPts val="95"/>
              </a:spcBef>
            </a:pPr>
            <a:r>
              <a:rPr sz="2450" spc="135" dirty="0">
                <a:solidFill>
                  <a:srgbClr val="E0E6E9"/>
                </a:solidFill>
                <a:latin typeface="Cambria"/>
                <a:cs typeface="Cambria"/>
              </a:rPr>
              <a:t>Stories,</a:t>
            </a:r>
            <a:r>
              <a:rPr sz="245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450" spc="90" dirty="0">
                <a:solidFill>
                  <a:srgbClr val="E0E6E9"/>
                </a:solidFill>
                <a:latin typeface="Cambria"/>
                <a:cs typeface="Cambria"/>
              </a:rPr>
              <a:t>Tasks,</a:t>
            </a:r>
            <a:r>
              <a:rPr sz="245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450" spc="125" dirty="0">
                <a:solidFill>
                  <a:srgbClr val="E0E6E9"/>
                </a:solidFill>
                <a:latin typeface="Cambria"/>
                <a:cs typeface="Cambria"/>
              </a:rPr>
              <a:t>Features,</a:t>
            </a:r>
            <a:r>
              <a:rPr sz="24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450" spc="85" dirty="0">
                <a:solidFill>
                  <a:srgbClr val="E0E6E9"/>
                </a:solidFill>
                <a:latin typeface="Cambria"/>
                <a:cs typeface="Cambria"/>
              </a:rPr>
              <a:t>Bugs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ts val="2320"/>
              </a:lnSpc>
            </a:pPr>
            <a:r>
              <a:rPr sz="1950" spc="85" dirty="0">
                <a:solidFill>
                  <a:srgbClr val="E0E6E9"/>
                </a:solidFill>
                <a:latin typeface="Cambria"/>
                <a:cs typeface="Cambria"/>
              </a:rPr>
              <a:t>Reside</a:t>
            </a:r>
            <a:r>
              <a:rPr sz="1950" spc="2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55" dirty="0">
                <a:solidFill>
                  <a:srgbClr val="E0E6E9"/>
                </a:solidFill>
                <a:latin typeface="Cambria"/>
                <a:cs typeface="Cambria"/>
              </a:rPr>
              <a:t>in</a:t>
            </a:r>
            <a:r>
              <a:rPr sz="1950" spc="22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65" dirty="0">
                <a:solidFill>
                  <a:srgbClr val="E0E6E9"/>
                </a:solidFill>
                <a:latin typeface="Cambria"/>
                <a:cs typeface="Cambria"/>
              </a:rPr>
              <a:t>the</a:t>
            </a:r>
            <a:r>
              <a:rPr sz="1950" spc="2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90" dirty="0">
                <a:solidFill>
                  <a:srgbClr val="E0E6E9"/>
                </a:solidFill>
                <a:latin typeface="Cambria"/>
                <a:cs typeface="Cambria"/>
              </a:rPr>
              <a:t>backlog,</a:t>
            </a:r>
            <a:r>
              <a:rPr sz="1950" spc="2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100" dirty="0">
                <a:solidFill>
                  <a:srgbClr val="E0E6E9"/>
                </a:solidFill>
                <a:latin typeface="Cambria"/>
                <a:cs typeface="Cambria"/>
              </a:rPr>
              <a:t>prioritized</a:t>
            </a:r>
            <a:r>
              <a:rPr sz="1950" spc="1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60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1950" spc="2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1950" spc="80" dirty="0">
                <a:solidFill>
                  <a:srgbClr val="E0E6E9"/>
                </a:solidFill>
                <a:latin typeface="Cambria"/>
                <a:cs typeface="Cambria"/>
              </a:rPr>
              <a:t>development.</a:t>
            </a:r>
            <a:endParaRPr sz="19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642" y="3136519"/>
            <a:ext cx="8672195" cy="951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925320" algn="l"/>
                <a:tab pos="5166360" algn="l"/>
              </a:tabLst>
            </a:pPr>
            <a:r>
              <a:rPr spc="335" dirty="0">
                <a:solidFill>
                  <a:srgbClr val="F5EEEE"/>
                </a:solidFill>
              </a:rPr>
              <a:t>JIRA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00" dirty="0">
                <a:solidFill>
                  <a:srgbClr val="F5EEEE"/>
                </a:solidFill>
              </a:rPr>
              <a:t>Backlog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400" dirty="0">
                <a:solidFill>
                  <a:srgbClr val="F5EEEE"/>
                </a:solidFill>
              </a:rPr>
              <a:t>Elements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51966" y="5536992"/>
            <a:ext cx="3347085" cy="151003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0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business</a:t>
            </a:r>
            <a:r>
              <a:rPr sz="2300" spc="33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feature</a:t>
            </a:r>
            <a:r>
              <a:rPr sz="230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95" dirty="0">
                <a:solidFill>
                  <a:srgbClr val="E0E6E9"/>
                </a:solidFill>
                <a:latin typeface="Cambria"/>
                <a:cs typeface="Cambria"/>
              </a:rPr>
              <a:t>that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brings</a:t>
            </a:r>
            <a:r>
              <a:rPr sz="2300" spc="3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value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5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E0E6E9"/>
                </a:solidFill>
                <a:latin typeface="Cambria"/>
                <a:cs typeface="Cambria"/>
              </a:rPr>
              <a:t>is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2300" spc="130" dirty="0">
                <a:solidFill>
                  <a:srgbClr val="E0E6E9"/>
                </a:solidFill>
                <a:latin typeface="Cambria"/>
                <a:cs typeface="Cambria"/>
              </a:rPr>
              <a:t>testable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60" dirty="0">
                <a:solidFill>
                  <a:srgbClr val="E0E6E9"/>
                </a:solidFill>
                <a:latin typeface="Cambria"/>
                <a:cs typeface="Cambria"/>
              </a:rPr>
              <a:t>by</a:t>
            </a:r>
            <a:r>
              <a:rPr sz="230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users.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1966" y="4676013"/>
            <a:ext cx="50768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0280" algn="l"/>
                <a:tab pos="4245610" algn="l"/>
              </a:tabLst>
            </a:pPr>
            <a:r>
              <a:rPr sz="3000" spc="114" dirty="0">
                <a:solidFill>
                  <a:srgbClr val="F5EEEE"/>
                </a:solidFill>
                <a:latin typeface="Cambria"/>
                <a:cs typeface="Cambria"/>
              </a:rPr>
              <a:t>User</a:t>
            </a:r>
            <a:r>
              <a:rPr sz="30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3000" spc="130" dirty="0">
                <a:solidFill>
                  <a:srgbClr val="F5EEEE"/>
                </a:solidFill>
                <a:latin typeface="Cambria"/>
                <a:cs typeface="Cambria"/>
              </a:rPr>
              <a:t>Story</a:t>
            </a:r>
            <a:r>
              <a:rPr sz="3000" dirty="0">
                <a:solidFill>
                  <a:srgbClr val="F5EEEE"/>
                </a:solidFill>
                <a:latin typeface="Cambria"/>
                <a:cs typeface="Cambria"/>
              </a:rPr>
              <a:t>	</a:t>
            </a:r>
            <a:r>
              <a:rPr sz="3000" spc="55" dirty="0">
                <a:solidFill>
                  <a:srgbClr val="F5EEEE"/>
                </a:solidFill>
                <a:latin typeface="Cambria"/>
                <a:cs typeface="Cambria"/>
              </a:rPr>
              <a:t>Task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5359" y="5540027"/>
            <a:ext cx="3098800" cy="988694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sub-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task</a:t>
            </a:r>
            <a:r>
              <a:rPr sz="2300" spc="34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E0E6E9"/>
                </a:solidFill>
                <a:latin typeface="Cambria"/>
                <a:cs typeface="Cambria"/>
              </a:rPr>
              <a:t>of</a:t>
            </a:r>
            <a:r>
              <a:rPr sz="230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00" dirty="0">
                <a:solidFill>
                  <a:srgbClr val="E0E6E9"/>
                </a:solidFill>
                <a:latin typeface="Cambria"/>
                <a:cs typeface="Cambria"/>
              </a:rPr>
              <a:t>story,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chore,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85" dirty="0">
                <a:solidFill>
                  <a:srgbClr val="E0E6E9"/>
                </a:solidFill>
                <a:latin typeface="Cambria"/>
                <a:cs typeface="Cambria"/>
              </a:rPr>
              <a:t>or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feature.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20021" y="4570221"/>
            <a:ext cx="245046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105" dirty="0">
                <a:solidFill>
                  <a:srgbClr val="F5EEEE"/>
                </a:solidFill>
                <a:latin typeface="Cambria"/>
                <a:cs typeface="Cambria"/>
              </a:rPr>
              <a:t>New</a:t>
            </a:r>
            <a:r>
              <a:rPr sz="3200" spc="300" dirty="0">
                <a:solidFill>
                  <a:srgbClr val="F5EEEE"/>
                </a:solidFill>
                <a:latin typeface="Cambria"/>
                <a:cs typeface="Cambria"/>
              </a:rPr>
              <a:t> </a:t>
            </a:r>
            <a:r>
              <a:rPr sz="3200" spc="110" dirty="0">
                <a:solidFill>
                  <a:srgbClr val="F5EEEE"/>
                </a:solidFill>
                <a:latin typeface="Cambria"/>
                <a:cs typeface="Cambria"/>
              </a:rPr>
              <a:t>Feature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320021" y="5483624"/>
            <a:ext cx="3439160" cy="106743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450" spc="165" dirty="0">
                <a:solidFill>
                  <a:srgbClr val="E0E6E9"/>
                </a:solidFill>
                <a:latin typeface="Cambria"/>
                <a:cs typeface="Cambria"/>
              </a:rPr>
              <a:t>Placeholder</a:t>
            </a:r>
            <a:r>
              <a:rPr sz="245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450" spc="80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endParaRPr sz="24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450" spc="155" dirty="0">
                <a:solidFill>
                  <a:srgbClr val="E0E6E9"/>
                </a:solidFill>
                <a:latin typeface="Cambria"/>
                <a:cs typeface="Cambria"/>
              </a:rPr>
              <a:t>undeveloped</a:t>
            </a:r>
            <a:r>
              <a:rPr sz="245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450" spc="145" dirty="0">
                <a:solidFill>
                  <a:srgbClr val="E0E6E9"/>
                </a:solidFill>
                <a:latin typeface="Cambria"/>
                <a:cs typeface="Cambria"/>
              </a:rPr>
              <a:t>features.</a:t>
            </a:r>
            <a:endParaRPr sz="24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51813" y="4676013"/>
            <a:ext cx="7099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95" dirty="0">
                <a:solidFill>
                  <a:srgbClr val="F5EEEE"/>
                </a:solidFill>
                <a:latin typeface="Cambria"/>
                <a:cs typeface="Cambria"/>
              </a:rPr>
              <a:t>Bug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51813" y="5536992"/>
            <a:ext cx="3543300" cy="101282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A</a:t>
            </a:r>
            <a:r>
              <a:rPr sz="2300" spc="3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defect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identified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post-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125" dirty="0">
                <a:solidFill>
                  <a:srgbClr val="E0E6E9"/>
                </a:solidFill>
                <a:latin typeface="Cambria"/>
                <a:cs typeface="Cambria"/>
              </a:rPr>
              <a:t>feature</a:t>
            </a:r>
            <a:r>
              <a:rPr sz="230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acceptance.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50767" y="9692638"/>
              <a:ext cx="2154936" cy="51206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2459" y="581099"/>
            <a:ext cx="8602980" cy="1933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7000"/>
              </a:lnSpc>
              <a:spcBef>
                <a:spcPts val="90"/>
              </a:spcBef>
              <a:tabLst>
                <a:tab pos="2935605" algn="l"/>
                <a:tab pos="3328670" algn="l"/>
                <a:tab pos="6098540" algn="l"/>
                <a:tab pos="6824345" algn="l"/>
              </a:tabLst>
            </a:pPr>
            <a:r>
              <a:rPr sz="5850" spc="385" dirty="0">
                <a:solidFill>
                  <a:srgbClr val="F5EEEE"/>
                </a:solidFill>
              </a:rPr>
              <a:t>Sample</a:t>
            </a:r>
            <a:r>
              <a:rPr sz="5850" dirty="0">
                <a:solidFill>
                  <a:srgbClr val="F5EEEE"/>
                </a:solidFill>
              </a:rPr>
              <a:t>	</a:t>
            </a:r>
            <a:r>
              <a:rPr sz="5850" spc="385" dirty="0">
                <a:solidFill>
                  <a:srgbClr val="F5EEEE"/>
                </a:solidFill>
              </a:rPr>
              <a:t>Project:</a:t>
            </a:r>
            <a:r>
              <a:rPr sz="5850" dirty="0">
                <a:solidFill>
                  <a:srgbClr val="F5EEEE"/>
                </a:solidFill>
              </a:rPr>
              <a:t>	</a:t>
            </a:r>
            <a:r>
              <a:rPr sz="5850" spc="385" dirty="0">
                <a:solidFill>
                  <a:srgbClr val="F5EEEE"/>
                </a:solidFill>
              </a:rPr>
              <a:t>Mobile </a:t>
            </a:r>
            <a:r>
              <a:rPr sz="5850" spc="390" dirty="0">
                <a:solidFill>
                  <a:srgbClr val="F5EEEE"/>
                </a:solidFill>
              </a:rPr>
              <a:t>Expense</a:t>
            </a:r>
            <a:r>
              <a:rPr sz="5850" dirty="0">
                <a:solidFill>
                  <a:srgbClr val="F5EEEE"/>
                </a:solidFill>
              </a:rPr>
              <a:t>	</a:t>
            </a:r>
            <a:r>
              <a:rPr sz="5850" spc="365" dirty="0">
                <a:solidFill>
                  <a:srgbClr val="F5EEEE"/>
                </a:solidFill>
              </a:rPr>
              <a:t>Tracking</a:t>
            </a:r>
            <a:r>
              <a:rPr sz="5850" dirty="0">
                <a:solidFill>
                  <a:srgbClr val="F5EEEE"/>
                </a:solidFill>
              </a:rPr>
              <a:t>	</a:t>
            </a:r>
            <a:r>
              <a:rPr sz="5850" spc="285" dirty="0">
                <a:solidFill>
                  <a:srgbClr val="F5EEEE"/>
                </a:solidFill>
              </a:rPr>
              <a:t>App</a:t>
            </a:r>
            <a:endParaRPr sz="5850"/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0703" y="3179064"/>
            <a:ext cx="761999" cy="7620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32459" y="4081009"/>
            <a:ext cx="3213735" cy="15151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1554480" algn="l"/>
              </a:tabLst>
            </a:pPr>
            <a:r>
              <a:rPr sz="2850" spc="175" dirty="0">
                <a:solidFill>
                  <a:srgbClr val="E0E6E9"/>
                </a:solidFill>
                <a:latin typeface="Cambria"/>
                <a:cs typeface="Cambria"/>
              </a:rPr>
              <a:t>Product</a:t>
            </a:r>
            <a:r>
              <a:rPr sz="285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850" spc="170" dirty="0">
                <a:solidFill>
                  <a:srgbClr val="E0E6E9"/>
                </a:solidFill>
                <a:latin typeface="Cambria"/>
                <a:cs typeface="Cambria"/>
              </a:rPr>
              <a:t>Owner</a:t>
            </a: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Defines</a:t>
            </a:r>
            <a:r>
              <a:rPr sz="2300" spc="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requirements,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prioritizes</a:t>
            </a:r>
            <a:r>
              <a:rPr sz="2300" spc="3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20" dirty="0">
                <a:solidFill>
                  <a:srgbClr val="E0E6E9"/>
                </a:solidFill>
                <a:latin typeface="Cambria"/>
                <a:cs typeface="Cambria"/>
              </a:rPr>
              <a:t>features.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0552" y="3179064"/>
            <a:ext cx="762000" cy="7620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18453" y="4081009"/>
            <a:ext cx="3444875" cy="151511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1268730" algn="l"/>
              </a:tabLst>
            </a:pPr>
            <a:r>
              <a:rPr sz="2850" spc="185" dirty="0">
                <a:solidFill>
                  <a:srgbClr val="E0E6E9"/>
                </a:solidFill>
                <a:latin typeface="Cambria"/>
                <a:cs typeface="Cambria"/>
              </a:rPr>
              <a:t>Scrum</a:t>
            </a:r>
            <a:r>
              <a:rPr sz="285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850" spc="195" dirty="0">
                <a:solidFill>
                  <a:srgbClr val="E0E6E9"/>
                </a:solidFill>
                <a:latin typeface="Cambria"/>
                <a:cs typeface="Cambria"/>
              </a:rPr>
              <a:t>Master</a:t>
            </a: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300" spc="180" dirty="0">
                <a:solidFill>
                  <a:srgbClr val="E0E6E9"/>
                </a:solidFill>
                <a:latin typeface="Cambria"/>
                <a:cs typeface="Cambria"/>
              </a:rPr>
              <a:t>Facilitates</a:t>
            </a:r>
            <a:r>
              <a:rPr sz="230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ceremonies,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removes</a:t>
            </a:r>
            <a:r>
              <a:rPr sz="2300" spc="3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0" dirty="0">
                <a:solidFill>
                  <a:srgbClr val="E0E6E9"/>
                </a:solidFill>
                <a:latin typeface="Cambria"/>
                <a:cs typeface="Cambria"/>
              </a:rPr>
              <a:t>impediments.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0703" y="6775704"/>
            <a:ext cx="761999" cy="76200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32459" y="7693285"/>
            <a:ext cx="3498850" cy="147955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2543810" algn="l"/>
              </a:tabLst>
            </a:pPr>
            <a:r>
              <a:rPr sz="2850" spc="210" dirty="0">
                <a:solidFill>
                  <a:srgbClr val="E0E6E9"/>
                </a:solidFill>
                <a:latin typeface="Cambria"/>
                <a:cs typeface="Cambria"/>
              </a:rPr>
              <a:t>Development</a:t>
            </a:r>
            <a:r>
              <a:rPr sz="285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850" spc="110" dirty="0">
                <a:solidFill>
                  <a:srgbClr val="E0E6E9"/>
                </a:solidFill>
                <a:latin typeface="Cambria"/>
                <a:cs typeface="Cambria"/>
              </a:rPr>
              <a:t>Team</a:t>
            </a:r>
            <a:endParaRPr sz="2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Cross-</a:t>
            </a:r>
            <a:r>
              <a:rPr sz="2300" spc="-2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functional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300" spc="180" dirty="0">
                <a:solidFill>
                  <a:srgbClr val="E0E6E9"/>
                </a:solidFill>
                <a:latin typeface="Cambria"/>
                <a:cs typeface="Cambria"/>
              </a:rPr>
              <a:t>implementation.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1966" y="873963"/>
            <a:ext cx="11962765" cy="9512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242945" algn="l"/>
                <a:tab pos="6459220" algn="l"/>
                <a:tab pos="7809230" algn="l"/>
                <a:tab pos="9269095" algn="l"/>
              </a:tabLst>
            </a:pPr>
            <a:r>
              <a:rPr spc="360" dirty="0">
                <a:solidFill>
                  <a:srgbClr val="F5EEEE"/>
                </a:solidFill>
              </a:rPr>
              <a:t>Product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75" dirty="0">
                <a:solidFill>
                  <a:srgbClr val="F5EEEE"/>
                </a:solidFill>
              </a:rPr>
              <a:t>Backlog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45" dirty="0">
                <a:solidFill>
                  <a:srgbClr val="F5EEEE"/>
                </a:solidFill>
              </a:rPr>
              <a:t>for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275" dirty="0">
                <a:solidFill>
                  <a:srgbClr val="F5EEEE"/>
                </a:solidFill>
              </a:rPr>
              <a:t>the</a:t>
            </a:r>
            <a:r>
              <a:rPr dirty="0">
                <a:solidFill>
                  <a:srgbClr val="F5EEEE"/>
                </a:solidFill>
              </a:rPr>
              <a:t>	</a:t>
            </a:r>
            <a:r>
              <a:rPr spc="360" dirty="0">
                <a:solidFill>
                  <a:srgbClr val="F5EEEE"/>
                </a:solidFill>
              </a:rPr>
              <a:t>Project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6" y="2584704"/>
            <a:ext cx="4044696" cy="2782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81505" y="3717797"/>
            <a:ext cx="236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E0E6E9"/>
                </a:solidFill>
                <a:latin typeface="Cambria"/>
                <a:cs typeface="Cambria"/>
              </a:rPr>
              <a:t>1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5976" y="2649187"/>
            <a:ext cx="10351770" cy="202882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3000" spc="135" dirty="0">
                <a:solidFill>
                  <a:srgbClr val="E0E6E9"/>
                </a:solidFill>
                <a:latin typeface="Cambria"/>
                <a:cs typeface="Cambria"/>
              </a:rPr>
              <a:t>Epics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User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Authentication</a:t>
            </a:r>
            <a:r>
              <a:rPr sz="2300" spc="38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Account</a:t>
            </a:r>
            <a:r>
              <a:rPr sz="2300" spc="434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Management,</a:t>
            </a:r>
            <a:r>
              <a:rPr sz="2300" spc="37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Expense</a:t>
            </a:r>
            <a:r>
              <a:rPr sz="2300" spc="40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Tracking</a:t>
            </a:r>
            <a:r>
              <a:rPr sz="2300" spc="3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endParaRPr sz="2300">
              <a:latin typeface="Cambria"/>
              <a:cs typeface="Cambria"/>
            </a:endParaRPr>
          </a:p>
          <a:p>
            <a:pPr marL="12700" marR="208279">
              <a:lnSpc>
                <a:spcPts val="3910"/>
              </a:lnSpc>
              <a:spcBef>
                <a:spcPts val="105"/>
              </a:spcBef>
            </a:pP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Categorization,</a:t>
            </a:r>
            <a:r>
              <a:rPr sz="2300" spc="38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0" dirty="0">
                <a:solidFill>
                  <a:srgbClr val="E0E6E9"/>
                </a:solidFill>
                <a:latin typeface="Cambria"/>
                <a:cs typeface="Cambria"/>
              </a:rPr>
              <a:t>Budget</a:t>
            </a:r>
            <a:r>
              <a:rPr sz="2300" spc="41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75" dirty="0">
                <a:solidFill>
                  <a:srgbClr val="E0E6E9"/>
                </a:solidFill>
                <a:latin typeface="Cambria"/>
                <a:cs typeface="Cambria"/>
              </a:rPr>
              <a:t>Setting</a:t>
            </a:r>
            <a:r>
              <a:rPr sz="2300" spc="39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0" dirty="0">
                <a:solidFill>
                  <a:srgbClr val="E0E6E9"/>
                </a:solidFill>
                <a:latin typeface="Cambria"/>
                <a:cs typeface="Cambria"/>
              </a:rPr>
              <a:t>Monitoring,</a:t>
            </a:r>
            <a:r>
              <a:rPr sz="2300" spc="36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Notification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System, </a:t>
            </a:r>
            <a:r>
              <a:rPr sz="2300" spc="175" dirty="0">
                <a:solidFill>
                  <a:srgbClr val="E0E6E9"/>
                </a:solidFill>
                <a:latin typeface="Cambria"/>
                <a:cs typeface="Cambria"/>
              </a:rPr>
              <a:t>Reporting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85" dirty="0">
                <a:solidFill>
                  <a:srgbClr val="E0E6E9"/>
                </a:solidFill>
                <a:latin typeface="Cambria"/>
                <a:cs typeface="Cambria"/>
              </a:rPr>
              <a:t>Visualization,</a:t>
            </a:r>
            <a:r>
              <a:rPr sz="2300" spc="3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Data</a:t>
            </a:r>
            <a:r>
              <a:rPr sz="2300" spc="40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Export</a:t>
            </a:r>
            <a:r>
              <a:rPr sz="230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and</a:t>
            </a:r>
            <a:r>
              <a:rPr sz="2300" spc="42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Syncing.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63896" y="5346191"/>
            <a:ext cx="11786870" cy="12700"/>
          </a:xfrm>
          <a:custGeom>
            <a:avLst/>
            <a:gdLst/>
            <a:ahLst/>
            <a:cxnLst/>
            <a:rect l="l" t="t" r="r" b="b"/>
            <a:pathLst>
              <a:path w="11786869" h="12700">
                <a:moveTo>
                  <a:pt x="11783948" y="0"/>
                </a:moveTo>
                <a:lnTo>
                  <a:pt x="2666" y="0"/>
                </a:lnTo>
                <a:lnTo>
                  <a:pt x="0" y="2667"/>
                </a:lnTo>
                <a:lnTo>
                  <a:pt x="0" y="9398"/>
                </a:lnTo>
                <a:lnTo>
                  <a:pt x="2666" y="12192"/>
                </a:lnTo>
                <a:lnTo>
                  <a:pt x="11783948" y="12192"/>
                </a:lnTo>
                <a:lnTo>
                  <a:pt x="11786616" y="9398"/>
                </a:lnTo>
                <a:lnTo>
                  <a:pt x="11786616" y="2667"/>
                </a:lnTo>
                <a:lnTo>
                  <a:pt x="11783948" y="0"/>
                </a:lnTo>
                <a:close/>
              </a:path>
            </a:pathLst>
          </a:custGeom>
          <a:solidFill>
            <a:srgbClr val="17489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2896" y="5501640"/>
            <a:ext cx="8080248" cy="37825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80871" y="7134859"/>
            <a:ext cx="23685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0" dirty="0">
                <a:solidFill>
                  <a:srgbClr val="E0E6E9"/>
                </a:solidFill>
                <a:latin typeface="Cambria"/>
                <a:cs typeface="Cambria"/>
              </a:rPr>
              <a:t>2</a:t>
            </a:r>
            <a:endParaRPr sz="30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31528" y="5650654"/>
            <a:ext cx="6875145" cy="302069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0"/>
              </a:spcBef>
              <a:tabLst>
                <a:tab pos="2065655" algn="l"/>
              </a:tabLst>
            </a:pPr>
            <a:r>
              <a:rPr sz="3000" spc="150" dirty="0">
                <a:solidFill>
                  <a:srgbClr val="E0E6E9"/>
                </a:solidFill>
                <a:latin typeface="Cambria"/>
                <a:cs typeface="Cambria"/>
              </a:rPr>
              <a:t>Additional</a:t>
            </a:r>
            <a:r>
              <a:rPr sz="30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3000" spc="125" dirty="0">
                <a:solidFill>
                  <a:srgbClr val="E0E6E9"/>
                </a:solidFill>
                <a:latin typeface="Cambria"/>
                <a:cs typeface="Cambria"/>
              </a:rPr>
              <a:t>Features</a:t>
            </a:r>
            <a:endParaRPr sz="3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1783714" algn="l"/>
              </a:tabLst>
            </a:pP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Integration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35" dirty="0">
                <a:solidFill>
                  <a:srgbClr val="E0E6E9"/>
                </a:solidFill>
                <a:latin typeface="Cambria"/>
                <a:cs typeface="Cambria"/>
              </a:rPr>
              <a:t>with</a:t>
            </a:r>
            <a:r>
              <a:rPr sz="2300" spc="46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banking</a:t>
            </a:r>
            <a:r>
              <a:rPr sz="2300" spc="459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APIs,</a:t>
            </a:r>
            <a:r>
              <a:rPr sz="2300" spc="45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Multi-</a:t>
            </a:r>
            <a:r>
              <a:rPr sz="2300" spc="-31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currency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1362710" algn="l"/>
              </a:tabLst>
            </a:pP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support,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Machine</a:t>
            </a:r>
            <a:r>
              <a:rPr sz="2300" spc="47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65" dirty="0">
                <a:solidFill>
                  <a:srgbClr val="E0E6E9"/>
                </a:solidFill>
                <a:latin typeface="Cambria"/>
                <a:cs typeface="Cambria"/>
              </a:rPr>
              <a:t>learning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10" dirty="0">
                <a:solidFill>
                  <a:srgbClr val="E0E6E9"/>
                </a:solidFill>
                <a:latin typeface="Cambria"/>
                <a:cs typeface="Cambria"/>
              </a:rPr>
              <a:t>for</a:t>
            </a:r>
            <a:r>
              <a:rPr sz="2300" spc="43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solidFill>
                  <a:srgbClr val="E0E6E9"/>
                </a:solidFill>
                <a:latin typeface="Cambria"/>
                <a:cs typeface="Cambria"/>
              </a:rPr>
              <a:t>smart</a:t>
            </a:r>
            <a:endParaRPr sz="2300">
              <a:latin typeface="Cambria"/>
              <a:cs typeface="Cambria"/>
            </a:endParaRPr>
          </a:p>
          <a:p>
            <a:pPr marL="12700" marR="933450">
              <a:lnSpc>
                <a:spcPct val="141400"/>
              </a:lnSpc>
              <a:spcBef>
                <a:spcPts val="15"/>
              </a:spcBef>
              <a:tabLst>
                <a:tab pos="1732280" algn="l"/>
                <a:tab pos="2000250" algn="l"/>
                <a:tab pos="2336165" algn="l"/>
                <a:tab pos="5292725" algn="l"/>
              </a:tabLst>
            </a:pP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categorization,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Voice-activated</a:t>
            </a:r>
            <a:r>
              <a:rPr sz="2300" spc="540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entries, 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Gamification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60" dirty="0">
                <a:solidFill>
                  <a:srgbClr val="E0E6E9"/>
                </a:solidFill>
                <a:latin typeface="Cambria"/>
                <a:cs typeface="Cambria"/>
              </a:rPr>
              <a:t>elements,</a:t>
            </a:r>
            <a:r>
              <a:rPr sz="2300" spc="525" dirty="0">
                <a:solidFill>
                  <a:srgbClr val="E0E6E9"/>
                </a:solidFill>
                <a:latin typeface="Cambria"/>
                <a:cs typeface="Cambria"/>
              </a:rPr>
              <a:t> </a:t>
            </a:r>
            <a:r>
              <a:rPr sz="2300" spc="150" dirty="0">
                <a:solidFill>
                  <a:srgbClr val="E0E6E9"/>
                </a:solidFill>
                <a:latin typeface="Cambria"/>
                <a:cs typeface="Cambria"/>
              </a:rPr>
              <a:t>Integration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14" dirty="0">
                <a:solidFill>
                  <a:srgbClr val="E0E6E9"/>
                </a:solidFill>
                <a:latin typeface="Cambria"/>
                <a:cs typeface="Cambria"/>
              </a:rPr>
              <a:t>with </a:t>
            </a:r>
            <a:r>
              <a:rPr sz="2300" spc="155" dirty="0">
                <a:solidFill>
                  <a:srgbClr val="E0E6E9"/>
                </a:solidFill>
                <a:latin typeface="Cambria"/>
                <a:cs typeface="Cambria"/>
              </a:rPr>
              <a:t>accounting</a:t>
            </a:r>
            <a:r>
              <a:rPr sz="2300" dirty="0">
                <a:solidFill>
                  <a:srgbClr val="E0E6E9"/>
                </a:solidFill>
                <a:latin typeface="Cambria"/>
                <a:cs typeface="Cambria"/>
              </a:rPr>
              <a:t>	</a:t>
            </a:r>
            <a:r>
              <a:rPr sz="2300" spc="145" dirty="0">
                <a:solidFill>
                  <a:srgbClr val="E0E6E9"/>
                </a:solidFill>
                <a:latin typeface="Cambria"/>
                <a:cs typeface="Cambria"/>
              </a:rPr>
              <a:t>software.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719</Words>
  <Application>Microsoft Office PowerPoint</Application>
  <PresentationFormat>Custom</PresentationFormat>
  <Paragraphs>234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 MT</vt:lpstr>
      <vt:lpstr>Calibri</vt:lpstr>
      <vt:lpstr>Cambria</vt:lpstr>
      <vt:lpstr>Office Theme</vt:lpstr>
      <vt:lpstr>GM India: JIRA Project Management Tool</vt:lpstr>
      <vt:lpstr>Who Uses Jira Software?</vt:lpstr>
      <vt:lpstr>Scrum: Agile Team Collaboration</vt:lpstr>
      <vt:lpstr>Scrum Ceremonies: Agile Framework</vt:lpstr>
      <vt:lpstr>Types of Backlogs</vt:lpstr>
      <vt:lpstr>JIRA Product Backlog Structure</vt:lpstr>
      <vt:lpstr>JIRA Backlog Elements</vt:lpstr>
      <vt:lpstr>Sample Project: Mobile Expense Tracking App</vt:lpstr>
      <vt:lpstr>Product Backlog for the Project</vt:lpstr>
      <vt:lpstr>2</vt:lpstr>
      <vt:lpstr>Software Release Planning: A Comprehensive  Guide</vt:lpstr>
      <vt:lpstr>Defining Release Goals and Backlog</vt:lpstr>
      <vt:lpstr>Effort Estimation and Scope</vt:lpstr>
      <vt:lpstr>PowerPoint Presentation</vt:lpstr>
      <vt:lpstr>Communication and Stakeholder Management</vt:lpstr>
      <vt:lpstr>Monitoring and Feedback</vt:lpstr>
      <vt:lpstr>Scaling and Optimization</vt:lpstr>
      <vt:lpstr>Continuous Improvement and Release  Cycle</vt:lpstr>
      <vt:lpstr>Jira for GMIndia</vt:lpstr>
      <vt:lpstr>Project Types</vt:lpstr>
      <vt:lpstr>GMIndia Project Types</vt:lpstr>
      <vt:lpstr>GMI Tutorial</vt:lpstr>
      <vt:lpstr>GMI-Social Networking</vt:lpstr>
      <vt:lpstr>PowerPoint Presentation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 India: JIRA Project Management Tool</dc:title>
  <cp:lastModifiedBy>HP</cp:lastModifiedBy>
  <cp:revision>3</cp:revision>
  <dcterms:created xsi:type="dcterms:W3CDTF">2025-01-08T05:29:03Z</dcterms:created>
  <dcterms:modified xsi:type="dcterms:W3CDTF">2025-04-02T13:50:48Z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2025-01-08T00:00:00Z</vt:filetime>
  </property>
  <property fmtid="{D5CDD505-2E9C-101B-9397-08002B2CF9AE}" pid="3" name="LastSaved">
    <vt:filetime>2025-01-08T00:00:00Z</vt:filetime>
  </property>
  <property fmtid="{D5CDD505-2E9C-101B-9397-08002B2CF9AE}" pid="4" name="Producer">
    <vt:lpwstr>iLovePDF</vt:lpwstr>
  </property>
</Properties>
</file>