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p:scale>
          <a:sx n="75" d="100"/>
          <a:sy n="75" d="100"/>
        </p:scale>
        <p:origin x="974" y="5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CE95-BE3A-4858-20FC-1E080F96C9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983010-F425-73B6-88E2-0D6129625F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501FBC-3508-1704-13FD-F1D6C868E101}"/>
              </a:ext>
            </a:extLst>
          </p:cNvPr>
          <p:cNvSpPr>
            <a:spLocks noGrp="1"/>
          </p:cNvSpPr>
          <p:nvPr>
            <p:ph type="dt" sz="half" idx="10"/>
          </p:nvPr>
        </p:nvSpPr>
        <p:spPr/>
        <p:txBody>
          <a:bodyPr/>
          <a:lstStyle/>
          <a:p>
            <a:fld id="{15CE5C6C-9363-469F-969D-320EB2C66AEC}" type="datetimeFigureOut">
              <a:rPr lang="en-IN" smtClean="0"/>
              <a:t>17-03-2024</a:t>
            </a:fld>
            <a:endParaRPr lang="en-IN"/>
          </a:p>
        </p:txBody>
      </p:sp>
      <p:sp>
        <p:nvSpPr>
          <p:cNvPr id="5" name="Footer Placeholder 4">
            <a:extLst>
              <a:ext uri="{FF2B5EF4-FFF2-40B4-BE49-F238E27FC236}">
                <a16:creationId xmlns:a16="http://schemas.microsoft.com/office/drawing/2014/main" id="{16D51928-B008-514C-27BF-90711D2827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8FEC5-03A1-29CF-9508-0FCA3DF4FE23}"/>
              </a:ext>
            </a:extLst>
          </p:cNvPr>
          <p:cNvSpPr>
            <a:spLocks noGrp="1"/>
          </p:cNvSpPr>
          <p:nvPr>
            <p:ph type="sldNum" sz="quarter" idx="12"/>
          </p:nvPr>
        </p:nvSpPr>
        <p:spPr/>
        <p:txBody>
          <a:bodyPr/>
          <a:lstStyle/>
          <a:p>
            <a:fld id="{40DB6F80-0DBD-4D66-A705-F5A1B4BAA080}" type="slidenum">
              <a:rPr lang="en-IN" smtClean="0"/>
              <a:t>‹#›</a:t>
            </a:fld>
            <a:endParaRPr lang="en-IN"/>
          </a:p>
        </p:txBody>
      </p:sp>
    </p:spTree>
    <p:extLst>
      <p:ext uri="{BB962C8B-B14F-4D97-AF65-F5344CB8AC3E}">
        <p14:creationId xmlns:p14="http://schemas.microsoft.com/office/powerpoint/2010/main" val="858165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7762-6AF9-AC35-D2BE-2E401D4840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CB6CBD-9797-9AC3-5668-742AF6E2EE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47C1E2-7EF4-D888-219C-78609677190A}"/>
              </a:ext>
            </a:extLst>
          </p:cNvPr>
          <p:cNvSpPr>
            <a:spLocks noGrp="1"/>
          </p:cNvSpPr>
          <p:nvPr>
            <p:ph type="dt" sz="half" idx="10"/>
          </p:nvPr>
        </p:nvSpPr>
        <p:spPr/>
        <p:txBody>
          <a:bodyPr/>
          <a:lstStyle/>
          <a:p>
            <a:fld id="{15CE5C6C-9363-469F-969D-320EB2C66AEC}" type="datetimeFigureOut">
              <a:rPr lang="en-IN" smtClean="0"/>
              <a:t>17-03-2024</a:t>
            </a:fld>
            <a:endParaRPr lang="en-IN"/>
          </a:p>
        </p:txBody>
      </p:sp>
      <p:sp>
        <p:nvSpPr>
          <p:cNvPr id="5" name="Footer Placeholder 4">
            <a:extLst>
              <a:ext uri="{FF2B5EF4-FFF2-40B4-BE49-F238E27FC236}">
                <a16:creationId xmlns:a16="http://schemas.microsoft.com/office/drawing/2014/main" id="{83AA6BF2-F637-03D3-EA50-41B911C265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C1E9B-29CC-97FF-CA03-AD1DE40DE78B}"/>
              </a:ext>
            </a:extLst>
          </p:cNvPr>
          <p:cNvSpPr>
            <a:spLocks noGrp="1"/>
          </p:cNvSpPr>
          <p:nvPr>
            <p:ph type="sldNum" sz="quarter" idx="12"/>
          </p:nvPr>
        </p:nvSpPr>
        <p:spPr/>
        <p:txBody>
          <a:bodyPr/>
          <a:lstStyle/>
          <a:p>
            <a:fld id="{40DB6F80-0DBD-4D66-A705-F5A1B4BAA080}" type="slidenum">
              <a:rPr lang="en-IN" smtClean="0"/>
              <a:t>‹#›</a:t>
            </a:fld>
            <a:endParaRPr lang="en-IN"/>
          </a:p>
        </p:txBody>
      </p:sp>
    </p:spTree>
    <p:extLst>
      <p:ext uri="{BB962C8B-B14F-4D97-AF65-F5344CB8AC3E}">
        <p14:creationId xmlns:p14="http://schemas.microsoft.com/office/powerpoint/2010/main" val="104400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1B60C-0FFF-751D-4417-325AC0F173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D703CB-B90D-8EAA-F785-1416C1634F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B62E0D-53B2-A303-C973-3F66DDF8555E}"/>
              </a:ext>
            </a:extLst>
          </p:cNvPr>
          <p:cNvSpPr>
            <a:spLocks noGrp="1"/>
          </p:cNvSpPr>
          <p:nvPr>
            <p:ph type="dt" sz="half" idx="10"/>
          </p:nvPr>
        </p:nvSpPr>
        <p:spPr/>
        <p:txBody>
          <a:bodyPr/>
          <a:lstStyle/>
          <a:p>
            <a:fld id="{15CE5C6C-9363-469F-969D-320EB2C66AEC}" type="datetimeFigureOut">
              <a:rPr lang="en-IN" smtClean="0"/>
              <a:t>17-03-2024</a:t>
            </a:fld>
            <a:endParaRPr lang="en-IN"/>
          </a:p>
        </p:txBody>
      </p:sp>
      <p:sp>
        <p:nvSpPr>
          <p:cNvPr id="5" name="Footer Placeholder 4">
            <a:extLst>
              <a:ext uri="{FF2B5EF4-FFF2-40B4-BE49-F238E27FC236}">
                <a16:creationId xmlns:a16="http://schemas.microsoft.com/office/drawing/2014/main" id="{05328CE3-3226-2A2E-B3DC-D71811E083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CF32D3-6A66-6D25-4964-FA1F83523E5D}"/>
              </a:ext>
            </a:extLst>
          </p:cNvPr>
          <p:cNvSpPr>
            <a:spLocks noGrp="1"/>
          </p:cNvSpPr>
          <p:nvPr>
            <p:ph type="sldNum" sz="quarter" idx="12"/>
          </p:nvPr>
        </p:nvSpPr>
        <p:spPr/>
        <p:txBody>
          <a:bodyPr/>
          <a:lstStyle/>
          <a:p>
            <a:fld id="{40DB6F80-0DBD-4D66-A705-F5A1B4BAA080}" type="slidenum">
              <a:rPr lang="en-IN" smtClean="0"/>
              <a:t>‹#›</a:t>
            </a:fld>
            <a:endParaRPr lang="en-IN"/>
          </a:p>
        </p:txBody>
      </p:sp>
    </p:spTree>
    <p:extLst>
      <p:ext uri="{BB962C8B-B14F-4D97-AF65-F5344CB8AC3E}">
        <p14:creationId xmlns:p14="http://schemas.microsoft.com/office/powerpoint/2010/main" val="2992932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8F6E-7838-8B79-862A-8AE6BAE94C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289946-1956-A73D-5021-6C0542093A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5CE320-20E6-FCDF-8C3C-069FB6B8323F}"/>
              </a:ext>
            </a:extLst>
          </p:cNvPr>
          <p:cNvSpPr>
            <a:spLocks noGrp="1"/>
          </p:cNvSpPr>
          <p:nvPr>
            <p:ph type="dt" sz="half" idx="10"/>
          </p:nvPr>
        </p:nvSpPr>
        <p:spPr/>
        <p:txBody>
          <a:bodyPr/>
          <a:lstStyle/>
          <a:p>
            <a:fld id="{15CE5C6C-9363-469F-969D-320EB2C66AEC}" type="datetimeFigureOut">
              <a:rPr lang="en-IN" smtClean="0"/>
              <a:t>17-03-2024</a:t>
            </a:fld>
            <a:endParaRPr lang="en-IN"/>
          </a:p>
        </p:txBody>
      </p:sp>
      <p:sp>
        <p:nvSpPr>
          <p:cNvPr id="5" name="Footer Placeholder 4">
            <a:extLst>
              <a:ext uri="{FF2B5EF4-FFF2-40B4-BE49-F238E27FC236}">
                <a16:creationId xmlns:a16="http://schemas.microsoft.com/office/drawing/2014/main" id="{ADD6BEC5-5A79-29EF-C9DD-EF55D7AB7E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D722A2-EC68-FCA2-F710-632DB47ED52D}"/>
              </a:ext>
            </a:extLst>
          </p:cNvPr>
          <p:cNvSpPr>
            <a:spLocks noGrp="1"/>
          </p:cNvSpPr>
          <p:nvPr>
            <p:ph type="sldNum" sz="quarter" idx="12"/>
          </p:nvPr>
        </p:nvSpPr>
        <p:spPr/>
        <p:txBody>
          <a:bodyPr/>
          <a:lstStyle/>
          <a:p>
            <a:fld id="{40DB6F80-0DBD-4D66-A705-F5A1B4BAA080}" type="slidenum">
              <a:rPr lang="en-IN" smtClean="0"/>
              <a:t>‹#›</a:t>
            </a:fld>
            <a:endParaRPr lang="en-IN"/>
          </a:p>
        </p:txBody>
      </p:sp>
    </p:spTree>
    <p:extLst>
      <p:ext uri="{BB962C8B-B14F-4D97-AF65-F5344CB8AC3E}">
        <p14:creationId xmlns:p14="http://schemas.microsoft.com/office/powerpoint/2010/main" val="1545552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3217-C54B-4D00-843A-B8A42FBF65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8B3CB1-9A76-EAAB-ED2C-A18C423365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80B285-BD93-2858-DD73-FD45C9D07B1D}"/>
              </a:ext>
            </a:extLst>
          </p:cNvPr>
          <p:cNvSpPr>
            <a:spLocks noGrp="1"/>
          </p:cNvSpPr>
          <p:nvPr>
            <p:ph type="dt" sz="half" idx="10"/>
          </p:nvPr>
        </p:nvSpPr>
        <p:spPr/>
        <p:txBody>
          <a:bodyPr/>
          <a:lstStyle/>
          <a:p>
            <a:fld id="{15CE5C6C-9363-469F-969D-320EB2C66AEC}" type="datetimeFigureOut">
              <a:rPr lang="en-IN" smtClean="0"/>
              <a:t>17-03-2024</a:t>
            </a:fld>
            <a:endParaRPr lang="en-IN"/>
          </a:p>
        </p:txBody>
      </p:sp>
      <p:sp>
        <p:nvSpPr>
          <p:cNvPr id="5" name="Footer Placeholder 4">
            <a:extLst>
              <a:ext uri="{FF2B5EF4-FFF2-40B4-BE49-F238E27FC236}">
                <a16:creationId xmlns:a16="http://schemas.microsoft.com/office/drawing/2014/main" id="{8313E2C9-9DED-FF95-CEF6-E73E914D82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348354-04DB-4048-4E71-8C28D95F68ED}"/>
              </a:ext>
            </a:extLst>
          </p:cNvPr>
          <p:cNvSpPr>
            <a:spLocks noGrp="1"/>
          </p:cNvSpPr>
          <p:nvPr>
            <p:ph type="sldNum" sz="quarter" idx="12"/>
          </p:nvPr>
        </p:nvSpPr>
        <p:spPr/>
        <p:txBody>
          <a:bodyPr/>
          <a:lstStyle/>
          <a:p>
            <a:fld id="{40DB6F80-0DBD-4D66-A705-F5A1B4BAA080}" type="slidenum">
              <a:rPr lang="en-IN" smtClean="0"/>
              <a:t>‹#›</a:t>
            </a:fld>
            <a:endParaRPr lang="en-IN"/>
          </a:p>
        </p:txBody>
      </p:sp>
    </p:spTree>
    <p:extLst>
      <p:ext uri="{BB962C8B-B14F-4D97-AF65-F5344CB8AC3E}">
        <p14:creationId xmlns:p14="http://schemas.microsoft.com/office/powerpoint/2010/main" val="1139786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215A-CFD0-2488-CDC8-923FE2796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A62E66-035F-F800-23CD-581E50000B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ECA33A-FA2F-A8D5-799E-769C0F98D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035366-854F-9D61-4376-1562C2E4B2C2}"/>
              </a:ext>
            </a:extLst>
          </p:cNvPr>
          <p:cNvSpPr>
            <a:spLocks noGrp="1"/>
          </p:cNvSpPr>
          <p:nvPr>
            <p:ph type="dt" sz="half" idx="10"/>
          </p:nvPr>
        </p:nvSpPr>
        <p:spPr/>
        <p:txBody>
          <a:bodyPr/>
          <a:lstStyle/>
          <a:p>
            <a:fld id="{15CE5C6C-9363-469F-969D-320EB2C66AEC}" type="datetimeFigureOut">
              <a:rPr lang="en-IN" smtClean="0"/>
              <a:t>17-03-2024</a:t>
            </a:fld>
            <a:endParaRPr lang="en-IN"/>
          </a:p>
        </p:txBody>
      </p:sp>
      <p:sp>
        <p:nvSpPr>
          <p:cNvPr id="6" name="Footer Placeholder 5">
            <a:extLst>
              <a:ext uri="{FF2B5EF4-FFF2-40B4-BE49-F238E27FC236}">
                <a16:creationId xmlns:a16="http://schemas.microsoft.com/office/drawing/2014/main" id="{1516EF49-ECE0-4910-B95F-B94E9F639A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5136A4-166C-8120-D000-5353172B917A}"/>
              </a:ext>
            </a:extLst>
          </p:cNvPr>
          <p:cNvSpPr>
            <a:spLocks noGrp="1"/>
          </p:cNvSpPr>
          <p:nvPr>
            <p:ph type="sldNum" sz="quarter" idx="12"/>
          </p:nvPr>
        </p:nvSpPr>
        <p:spPr/>
        <p:txBody>
          <a:bodyPr/>
          <a:lstStyle/>
          <a:p>
            <a:fld id="{40DB6F80-0DBD-4D66-A705-F5A1B4BAA080}" type="slidenum">
              <a:rPr lang="en-IN" smtClean="0"/>
              <a:t>‹#›</a:t>
            </a:fld>
            <a:endParaRPr lang="en-IN"/>
          </a:p>
        </p:txBody>
      </p:sp>
    </p:spTree>
    <p:extLst>
      <p:ext uri="{BB962C8B-B14F-4D97-AF65-F5344CB8AC3E}">
        <p14:creationId xmlns:p14="http://schemas.microsoft.com/office/powerpoint/2010/main" val="270265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710E-C69E-FCE6-0720-E7C7B15D0E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CCED50-126A-981D-D1C4-91A3AA1CF2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60EEEE-A5D3-674E-D20A-5A80D2DE42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0FD90E-8DBA-22D2-19C1-0ACAFCC507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6B9E4D-F7CC-6EC7-3D0A-C3F52F4D3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D68266-FD43-2333-BE0B-823383DFFA59}"/>
              </a:ext>
            </a:extLst>
          </p:cNvPr>
          <p:cNvSpPr>
            <a:spLocks noGrp="1"/>
          </p:cNvSpPr>
          <p:nvPr>
            <p:ph type="dt" sz="half" idx="10"/>
          </p:nvPr>
        </p:nvSpPr>
        <p:spPr/>
        <p:txBody>
          <a:bodyPr/>
          <a:lstStyle/>
          <a:p>
            <a:fld id="{15CE5C6C-9363-469F-969D-320EB2C66AEC}" type="datetimeFigureOut">
              <a:rPr lang="en-IN" smtClean="0"/>
              <a:t>17-03-2024</a:t>
            </a:fld>
            <a:endParaRPr lang="en-IN"/>
          </a:p>
        </p:txBody>
      </p:sp>
      <p:sp>
        <p:nvSpPr>
          <p:cNvPr id="8" name="Footer Placeholder 7">
            <a:extLst>
              <a:ext uri="{FF2B5EF4-FFF2-40B4-BE49-F238E27FC236}">
                <a16:creationId xmlns:a16="http://schemas.microsoft.com/office/drawing/2014/main" id="{FAA7B261-D631-F971-35E1-B4B805832F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CBD583-36ED-287C-978E-BB5D73FA2688}"/>
              </a:ext>
            </a:extLst>
          </p:cNvPr>
          <p:cNvSpPr>
            <a:spLocks noGrp="1"/>
          </p:cNvSpPr>
          <p:nvPr>
            <p:ph type="sldNum" sz="quarter" idx="12"/>
          </p:nvPr>
        </p:nvSpPr>
        <p:spPr/>
        <p:txBody>
          <a:bodyPr/>
          <a:lstStyle/>
          <a:p>
            <a:fld id="{40DB6F80-0DBD-4D66-A705-F5A1B4BAA080}" type="slidenum">
              <a:rPr lang="en-IN" smtClean="0"/>
              <a:t>‹#›</a:t>
            </a:fld>
            <a:endParaRPr lang="en-IN"/>
          </a:p>
        </p:txBody>
      </p:sp>
    </p:spTree>
    <p:extLst>
      <p:ext uri="{BB962C8B-B14F-4D97-AF65-F5344CB8AC3E}">
        <p14:creationId xmlns:p14="http://schemas.microsoft.com/office/powerpoint/2010/main" val="1804983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294E-71C7-36A4-FB3B-FB2CFEFF4A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991757-6096-0950-8AEC-990EA35687F5}"/>
              </a:ext>
            </a:extLst>
          </p:cNvPr>
          <p:cNvSpPr>
            <a:spLocks noGrp="1"/>
          </p:cNvSpPr>
          <p:nvPr>
            <p:ph type="dt" sz="half" idx="10"/>
          </p:nvPr>
        </p:nvSpPr>
        <p:spPr/>
        <p:txBody>
          <a:bodyPr/>
          <a:lstStyle/>
          <a:p>
            <a:fld id="{15CE5C6C-9363-469F-969D-320EB2C66AEC}" type="datetimeFigureOut">
              <a:rPr lang="en-IN" smtClean="0"/>
              <a:t>17-03-2024</a:t>
            </a:fld>
            <a:endParaRPr lang="en-IN"/>
          </a:p>
        </p:txBody>
      </p:sp>
      <p:sp>
        <p:nvSpPr>
          <p:cNvPr id="4" name="Footer Placeholder 3">
            <a:extLst>
              <a:ext uri="{FF2B5EF4-FFF2-40B4-BE49-F238E27FC236}">
                <a16:creationId xmlns:a16="http://schemas.microsoft.com/office/drawing/2014/main" id="{C7BE6E59-1904-FAD7-C00A-84027DDA37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07DC79-50F0-C5BA-32CB-52A33B6D914B}"/>
              </a:ext>
            </a:extLst>
          </p:cNvPr>
          <p:cNvSpPr>
            <a:spLocks noGrp="1"/>
          </p:cNvSpPr>
          <p:nvPr>
            <p:ph type="sldNum" sz="quarter" idx="12"/>
          </p:nvPr>
        </p:nvSpPr>
        <p:spPr/>
        <p:txBody>
          <a:bodyPr/>
          <a:lstStyle/>
          <a:p>
            <a:fld id="{40DB6F80-0DBD-4D66-A705-F5A1B4BAA080}" type="slidenum">
              <a:rPr lang="en-IN" smtClean="0"/>
              <a:t>‹#›</a:t>
            </a:fld>
            <a:endParaRPr lang="en-IN"/>
          </a:p>
        </p:txBody>
      </p:sp>
    </p:spTree>
    <p:extLst>
      <p:ext uri="{BB962C8B-B14F-4D97-AF65-F5344CB8AC3E}">
        <p14:creationId xmlns:p14="http://schemas.microsoft.com/office/powerpoint/2010/main" val="1395764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2192D0-7C30-E234-E125-B0319BBA2738}"/>
              </a:ext>
            </a:extLst>
          </p:cNvPr>
          <p:cNvSpPr>
            <a:spLocks noGrp="1"/>
          </p:cNvSpPr>
          <p:nvPr>
            <p:ph type="dt" sz="half" idx="10"/>
          </p:nvPr>
        </p:nvSpPr>
        <p:spPr/>
        <p:txBody>
          <a:bodyPr/>
          <a:lstStyle/>
          <a:p>
            <a:fld id="{15CE5C6C-9363-469F-969D-320EB2C66AEC}" type="datetimeFigureOut">
              <a:rPr lang="en-IN" smtClean="0"/>
              <a:t>17-03-2024</a:t>
            </a:fld>
            <a:endParaRPr lang="en-IN"/>
          </a:p>
        </p:txBody>
      </p:sp>
      <p:sp>
        <p:nvSpPr>
          <p:cNvPr id="3" name="Footer Placeholder 2">
            <a:extLst>
              <a:ext uri="{FF2B5EF4-FFF2-40B4-BE49-F238E27FC236}">
                <a16:creationId xmlns:a16="http://schemas.microsoft.com/office/drawing/2014/main" id="{1DE17057-318B-4298-2A58-E3013CBB23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E213D7-6E53-B34C-C620-71EAC777424C}"/>
              </a:ext>
            </a:extLst>
          </p:cNvPr>
          <p:cNvSpPr>
            <a:spLocks noGrp="1"/>
          </p:cNvSpPr>
          <p:nvPr>
            <p:ph type="sldNum" sz="quarter" idx="12"/>
          </p:nvPr>
        </p:nvSpPr>
        <p:spPr/>
        <p:txBody>
          <a:bodyPr/>
          <a:lstStyle/>
          <a:p>
            <a:fld id="{40DB6F80-0DBD-4D66-A705-F5A1B4BAA080}" type="slidenum">
              <a:rPr lang="en-IN" smtClean="0"/>
              <a:t>‹#›</a:t>
            </a:fld>
            <a:endParaRPr lang="en-IN"/>
          </a:p>
        </p:txBody>
      </p:sp>
    </p:spTree>
    <p:extLst>
      <p:ext uri="{BB962C8B-B14F-4D97-AF65-F5344CB8AC3E}">
        <p14:creationId xmlns:p14="http://schemas.microsoft.com/office/powerpoint/2010/main" val="123085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BB3F0-7630-CA57-1EB6-632DB72374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E3B277-8005-4AD5-3E4D-DEF5B26564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D9562E-EC91-0880-0E76-28F01B92BC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6A4396-0276-F5B6-26A4-72608482BACD}"/>
              </a:ext>
            </a:extLst>
          </p:cNvPr>
          <p:cNvSpPr>
            <a:spLocks noGrp="1"/>
          </p:cNvSpPr>
          <p:nvPr>
            <p:ph type="dt" sz="half" idx="10"/>
          </p:nvPr>
        </p:nvSpPr>
        <p:spPr/>
        <p:txBody>
          <a:bodyPr/>
          <a:lstStyle/>
          <a:p>
            <a:fld id="{15CE5C6C-9363-469F-969D-320EB2C66AEC}" type="datetimeFigureOut">
              <a:rPr lang="en-IN" smtClean="0"/>
              <a:t>17-03-2024</a:t>
            </a:fld>
            <a:endParaRPr lang="en-IN"/>
          </a:p>
        </p:txBody>
      </p:sp>
      <p:sp>
        <p:nvSpPr>
          <p:cNvPr id="6" name="Footer Placeholder 5">
            <a:extLst>
              <a:ext uri="{FF2B5EF4-FFF2-40B4-BE49-F238E27FC236}">
                <a16:creationId xmlns:a16="http://schemas.microsoft.com/office/drawing/2014/main" id="{EF928E0B-C375-4C93-2E20-9EFDC5810B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32D4CC-526E-CB46-08B9-516E6E17856D}"/>
              </a:ext>
            </a:extLst>
          </p:cNvPr>
          <p:cNvSpPr>
            <a:spLocks noGrp="1"/>
          </p:cNvSpPr>
          <p:nvPr>
            <p:ph type="sldNum" sz="quarter" idx="12"/>
          </p:nvPr>
        </p:nvSpPr>
        <p:spPr/>
        <p:txBody>
          <a:bodyPr/>
          <a:lstStyle/>
          <a:p>
            <a:fld id="{40DB6F80-0DBD-4D66-A705-F5A1B4BAA080}" type="slidenum">
              <a:rPr lang="en-IN" smtClean="0"/>
              <a:t>‹#›</a:t>
            </a:fld>
            <a:endParaRPr lang="en-IN"/>
          </a:p>
        </p:txBody>
      </p:sp>
    </p:spTree>
    <p:extLst>
      <p:ext uri="{BB962C8B-B14F-4D97-AF65-F5344CB8AC3E}">
        <p14:creationId xmlns:p14="http://schemas.microsoft.com/office/powerpoint/2010/main" val="4166861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71443-0008-6415-F8C8-E034D9938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3B31B9-6C44-4B1F-5CDF-5AEE8BE996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B34F9E-166C-6DA7-0DE7-947620EA9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3F437C-4983-02C8-BF72-AA8F70746D86}"/>
              </a:ext>
            </a:extLst>
          </p:cNvPr>
          <p:cNvSpPr>
            <a:spLocks noGrp="1"/>
          </p:cNvSpPr>
          <p:nvPr>
            <p:ph type="dt" sz="half" idx="10"/>
          </p:nvPr>
        </p:nvSpPr>
        <p:spPr/>
        <p:txBody>
          <a:bodyPr/>
          <a:lstStyle/>
          <a:p>
            <a:fld id="{15CE5C6C-9363-469F-969D-320EB2C66AEC}" type="datetimeFigureOut">
              <a:rPr lang="en-IN" smtClean="0"/>
              <a:t>17-03-2024</a:t>
            </a:fld>
            <a:endParaRPr lang="en-IN"/>
          </a:p>
        </p:txBody>
      </p:sp>
      <p:sp>
        <p:nvSpPr>
          <p:cNvPr id="6" name="Footer Placeholder 5">
            <a:extLst>
              <a:ext uri="{FF2B5EF4-FFF2-40B4-BE49-F238E27FC236}">
                <a16:creationId xmlns:a16="http://schemas.microsoft.com/office/drawing/2014/main" id="{40F8702C-89B3-5DC4-CBAE-F0E27D2F4A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1BC722-D029-B364-A725-267F01A85E11}"/>
              </a:ext>
            </a:extLst>
          </p:cNvPr>
          <p:cNvSpPr>
            <a:spLocks noGrp="1"/>
          </p:cNvSpPr>
          <p:nvPr>
            <p:ph type="sldNum" sz="quarter" idx="12"/>
          </p:nvPr>
        </p:nvSpPr>
        <p:spPr/>
        <p:txBody>
          <a:bodyPr/>
          <a:lstStyle/>
          <a:p>
            <a:fld id="{40DB6F80-0DBD-4D66-A705-F5A1B4BAA080}" type="slidenum">
              <a:rPr lang="en-IN" smtClean="0"/>
              <a:t>‹#›</a:t>
            </a:fld>
            <a:endParaRPr lang="en-IN"/>
          </a:p>
        </p:txBody>
      </p:sp>
    </p:spTree>
    <p:extLst>
      <p:ext uri="{BB962C8B-B14F-4D97-AF65-F5344CB8AC3E}">
        <p14:creationId xmlns:p14="http://schemas.microsoft.com/office/powerpoint/2010/main" val="205737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FD9A68-9558-E3DE-8758-D27681D7A2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EDCA7C-7FB4-8B1A-F5A8-5AFB00AD00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9371CE-3B71-E993-B701-B1C5A41274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E5C6C-9363-469F-969D-320EB2C66AEC}" type="datetimeFigureOut">
              <a:rPr lang="en-IN" smtClean="0"/>
              <a:t>17-03-2024</a:t>
            </a:fld>
            <a:endParaRPr lang="en-IN"/>
          </a:p>
        </p:txBody>
      </p:sp>
      <p:sp>
        <p:nvSpPr>
          <p:cNvPr id="5" name="Footer Placeholder 4">
            <a:extLst>
              <a:ext uri="{FF2B5EF4-FFF2-40B4-BE49-F238E27FC236}">
                <a16:creationId xmlns:a16="http://schemas.microsoft.com/office/drawing/2014/main" id="{16B2F17E-AFB8-9F04-CAB4-597541BFC8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7E0DD1D-0783-8E64-1368-361480C961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B6F80-0DBD-4D66-A705-F5A1B4BAA080}" type="slidenum">
              <a:rPr lang="en-IN" smtClean="0"/>
              <a:t>‹#›</a:t>
            </a:fld>
            <a:endParaRPr lang="en-IN"/>
          </a:p>
        </p:txBody>
      </p:sp>
    </p:spTree>
    <p:extLst>
      <p:ext uri="{BB962C8B-B14F-4D97-AF65-F5344CB8AC3E}">
        <p14:creationId xmlns:p14="http://schemas.microsoft.com/office/powerpoint/2010/main" val="3113385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E143-3987-7CDB-34EE-CB7B65302AD9}"/>
              </a:ext>
            </a:extLst>
          </p:cNvPr>
          <p:cNvSpPr>
            <a:spLocks noGrp="1"/>
          </p:cNvSpPr>
          <p:nvPr>
            <p:ph type="ctrTitle"/>
          </p:nvPr>
        </p:nvSpPr>
        <p:spPr>
          <a:xfrm>
            <a:off x="1678329" y="1295983"/>
            <a:ext cx="9144000" cy="1232217"/>
          </a:xfrm>
        </p:spPr>
        <p:txBody>
          <a:bodyPr/>
          <a:lstStyle/>
          <a:p>
            <a:r>
              <a:rPr lang="en-IN" b="1" dirty="0">
                <a:solidFill>
                  <a:srgbClr val="002060"/>
                </a:solidFill>
                <a:latin typeface="Times New Roman" panose="02020603050405020304" pitchFamily="18" charset="0"/>
                <a:cs typeface="Times New Roman" panose="02020603050405020304" pitchFamily="18" charset="0"/>
              </a:rPr>
              <a:t>Bank Management System</a:t>
            </a:r>
          </a:p>
        </p:txBody>
      </p:sp>
      <p:sp>
        <p:nvSpPr>
          <p:cNvPr id="4" name="TextBox 3">
            <a:extLst>
              <a:ext uri="{FF2B5EF4-FFF2-40B4-BE49-F238E27FC236}">
                <a16:creationId xmlns:a16="http://schemas.microsoft.com/office/drawing/2014/main" id="{1912C1A7-913C-9D02-837C-0B0DC3B436DA}"/>
              </a:ext>
            </a:extLst>
          </p:cNvPr>
          <p:cNvSpPr txBox="1"/>
          <p:nvPr/>
        </p:nvSpPr>
        <p:spPr>
          <a:xfrm>
            <a:off x="1115028" y="3683642"/>
            <a:ext cx="11076972" cy="523220"/>
          </a:xfrm>
          <a:prstGeom prst="rect">
            <a:avLst/>
          </a:prstGeom>
          <a:noFill/>
        </p:spPr>
        <p:txBody>
          <a:bodyPr wrap="square" rtlCol="0">
            <a:spAutoFit/>
          </a:bodyPr>
          <a:lstStyle/>
          <a:p>
            <a:r>
              <a:rPr lang="en-IN" dirty="0"/>
              <a:t>              </a:t>
            </a:r>
            <a:r>
              <a:rPr lang="en-IN" sz="2800" b="1" dirty="0">
                <a:solidFill>
                  <a:schemeClr val="accent4"/>
                </a:solidFill>
              </a:rPr>
              <a:t>Submitted By  :                                                      Submitted To :                                                                                                                       </a:t>
            </a:r>
            <a:endParaRPr lang="en-IN" dirty="0">
              <a:solidFill>
                <a:schemeClr val="accent4"/>
              </a:solidFill>
            </a:endParaRPr>
          </a:p>
        </p:txBody>
      </p:sp>
      <p:sp>
        <p:nvSpPr>
          <p:cNvPr id="5" name="TextBox 4">
            <a:extLst>
              <a:ext uri="{FF2B5EF4-FFF2-40B4-BE49-F238E27FC236}">
                <a16:creationId xmlns:a16="http://schemas.microsoft.com/office/drawing/2014/main" id="{5018632C-AE9B-AE8A-39E8-2741A703A573}"/>
              </a:ext>
            </a:extLst>
          </p:cNvPr>
          <p:cNvSpPr txBox="1"/>
          <p:nvPr/>
        </p:nvSpPr>
        <p:spPr>
          <a:xfrm>
            <a:off x="1851949" y="4435373"/>
            <a:ext cx="9348485" cy="523220"/>
          </a:xfrm>
          <a:prstGeom prst="rect">
            <a:avLst/>
          </a:prstGeom>
          <a:noFill/>
        </p:spPr>
        <p:txBody>
          <a:bodyPr wrap="square" rtlCol="0">
            <a:spAutoFit/>
          </a:bodyPr>
          <a:lstStyle/>
          <a:p>
            <a:r>
              <a:rPr lang="en-IN" sz="2800" dirty="0">
                <a:solidFill>
                  <a:schemeClr val="tx2"/>
                </a:solidFill>
              </a:rPr>
              <a:t>Ashok Gupta                                                        Anudip Foundation</a:t>
            </a:r>
          </a:p>
        </p:txBody>
      </p:sp>
    </p:spTree>
    <p:extLst>
      <p:ext uri="{BB962C8B-B14F-4D97-AF65-F5344CB8AC3E}">
        <p14:creationId xmlns:p14="http://schemas.microsoft.com/office/powerpoint/2010/main" val="1609990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1A1CDB1-42EF-69C4-6381-66735E51C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319" y="544472"/>
            <a:ext cx="10347767" cy="5468113"/>
          </a:xfrm>
          <a:prstGeom prst="rect">
            <a:avLst/>
          </a:prstGeom>
        </p:spPr>
      </p:pic>
    </p:spTree>
    <p:extLst>
      <p:ext uri="{BB962C8B-B14F-4D97-AF65-F5344CB8AC3E}">
        <p14:creationId xmlns:p14="http://schemas.microsoft.com/office/powerpoint/2010/main" val="3528713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CDBF21-2202-01D6-094D-2C81BF862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916" y="113837"/>
            <a:ext cx="10324617" cy="6630325"/>
          </a:xfrm>
          <a:prstGeom prst="rect">
            <a:avLst/>
          </a:prstGeom>
        </p:spPr>
      </p:pic>
    </p:spTree>
    <p:extLst>
      <p:ext uri="{BB962C8B-B14F-4D97-AF65-F5344CB8AC3E}">
        <p14:creationId xmlns:p14="http://schemas.microsoft.com/office/powerpoint/2010/main" val="73141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C57878-07EA-45E9-4FB8-29D387259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410" y="138896"/>
            <a:ext cx="9745884" cy="6400800"/>
          </a:xfrm>
          <a:prstGeom prst="rect">
            <a:avLst/>
          </a:prstGeom>
        </p:spPr>
      </p:pic>
    </p:spTree>
    <p:extLst>
      <p:ext uri="{BB962C8B-B14F-4D97-AF65-F5344CB8AC3E}">
        <p14:creationId xmlns:p14="http://schemas.microsoft.com/office/powerpoint/2010/main" val="815551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7451D9-1097-54D9-D84E-21471EB3F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020" y="150470"/>
            <a:ext cx="9907929" cy="6366077"/>
          </a:xfrm>
          <a:prstGeom prst="rect">
            <a:avLst/>
          </a:prstGeom>
        </p:spPr>
      </p:pic>
    </p:spTree>
    <p:extLst>
      <p:ext uri="{BB962C8B-B14F-4D97-AF65-F5344CB8AC3E}">
        <p14:creationId xmlns:p14="http://schemas.microsoft.com/office/powerpoint/2010/main" val="181509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5E902E-47CD-2195-8724-4E93E14E6569}"/>
              </a:ext>
            </a:extLst>
          </p:cNvPr>
          <p:cNvSpPr txBox="1"/>
          <p:nvPr/>
        </p:nvSpPr>
        <p:spPr>
          <a:xfrm>
            <a:off x="4282633" y="798653"/>
            <a:ext cx="4409954" cy="707886"/>
          </a:xfrm>
          <a:prstGeom prst="rect">
            <a:avLst/>
          </a:prstGeom>
          <a:noFill/>
        </p:spPr>
        <p:txBody>
          <a:bodyPr wrap="square" rtlCol="0">
            <a:spAutoFit/>
          </a:bodyPr>
          <a:lstStyle/>
          <a:p>
            <a:r>
              <a:rPr lang="en-IN" sz="4000" b="1" dirty="0">
                <a:solidFill>
                  <a:schemeClr val="accent1"/>
                </a:solidFill>
                <a:latin typeface="Arial Black" panose="020B0A04020102020204" pitchFamily="34" charset="0"/>
              </a:rPr>
              <a:t>Conclusion</a:t>
            </a:r>
          </a:p>
        </p:txBody>
      </p:sp>
      <p:sp>
        <p:nvSpPr>
          <p:cNvPr id="3" name="TextBox 2">
            <a:extLst>
              <a:ext uri="{FF2B5EF4-FFF2-40B4-BE49-F238E27FC236}">
                <a16:creationId xmlns:a16="http://schemas.microsoft.com/office/drawing/2014/main" id="{95FE688C-B246-4367-CBA2-FEA6618EAC4C}"/>
              </a:ext>
            </a:extLst>
          </p:cNvPr>
          <p:cNvSpPr txBox="1"/>
          <p:nvPr/>
        </p:nvSpPr>
        <p:spPr>
          <a:xfrm>
            <a:off x="1018572" y="1898248"/>
            <a:ext cx="10648709" cy="3323987"/>
          </a:xfrm>
          <a:prstGeom prst="rect">
            <a:avLst/>
          </a:prstGeom>
          <a:noFill/>
        </p:spPr>
        <p:txBody>
          <a:bodyPr wrap="square" rtlCol="0">
            <a:spAutoFit/>
          </a:bodyPr>
          <a:lstStyle/>
          <a:p>
            <a:r>
              <a:rPr lang="en-US" sz="3200" b="0" i="0" dirty="0">
                <a:solidFill>
                  <a:srgbClr val="0D0D0D"/>
                </a:solidFill>
                <a:effectLst/>
                <a:latin typeface="Söhne"/>
              </a:rPr>
              <a:t>In conclusion, our console-based bank management system is a testament to our dedication to creating efficient and user-friendly solutions. We believe that by leveraging the power of Core Java, MySQL, JPA, and Hibernate, we've built a system that not only meets but exceeds the expectations of modern banking operations. Thank you for your attention.</a:t>
            </a:r>
            <a:br>
              <a:rPr lang="en-US" dirty="0"/>
            </a:br>
            <a:endParaRPr lang="en-IN" dirty="0"/>
          </a:p>
        </p:txBody>
      </p:sp>
    </p:spTree>
    <p:extLst>
      <p:ext uri="{BB962C8B-B14F-4D97-AF65-F5344CB8AC3E}">
        <p14:creationId xmlns:p14="http://schemas.microsoft.com/office/powerpoint/2010/main" val="1267171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45FE8A-4989-9955-6832-CDCA988633CC}"/>
              </a:ext>
            </a:extLst>
          </p:cNvPr>
          <p:cNvSpPr txBox="1"/>
          <p:nvPr/>
        </p:nvSpPr>
        <p:spPr>
          <a:xfrm>
            <a:off x="2928395" y="2228671"/>
            <a:ext cx="7280475" cy="1200329"/>
          </a:xfrm>
          <a:prstGeom prst="rect">
            <a:avLst/>
          </a:prstGeom>
          <a:noFill/>
        </p:spPr>
        <p:txBody>
          <a:bodyPr wrap="square" rtlCol="0">
            <a:spAutoFit/>
          </a:bodyPr>
          <a:lstStyle/>
          <a:p>
            <a:r>
              <a:rPr lang="en-IN" sz="7200" dirty="0">
                <a:solidFill>
                  <a:schemeClr val="accent1"/>
                </a:solidFill>
                <a:latin typeface="Arial Black" panose="020B0A04020102020204" pitchFamily="34" charset="0"/>
              </a:rPr>
              <a:t>Thank You !!</a:t>
            </a:r>
          </a:p>
        </p:txBody>
      </p:sp>
    </p:spTree>
    <p:extLst>
      <p:ext uri="{BB962C8B-B14F-4D97-AF65-F5344CB8AC3E}">
        <p14:creationId xmlns:p14="http://schemas.microsoft.com/office/powerpoint/2010/main" val="1056308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C4013A-2AB7-BDF7-C3CF-9DA6C5E5BBE2}"/>
              </a:ext>
            </a:extLst>
          </p:cNvPr>
          <p:cNvSpPr txBox="1"/>
          <p:nvPr/>
        </p:nvSpPr>
        <p:spPr>
          <a:xfrm>
            <a:off x="4142154" y="651510"/>
            <a:ext cx="3852984" cy="707886"/>
          </a:xfrm>
          <a:prstGeom prst="rect">
            <a:avLst/>
          </a:prstGeom>
          <a:noFill/>
        </p:spPr>
        <p:txBody>
          <a:bodyPr wrap="square" rtlCol="0">
            <a:spAutoFit/>
          </a:bodyPr>
          <a:lstStyle/>
          <a:p>
            <a:r>
              <a:rPr lang="en-IN" sz="4000" b="1" dirty="0">
                <a:solidFill>
                  <a:schemeClr val="accent1"/>
                </a:solidFill>
                <a:latin typeface="Arial Black" panose="020B0A04020102020204" pitchFamily="34" charset="0"/>
              </a:rPr>
              <a:t>Introduction</a:t>
            </a:r>
          </a:p>
        </p:txBody>
      </p:sp>
      <p:sp>
        <p:nvSpPr>
          <p:cNvPr id="3" name="TextBox 2">
            <a:extLst>
              <a:ext uri="{FF2B5EF4-FFF2-40B4-BE49-F238E27FC236}">
                <a16:creationId xmlns:a16="http://schemas.microsoft.com/office/drawing/2014/main" id="{EE403147-620C-CC49-62D7-FC28F7B79349}"/>
              </a:ext>
            </a:extLst>
          </p:cNvPr>
          <p:cNvSpPr txBox="1"/>
          <p:nvPr/>
        </p:nvSpPr>
        <p:spPr>
          <a:xfrm>
            <a:off x="935355" y="1520190"/>
            <a:ext cx="10481310" cy="3970318"/>
          </a:xfrm>
          <a:prstGeom prst="rect">
            <a:avLst/>
          </a:prstGeom>
          <a:noFill/>
        </p:spPr>
        <p:txBody>
          <a:bodyPr wrap="square" rtlCol="0">
            <a:spAutoFit/>
          </a:bodyPr>
          <a:lstStyle/>
          <a:p>
            <a:pPr algn="just"/>
            <a:r>
              <a:rPr lang="en-US" sz="3600" b="0" i="0" dirty="0">
                <a:solidFill>
                  <a:srgbClr val="0D0D0D"/>
                </a:solidFill>
                <a:effectLst/>
                <a:latin typeface="Söhne"/>
              </a:rPr>
              <a:t>A console-based bank management system is a software application designed to facilitate various banking operations through a text-based interface accessible via a console or terminal window. This type of system typically provides functionalities for both customers and bank staff to perform banking tasks efficiently. </a:t>
            </a:r>
            <a:endParaRPr lang="en-IN" sz="3600" dirty="0"/>
          </a:p>
        </p:txBody>
      </p:sp>
    </p:spTree>
    <p:extLst>
      <p:ext uri="{BB962C8B-B14F-4D97-AF65-F5344CB8AC3E}">
        <p14:creationId xmlns:p14="http://schemas.microsoft.com/office/powerpoint/2010/main" val="196272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79B6C-AA0D-6E11-078B-64A7EC20B0B2}"/>
              </a:ext>
            </a:extLst>
          </p:cNvPr>
          <p:cNvSpPr txBox="1"/>
          <p:nvPr/>
        </p:nvSpPr>
        <p:spPr>
          <a:xfrm>
            <a:off x="3044142" y="555585"/>
            <a:ext cx="6585995" cy="984885"/>
          </a:xfrm>
          <a:prstGeom prst="rect">
            <a:avLst/>
          </a:prstGeom>
          <a:noFill/>
        </p:spPr>
        <p:txBody>
          <a:bodyPr wrap="square" rtlCol="0">
            <a:spAutoFit/>
          </a:bodyPr>
          <a:lstStyle/>
          <a:p>
            <a:r>
              <a:rPr lang="en-IN" sz="4000" b="1" i="0" dirty="0">
                <a:solidFill>
                  <a:schemeClr val="accent1"/>
                </a:solidFill>
                <a:effectLst/>
                <a:latin typeface="Arial Black" panose="020B0A04020102020204" pitchFamily="34" charset="0"/>
              </a:rPr>
              <a:t>Functionality</a:t>
            </a:r>
            <a:r>
              <a:rPr lang="en-IN" sz="3600" b="1" i="0" dirty="0">
                <a:solidFill>
                  <a:schemeClr val="accent1"/>
                </a:solidFill>
                <a:effectLst/>
                <a:latin typeface="Arial Black" panose="020B0A04020102020204" pitchFamily="34" charset="0"/>
              </a:rPr>
              <a:t> Overview</a:t>
            </a:r>
          </a:p>
          <a:p>
            <a:endParaRPr lang="en-IN" dirty="0"/>
          </a:p>
        </p:txBody>
      </p:sp>
      <p:sp>
        <p:nvSpPr>
          <p:cNvPr id="3" name="TextBox 2">
            <a:extLst>
              <a:ext uri="{FF2B5EF4-FFF2-40B4-BE49-F238E27FC236}">
                <a16:creationId xmlns:a16="http://schemas.microsoft.com/office/drawing/2014/main" id="{13806D05-E6B4-B814-5AD6-7DF0E93C1400}"/>
              </a:ext>
            </a:extLst>
          </p:cNvPr>
          <p:cNvSpPr txBox="1"/>
          <p:nvPr/>
        </p:nvSpPr>
        <p:spPr>
          <a:xfrm>
            <a:off x="1001209" y="1540470"/>
            <a:ext cx="10671859" cy="4678204"/>
          </a:xfrm>
          <a:prstGeom prst="rect">
            <a:avLst/>
          </a:prstGeom>
          <a:noFill/>
        </p:spPr>
        <p:txBody>
          <a:bodyPr wrap="square" rtlCol="0">
            <a:spAutoFit/>
          </a:bodyPr>
          <a:lstStyle/>
          <a:p>
            <a:pPr marL="457200" indent="-457200" algn="l">
              <a:buFont typeface="Wingdings" panose="05000000000000000000" pitchFamily="2" charset="2"/>
              <a:buChar char="Ø"/>
            </a:pPr>
            <a:r>
              <a:rPr lang="en-US" sz="3200" b="1" i="0" dirty="0">
                <a:solidFill>
                  <a:schemeClr val="accent1"/>
                </a:solidFill>
                <a:effectLst/>
                <a:latin typeface="Söhne"/>
              </a:rPr>
              <a:t>Accountant Functions</a:t>
            </a:r>
          </a:p>
          <a:p>
            <a:pPr algn="l"/>
            <a:endParaRPr lang="en-US" sz="3200" b="1" i="0" dirty="0">
              <a:solidFill>
                <a:srgbClr val="0D0D0D"/>
              </a:solidFill>
              <a:effectLst/>
              <a:latin typeface="Söhne"/>
            </a:endParaRPr>
          </a:p>
          <a:p>
            <a:pPr algn="l"/>
            <a:r>
              <a:rPr lang="en-US" sz="3600" b="0" i="0" dirty="0">
                <a:solidFill>
                  <a:srgbClr val="0D0D0D"/>
                </a:solidFill>
                <a:effectLst/>
                <a:latin typeface="Söhne"/>
              </a:rPr>
              <a:t>Our Accountants are empowered to handle various administrative tasks, including registering new accountants, managing customer accounts, creating new accounts, updating existing ones, deleting accounts if needed, and viewing account details to ensure smooth bank operations.</a:t>
            </a:r>
          </a:p>
          <a:p>
            <a:endParaRPr lang="en-IN" dirty="0"/>
          </a:p>
        </p:txBody>
      </p:sp>
    </p:spTree>
    <p:extLst>
      <p:ext uri="{BB962C8B-B14F-4D97-AF65-F5344CB8AC3E}">
        <p14:creationId xmlns:p14="http://schemas.microsoft.com/office/powerpoint/2010/main" val="281473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4C20FF-C048-78DE-BF4D-2F7E36B894E7}"/>
              </a:ext>
            </a:extLst>
          </p:cNvPr>
          <p:cNvSpPr txBox="1"/>
          <p:nvPr/>
        </p:nvSpPr>
        <p:spPr>
          <a:xfrm>
            <a:off x="1145894" y="879676"/>
            <a:ext cx="10324617" cy="5232202"/>
          </a:xfrm>
          <a:prstGeom prst="rect">
            <a:avLst/>
          </a:prstGeom>
          <a:noFill/>
        </p:spPr>
        <p:txBody>
          <a:bodyPr wrap="square" rtlCol="0">
            <a:spAutoFit/>
          </a:bodyPr>
          <a:lstStyle/>
          <a:p>
            <a:pPr marL="457200" indent="-457200" algn="l">
              <a:buFont typeface="Wingdings" panose="05000000000000000000" pitchFamily="2" charset="2"/>
              <a:buChar char="Ø"/>
            </a:pPr>
            <a:r>
              <a:rPr lang="en-US" sz="3200" b="1" i="0" dirty="0">
                <a:solidFill>
                  <a:schemeClr val="accent1"/>
                </a:solidFill>
                <a:effectLst/>
                <a:latin typeface="Söhne"/>
              </a:rPr>
              <a:t>Customer Functions</a:t>
            </a:r>
          </a:p>
          <a:p>
            <a:pPr algn="l"/>
            <a:endParaRPr lang="en-US" sz="3200" b="1" i="0" dirty="0">
              <a:solidFill>
                <a:srgbClr val="0D0D0D"/>
              </a:solidFill>
              <a:effectLst/>
              <a:latin typeface="Söhne"/>
            </a:endParaRPr>
          </a:p>
          <a:p>
            <a:pPr algn="just"/>
            <a:r>
              <a:rPr lang="en-US" sz="3600" b="0" i="0" dirty="0">
                <a:solidFill>
                  <a:srgbClr val="0D0D0D"/>
                </a:solidFill>
                <a:effectLst/>
                <a:latin typeface="Söhne"/>
              </a:rPr>
              <a:t>For customers, we've designed a user-friendly interface. They can securely log in to their accounts, check their current balance, deposit funds into their accounts, withdraw money when needed, transfer funds between their accounts or to other customers, and safely log out when their transactions are complete</a:t>
            </a:r>
            <a:r>
              <a:rPr lang="en-US" b="0" i="0" dirty="0">
                <a:solidFill>
                  <a:srgbClr val="0D0D0D"/>
                </a:solidFill>
                <a:effectLst/>
                <a:latin typeface="Söhne"/>
              </a:rPr>
              <a:t>.</a:t>
            </a:r>
          </a:p>
          <a:p>
            <a:endParaRPr lang="en-IN" dirty="0"/>
          </a:p>
        </p:txBody>
      </p:sp>
    </p:spTree>
    <p:extLst>
      <p:ext uri="{BB962C8B-B14F-4D97-AF65-F5344CB8AC3E}">
        <p14:creationId xmlns:p14="http://schemas.microsoft.com/office/powerpoint/2010/main" val="4173543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D85899-29D7-2CE1-29DE-7DF5D7273829}"/>
              </a:ext>
            </a:extLst>
          </p:cNvPr>
          <p:cNvSpPr txBox="1"/>
          <p:nvPr/>
        </p:nvSpPr>
        <p:spPr>
          <a:xfrm>
            <a:off x="1018572" y="833377"/>
            <a:ext cx="10394066" cy="4678204"/>
          </a:xfrm>
          <a:prstGeom prst="rect">
            <a:avLst/>
          </a:prstGeom>
          <a:noFill/>
        </p:spPr>
        <p:txBody>
          <a:bodyPr wrap="square" rtlCol="0">
            <a:spAutoFit/>
          </a:bodyPr>
          <a:lstStyle/>
          <a:p>
            <a:pPr marL="457200" indent="-457200" algn="l">
              <a:buFont typeface="Wingdings" panose="05000000000000000000" pitchFamily="2" charset="2"/>
              <a:buChar char="Ø"/>
            </a:pPr>
            <a:r>
              <a:rPr lang="en-US" sz="3200" b="1" i="0" dirty="0">
                <a:solidFill>
                  <a:schemeClr val="accent1"/>
                </a:solidFill>
                <a:effectLst/>
                <a:latin typeface="Söhne"/>
              </a:rPr>
              <a:t>Account</a:t>
            </a:r>
          </a:p>
          <a:p>
            <a:pPr algn="l"/>
            <a:endParaRPr lang="en-US" sz="3200" b="1" i="0" dirty="0">
              <a:solidFill>
                <a:srgbClr val="0D0D0D"/>
              </a:solidFill>
              <a:effectLst/>
              <a:latin typeface="Söhne"/>
            </a:endParaRPr>
          </a:p>
          <a:p>
            <a:pPr algn="just"/>
            <a:r>
              <a:rPr lang="en-US" sz="3600" b="0" i="0" dirty="0">
                <a:solidFill>
                  <a:srgbClr val="0D0D0D"/>
                </a:solidFill>
                <a:effectLst/>
                <a:latin typeface="Söhne"/>
              </a:rPr>
              <a:t>Now, let's talk about accounts themselves. Each account in our system has a unique account number, which serves as its identifier. It also stores the current balance and the user ID associated with the account. This entity is at the core of our system, representing the financial holdings of each customer.</a:t>
            </a:r>
          </a:p>
          <a:p>
            <a:endParaRPr lang="en-IN" dirty="0"/>
          </a:p>
        </p:txBody>
      </p:sp>
    </p:spTree>
    <p:extLst>
      <p:ext uri="{BB962C8B-B14F-4D97-AF65-F5344CB8AC3E}">
        <p14:creationId xmlns:p14="http://schemas.microsoft.com/office/powerpoint/2010/main" val="3297636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D7BCF-A5A2-4955-9795-D371EFF3B48B}"/>
              </a:ext>
            </a:extLst>
          </p:cNvPr>
          <p:cNvSpPr txBox="1"/>
          <p:nvPr/>
        </p:nvSpPr>
        <p:spPr>
          <a:xfrm>
            <a:off x="3275636" y="474563"/>
            <a:ext cx="5914663" cy="707886"/>
          </a:xfrm>
          <a:prstGeom prst="rect">
            <a:avLst/>
          </a:prstGeom>
          <a:noFill/>
        </p:spPr>
        <p:txBody>
          <a:bodyPr wrap="square" rtlCol="0">
            <a:spAutoFit/>
          </a:bodyPr>
          <a:lstStyle/>
          <a:p>
            <a:pPr algn="l"/>
            <a:r>
              <a:rPr lang="en-IN" sz="4000" b="1" i="0" dirty="0">
                <a:solidFill>
                  <a:schemeClr val="accent1"/>
                </a:solidFill>
                <a:effectLst/>
                <a:latin typeface="Arial Black" panose="020B0A04020102020204" pitchFamily="34" charset="0"/>
              </a:rPr>
              <a:t>Technologies Used</a:t>
            </a:r>
          </a:p>
        </p:txBody>
      </p:sp>
      <p:sp>
        <p:nvSpPr>
          <p:cNvPr id="3" name="TextBox 2">
            <a:extLst>
              <a:ext uri="{FF2B5EF4-FFF2-40B4-BE49-F238E27FC236}">
                <a16:creationId xmlns:a16="http://schemas.microsoft.com/office/drawing/2014/main" id="{3896C32B-CE8D-E1C7-2D67-E731EDFE5075}"/>
              </a:ext>
            </a:extLst>
          </p:cNvPr>
          <p:cNvSpPr txBox="1"/>
          <p:nvPr/>
        </p:nvSpPr>
        <p:spPr>
          <a:xfrm>
            <a:off x="876782" y="1182449"/>
            <a:ext cx="10712370" cy="5262979"/>
          </a:xfrm>
          <a:prstGeom prst="rect">
            <a:avLst/>
          </a:prstGeom>
          <a:noFill/>
        </p:spPr>
        <p:txBody>
          <a:bodyPr wrap="square" rtlCol="0">
            <a:spAutoFit/>
          </a:bodyPr>
          <a:lstStyle/>
          <a:p>
            <a:pPr algn="just"/>
            <a:r>
              <a:rPr lang="en-US" sz="2800" b="1" i="0" dirty="0">
                <a:solidFill>
                  <a:srgbClr val="0D0D0D"/>
                </a:solidFill>
                <a:effectLst/>
                <a:latin typeface="Söhne"/>
              </a:rPr>
              <a:t>Core Java</a:t>
            </a:r>
            <a:r>
              <a:rPr lang="en-US" sz="2800" b="0" i="0" dirty="0">
                <a:solidFill>
                  <a:srgbClr val="0D0D0D"/>
                </a:solidFill>
                <a:effectLst/>
                <a:latin typeface="Söhne"/>
              </a:rPr>
              <a:t>: This is the backbone of our project, providing the programming logic that powers our bank management system.</a:t>
            </a:r>
          </a:p>
          <a:p>
            <a:pPr algn="just"/>
            <a:r>
              <a:rPr lang="en-US" sz="2800" b="1" i="0" dirty="0">
                <a:solidFill>
                  <a:srgbClr val="0D0D0D"/>
                </a:solidFill>
                <a:effectLst/>
                <a:latin typeface="Söhne"/>
              </a:rPr>
              <a:t>MySQL</a:t>
            </a:r>
            <a:r>
              <a:rPr lang="en-US" sz="2800" b="0" i="0" dirty="0">
                <a:solidFill>
                  <a:srgbClr val="0D0D0D"/>
                </a:solidFill>
                <a:effectLst/>
                <a:latin typeface="Söhne"/>
              </a:rPr>
              <a:t>: We've chosen MySQL as our database management system. It's robust, reliable, and well-suited for storing and managing the vast amounts of data typically handled by banks.</a:t>
            </a:r>
          </a:p>
          <a:p>
            <a:pPr algn="just"/>
            <a:r>
              <a:rPr lang="en-US" sz="2800" b="1" i="0" dirty="0">
                <a:solidFill>
                  <a:srgbClr val="0D0D0D"/>
                </a:solidFill>
                <a:effectLst/>
                <a:latin typeface="Söhne"/>
              </a:rPr>
              <a:t>JPA (Java Persistence API)</a:t>
            </a:r>
            <a:r>
              <a:rPr lang="en-US" sz="2800" b="0" i="0" dirty="0">
                <a:solidFill>
                  <a:srgbClr val="0D0D0D"/>
                </a:solidFill>
                <a:effectLst/>
                <a:latin typeface="Söhne"/>
              </a:rPr>
              <a:t>: JPA simplifies the process of storing, accessing, and managing data in our Java applications. It acts as a bridge between our Java objects and the relational database.</a:t>
            </a:r>
          </a:p>
          <a:p>
            <a:pPr algn="just"/>
            <a:r>
              <a:rPr lang="en-US" sz="2800" b="1" i="0" dirty="0">
                <a:solidFill>
                  <a:srgbClr val="0D0D0D"/>
                </a:solidFill>
                <a:effectLst/>
                <a:latin typeface="Söhne"/>
              </a:rPr>
              <a:t>Hibernate</a:t>
            </a:r>
            <a:r>
              <a:rPr lang="en-US" sz="2800" b="0" i="0" dirty="0">
                <a:solidFill>
                  <a:srgbClr val="0D0D0D"/>
                </a:solidFill>
                <a:effectLst/>
                <a:latin typeface="Söhne"/>
              </a:rPr>
              <a:t>: Hibernate, an ORM (Object-Relational Mapping) tool, makes it easier for us to work with relational databases in Java. It abstracts away the complexities of SQL queries, allowing us to focus more on our application's logic.</a:t>
            </a:r>
            <a:endParaRPr lang="en-IN" sz="2800" dirty="0"/>
          </a:p>
        </p:txBody>
      </p:sp>
    </p:spTree>
    <p:extLst>
      <p:ext uri="{BB962C8B-B14F-4D97-AF65-F5344CB8AC3E}">
        <p14:creationId xmlns:p14="http://schemas.microsoft.com/office/powerpoint/2010/main" val="158131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46CDA2-391F-38DF-48F3-910A2A562A62}"/>
              </a:ext>
            </a:extLst>
          </p:cNvPr>
          <p:cNvSpPr txBox="1"/>
          <p:nvPr/>
        </p:nvSpPr>
        <p:spPr>
          <a:xfrm>
            <a:off x="4178462" y="613458"/>
            <a:ext cx="3113590" cy="646331"/>
          </a:xfrm>
          <a:prstGeom prst="rect">
            <a:avLst/>
          </a:prstGeom>
          <a:noFill/>
        </p:spPr>
        <p:txBody>
          <a:bodyPr wrap="square" rtlCol="0">
            <a:spAutoFit/>
          </a:bodyPr>
          <a:lstStyle/>
          <a:p>
            <a:r>
              <a:rPr lang="en-IN" sz="3600" b="1" dirty="0">
                <a:solidFill>
                  <a:schemeClr val="accent1"/>
                </a:solidFill>
                <a:latin typeface="Arial Black" panose="020B0A04020102020204" pitchFamily="34" charset="0"/>
              </a:rPr>
              <a:t>Objectives</a:t>
            </a:r>
          </a:p>
        </p:txBody>
      </p:sp>
      <p:sp>
        <p:nvSpPr>
          <p:cNvPr id="3" name="TextBox 2">
            <a:extLst>
              <a:ext uri="{FF2B5EF4-FFF2-40B4-BE49-F238E27FC236}">
                <a16:creationId xmlns:a16="http://schemas.microsoft.com/office/drawing/2014/main" id="{61A69CFC-B7FE-B3D0-5D05-2C6B8A810E07}"/>
              </a:ext>
            </a:extLst>
          </p:cNvPr>
          <p:cNvSpPr txBox="1"/>
          <p:nvPr/>
        </p:nvSpPr>
        <p:spPr>
          <a:xfrm>
            <a:off x="821802" y="1435261"/>
            <a:ext cx="10776031" cy="4524315"/>
          </a:xfrm>
          <a:prstGeom prst="rect">
            <a:avLst/>
          </a:prstGeom>
          <a:noFill/>
        </p:spPr>
        <p:txBody>
          <a:bodyPr wrap="square" rtlCol="0">
            <a:spAutoFit/>
          </a:bodyPr>
          <a:lstStyle/>
          <a:p>
            <a:pPr algn="just"/>
            <a:r>
              <a:rPr lang="en-US" sz="3200" b="0" i="0" dirty="0">
                <a:solidFill>
                  <a:srgbClr val="0D0D0D"/>
                </a:solidFill>
                <a:effectLst/>
                <a:latin typeface="Söhne"/>
              </a:rPr>
              <a:t>Our project is about making banking easier and more modern. We're creating a system that helps both customers and bank workers. For customers, we want to make things like checking their balance or sending money simpler and more convenient. For bank workers, we're making their jobs easier by automating repetitive tasks and giving them better tools to help customers. We also want to make sure everyone, no matter where they are, can access banking services easily. Overall, we're using technology to make banking better for everyone.</a:t>
            </a:r>
            <a:endParaRPr lang="en-IN" sz="3200" dirty="0"/>
          </a:p>
        </p:txBody>
      </p:sp>
    </p:spTree>
    <p:extLst>
      <p:ext uri="{BB962C8B-B14F-4D97-AF65-F5344CB8AC3E}">
        <p14:creationId xmlns:p14="http://schemas.microsoft.com/office/powerpoint/2010/main" val="196321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154178-262F-9943-7B86-52380F9D510A}"/>
              </a:ext>
            </a:extLst>
          </p:cNvPr>
          <p:cNvSpPr txBox="1"/>
          <p:nvPr/>
        </p:nvSpPr>
        <p:spPr>
          <a:xfrm>
            <a:off x="4386805" y="636608"/>
            <a:ext cx="3159889" cy="707886"/>
          </a:xfrm>
          <a:prstGeom prst="rect">
            <a:avLst/>
          </a:prstGeom>
          <a:noFill/>
        </p:spPr>
        <p:txBody>
          <a:bodyPr wrap="square" rtlCol="0">
            <a:spAutoFit/>
          </a:bodyPr>
          <a:lstStyle/>
          <a:p>
            <a:r>
              <a:rPr lang="en-IN" sz="4000" b="1" dirty="0">
                <a:solidFill>
                  <a:schemeClr val="accent1"/>
                </a:solidFill>
                <a:latin typeface="Arial Black" panose="020B0A04020102020204" pitchFamily="34" charset="0"/>
              </a:rPr>
              <a:t>Snapshot</a:t>
            </a:r>
          </a:p>
        </p:txBody>
      </p:sp>
      <p:pic>
        <p:nvPicPr>
          <p:cNvPr id="5" name="Picture 4">
            <a:extLst>
              <a:ext uri="{FF2B5EF4-FFF2-40B4-BE49-F238E27FC236}">
                <a16:creationId xmlns:a16="http://schemas.microsoft.com/office/drawing/2014/main" id="{A53F03BC-0291-BAA6-9CFB-2615D4283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744" y="1523733"/>
            <a:ext cx="10162572" cy="4541401"/>
          </a:xfrm>
          <a:prstGeom prst="rect">
            <a:avLst/>
          </a:prstGeom>
        </p:spPr>
      </p:pic>
    </p:spTree>
    <p:extLst>
      <p:ext uri="{BB962C8B-B14F-4D97-AF65-F5344CB8AC3E}">
        <p14:creationId xmlns:p14="http://schemas.microsoft.com/office/powerpoint/2010/main" val="886662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C48E74-1342-2306-D99C-1BB10D53E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743" y="972273"/>
            <a:ext cx="9861631" cy="4826643"/>
          </a:xfrm>
          <a:prstGeom prst="rect">
            <a:avLst/>
          </a:prstGeom>
        </p:spPr>
      </p:pic>
    </p:spTree>
    <p:extLst>
      <p:ext uri="{BB962C8B-B14F-4D97-AF65-F5344CB8AC3E}">
        <p14:creationId xmlns:p14="http://schemas.microsoft.com/office/powerpoint/2010/main" val="375348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TotalTime>
  <Words>525</Words>
  <Application>Microsoft Office PowerPoint</Application>
  <PresentationFormat>Widescreen</PresentationFormat>
  <Paragraphs>26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Calibri Light</vt:lpstr>
      <vt:lpstr>Söhne</vt:lpstr>
      <vt:lpstr>Times New Roman</vt:lpstr>
      <vt:lpstr>Wingdings</vt:lpstr>
      <vt:lpstr>Office Theme</vt:lpstr>
      <vt:lpstr>Bank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creator>ASHOK GUPTA</dc:creator>
  <cp:lastModifiedBy>ASHOK GUPTA</cp:lastModifiedBy>
  <cp:revision>2</cp:revision>
  <dcterms:created xsi:type="dcterms:W3CDTF">2024-03-16T18:27:29Z</dcterms:created>
  <dcterms:modified xsi:type="dcterms:W3CDTF">2024-03-16T20:13:35Z</dcterms:modified>
</cp:coreProperties>
</file>