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89" d="100"/>
          <a:sy n="89" d="100"/>
        </p:scale>
        <p:origin x="-1138"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pPr/>
              <a:t>7.12.2019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pPr/>
              <a:t>‹#›</a:t>
            </a:fld>
            <a:endParaRPr lang="tr-TR"/>
          </a:p>
        </p:txBody>
      </p:sp>
    </p:spTree>
    <p:extLst>
      <p:ext uri="{BB962C8B-B14F-4D97-AF65-F5344CB8AC3E}">
        <p14:creationId xmlns:p14="http://schemas.microsoft.com/office/powerpoint/2010/main" xmlns=""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4</a:t>
            </a:fld>
            <a:endParaRPr lang="tr-TR"/>
          </a:p>
        </p:txBody>
      </p:sp>
    </p:spTree>
    <p:extLst>
      <p:ext uri="{BB962C8B-B14F-4D97-AF65-F5344CB8AC3E}">
        <p14:creationId xmlns:p14="http://schemas.microsoft.com/office/powerpoint/2010/main" xmlns=""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5</a:t>
            </a:fld>
            <a:endParaRPr lang="tr-TR"/>
          </a:p>
        </p:txBody>
      </p:sp>
    </p:spTree>
    <p:extLst>
      <p:ext uri="{BB962C8B-B14F-4D97-AF65-F5344CB8AC3E}">
        <p14:creationId xmlns:p14="http://schemas.microsoft.com/office/powerpoint/2010/main" xmlns=""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6</a:t>
            </a:fld>
            <a:endParaRPr lang="tr-TR"/>
          </a:p>
        </p:txBody>
      </p:sp>
    </p:spTree>
    <p:extLst>
      <p:ext uri="{BB962C8B-B14F-4D97-AF65-F5344CB8AC3E}">
        <p14:creationId xmlns:p14="http://schemas.microsoft.com/office/powerpoint/2010/main" xmlns=""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7</a:t>
            </a:fld>
            <a:endParaRPr lang="tr-TR"/>
          </a:p>
        </p:txBody>
      </p:sp>
    </p:spTree>
    <p:extLst>
      <p:ext uri="{BB962C8B-B14F-4D97-AF65-F5344CB8AC3E}">
        <p14:creationId xmlns:p14="http://schemas.microsoft.com/office/powerpoint/2010/main" xmlns=""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9</a:t>
            </a:fld>
            <a:endParaRPr lang="tr-TR"/>
          </a:p>
        </p:txBody>
      </p:sp>
    </p:spTree>
    <p:extLst>
      <p:ext uri="{BB962C8B-B14F-4D97-AF65-F5344CB8AC3E}">
        <p14:creationId xmlns:p14="http://schemas.microsoft.com/office/powerpoint/2010/main" xmlns=""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17</a:t>
            </a:fld>
            <a:endParaRPr lang="tr-TR"/>
          </a:p>
        </p:txBody>
      </p:sp>
    </p:spTree>
    <p:extLst>
      <p:ext uri="{BB962C8B-B14F-4D97-AF65-F5344CB8AC3E}">
        <p14:creationId xmlns:p14="http://schemas.microsoft.com/office/powerpoint/2010/main" xmlns=""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23F103-BC34-4FE4-A40E-EDDEECFDA5D0}" type="datetimeFigureOut">
              <a:rPr lang="en-US" smtClean="0"/>
              <a:pPr/>
              <a:t>12/7/2019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86D93-FCAC-47E0-A2EE-787E62CA814C}" type="datetimeFigureOut">
              <a:rPr lang="en-US" smtClean="0"/>
              <a:pPr/>
              <a:t>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A879A6-0FD0-4734-A311-86BFCA472E6E}" type="datetimeFigureOut">
              <a:rPr lang="en-US" smtClean="0"/>
              <a:pPr/>
              <a:t>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C9CA7B-DFD4-44B5-8C60-D14B8CD1FB59}" type="datetimeFigureOut">
              <a:rPr lang="en-US" smtClean="0"/>
              <a:pPr/>
              <a:t>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4E6425-0181-43F2-84FC-787E803FD2F8}" type="datetimeFigureOut">
              <a:rPr lang="en-US" smtClean="0"/>
              <a:pPr/>
              <a:t>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DB8791-F1B0-41E7-B7FD-A781E65C4266}" type="datetimeFigureOut">
              <a:rPr lang="en-US" smtClean="0"/>
              <a:pPr/>
              <a:t>12/7/2019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FDD63B2-E120-4ED8-B27B-C685F510A5FE}" type="datetimeFigureOut">
              <a:rPr lang="en-US" smtClean="0"/>
              <a:pPr/>
              <a:t>12/7/2019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AA18ACC-A947-437B-A130-35BD54FDF1E9}" type="datetimeFigureOut">
              <a:rPr lang="en-US" smtClean="0"/>
              <a:pPr/>
              <a:t>12/7/2019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C8D7E02-BCB8-4D50-A234-369438C08659}" type="datetimeFigureOut">
              <a:rPr lang="en-US" smtClean="0"/>
              <a:pPr/>
              <a:t>12/7/2019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76E86A4C-8E40-4F87-A4F0-01A0687C5742}" type="datetimeFigureOut">
              <a:rPr lang="en-US" smtClean="0"/>
              <a:pPr/>
              <a:t>12/7/2019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5E72C73-2D91-4E12-BA25-F0AA0C03599B}" type="datetimeFigureOut">
              <a:rPr lang="en-US" smtClean="0"/>
              <a:pPr/>
              <a:t>12/7/2019</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2BE451C3-0FF4-47C4-B829-773ADF60F88C}" type="datetimeFigureOut">
              <a:rPr lang="en-US" smtClean="0"/>
              <a:pPr/>
              <a:t>12/7/2019</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xmlns=""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958" y="1417638"/>
            <a:ext cx="10862442" cy="1411020"/>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sp>
        <p:nvSpPr>
          <p:cNvPr id="2" name="Title 1"/>
          <p:cNvSpPr>
            <a:spLocks noGrp="1"/>
          </p:cNvSpPr>
          <p:nvPr>
            <p:ph type="title"/>
          </p:nvPr>
        </p:nvSpPr>
        <p:spPr/>
        <p:txBody>
          <a:bodyPr/>
          <a:lstStyle/>
          <a:p>
            <a:r>
              <a:rPr lang="en-US" dirty="0" smtClean="0"/>
              <a:t>Results</a:t>
            </a:r>
            <a:endParaRPr lang="en-US" dirty="0"/>
          </a:p>
        </p:txBody>
      </p:sp>
      <p:pic>
        <p:nvPicPr>
          <p:cNvPr id="6146" name="Picture 2" descr="D:\Coursera\Capstone project\Applied Data Science Week 4 &amp; Week 5\CLuster 0.JPG"/>
          <p:cNvPicPr>
            <a:picLocks noChangeAspect="1" noChangeArrowheads="1"/>
          </p:cNvPicPr>
          <p:nvPr/>
        </p:nvPicPr>
        <p:blipFill>
          <a:blip r:embed="rId2"/>
          <a:srcRect/>
          <a:stretch>
            <a:fillRect/>
          </a:stretch>
        </p:blipFill>
        <p:spPr bwMode="auto">
          <a:xfrm>
            <a:off x="926581" y="2705709"/>
            <a:ext cx="9655175" cy="3292475"/>
          </a:xfrm>
          <a:prstGeom prst="rect">
            <a:avLst/>
          </a:prstGeom>
          <a:noFill/>
        </p:spPr>
      </p:pic>
    </p:spTree>
    <p:extLst>
      <p:ext uri="{BB962C8B-B14F-4D97-AF65-F5344CB8AC3E}">
        <p14:creationId xmlns:p14="http://schemas.microsoft.com/office/powerpoint/2010/main" xmlns=""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1563880"/>
            <a:ext cx="8761412" cy="436099"/>
          </a:xfrm>
        </p:spPr>
        <p:txBody>
          <a:bodyPr>
            <a:normAutofit fontScale="92500" lnSpcReduction="10000"/>
          </a:bodyPr>
          <a:lstStyle/>
          <a:p>
            <a:pPr marL="0" indent="0">
              <a:buNone/>
            </a:pPr>
            <a:r>
              <a:rPr lang="en-US" b="1" dirty="0"/>
              <a:t>Cluster </a:t>
            </a:r>
            <a:r>
              <a:rPr lang="tr-TR" b="1" dirty="0" smtClean="0"/>
              <a:t>1</a:t>
            </a:r>
          </a:p>
          <a:p>
            <a:pPr marL="0" indent="0">
              <a:buNone/>
            </a:pPr>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7170" name="Picture 2" descr="D:\Coursera\Capstone project\Applied Data Science Week 4 &amp; Week 5\Cluster 1.JPG"/>
          <p:cNvPicPr>
            <a:picLocks noChangeAspect="1" noChangeArrowheads="1"/>
          </p:cNvPicPr>
          <p:nvPr/>
        </p:nvPicPr>
        <p:blipFill>
          <a:blip r:embed="rId2"/>
          <a:srcRect/>
          <a:stretch>
            <a:fillRect/>
          </a:stretch>
        </p:blipFill>
        <p:spPr bwMode="auto">
          <a:xfrm>
            <a:off x="1154955" y="1999979"/>
            <a:ext cx="9661525" cy="4158701"/>
          </a:xfrm>
          <a:prstGeom prst="rect">
            <a:avLst/>
          </a:prstGeom>
          <a:noFill/>
        </p:spPr>
      </p:pic>
    </p:spTree>
    <p:extLst>
      <p:ext uri="{BB962C8B-B14F-4D97-AF65-F5344CB8AC3E}">
        <p14:creationId xmlns:p14="http://schemas.microsoft.com/office/powerpoint/2010/main" xmlns=""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493" y="1417638"/>
            <a:ext cx="8761412" cy="450166"/>
          </a:xfrm>
        </p:spPr>
        <p:txBody>
          <a:bodyPr>
            <a:normAutofit fontScale="92500" lnSpcReduction="10000"/>
          </a:bodyPr>
          <a:lstStyle/>
          <a:p>
            <a:r>
              <a:rPr lang="en-US" b="1" dirty="0"/>
              <a:t>Cluster </a:t>
            </a:r>
            <a:r>
              <a:rPr lang="tr-TR" b="1" dirty="0" smtClean="0"/>
              <a:t>2</a:t>
            </a:r>
          </a:p>
          <a:p>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8194" name="Picture 2" descr="D:\Coursera\Capstone project\Applied Data Science Week 4 &amp; Week 5\Cluster 2.JPG"/>
          <p:cNvPicPr>
            <a:picLocks noChangeAspect="1" noChangeArrowheads="1"/>
          </p:cNvPicPr>
          <p:nvPr/>
        </p:nvPicPr>
        <p:blipFill>
          <a:blip r:embed="rId2"/>
          <a:srcRect/>
          <a:stretch>
            <a:fillRect/>
          </a:stretch>
        </p:blipFill>
        <p:spPr bwMode="auto">
          <a:xfrm>
            <a:off x="1287463" y="2327275"/>
            <a:ext cx="9617075" cy="2201863"/>
          </a:xfrm>
          <a:prstGeom prst="rect">
            <a:avLst/>
          </a:prstGeom>
          <a:noFill/>
        </p:spPr>
      </p:pic>
    </p:spTree>
    <p:extLst>
      <p:ext uri="{BB962C8B-B14F-4D97-AF65-F5344CB8AC3E}">
        <p14:creationId xmlns:p14="http://schemas.microsoft.com/office/powerpoint/2010/main" xmlns=""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1417638"/>
            <a:ext cx="8761412" cy="450166"/>
          </a:xfrm>
        </p:spPr>
        <p:txBody>
          <a:bodyPr>
            <a:normAutofit fontScale="92500" lnSpcReduction="10000"/>
          </a:bodyPr>
          <a:lstStyle/>
          <a:p>
            <a:pPr marL="0" indent="0">
              <a:buNone/>
            </a:pPr>
            <a:r>
              <a:rPr lang="en-US" b="1" dirty="0"/>
              <a:t>Cluster </a:t>
            </a:r>
            <a:r>
              <a:rPr lang="tr-TR" b="1" dirty="0" smtClean="0"/>
              <a:t>3</a:t>
            </a:r>
          </a:p>
          <a:p>
            <a:pPr marL="0" indent="0">
              <a:buNone/>
            </a:pPr>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9218" name="Picture 2" descr="D:\Coursera\Capstone project\Applied Data Science Week 4 &amp; Week 5\Cluster 3.JPG"/>
          <p:cNvPicPr>
            <a:picLocks noChangeAspect="1" noChangeArrowheads="1"/>
          </p:cNvPicPr>
          <p:nvPr/>
        </p:nvPicPr>
        <p:blipFill>
          <a:blip r:embed="rId2"/>
          <a:srcRect/>
          <a:stretch>
            <a:fillRect/>
          </a:stretch>
        </p:blipFill>
        <p:spPr bwMode="auto">
          <a:xfrm>
            <a:off x="1047572" y="2179178"/>
            <a:ext cx="9601200" cy="3368675"/>
          </a:xfrm>
          <a:prstGeom prst="rect">
            <a:avLst/>
          </a:prstGeom>
          <a:noFill/>
        </p:spPr>
      </p:pic>
    </p:spTree>
    <p:extLst>
      <p:ext uri="{BB962C8B-B14F-4D97-AF65-F5344CB8AC3E}">
        <p14:creationId xmlns:p14="http://schemas.microsoft.com/office/powerpoint/2010/main" xmlns=""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1417638"/>
            <a:ext cx="8761412" cy="450166"/>
          </a:xfrm>
        </p:spPr>
        <p:txBody>
          <a:bodyPr>
            <a:normAutofit fontScale="92500" lnSpcReduction="10000"/>
          </a:bodyPr>
          <a:lstStyle/>
          <a:p>
            <a:pPr marL="0" indent="0">
              <a:buNone/>
            </a:pPr>
            <a:r>
              <a:rPr lang="en-US" b="1" dirty="0"/>
              <a:t>Cluster </a:t>
            </a:r>
            <a:r>
              <a:rPr lang="tr-TR" b="1" dirty="0" smtClean="0"/>
              <a:t>4</a:t>
            </a:r>
          </a:p>
          <a:p>
            <a:pPr marL="0" indent="0">
              <a:buNone/>
            </a:pPr>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10242" name="Picture 2" descr="D:\Coursera\Capstone project\Applied Data Science Week 4 &amp; Week 5\Cluster 4.JPG"/>
          <p:cNvPicPr>
            <a:picLocks noChangeAspect="1" noChangeArrowheads="1"/>
          </p:cNvPicPr>
          <p:nvPr/>
        </p:nvPicPr>
        <p:blipFill>
          <a:blip r:embed="rId2"/>
          <a:srcRect/>
          <a:stretch>
            <a:fillRect/>
          </a:stretch>
        </p:blipFill>
        <p:spPr bwMode="auto">
          <a:xfrm>
            <a:off x="1025719" y="2076628"/>
            <a:ext cx="9609137" cy="3876052"/>
          </a:xfrm>
          <a:prstGeom prst="rect">
            <a:avLst/>
          </a:prstGeom>
          <a:noFill/>
        </p:spPr>
      </p:pic>
    </p:spTree>
    <p:extLst>
      <p:ext uri="{BB962C8B-B14F-4D97-AF65-F5344CB8AC3E}">
        <p14:creationId xmlns:p14="http://schemas.microsoft.com/office/powerpoint/2010/main" xmlns=""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11266" name="Picture 2" descr="D:\Coursera\Capstone project\Applied Data Science Week 4 &amp; Week 5\Result Map.JPG"/>
          <p:cNvPicPr>
            <a:picLocks noChangeAspect="1" noChangeArrowheads="1"/>
          </p:cNvPicPr>
          <p:nvPr/>
        </p:nvPicPr>
        <p:blipFill>
          <a:blip r:embed="rId2"/>
          <a:srcRect/>
          <a:stretch>
            <a:fillRect/>
          </a:stretch>
        </p:blipFill>
        <p:spPr bwMode="auto">
          <a:xfrm>
            <a:off x="2982913" y="1363663"/>
            <a:ext cx="6226175" cy="4130675"/>
          </a:xfrm>
          <a:prstGeom prst="rect">
            <a:avLst/>
          </a:prstGeom>
          <a:noFill/>
        </p:spPr>
      </p:pic>
    </p:spTree>
    <p:extLst>
      <p:ext uri="{BB962C8B-B14F-4D97-AF65-F5344CB8AC3E}">
        <p14:creationId xmlns:p14="http://schemas.microsoft.com/office/powerpoint/2010/main" xmlns=""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smtClean="0">
                <a:solidFill>
                  <a:srgbClr val="000000"/>
                </a:solidFill>
                <a:latin typeface="Times New Roman" panose="02020603050405020304" pitchFamily="18" charset="0"/>
                <a:ea typeface="Calibri" panose="020F0502020204030204" pitchFamily="34" charset="0"/>
              </a:rPr>
              <a:t>data frame </a:t>
            </a:r>
            <a:r>
              <a:rPr lang="en-US" dirty="0">
                <a:solidFill>
                  <a:srgbClr val="000000"/>
                </a:solidFill>
                <a:latin typeface="Times New Roman" panose="02020603050405020304" pitchFamily="18" charset="0"/>
                <a:ea typeface="Calibri" panose="020F0502020204030204" pitchFamily="34" charset="0"/>
              </a:rPr>
              <a:t>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12290" name="Picture 2" descr="D:\Coursera\Capstone project\Applied Data Science Week 4 &amp; Week 5\Map 2.JPG"/>
          <p:cNvPicPr>
            <a:picLocks noChangeAspect="1" noChangeArrowheads="1"/>
          </p:cNvPicPr>
          <p:nvPr/>
        </p:nvPicPr>
        <p:blipFill>
          <a:blip r:embed="rId2"/>
          <a:srcRect/>
          <a:stretch>
            <a:fillRect/>
          </a:stretch>
        </p:blipFill>
        <p:spPr bwMode="auto">
          <a:xfrm>
            <a:off x="1683596" y="1520900"/>
            <a:ext cx="5235575" cy="4175125"/>
          </a:xfrm>
          <a:prstGeom prst="rect">
            <a:avLst/>
          </a:prstGeom>
          <a:noFill/>
        </p:spPr>
      </p:pic>
    </p:spTree>
    <p:extLst>
      <p:ext uri="{BB962C8B-B14F-4D97-AF65-F5344CB8AC3E}">
        <p14:creationId xmlns:p14="http://schemas.microsoft.com/office/powerpoint/2010/main" xmlns=""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768" y="2619265"/>
            <a:ext cx="10338108" cy="2268045"/>
          </a:xfrm>
        </p:spPr>
        <p:txBody>
          <a:bodyPr>
            <a:normAutofit fontScale="70000" lnSpcReduction="2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
        <p:nvSpPr>
          <p:cNvPr id="2" name="Title 1"/>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xmlns=""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3" y="1931350"/>
            <a:ext cx="10028862" cy="2771334"/>
          </a:xfrm>
        </p:spPr>
        <p:txBody>
          <a:bodyPr>
            <a:noAutofit/>
          </a:bodyPr>
          <a:lstStyle/>
          <a:p>
            <a:pPr>
              <a:lnSpc>
                <a:spcPct val="150000"/>
              </a:lnSpc>
            </a:pPr>
            <a:r>
              <a:rPr lang="en-US" sz="2000" dirty="0"/>
              <a:t>Although all of the goals of this project were met there is definitely room for further improvement and development as noted below. However, the goals of the project were met and, with some more work, could easily be </a:t>
            </a:r>
            <a:r>
              <a:rPr lang="en-US" sz="2000" dirty="0" smtClean="0"/>
              <a:t>developed </a:t>
            </a:r>
            <a:r>
              <a:rPr lang="en-US" sz="2000" dirty="0"/>
              <a:t>into a fully </a:t>
            </a:r>
            <a:r>
              <a:rPr lang="en-US" sz="2000" dirty="0" smtClean="0"/>
              <a:t>pledged </a:t>
            </a:r>
            <a:r>
              <a:rPr lang="en-US" sz="2000" dirty="0"/>
              <a:t>application that could support the opening a business idea in an unknown location.</a:t>
            </a:r>
            <a:endParaRPr lang="tr-TR" sz="2000" dirty="0"/>
          </a:p>
        </p:txBody>
      </p:sp>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xmlns=""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587" y="2388346"/>
            <a:ext cx="10851777" cy="3958665"/>
          </a:xfrm>
        </p:spPr>
        <p:txBody>
          <a:bodyPr>
            <a:normAutofit fontScale="92500" lnSpcReduction="10000"/>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Tree>
    <p:extLst>
      <p:ext uri="{BB962C8B-B14F-4D97-AF65-F5344CB8AC3E}">
        <p14:creationId xmlns:p14="http://schemas.microsoft.com/office/powerpoint/2010/main" xmlns=""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692" y="1683521"/>
            <a:ext cx="10524427" cy="3416300"/>
          </a:xfrm>
        </p:spPr>
        <p:txBody>
          <a:bodyPr>
            <a:normAutofit fontScale="85000" lnSpcReduction="10000"/>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
        <p:nvSpPr>
          <p:cNvPr id="2" name="Title 1"/>
          <p:cNvSpPr>
            <a:spLocks noGrp="1"/>
          </p:cNvSpPr>
          <p:nvPr>
            <p:ph type="title"/>
          </p:nvPr>
        </p:nvSpPr>
        <p:spPr/>
        <p:txBody>
          <a:bodyPr/>
          <a:lstStyle/>
          <a:p>
            <a:r>
              <a:rPr lang="tr-TR" dirty="0" smtClean="0"/>
              <a:t>Business Problem</a:t>
            </a:r>
            <a:endParaRPr lang="tr-TR" dirty="0"/>
          </a:p>
        </p:txBody>
      </p:sp>
    </p:spTree>
    <p:extLst>
      <p:ext uri="{BB962C8B-B14F-4D97-AF65-F5344CB8AC3E}">
        <p14:creationId xmlns:p14="http://schemas.microsoft.com/office/powerpoint/2010/main" xmlns=""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1417638"/>
            <a:ext cx="10396070" cy="2385359"/>
          </a:xfrm>
        </p:spPr>
        <p:txBody>
          <a:bodyPr>
            <a:normAutofit fontScale="92500" lnSpcReduction="10000"/>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smtClean="0"/>
              <a:t>In Manhattan, there is </a:t>
            </a:r>
            <a:r>
              <a:rPr lang="tr-TR" dirty="0" smtClean="0"/>
              <a:t>1</a:t>
            </a:r>
            <a:r>
              <a:rPr lang="en-IN" dirty="0" smtClean="0"/>
              <a:t>081</a:t>
            </a:r>
            <a:r>
              <a:rPr lang="tr-TR" dirty="0" smtClean="0"/>
              <a:t> </a:t>
            </a:r>
            <a:r>
              <a:rPr lang="tr-TR" dirty="0" smtClean="0"/>
              <a:t>sushi bars are currently operating. </a:t>
            </a:r>
          </a:p>
          <a:p>
            <a:pPr marL="0" indent="0">
              <a:buNone/>
            </a:pPr>
            <a:endParaRPr lang="tr-TR" dirty="0"/>
          </a:p>
          <a:p>
            <a:pPr marL="0" indent="0">
              <a:buNone/>
            </a:pPr>
            <a:endParaRPr lang="en-US" dirty="0"/>
          </a:p>
        </p:txBody>
      </p:sp>
      <p:sp>
        <p:nvSpPr>
          <p:cNvPr id="2" name="Title 1"/>
          <p:cNvSpPr>
            <a:spLocks noGrp="1"/>
          </p:cNvSpPr>
          <p:nvPr>
            <p:ph type="title"/>
          </p:nvPr>
        </p:nvSpPr>
        <p:spPr/>
        <p:txBody>
          <a:bodyPr/>
          <a:lstStyle/>
          <a:p>
            <a:r>
              <a:rPr lang="en-US" dirty="0" smtClean="0"/>
              <a:t>Data Selection</a:t>
            </a:r>
            <a:endParaRPr lang="en-US" dirty="0"/>
          </a:p>
        </p:txBody>
      </p:sp>
      <p:pic>
        <p:nvPicPr>
          <p:cNvPr id="1026" name="Picture 2" descr="D:\Coursera\Capstone project\Applied Data Science Week 4 &amp; Week 5\newyork sushi shape.JPG"/>
          <p:cNvPicPr>
            <a:picLocks noChangeAspect="1" noChangeArrowheads="1"/>
          </p:cNvPicPr>
          <p:nvPr/>
        </p:nvPicPr>
        <p:blipFill>
          <a:blip r:embed="rId3"/>
          <a:srcRect/>
          <a:stretch>
            <a:fillRect/>
          </a:stretch>
        </p:blipFill>
        <p:spPr bwMode="auto">
          <a:xfrm>
            <a:off x="1684560" y="4478456"/>
            <a:ext cx="3490702" cy="905394"/>
          </a:xfrm>
          <a:prstGeom prst="rect">
            <a:avLst/>
          </a:prstGeom>
          <a:noFill/>
        </p:spPr>
      </p:pic>
    </p:spTree>
    <p:extLst>
      <p:ext uri="{BB962C8B-B14F-4D97-AF65-F5344CB8AC3E}">
        <p14:creationId xmlns:p14="http://schemas.microsoft.com/office/powerpoint/2010/main" xmlns=""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415241"/>
            <a:ext cx="10396070" cy="664135"/>
          </a:xfrm>
        </p:spPr>
        <p:txBody>
          <a:bodyPr>
            <a:normAutofit fontScale="85000" lnSpcReduction="20000"/>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2" name="Title 1"/>
          <p:cNvSpPr>
            <a:spLocks noGrp="1"/>
          </p:cNvSpPr>
          <p:nvPr>
            <p:ph type="title"/>
          </p:nvPr>
        </p:nvSpPr>
        <p:spPr/>
        <p:txBody>
          <a:bodyPr/>
          <a:lstStyle/>
          <a:p>
            <a:r>
              <a:rPr lang="en-US" dirty="0" smtClean="0"/>
              <a:t>Data Selection</a:t>
            </a:r>
            <a:endParaRPr lang="en-US" dirty="0"/>
          </a:p>
        </p:txBody>
      </p:sp>
      <p:sp>
        <p:nvSpPr>
          <p:cNvPr id="8" name="TextBox 7"/>
          <p:cNvSpPr txBox="1"/>
          <p:nvPr/>
        </p:nvSpPr>
        <p:spPr>
          <a:xfrm>
            <a:off x="2704270" y="5674077"/>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2050" name="Picture 2" descr="D:\Coursera\Capstone project\Applied Data Science Week 4 &amp; Week 5\Data Selection.JPG"/>
          <p:cNvPicPr>
            <a:picLocks noChangeAspect="1" noChangeArrowheads="1"/>
          </p:cNvPicPr>
          <p:nvPr/>
        </p:nvPicPr>
        <p:blipFill>
          <a:blip r:embed="rId3"/>
          <a:srcRect/>
          <a:stretch>
            <a:fillRect/>
          </a:stretch>
        </p:blipFill>
        <p:spPr bwMode="auto">
          <a:xfrm>
            <a:off x="1368470" y="3322326"/>
            <a:ext cx="10463916" cy="2078616"/>
          </a:xfrm>
          <a:prstGeom prst="rect">
            <a:avLst/>
          </a:prstGeom>
          <a:noFill/>
        </p:spPr>
      </p:pic>
    </p:spTree>
    <p:extLst>
      <p:ext uri="{BB962C8B-B14F-4D97-AF65-F5344CB8AC3E}">
        <p14:creationId xmlns:p14="http://schemas.microsoft.com/office/powerpoint/2010/main" xmlns=""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26" y="2524672"/>
            <a:ext cx="11079087" cy="2094625"/>
          </a:xfrm>
        </p:spPr>
        <p:txBody>
          <a:bodyPr>
            <a:normAutofit fontScale="92500" lnSpcReduction="20000"/>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
        <p:nvSpPr>
          <p:cNvPr id="2" name="Title 1"/>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xmlns=""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sp>
        <p:nvSpPr>
          <p:cNvPr id="2" name="Title 1"/>
          <p:cNvSpPr>
            <a:spLocks noGrp="1"/>
          </p:cNvSpPr>
          <p:nvPr>
            <p:ph type="title"/>
          </p:nvPr>
        </p:nvSpPr>
        <p:spPr/>
        <p:txBody>
          <a:bodyPr/>
          <a:lstStyle/>
          <a:p>
            <a:r>
              <a:rPr lang="en-US" dirty="0" smtClean="0"/>
              <a:t>Methodology</a:t>
            </a:r>
            <a:endParaRPr lang="en-US" dirty="0"/>
          </a:p>
        </p:txBody>
      </p:sp>
      <p:pic>
        <p:nvPicPr>
          <p:cNvPr id="3074" name="Picture 2" descr="D:\Coursera\Capstone project\Applied Data Science Week 4 &amp; Week 5\Methodology.JPG"/>
          <p:cNvPicPr>
            <a:picLocks noChangeAspect="1" noChangeArrowheads="1"/>
          </p:cNvPicPr>
          <p:nvPr/>
        </p:nvPicPr>
        <p:blipFill>
          <a:blip r:embed="rId3"/>
          <a:srcRect/>
          <a:stretch>
            <a:fillRect/>
          </a:stretch>
        </p:blipFill>
        <p:spPr bwMode="auto">
          <a:xfrm>
            <a:off x="1290668" y="2768272"/>
            <a:ext cx="10578954" cy="2273747"/>
          </a:xfrm>
          <a:prstGeom prst="rect">
            <a:avLst/>
          </a:prstGeom>
          <a:noFill/>
        </p:spPr>
      </p:pic>
    </p:spTree>
    <p:extLst>
      <p:ext uri="{BB962C8B-B14F-4D97-AF65-F5344CB8AC3E}">
        <p14:creationId xmlns:p14="http://schemas.microsoft.com/office/powerpoint/2010/main" xmlns=""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a:t>
            </a:r>
            <a:r>
              <a:rPr lang="tr-TR" dirty="0" smtClean="0"/>
              <a:t/>
            </a:r>
            <a:br>
              <a:rPr lang="tr-TR" dirty="0" smtClean="0"/>
            </a:br>
            <a:endParaRPr lang="tr-TR" dirty="0"/>
          </a:p>
        </p:txBody>
      </p:sp>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pic>
        <p:nvPicPr>
          <p:cNvPr id="5122" name="Picture 2" descr="D:\Coursera\Capstone project\Applied Data Science Week 4 &amp; Week 5\Methodlogy Map.JPG"/>
          <p:cNvPicPr>
            <a:picLocks noChangeAspect="1" noChangeArrowheads="1"/>
          </p:cNvPicPr>
          <p:nvPr/>
        </p:nvPicPr>
        <p:blipFill>
          <a:blip r:embed="rId2"/>
          <a:srcRect/>
          <a:stretch>
            <a:fillRect/>
          </a:stretch>
        </p:blipFill>
        <p:spPr bwMode="auto">
          <a:xfrm>
            <a:off x="818586" y="1181436"/>
            <a:ext cx="7513564" cy="4672433"/>
          </a:xfrm>
          <a:prstGeom prst="rect">
            <a:avLst/>
          </a:prstGeom>
          <a:noFill/>
        </p:spPr>
      </p:pic>
    </p:spTree>
    <p:extLst>
      <p:ext uri="{BB962C8B-B14F-4D97-AF65-F5344CB8AC3E}">
        <p14:creationId xmlns:p14="http://schemas.microsoft.com/office/powerpoint/2010/main" xmlns=""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313" y="1417638"/>
            <a:ext cx="11079087" cy="2094625"/>
          </a:xfrm>
        </p:spPr>
        <p:txBody>
          <a:bodyPr>
            <a:normAutofit/>
          </a:bodyPr>
          <a:lstStyle/>
          <a:p>
            <a:pPr algn="just"/>
            <a:r>
              <a:rPr lang="en-US" sz="2400" dirty="0">
                <a:latin typeface="Arial" pitchFamily="34" charset="0"/>
                <a:cs typeface="Arial" pitchFamily="34" charset="0"/>
              </a:rPr>
              <a:t> Then </a:t>
            </a:r>
            <a:r>
              <a:rPr lang="en-US" sz="2400" dirty="0" smtClean="0">
                <a:latin typeface="Arial" pitchFamily="34" charset="0"/>
                <a:cs typeface="Arial" pitchFamily="34" charset="0"/>
              </a:rPr>
              <a:t>us</a:t>
            </a:r>
            <a:r>
              <a:rPr lang="tr-TR" sz="2400" dirty="0" err="1" smtClean="0">
                <a:latin typeface="Arial" pitchFamily="34" charset="0"/>
                <a:cs typeface="Arial" pitchFamily="34" charset="0"/>
              </a:rPr>
              <a:t>ing</a:t>
            </a:r>
            <a:r>
              <a:rPr lang="en-US" sz="2400" dirty="0" smtClean="0">
                <a:latin typeface="Arial" pitchFamily="34" charset="0"/>
                <a:cs typeface="Arial" pitchFamily="34" charset="0"/>
              </a:rPr>
              <a:t> </a:t>
            </a:r>
            <a:r>
              <a:rPr lang="en-US" sz="2400" dirty="0">
                <a:latin typeface="Arial" pitchFamily="34" charset="0"/>
                <a:cs typeface="Arial" pitchFamily="34" charset="0"/>
              </a:rPr>
              <a:t>this feature to group the neighborhoods into clusters K-means clustering algorithm will be use to complete this task. And also, the Folium library to visualize the neighborhoods in Manhattan and its emerging clusters.</a:t>
            </a:r>
            <a:endParaRPr lang="tr-TR" sz="2400" dirty="0">
              <a:latin typeface="Arial" pitchFamily="34" charset="0"/>
              <a:cs typeface="Arial" pitchFamily="34" charset="0"/>
            </a:endParaRPr>
          </a:p>
          <a:p>
            <a:pPr algn="just"/>
            <a:endParaRPr lang="en-US" sz="2400" dirty="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Methodology</a:t>
            </a:r>
            <a:endParaRPr lang="en-US" dirty="0"/>
          </a:p>
        </p:txBody>
      </p:sp>
      <p:pic>
        <p:nvPicPr>
          <p:cNvPr id="4098" name="Picture 2" descr="D:\Coursera\Capstone project\Applied Data Science Week 4 &amp; Week 5\Methodology 2.JPG"/>
          <p:cNvPicPr>
            <a:picLocks noChangeAspect="1" noChangeArrowheads="1"/>
          </p:cNvPicPr>
          <p:nvPr/>
        </p:nvPicPr>
        <p:blipFill>
          <a:blip r:embed="rId3"/>
          <a:srcRect/>
          <a:stretch>
            <a:fillRect/>
          </a:stretch>
        </p:blipFill>
        <p:spPr bwMode="auto">
          <a:xfrm>
            <a:off x="1033790" y="3102020"/>
            <a:ext cx="9509125" cy="3063875"/>
          </a:xfrm>
          <a:prstGeom prst="rect">
            <a:avLst/>
          </a:prstGeom>
          <a:noFill/>
        </p:spPr>
      </p:pic>
    </p:spTree>
    <p:extLst>
      <p:ext uri="{BB962C8B-B14F-4D97-AF65-F5344CB8AC3E}">
        <p14:creationId xmlns:p14="http://schemas.microsoft.com/office/powerpoint/2010/main" xmlns=""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2500</TotalTime>
  <Words>623</Words>
  <Application>Microsoft Office PowerPoint</Application>
  <PresentationFormat>Custom</PresentationFormat>
  <Paragraphs>54</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mummaneni veena</cp:lastModifiedBy>
  <cp:revision>23</cp:revision>
  <dcterms:created xsi:type="dcterms:W3CDTF">2019-01-13T13:58:47Z</dcterms:created>
  <dcterms:modified xsi:type="dcterms:W3CDTF">2019-12-09T03:59:56Z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