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8"/>
  </p:notesMasterIdLst>
  <p:sldIdLst>
    <p:sldId id="256" r:id="rId3"/>
    <p:sldId id="289" r:id="rId4"/>
    <p:sldId id="267" r:id="rId5"/>
    <p:sldId id="288" r:id="rId6"/>
    <p:sldId id="294" r:id="rId7"/>
    <p:sldId id="272" r:id="rId8"/>
    <p:sldId id="290" r:id="rId9"/>
    <p:sldId id="291" r:id="rId10"/>
    <p:sldId id="269" r:id="rId11"/>
    <p:sldId id="293" r:id="rId12"/>
    <p:sldId id="292" r:id="rId13"/>
    <p:sldId id="297" r:id="rId14"/>
    <p:sldId id="296" r:id="rId15"/>
    <p:sldId id="29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79249" autoAdjust="0"/>
  </p:normalViewPr>
  <p:slideViewPr>
    <p:cSldViewPr snapToGrid="0">
      <p:cViewPr varScale="1">
        <p:scale>
          <a:sx n="47" d="100"/>
          <a:sy n="47" d="100"/>
        </p:scale>
        <p:origin x="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CB88E-C9BE-424F-879B-26143672BEB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76082-8132-4F55-B9E6-26373B722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6082-8132-4F55-B9E6-26373B722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6082-8132-4F55-B9E6-26373B7227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1464-5512-28A9-936C-5C746C08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263C-C798-2D8B-5502-7A4F4FF5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70EF-38B8-7939-75CC-D2BC5AC1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B70A-7F1F-4A19-ACEE-3BE0270854C1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FF72-B00D-67F0-5F69-8141B53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BAE7-A0DB-C074-79F2-63AE5EA1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F215-AF91-33E0-A5DC-D89B9608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0E51-483C-FD00-86CA-9C605188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7429-6B93-0883-A85F-C31F7049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8877-31F4-4B38-B3F2-C2BB1DD93F83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57A9-7254-59FA-CF7C-1B3417D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5547-5297-8049-3F1E-29D53817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61E07-2AF4-B897-1A62-E8B34655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CA00D-0AE1-E943-99A4-F3696644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F837-C564-D57F-332B-DCEA1A44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092B-5576-4416-9200-0873A3F19BB7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560E-EB1A-DFC8-CD8C-B8886D96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3FD8-F830-C8C0-3FB1-3C548C7A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1464-5512-28A9-936C-5C746C08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263C-C798-2D8B-5502-7A4F4FF5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70EF-38B8-7939-75CC-D2BC5AC1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99D5-CA58-48B0-AB36-F5C381A93888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FF72-B00D-67F0-5F69-8141B53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BAE7-A0DB-C074-79F2-63AE5EA1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2EA1-BFE0-E805-FE43-264032A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C093-FCD5-7B60-DB5E-FC805FD1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4714-7599-4628-7286-C9B993D0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11-27DD-4D10-AFEE-488ECDD7ACB5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B54D-FE13-D78C-E2EF-3DEF2A00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FEAC-7E7A-32B7-3A01-34F4196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42D5-7C48-209E-B8E1-F6463C00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9BDD-8610-58CA-F493-3AABA6F0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21AB-F7ED-C010-D0AF-BDEBDF95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0345-9A7F-4A16-8F61-02896B1612D8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3B84-A6D5-C686-8AC7-FA235964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91AD4-D520-EBCF-8771-8821AEFE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448-9470-C55B-D9C4-F40EE09D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7790-12EC-216D-2E65-B582A2085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A531-F44D-42EA-A4E5-DFD433A9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350A-AE82-09AC-0C70-62D2BD6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CFD6-3E4F-4CD9-98C6-DF564C63824B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B529-6964-7223-4399-114C94B1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65CE-6092-6940-C71D-128360E3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2154-8E2C-4DE4-5B04-1BCAFD9B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A5409-B447-655F-6B5F-0236BD98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0E5E-2416-E41A-BB7A-AA52EB375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41A76-5F8F-B178-BFB6-0C14BE4E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FD032-1667-6FBE-FD15-75140C41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27DB8-DE31-573C-1F4E-905B7184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BD90-0964-4250-9D8C-331B96771243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D651D-C48B-DD1F-D186-E5B77CE4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35F23-74AC-28BF-CAA8-4A32B90A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CA45-C561-20A4-F9A8-006055AE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B352D-41BA-2153-26C4-52D90EC4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3C15-E282-4115-89CB-24EFCB187238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2817-C841-D74D-E96E-18588AE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B44B-6254-F197-8C4E-3351D4AB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95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09549-3FC4-C18E-A98D-FC197A6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E996-AE86-460C-8445-D35B2C8FE9C9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FF09F-8F4A-62CA-9E34-8518B8FC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851F-C4A0-B247-805D-2E2BC074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221B-534B-5D0C-1FDA-C8077ACC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2A3B-F14B-9FB0-74FA-EB8391FA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6B82-6F10-4829-6F7F-34C176C7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255E-FF2B-D697-4FFA-0511EBA4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82CD-5533-49B4-B9F7-D35B5C76471B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E951-18B4-693D-A39C-E9572CFA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AA8F-F0A1-C67B-B77C-9F6BF790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2EA1-BFE0-E805-FE43-264032A4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C093-FCD5-7B60-DB5E-FC805FD1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4714-7599-4628-7286-C9B993D0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D9F-6698-4AA5-8CBD-903254E45340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B54D-FE13-D78C-E2EF-3DEF2A00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FEAC-7E7A-32B7-3A01-34F4196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0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46D8-01BB-8901-F270-5DFD9C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C5429-979B-77FF-ECEC-8F7F75418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3451D-73D4-089B-C11C-8944D322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4BE4-2851-1A78-4C2D-BCB81DD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0C96-EFD2-4B6C-B13D-6BF16DB896D9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534-4A85-EA80-9964-1FA6784F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1E71-6304-A045-8B42-A4DA1E44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9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F215-AF91-33E0-A5DC-D89B9608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0E51-483C-FD00-86CA-9C605188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7429-6B93-0883-A85F-C31F7049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8CB-CB73-406B-AD61-26A67CCA7F61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57A9-7254-59FA-CF7C-1B3417D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5547-5297-8049-3F1E-29D53817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5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61E07-2AF4-B897-1A62-E8B34655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CA00D-0AE1-E943-99A4-F3696644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F837-C564-D57F-332B-DCEA1A44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905B-49AC-4082-9DA4-E1A301478861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560E-EB1A-DFC8-CD8C-B8886D96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3FD8-F830-C8C0-3FB1-3C548C7A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4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42D5-7C48-209E-B8E1-F6463C00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9BDD-8610-58CA-F493-3AABA6F0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21AB-F7ED-C010-D0AF-BDEBDF95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6D6-A1FC-469F-BA73-0F4658E909F4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3B84-A6D5-C686-8AC7-FA235964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91AD4-D520-EBCF-8771-8821AEFE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448-9470-C55B-D9C4-F40EE09D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7790-12EC-216D-2E65-B582A2085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A531-F44D-42EA-A4E5-DFD433A9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350A-AE82-09AC-0C70-62D2BD6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6370-A0D7-4769-A294-5C795F6BF984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B529-6964-7223-4399-114C94B1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65CE-6092-6940-C71D-128360E3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2154-8E2C-4DE4-5B04-1BCAFD9B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A5409-B447-655F-6B5F-0236BD98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0E5E-2416-E41A-BB7A-AA52EB375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41A76-5F8F-B178-BFB6-0C14BE4E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FD032-1667-6FBE-FD15-75140C41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27DB8-DE31-573C-1F4E-905B7184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A096-6D9F-4343-999C-B291449C606C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D651D-C48B-DD1F-D186-E5B77CE4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35F23-74AC-28BF-CAA8-4A32B90A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CA45-C561-20A4-F9A8-006055AE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B352D-41BA-2153-26C4-52D90EC4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DCCC-32E3-4C06-9DC7-9C9D73C34396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2817-C841-D74D-E96E-18588AE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B44B-6254-F197-8C4E-3351D4AB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09549-3FC4-C18E-A98D-FC197A6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662-5CF7-4DD7-B665-D984F746CDEE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FF09F-8F4A-62CA-9E34-8518B8FC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851F-C4A0-B247-805D-2E2BC074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221B-534B-5D0C-1FDA-C8077ACC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2A3B-F14B-9FB0-74FA-EB8391FA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6B82-6F10-4829-6F7F-34C176C7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255E-FF2B-D697-4FFA-0511EBA4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A759-4082-42FD-B919-27BC932BD265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E951-18B4-693D-A39C-E9572CFA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AA8F-F0A1-C67B-B77C-9F6BF790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46D8-01BB-8901-F270-5DFD9C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C5429-979B-77FF-ECEC-8F7F75418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3451D-73D4-089B-C11C-8944D322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4BE4-2851-1A78-4C2D-BCB81DD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516C-A7DF-43BF-AA60-92ABD179EE3B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534-4A85-EA80-9964-1FA6784F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1E71-6304-A045-8B42-A4DA1E44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41000"/>
            <a:lum/>
          </a:blip>
          <a:srcRect/>
          <a:stretch>
            <a:fillRect l="40000" t="30000" r="40000" b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4933A-036B-9622-4B63-C4743DC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0"/>
            <a:ext cx="11307793" cy="1325563"/>
          </a:xfrm>
          <a:prstGeom prst="rect">
            <a:avLst/>
          </a:prstGeom>
          <a:solidFill>
            <a:srgbClr val="B3282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2C88-3B36-3FCE-83DD-E105271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25562"/>
            <a:ext cx="12184486" cy="513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44EF-530C-F9D8-00DC-684BD3CC0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CB7E-BC22-44E3-8040-34D8E759B3AD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76B5-9F2D-EA62-2201-646CBD3B5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3441" y="649194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6B4B-11A0-1493-4363-84C648202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1286" y="6464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F1327-E7A2-F3A2-FBD2-9D4D8ABBE3D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13" y="18255"/>
            <a:ext cx="83068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l="40000" t="30000" r="40000" b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4933A-036B-9622-4B63-C4743DC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0"/>
            <a:ext cx="11307793" cy="1325563"/>
          </a:xfrm>
          <a:prstGeom prst="rect">
            <a:avLst/>
          </a:prstGeom>
          <a:solidFill>
            <a:srgbClr val="B3282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2C88-3B36-3FCE-83DD-E105271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25562"/>
            <a:ext cx="12184486" cy="513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44EF-530C-F9D8-00DC-684BD3CC0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F021-C52C-4ADA-BE33-428F7005ACC6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76B5-9F2D-EA62-2201-646CBD3B5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23441" y="649194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6B4B-11A0-1493-4363-84C648202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1286" y="6464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C6BE-086A-4962-A7B4-3B2D4F9D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5886-0D24-EA15-AB55-2B646FC59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-9982"/>
            <a:ext cx="10808677" cy="1147238"/>
          </a:xfrm>
        </p:spPr>
        <p:txBody>
          <a:bodyPr anchor="ctr" anchorCtr="0"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ENGINEERING PROJECT</a:t>
            </a:r>
            <a:endParaRPr lang="en-US" sz="4400" cap="sm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013E-2F18-4530-F72F-6D7D9DD2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7319" cy="1345202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8181D9D-A8B9-90A1-7797-4C7EA87AB10C}"/>
              </a:ext>
            </a:extLst>
          </p:cNvPr>
          <p:cNvSpPr txBox="1">
            <a:spLocks/>
          </p:cNvSpPr>
          <p:nvPr/>
        </p:nvSpPr>
        <p:spPr>
          <a:xfrm>
            <a:off x="206413" y="4593850"/>
            <a:ext cx="4148813" cy="1004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GUIDED BY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rial" panose="020B0604020202020204" pitchFamily="34" charset="0"/>
              </a:rPr>
              <a:t>Mr.Mangaldeep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rial" panose="020B0604020202020204" pitchFamily="34" charset="0"/>
              </a:rPr>
              <a:t> Chakraborty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Teaching Assistant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79DB3C-29D8-5A14-FAD2-A5143A920DB6}"/>
              </a:ext>
            </a:extLst>
          </p:cNvPr>
          <p:cNvSpPr txBox="1">
            <a:spLocks/>
          </p:cNvSpPr>
          <p:nvPr/>
        </p:nvSpPr>
        <p:spPr>
          <a:xfrm>
            <a:off x="0" y="5909921"/>
            <a:ext cx="12192000" cy="105776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b="1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Department of Computer Science and Technology,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b="1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School of Engineering and Technology,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cap="small" dirty="0">
                <a:solidFill>
                  <a:srgbClr val="FFFF00"/>
                </a:solidFill>
                <a:latin typeface="Bookman Old Style" panose="02050604050505020204" pitchFamily="18" charset="0"/>
              </a:rPr>
              <a:t>Centurion University of Technology and Management, Andhra Pradesh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A57D0-3E3B-D779-566F-251C81C95FC8}"/>
              </a:ext>
            </a:extLst>
          </p:cNvPr>
          <p:cNvSpPr txBox="1"/>
          <p:nvPr/>
        </p:nvSpPr>
        <p:spPr>
          <a:xfrm>
            <a:off x="8497945" y="2214175"/>
            <a:ext cx="4250723" cy="380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15"/>
              </a:spcAft>
              <a:tabLst>
                <a:tab pos="2074545" algn="ctr"/>
                <a:tab pos="2743835" algn="ctr"/>
                <a:tab pos="3201035" algn="ctr"/>
                <a:tab pos="4036695" algn="ctr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RAJENDRA		211801390016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15"/>
              </a:spcAft>
              <a:tabLst>
                <a:tab pos="2074545" algn="ctr"/>
                <a:tab pos="2743835" algn="ctr"/>
                <a:tab pos="3201035" algn="ctr"/>
                <a:tab pos="4036695" algn="ctr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YADHUVAMSI		211801390029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15"/>
              </a:spcAft>
              <a:tabLst>
                <a:tab pos="2074545" algn="ctr"/>
                <a:tab pos="2743835" algn="ctr"/>
                <a:tab pos="3201035" algn="ctr"/>
                <a:tab pos="4036695" algn="ctr"/>
              </a:tabLs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ASHOK KUMAR		-211801340001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15"/>
              </a:spcAft>
              <a:tabLst>
                <a:tab pos="2074545" algn="ctr"/>
                <a:tab pos="2743835" algn="ctr"/>
                <a:tab pos="3201035" algn="ctr"/>
                <a:tab pos="4036695" algn="ctr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NARAYANARAO		211801340008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15"/>
              </a:spcAft>
              <a:tabLst>
                <a:tab pos="2074545" algn="ctr"/>
                <a:tab pos="2743835" algn="ctr"/>
                <a:tab pos="3201035" algn="ctr"/>
                <a:tab pos="4036695" algn="ctr"/>
              </a:tabLs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 BHANU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211801340003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15"/>
              </a:spcAft>
              <a:tabLst>
                <a:tab pos="2074545" algn="ctr"/>
                <a:tab pos="2743835" algn="ctr"/>
                <a:tab pos="3201035" algn="ctr"/>
                <a:tab pos="4036695" algn="ctr"/>
              </a:tabLs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HARSHITH		211801390035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915"/>
              </a:spcAft>
              <a:tabLst>
                <a:tab pos="2074545" algn="ctr"/>
                <a:tab pos="2743835" algn="ctr"/>
                <a:tab pos="3201035" algn="ctr"/>
                <a:tab pos="4036695" algn="ctr"/>
              </a:tabLst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 PAVAN KUMAR	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211801340017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ABHISHEK	    211801390030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061E1-6800-CB9E-BB78-6F1901579A4C}"/>
              </a:ext>
            </a:extLst>
          </p:cNvPr>
          <p:cNvSpPr txBox="1"/>
          <p:nvPr/>
        </p:nvSpPr>
        <p:spPr>
          <a:xfrm>
            <a:off x="2165684" y="1285637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EOD PAYMENT SYSTEM USING CRYPTOCURRENCY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9DA27-4BA9-104B-59F2-CE33A2AB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FCDAFF5-C501-34E6-7710-25068B9C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A0D6-A71D-40A4-BF90-9D2022656FDC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543E63-DBCA-466C-B93B-44405FE8D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538" y="1314780"/>
            <a:ext cx="978568" cy="895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5EB375-5447-6DEC-F955-1B2CB39E9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6" r="8111"/>
          <a:stretch/>
        </p:blipFill>
        <p:spPr>
          <a:xfrm>
            <a:off x="-34172" y="1421748"/>
            <a:ext cx="1943519" cy="2277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2A10BA-751D-2F08-6474-7B2708F89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746" y="2179865"/>
            <a:ext cx="2277560" cy="2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14A8-D581-9B74-4C1A-2F6A401C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979DBA7-0608-72A3-1973-411EA252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619" y="1535747"/>
            <a:ext cx="2611120" cy="51396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FAF81-A0B1-31F5-A343-61C3C42D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DE0D-6906-5E67-4359-F99E8FA2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628A-1D3F-427E-974C-6E6F955F5907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C877C-8554-D6E3-489D-80118ED63125}"/>
              </a:ext>
            </a:extLst>
          </p:cNvPr>
          <p:cNvSpPr txBox="1"/>
          <p:nvPr/>
        </p:nvSpPr>
        <p:spPr>
          <a:xfrm rot="5400000">
            <a:off x="5746414" y="2365792"/>
            <a:ext cx="69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C2188-B524-346D-2E2E-BC44A25D4065}"/>
              </a:ext>
            </a:extLst>
          </p:cNvPr>
          <p:cNvSpPr txBox="1"/>
          <p:nvPr/>
        </p:nvSpPr>
        <p:spPr>
          <a:xfrm rot="5400000">
            <a:off x="5814538" y="3244334"/>
            <a:ext cx="554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742FE-D889-CA6D-43E5-C10EDD3A655B}"/>
              </a:ext>
            </a:extLst>
          </p:cNvPr>
          <p:cNvSpPr txBox="1"/>
          <p:nvPr/>
        </p:nvSpPr>
        <p:spPr>
          <a:xfrm rot="5400000">
            <a:off x="5871359" y="4123373"/>
            <a:ext cx="547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B6258-4858-20F7-A889-DA8B62DAAA70}"/>
              </a:ext>
            </a:extLst>
          </p:cNvPr>
          <p:cNvSpPr txBox="1"/>
          <p:nvPr/>
        </p:nvSpPr>
        <p:spPr>
          <a:xfrm rot="5400000">
            <a:off x="5880074" y="4872482"/>
            <a:ext cx="53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351CD-0040-86B5-480F-D5F5F97A103D}"/>
              </a:ext>
            </a:extLst>
          </p:cNvPr>
          <p:cNvSpPr txBox="1"/>
          <p:nvPr/>
        </p:nvSpPr>
        <p:spPr>
          <a:xfrm rot="5400000">
            <a:off x="5871357" y="5746002"/>
            <a:ext cx="547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AE799-AEAD-B447-396B-1388ACE0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" y="2205317"/>
            <a:ext cx="2710040" cy="27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AA7F-2A5F-36EA-4A28-7EA216EB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7454F8-01A3-FC34-119F-B3346231B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9071" y="1425145"/>
            <a:ext cx="4448810" cy="53130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FEB15-1979-441B-E165-C617376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4D4B-5D5F-7A2A-5FB2-E80022B3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6F8-1F41-4526-B1E9-A7E298615FEA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652BA-7F44-7F99-E72E-626467F78A7E}"/>
              </a:ext>
            </a:extLst>
          </p:cNvPr>
          <p:cNvSpPr txBox="1"/>
          <p:nvPr/>
        </p:nvSpPr>
        <p:spPr>
          <a:xfrm rot="5400000">
            <a:off x="6020735" y="1827910"/>
            <a:ext cx="38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8A2B4-DD25-D18C-520F-A2512D0A6025}"/>
              </a:ext>
            </a:extLst>
          </p:cNvPr>
          <p:cNvSpPr txBox="1"/>
          <p:nvPr/>
        </p:nvSpPr>
        <p:spPr>
          <a:xfrm rot="5400000">
            <a:off x="5998323" y="2415341"/>
            <a:ext cx="43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3A7F6-9ECD-6A16-A1A9-87E77895CCC9}"/>
              </a:ext>
            </a:extLst>
          </p:cNvPr>
          <p:cNvSpPr txBox="1"/>
          <p:nvPr/>
        </p:nvSpPr>
        <p:spPr>
          <a:xfrm rot="5400000">
            <a:off x="6026996" y="3060558"/>
            <a:ext cx="448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C531B-C7B5-54EE-7012-83A2A88AEAD9}"/>
              </a:ext>
            </a:extLst>
          </p:cNvPr>
          <p:cNvSpPr txBox="1"/>
          <p:nvPr/>
        </p:nvSpPr>
        <p:spPr>
          <a:xfrm rot="5400000">
            <a:off x="6031477" y="3679730"/>
            <a:ext cx="439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7BC41-39AC-09F3-0232-92211CA7007B}"/>
              </a:ext>
            </a:extLst>
          </p:cNvPr>
          <p:cNvSpPr txBox="1"/>
          <p:nvPr/>
        </p:nvSpPr>
        <p:spPr>
          <a:xfrm rot="5400000">
            <a:off x="6078960" y="4479830"/>
            <a:ext cx="40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4CCDE-70E9-F98B-489E-A7FAF2F85157}"/>
              </a:ext>
            </a:extLst>
          </p:cNvPr>
          <p:cNvSpPr txBox="1"/>
          <p:nvPr/>
        </p:nvSpPr>
        <p:spPr>
          <a:xfrm rot="5400000">
            <a:off x="6011770" y="5163693"/>
            <a:ext cx="40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30C7D-EFE6-D66E-6942-CF95B36D3CC2}"/>
              </a:ext>
            </a:extLst>
          </p:cNvPr>
          <p:cNvSpPr txBox="1"/>
          <p:nvPr/>
        </p:nvSpPr>
        <p:spPr>
          <a:xfrm rot="5400000">
            <a:off x="5998323" y="5791830"/>
            <a:ext cx="43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F1D-7824-786C-F6EB-F7ED703F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8EDDD-33B9-B028-5F4E-63635CC8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DCCC-32E3-4C06-9DC7-9C9D73C34396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828CC-1921-820B-D2F1-FFC7F64E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27396-D051-D747-AB48-2972E5996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 t="30409" r="34474" b="20936"/>
          <a:stretch/>
        </p:blipFill>
        <p:spPr>
          <a:xfrm>
            <a:off x="449179" y="2101516"/>
            <a:ext cx="3882190" cy="3336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BDA1A-E1F7-A14C-6937-2962A0431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14970" r="2105" b="16726"/>
          <a:stretch/>
        </p:blipFill>
        <p:spPr>
          <a:xfrm>
            <a:off x="4720643" y="2104035"/>
            <a:ext cx="7463843" cy="33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D3DD-B0C4-E36A-6989-92D66E1C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4D99-618A-E0F7-FD83-191C5C30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DCCC-32E3-4C06-9DC7-9C9D73C34396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BA435-E2E9-C2E8-E066-2F0CCA8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27FF5-59F1-05E0-15F1-C60B63D53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32281" r="35132" b="20467"/>
          <a:stretch/>
        </p:blipFill>
        <p:spPr>
          <a:xfrm>
            <a:off x="280230" y="2274907"/>
            <a:ext cx="3593432" cy="3240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53F24-CDC3-8EED-0CF7-80E4E0960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7" t="13567" r="11249" b="26550"/>
          <a:stretch/>
        </p:blipFill>
        <p:spPr>
          <a:xfrm>
            <a:off x="4011895" y="2274907"/>
            <a:ext cx="7595076" cy="32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5EF3-D0A3-81AD-A525-8A5E2ABE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6BE6-095D-8D73-7D91-68F70F626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35" y="2129219"/>
            <a:ext cx="9961636" cy="3834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Examinations are a critical component of the academic journey, and the ability to schedule them as per one's convenience can greatly enhance the learning experience.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"Exam on Demand" system, while novel in its approach by integrating cryptocurrency, recognizes the unique challenges faced by students in today's fast-paced academic environments.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offering a system that aligns with modern technological advancements and financial trends, it empowers students to take control of their assessment timelines.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51A1-9133-4DBD-365B-05772F87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D9F-6698-4AA5-8CBD-903254E45340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9E3D-6CEA-3F28-677B-C175C638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ypto - Cryptocurrency &amp; Blockchain Keynote Presentation Templates,  Presentation Templates">
            <a:extLst>
              <a:ext uri="{FF2B5EF4-FFF2-40B4-BE49-F238E27FC236}">
                <a16:creationId xmlns:a16="http://schemas.microsoft.com/office/drawing/2014/main" id="{335B030D-7BBD-E7CA-E9EB-C499868B9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5" b="21404"/>
          <a:stretch/>
        </p:blipFill>
        <p:spPr bwMode="auto">
          <a:xfrm>
            <a:off x="1036320" y="28117"/>
            <a:ext cx="117928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C860-7C3F-69B3-C2E6-A18612FB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ACC4B-3B88-36D0-575B-9E28A0A3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6C2D-1EDE-4C14-BF99-C2883C112386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0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9D7C-16C2-F011-7784-339846AC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5E48-953C-D51F-C42B-BE90E04D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588168"/>
            <a:ext cx="11307793" cy="48765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Objective’s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E88FD-9938-978F-8AA8-B2507A6B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BBB6-B501-2B47-B7DF-62221F9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47A6-01F0-498D-ADB8-0AE3AE6B0153}" type="datetime1">
              <a:rPr lang="en-US" b="1" smtClean="0">
                <a:solidFill>
                  <a:schemeClr val="tx1"/>
                </a:solidFill>
              </a:rPr>
              <a:t>5/29/2024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7380C-6355-8D6C-64CA-CC5987B696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EEFEF"/>
              </a:clrFrom>
              <a:clrTo>
                <a:srgbClr val="EE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8225" y="2390214"/>
            <a:ext cx="2441762" cy="24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5B7-AD25-F95D-B9FB-710A6A31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7BF0-AD1E-4B6B-B871-26496A71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28" y="1658470"/>
            <a:ext cx="11122090" cy="49395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and immutable ledger technology behind cryptocurrencies like Bitcoin.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EOD (Exam on Demand) Payments System using cryptocurrency aims to revolutionize the examination payment process by leveraging blockchain technology.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facilitates seamless and secure transactions for exam fees using cryptocurrencies, eliminating traditional payment hurdles.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920-4EC9-80B3-F962-0E99AB59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CE53-E2A8-AFE8-CC5F-70CAF0A4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8EEE-DBF6-43DE-9769-A0CCF05B0307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C930D-F4D7-BB56-CDD4-3E01935F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42" y="2057400"/>
            <a:ext cx="1286436" cy="1286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9F742-2E5B-B08F-CDD6-98348E1F9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309" y="5617964"/>
            <a:ext cx="1171516" cy="1110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692B92-0F11-1177-9AD4-D72C28D3D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244" y="4101352"/>
            <a:ext cx="1199697" cy="11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5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CE0B-0340-D2EE-0CF8-3D84FBEB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8F5C-09E1-29A5-53EB-E69367DC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475875"/>
            <a:ext cx="11307793" cy="498888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secure and decentralized payment system for exam fees.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transparency and traceability of transactions.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payment process for students and exam authorities.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transaction costs and time delays associated with traditional payment methods.</a:t>
            </a:r>
            <a:endParaRPr lang="en-US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3150" lvl="4" indent="-514350" algn="just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Implementation</a:t>
            </a:r>
          </a:p>
          <a:p>
            <a:pPr marL="2343150" lvl="4" indent="-514350" algn="just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</a:t>
            </a:r>
          </a:p>
          <a:p>
            <a:pPr marL="2343150" lvl="4" indent="-514350" algn="just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Enhancement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1357-C384-F405-A382-8DEAF9C6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10B5-6E45-F5E8-A28D-48BA3E14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41B5-6F9E-4261-B700-C055394D4B07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5AD96-ABA5-49EE-F0C5-AD6582DB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259" y="112755"/>
            <a:ext cx="1212808" cy="1212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9AEAB-BCB6-DAA6-25FF-469FB236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073" y="4319323"/>
            <a:ext cx="2337939" cy="23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1066-58B1-2598-E0D0-CF1568AD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0A1BE-C675-0FDD-05CB-3C69B2D4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DCCC-32E3-4C06-9DC7-9C9D73C34396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1B950-2F42-1260-6F0C-70523B8F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40EBAF-A5E1-6B85-1391-3B23F03F2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77574"/>
              </p:ext>
            </p:extLst>
          </p:nvPr>
        </p:nvGraphicFramePr>
        <p:xfrm>
          <a:off x="2169459" y="1625230"/>
          <a:ext cx="8016295" cy="45398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966">
                  <a:extLst>
                    <a:ext uri="{9D8B030D-6E8A-4147-A177-3AD203B41FA5}">
                      <a16:colId xmlns:a16="http://schemas.microsoft.com/office/drawing/2014/main" val="2336917717"/>
                    </a:ext>
                  </a:extLst>
                </a:gridCol>
                <a:gridCol w="3639670">
                  <a:extLst>
                    <a:ext uri="{9D8B030D-6E8A-4147-A177-3AD203B41FA5}">
                      <a16:colId xmlns:a16="http://schemas.microsoft.com/office/drawing/2014/main" val="1434540373"/>
                    </a:ext>
                  </a:extLst>
                </a:gridCol>
                <a:gridCol w="3388659">
                  <a:extLst>
                    <a:ext uri="{9D8B030D-6E8A-4147-A177-3AD203B41FA5}">
                      <a16:colId xmlns:a16="http://schemas.microsoft.com/office/drawing/2014/main" val="1162298165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PROCEDURE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TIMELINE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6866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Research and Planning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7 Days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59479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Requirement Analysis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 Days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34964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Design and Development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 Days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698"/>
                  </a:ext>
                </a:extLst>
              </a:tr>
              <a:tr h="5936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Testing and Quality Assurance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 Days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58687"/>
                  </a:ext>
                </a:extLst>
              </a:tr>
              <a:tr h="7212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Deployment and Implementation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 Days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0200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Evaluation and Feedback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Ongoing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751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2DF7674-9E1C-E62B-4B0B-42E63AD5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30813">
            <a:off x="-340297" y="4267272"/>
            <a:ext cx="2829104" cy="162723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21BF2F1-FF30-8C56-D75E-56F19BDDE98F}"/>
              </a:ext>
            </a:extLst>
          </p:cNvPr>
          <p:cNvGrpSpPr/>
          <p:nvPr/>
        </p:nvGrpSpPr>
        <p:grpSpPr>
          <a:xfrm>
            <a:off x="10292080" y="2420431"/>
            <a:ext cx="1892406" cy="3025963"/>
            <a:chOff x="10208284" y="3112770"/>
            <a:chExt cx="1808210" cy="14015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74654D-3803-4360-1EA4-282B9D7A0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10031"/>
            <a:stretch/>
          </p:blipFill>
          <p:spPr>
            <a:xfrm>
              <a:off x="10208284" y="3112770"/>
              <a:ext cx="1808210" cy="14015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A0DCB7-0206-7A7E-02E9-64AE41434B18}"/>
                </a:ext>
              </a:extLst>
            </p:cNvPr>
            <p:cNvSpPr txBox="1"/>
            <p:nvPr/>
          </p:nvSpPr>
          <p:spPr>
            <a:xfrm>
              <a:off x="10336530" y="3196590"/>
              <a:ext cx="6743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64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E9DD-6259-B518-E5E3-A3DD0480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F5DF5-495A-E396-D629-5DC7CFD9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98482"/>
              </p:ext>
            </p:extLst>
          </p:nvPr>
        </p:nvGraphicFramePr>
        <p:xfrm>
          <a:off x="0" y="1325562"/>
          <a:ext cx="12192000" cy="553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209907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1538204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3838887067"/>
                    </a:ext>
                  </a:extLst>
                </a:gridCol>
                <a:gridCol w="1331495">
                  <a:extLst>
                    <a:ext uri="{9D8B030D-6E8A-4147-A177-3AD203B41FA5}">
                      <a16:colId xmlns:a16="http://schemas.microsoft.com/office/drawing/2014/main" val="2241427018"/>
                    </a:ext>
                  </a:extLst>
                </a:gridCol>
                <a:gridCol w="1748589">
                  <a:extLst>
                    <a:ext uri="{9D8B030D-6E8A-4147-A177-3AD203B41FA5}">
                      <a16:colId xmlns:a16="http://schemas.microsoft.com/office/drawing/2014/main" val="1495478638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8376935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684479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84766994"/>
                    </a:ext>
                  </a:extLst>
                </a:gridCol>
              </a:tblGrid>
              <a:tr h="100434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IDEA ABOUT THE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75092"/>
                  </a:ext>
                </a:extLst>
              </a:tr>
              <a:tr h="15093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Survey of Blockchain based payment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dependable &amp; secure computing.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10.1109/TDSC.2017.2789642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Blockchain, Payment systems, Cryptocurrency.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identify potential applications in EOD payments.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96866"/>
                  </a:ext>
                </a:extLst>
              </a:tr>
              <a:tr h="15093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Exploring scalability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10.1109/ACCESS.2019.2904055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Scalability, Blockchain, Payment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 sol^ to enhance scalability.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31173"/>
                  </a:ext>
                </a:extLst>
              </a:tr>
              <a:tr h="15093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Towards a practical EOD payment using Cryptocurrencies.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10.1109/TC.2017.2785847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EOD payments, Cryptocurrencies, Feasibility.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Considering factors such as transaction throughput &amp; latency.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6394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49B43-66F1-C0BD-7EDD-D8E8AAB6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E18A-E33E-12F9-3373-6C1B8DD5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F892-5666-4D96-A4EC-EA17712C1DE9}" type="datetime1">
              <a:rPr lang="en-US" b="1" smtClean="0">
                <a:solidFill>
                  <a:schemeClr val="tx1"/>
                </a:solidFill>
              </a:rPr>
              <a:t>5/29/2024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5DC72-EB09-824F-0EEB-A7040982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925" y="0"/>
            <a:ext cx="1325561" cy="1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01A5-7AE4-E49F-80F3-96210FEF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898D2D-B5B2-F8EB-BF0D-DCA87D6E0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28960"/>
              </p:ext>
            </p:extLst>
          </p:nvPr>
        </p:nvGraphicFramePr>
        <p:xfrm>
          <a:off x="7514" y="1325562"/>
          <a:ext cx="12176976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07">
                  <a:extLst>
                    <a:ext uri="{9D8B030D-6E8A-4147-A177-3AD203B41FA5}">
                      <a16:colId xmlns:a16="http://schemas.microsoft.com/office/drawing/2014/main" val="2184829083"/>
                    </a:ext>
                  </a:extLst>
                </a:gridCol>
                <a:gridCol w="2281737">
                  <a:extLst>
                    <a:ext uri="{9D8B030D-6E8A-4147-A177-3AD203B41FA5}">
                      <a16:colId xmlns:a16="http://schemas.microsoft.com/office/drawing/2014/main" val="755438606"/>
                    </a:ext>
                  </a:extLst>
                </a:gridCol>
                <a:gridCol w="702095">
                  <a:extLst>
                    <a:ext uri="{9D8B030D-6E8A-4147-A177-3AD203B41FA5}">
                      <a16:colId xmlns:a16="http://schemas.microsoft.com/office/drawing/2014/main" val="960741148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181569100"/>
                    </a:ext>
                  </a:extLst>
                </a:gridCol>
                <a:gridCol w="2356313">
                  <a:extLst>
                    <a:ext uri="{9D8B030D-6E8A-4147-A177-3AD203B41FA5}">
                      <a16:colId xmlns:a16="http://schemas.microsoft.com/office/drawing/2014/main" val="2299388207"/>
                    </a:ext>
                  </a:extLst>
                </a:gridCol>
                <a:gridCol w="1522122">
                  <a:extLst>
                    <a:ext uri="{9D8B030D-6E8A-4147-A177-3AD203B41FA5}">
                      <a16:colId xmlns:a16="http://schemas.microsoft.com/office/drawing/2014/main" val="2249578939"/>
                    </a:ext>
                  </a:extLst>
                </a:gridCol>
                <a:gridCol w="1522122">
                  <a:extLst>
                    <a:ext uri="{9D8B030D-6E8A-4147-A177-3AD203B41FA5}">
                      <a16:colId xmlns:a16="http://schemas.microsoft.com/office/drawing/2014/main" val="1838627775"/>
                    </a:ext>
                  </a:extLst>
                </a:gridCol>
                <a:gridCol w="1522122">
                  <a:extLst>
                    <a:ext uri="{9D8B030D-6E8A-4147-A177-3AD203B41FA5}">
                      <a16:colId xmlns:a16="http://schemas.microsoft.com/office/drawing/2014/main" val="1337289907"/>
                    </a:ext>
                  </a:extLst>
                </a:gridCol>
              </a:tblGrid>
              <a:tr h="99166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&amp; implementation of a Cryptocurrency based on EOD payment system for financial; institutions.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financial Cryptography &amp; Data 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101.1007/978-3-030-48757-3_1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Cryptocurrency, financial institutions, Design &amp; implementation.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regulatory compliance &amp; scalability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5985"/>
                  </a:ext>
                </a:extLst>
              </a:tr>
              <a:tr h="108669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&amp; Efficient EOD payment system using Cryptocurrency &amp; smart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10.1109/ACCESS.2019.2937694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Contracts, Cryptocurrency, 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Automating security settlements processes while ensuring security.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7985"/>
                  </a:ext>
                </a:extLst>
              </a:tr>
              <a:tr h="13831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of Blockchain based EOD payment systems : A performance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services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10.1109/TSC.2017.2762887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Scalability, Blockchain, performance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transaction throughput &amp; latency.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49868"/>
                  </a:ext>
                </a:extLst>
              </a:tr>
              <a:tr h="13831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Decentralized EOD payment system using permissioned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 Transactions on internet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10.1145/3439393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Permissioned blockchain, Decentralization, payment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privacy &amp; scalability concerns.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74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73BA7-3CE3-9941-2A8A-A8FCE646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A566-8319-7009-57E6-1FF6D498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0" y="6819695"/>
            <a:ext cx="2743200" cy="365125"/>
          </a:xfrm>
        </p:spPr>
        <p:txBody>
          <a:bodyPr/>
          <a:lstStyle/>
          <a:p>
            <a:fld id="{3AD9567D-3A1F-4BCE-9A3E-959108017548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7EDA1-CC38-7035-0B27-CAEE39940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6" r="9651"/>
          <a:stretch/>
        </p:blipFill>
        <p:spPr>
          <a:xfrm>
            <a:off x="11074012" y="27482"/>
            <a:ext cx="1037071" cy="12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7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E404-1875-E808-9C0D-A008986C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DA4B99-6BBC-048C-D25F-04D0C4574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76381"/>
              </p:ext>
            </p:extLst>
          </p:nvPr>
        </p:nvGraphicFramePr>
        <p:xfrm>
          <a:off x="7514" y="1325563"/>
          <a:ext cx="1217697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22">
                  <a:extLst>
                    <a:ext uri="{9D8B030D-6E8A-4147-A177-3AD203B41FA5}">
                      <a16:colId xmlns:a16="http://schemas.microsoft.com/office/drawing/2014/main" val="767616168"/>
                    </a:ext>
                  </a:extLst>
                </a:gridCol>
                <a:gridCol w="1522122">
                  <a:extLst>
                    <a:ext uri="{9D8B030D-6E8A-4147-A177-3AD203B41FA5}">
                      <a16:colId xmlns:a16="http://schemas.microsoft.com/office/drawing/2014/main" val="984464390"/>
                    </a:ext>
                  </a:extLst>
                </a:gridCol>
                <a:gridCol w="988796">
                  <a:extLst>
                    <a:ext uri="{9D8B030D-6E8A-4147-A177-3AD203B41FA5}">
                      <a16:colId xmlns:a16="http://schemas.microsoft.com/office/drawing/2014/main" val="2031737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7384875"/>
                    </a:ext>
                  </a:extLst>
                </a:gridCol>
                <a:gridCol w="1951970">
                  <a:extLst>
                    <a:ext uri="{9D8B030D-6E8A-4147-A177-3AD203B41FA5}">
                      <a16:colId xmlns:a16="http://schemas.microsoft.com/office/drawing/2014/main" val="2014138867"/>
                    </a:ext>
                  </a:extLst>
                </a:gridCol>
                <a:gridCol w="1522122">
                  <a:extLst>
                    <a:ext uri="{9D8B030D-6E8A-4147-A177-3AD203B41FA5}">
                      <a16:colId xmlns:a16="http://schemas.microsoft.com/office/drawing/2014/main" val="3039697072"/>
                    </a:ext>
                  </a:extLst>
                </a:gridCol>
                <a:gridCol w="1522122">
                  <a:extLst>
                    <a:ext uri="{9D8B030D-6E8A-4147-A177-3AD203B41FA5}">
                      <a16:colId xmlns:a16="http://schemas.microsoft.com/office/drawing/2014/main" val="2086406948"/>
                    </a:ext>
                  </a:extLst>
                </a:gridCol>
                <a:gridCol w="1522122">
                  <a:extLst>
                    <a:ext uri="{9D8B030D-6E8A-4147-A177-3AD203B41FA5}">
                      <a16:colId xmlns:a16="http://schemas.microsoft.com/office/drawing/2014/main" val="1308550229"/>
                    </a:ext>
                  </a:extLst>
                </a:gridCol>
              </a:tblGrid>
              <a:tr h="169987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Empirical analysis of EOD payment systems using Cryptocurrencies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Information Security and Applications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10.1016/j.jisa.2019.102389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Empirical Analysis, Cryptocurrencies, End-of-Day Payments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Settlement times, and reliability.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19224"/>
                  </a:ext>
                </a:extLst>
              </a:tr>
              <a:tr h="196827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based EOD payment system for small &amp; medium Enterprises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Advanced Computer Science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10.14569/IJACSA.2019.0100596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SMEs, Blockchain, Payment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Enhancing efficiency and reducing costs.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50726"/>
                  </a:ext>
                </a:extLst>
              </a:tr>
              <a:tr h="14314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EOD payment systems with blockchain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Conference on Financial Cryptography and Data Security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10.1007/978-3-319-70278-0_9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Blockchain, Payment Systems, Enhancement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Improving transparency, security, and efficiency.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8827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AABD43-A3C5-FC6C-C24B-CB4C63E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1769-CBB6-9B88-4341-2A07EB42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8A52-CBBC-4FFE-9354-8C7623638CB7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7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747F-7DCD-761B-9D8E-DB77921A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9" y="0"/>
            <a:ext cx="11279417" cy="12969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273272-048F-FACF-B5B3-104B1547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3" y="3380508"/>
            <a:ext cx="3163079" cy="105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EC9D9-A30D-94DC-8F46-8864C73D0F04}"/>
              </a:ext>
            </a:extLst>
          </p:cNvPr>
          <p:cNvSpPr txBox="1"/>
          <p:nvPr/>
        </p:nvSpPr>
        <p:spPr>
          <a:xfrm>
            <a:off x="896646" y="2487802"/>
            <a:ext cx="85813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platform (e.g., Ethereum, Hyperledger)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wallet integration(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for students and administration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monitoring and reporting functionalities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C4D4B-2243-B2AC-7A51-390F40A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BE-086A-4962-A7B4-3B2D4F9D3E1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588F-113C-C4AE-1D8C-1B0F5331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E762-0E5A-4A23-B8D6-5E989365F1A1}" type="datetime1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CB05D-E407-E482-B6E0-9EC867C73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3" t="2081" r="5118" b="2459"/>
          <a:stretch/>
        </p:blipFill>
        <p:spPr>
          <a:xfrm>
            <a:off x="9243195" y="2414092"/>
            <a:ext cx="2744776" cy="2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95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9684</TotalTime>
  <Words>795</Words>
  <Application>Microsoft Office PowerPoint</Application>
  <PresentationFormat>Widescreen</PresentationFormat>
  <Paragraphs>219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Söhne</vt:lpstr>
      <vt:lpstr>Times New Roman</vt:lpstr>
      <vt:lpstr>Wingdings</vt:lpstr>
      <vt:lpstr>1_Office Theme</vt:lpstr>
      <vt:lpstr>Office Theme</vt:lpstr>
      <vt:lpstr>SMART ENGINEERING PROJECT</vt:lpstr>
      <vt:lpstr>    TABLE OF CONTENTS</vt:lpstr>
      <vt:lpstr>INTRODUCTION</vt:lpstr>
      <vt:lpstr>PROJECT OBJECTIVES</vt:lpstr>
      <vt:lpstr>TIMELINE</vt:lpstr>
      <vt:lpstr>LITERATURE SURVEY</vt:lpstr>
      <vt:lpstr>LITERATURE SURVEY</vt:lpstr>
      <vt:lpstr>LITERATURE SURVEY</vt:lpstr>
      <vt:lpstr>REQUIREMENTS</vt:lpstr>
      <vt:lpstr>BLOCK DIAGRAM</vt:lpstr>
      <vt:lpstr>FLOW CHART</vt:lpstr>
      <vt:lpstr>OUTPUT</vt:lpstr>
      <vt:lpstr>OUTPUT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Avoiding Median Accidents</dc:title>
  <dc:creator>Administrator</dc:creator>
  <cp:lastModifiedBy>Harshi Harshith</cp:lastModifiedBy>
  <cp:revision>77</cp:revision>
  <dcterms:created xsi:type="dcterms:W3CDTF">2023-08-26T05:18:03Z</dcterms:created>
  <dcterms:modified xsi:type="dcterms:W3CDTF">2024-05-29T04:32:58Z</dcterms:modified>
</cp:coreProperties>
</file>