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Wingdings 3" panose="05040102010807070707" pitchFamily="18" charset="2"/>
      <p:regular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09857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4135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95486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21625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36899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6056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54079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86685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4482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89687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931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1423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66727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2223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73544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07831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116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65007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99985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4051236"/>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322805" y="503989"/>
            <a:ext cx="5825202" cy="1234727"/>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dirty="0"/>
              <a:t>Keylogger &amp; Security</a:t>
            </a:r>
            <a:endParaRPr dirty="0"/>
          </a:p>
        </p:txBody>
      </p:sp>
      <p:sp>
        <p:nvSpPr>
          <p:cNvPr id="135" name="Google Shape;135;p13"/>
          <p:cNvSpPr txBox="1">
            <a:spLocks noGrp="1"/>
          </p:cNvSpPr>
          <p:nvPr>
            <p:ph type="subTitle" idx="1"/>
          </p:nvPr>
        </p:nvSpPr>
        <p:spPr>
          <a:xfrm>
            <a:off x="2271568" y="2973637"/>
            <a:ext cx="5783400" cy="909000"/>
          </a:xfrm>
          <a:prstGeom prst="rect">
            <a:avLst/>
          </a:prstGeom>
          <a:noFill/>
          <a:ln>
            <a:noFill/>
          </a:ln>
        </p:spPr>
        <p:txBody>
          <a:bodyPr spcFirstLastPara="1" wrap="square" lIns="91425" tIns="91425" rIns="91425" bIns="91425" anchor="t" anchorCtr="0">
            <a:normAutofit fontScale="92500" lnSpcReduction="1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 </a:t>
            </a:r>
            <a:r>
              <a:rPr lang="en" dirty="0" smtClean="0"/>
              <a:t>Ashokkumar M</a:t>
            </a:r>
            <a:endParaRPr dirty="0"/>
          </a:p>
          <a:p>
            <a:pPr marL="1371600" lvl="0" indent="0" algn="l" rtl="0">
              <a:lnSpc>
                <a:spcPct val="100000"/>
              </a:lnSpc>
              <a:spcBef>
                <a:spcPts val="0"/>
              </a:spcBef>
              <a:spcAft>
                <a:spcPts val="0"/>
              </a:spcAft>
              <a:buSzPts val="4364"/>
              <a:buNone/>
            </a:pPr>
            <a:r>
              <a:rPr lang="en" dirty="0"/>
              <a:t>Campus: Anna university regional campus 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35593" y="490003"/>
            <a:ext cx="7038900" cy="914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Future </a:t>
            </a:r>
            <a:r>
              <a:rPr lang="en" dirty="0" smtClean="0"/>
              <a:t>Scope</a:t>
            </a:r>
            <a:endParaRPr dirty="0"/>
          </a:p>
        </p:txBody>
      </p:sp>
      <p:sp>
        <p:nvSpPr>
          <p:cNvPr id="190" name="Google Shape;190;p22"/>
          <p:cNvSpPr txBox="1">
            <a:spLocks noGrp="1"/>
          </p:cNvSpPr>
          <p:nvPr>
            <p:ph type="body" idx="1"/>
          </p:nvPr>
        </p:nvSpPr>
        <p:spPr>
          <a:xfrm>
            <a:off x="410601" y="1560675"/>
            <a:ext cx="7038900" cy="2911200"/>
          </a:xfrm>
          <a:prstGeom prst="rect">
            <a:avLst/>
          </a:prstGeom>
          <a:noFill/>
          <a:ln>
            <a:noFill/>
          </a:ln>
        </p:spPr>
        <p:txBody>
          <a:bodyPr spcFirstLastPara="1" wrap="square" lIns="91425" tIns="91425" rIns="91425" bIns="91425" anchor="t" anchorCtr="0">
            <a:normAutofit/>
          </a:bodyPr>
          <a:lstStyle/>
          <a:p>
            <a:pPr marL="457200" lvl="0" indent="-342899" algn="just" rtl="0">
              <a:lnSpc>
                <a:spcPct val="115000"/>
              </a:lnSpc>
              <a:spcBef>
                <a:spcPts val="0"/>
              </a:spcBef>
              <a:spcAft>
                <a:spcPts val="0"/>
              </a:spcAft>
              <a:buSzPts val="1800"/>
              <a:buChar char="●"/>
            </a:pPr>
            <a:r>
              <a:rPr lang="en" b="1" dirty="0"/>
              <a:t>Advanced Encryption </a:t>
            </a:r>
            <a:r>
              <a:rPr lang="en" dirty="0"/>
              <a:t>: Implementing cutting-edge encryption techniques such as post-quantum algorithms for heightened data security.</a:t>
            </a:r>
            <a:endParaRPr dirty="0"/>
          </a:p>
          <a:p>
            <a:pPr marL="457200" lvl="0" indent="-342899" algn="just" rtl="0">
              <a:lnSpc>
                <a:spcPct val="115000"/>
              </a:lnSpc>
              <a:spcBef>
                <a:spcPts val="0"/>
              </a:spcBef>
              <a:spcAft>
                <a:spcPts val="0"/>
              </a:spcAft>
              <a:buSzPts val="1800"/>
              <a:buChar char="●"/>
            </a:pPr>
            <a:r>
              <a:rPr lang="en" b="1" dirty="0"/>
              <a:t>Behavior Analysis</a:t>
            </a:r>
            <a:r>
              <a:rPr lang="en" dirty="0"/>
              <a:t> : Utilizing machine learning to detect anomalies in keystroke patterns, enhancing threat detection capabilities.</a:t>
            </a:r>
            <a:endParaRPr dirty="0"/>
          </a:p>
          <a:p>
            <a:pPr marL="457200" lvl="0" indent="-342899" algn="just" rtl="0">
              <a:lnSpc>
                <a:spcPct val="115000"/>
              </a:lnSpc>
              <a:spcBef>
                <a:spcPts val="0"/>
              </a:spcBef>
              <a:spcAft>
                <a:spcPts val="0"/>
              </a:spcAft>
              <a:buSzPts val="1800"/>
              <a:buChar char="●"/>
            </a:pPr>
            <a:r>
              <a:rPr lang="en" b="1" dirty="0"/>
              <a:t>Cloud Integration</a:t>
            </a:r>
            <a:r>
              <a:rPr lang="en" dirty="0"/>
              <a:t> : Enabling secure data synchronization with cloud services for remote access and management.</a:t>
            </a:r>
            <a:endParaRPr dirty="0"/>
          </a:p>
          <a:p>
            <a:pPr marL="457200" lvl="0" indent="-342900" algn="just" rtl="0">
              <a:lnSpc>
                <a:spcPct val="115000"/>
              </a:lnSpc>
              <a:spcBef>
                <a:spcPts val="0"/>
              </a:spcBef>
              <a:spcAft>
                <a:spcPts val="0"/>
              </a:spcAft>
              <a:buSzPts val="1800"/>
              <a:buChar char="●"/>
            </a:pPr>
            <a:r>
              <a:rPr lang="en" b="1" dirty="0"/>
              <a:t>Mobile Support </a:t>
            </a:r>
            <a:r>
              <a:rPr lang="en" dirty="0"/>
              <a:t>: Extending compatibility to mobile platforms like iOS and Android, accompanied by tailored security features.</a:t>
            </a:r>
            <a:endParaRPr dirty="0"/>
          </a:p>
          <a:p>
            <a:pPr marL="457200" lvl="0" indent="-342900" algn="just" rtl="0">
              <a:lnSpc>
                <a:spcPct val="115000"/>
              </a:lnSpc>
              <a:spcBef>
                <a:spcPts val="0"/>
              </a:spcBef>
              <a:spcAft>
                <a:spcPts val="0"/>
              </a:spcAft>
              <a:buSzPts val="1800"/>
              <a:buChar char="●"/>
            </a:pPr>
            <a:r>
              <a:rPr lang="en" b="1" dirty="0"/>
              <a:t>Remote Management</a:t>
            </a:r>
            <a:r>
              <a:rPr lang="en" dirty="0"/>
              <a:t> : Implementing centralized dashboards for remote configuration and monitoring, facilitating easier management of the keylogger across devices and locations.</a:t>
            </a:r>
            <a:endParaRPr sz="1200" dirty="0">
              <a:solidFill>
                <a:srgbClr val="0D0D0D"/>
              </a:solidFill>
              <a:highlight>
                <a:srgbClr val="FFFFFF"/>
              </a:highlight>
            </a:endParaRPr>
          </a:p>
          <a:p>
            <a:pPr marL="0" lvl="0" indent="0" algn="l" rtl="0">
              <a:lnSpc>
                <a:spcPct val="115000"/>
              </a:lnSpc>
              <a:spcBef>
                <a:spcPts val="0"/>
              </a:spcBef>
              <a:spcAft>
                <a:spcPts val="1200"/>
              </a:spcAft>
              <a:buSzPts val="1946"/>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69969" y="613756"/>
            <a:ext cx="7038900" cy="914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References </a:t>
            </a:r>
            <a:endParaRPr dirty="0"/>
          </a:p>
        </p:txBody>
      </p:sp>
      <p:sp>
        <p:nvSpPr>
          <p:cNvPr id="196" name="Google Shape;196;p23"/>
          <p:cNvSpPr txBox="1">
            <a:spLocks noGrp="1"/>
          </p:cNvSpPr>
          <p:nvPr>
            <p:ph type="body" idx="1"/>
          </p:nvPr>
        </p:nvSpPr>
        <p:spPr>
          <a:xfrm>
            <a:off x="314348" y="1711929"/>
            <a:ext cx="7038900" cy="2911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Smith, J. et al. (20XX). "Advanced Techniques for Keylogger Detection and Prevention." Journal of Cybersecurity, 10(2), 123-140. </a:t>
            </a:r>
            <a:endParaRPr dirty="0"/>
          </a:p>
          <a:p>
            <a:pPr marL="457200" lvl="0" indent="-342900" algn="l" rtl="0">
              <a:lnSpc>
                <a:spcPct val="115000"/>
              </a:lnSpc>
              <a:spcBef>
                <a:spcPts val="0"/>
              </a:spcBef>
              <a:spcAft>
                <a:spcPts val="0"/>
              </a:spcAft>
              <a:buSzPts val="1800"/>
              <a:buChar char="★"/>
            </a:pPr>
            <a:r>
              <a:rPr lang="en" dirty="0"/>
              <a:t>Johnson, A. (20XX). "Machine Learning Approaches for Keystroke Anomaly Detection." Conference on Information Security, Proceedings, 55-67. </a:t>
            </a:r>
            <a:endParaRPr dirty="0"/>
          </a:p>
          <a:p>
            <a:pPr marL="457200" lvl="0" indent="-342900" algn="l" rtl="0">
              <a:lnSpc>
                <a:spcPct val="115000"/>
              </a:lnSpc>
              <a:spcBef>
                <a:spcPts val="0"/>
              </a:spcBef>
              <a:spcAft>
                <a:spcPts val="0"/>
              </a:spcAft>
              <a:buSzPts val="1800"/>
              <a:buChar char="★"/>
            </a:pPr>
            <a:r>
              <a:rPr lang="en" dirty="0"/>
              <a:t>Patel, R. (20XX). "Practical Python Programming for Security Applications." O'Reilly Media.</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86228" y="386875"/>
            <a:ext cx="7038900" cy="914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6769171" cy="272951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just"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2720663" y="63741"/>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smtClean="0"/>
              <a:t>Solution</a:t>
            </a:r>
            <a:endParaRPr dirty="0"/>
          </a:p>
        </p:txBody>
      </p:sp>
      <p:sp>
        <p:nvSpPr>
          <p:cNvPr id="147" name="Google Shape;147;p15"/>
          <p:cNvSpPr txBox="1">
            <a:spLocks noGrp="1"/>
          </p:cNvSpPr>
          <p:nvPr>
            <p:ph type="body" idx="1"/>
          </p:nvPr>
        </p:nvSpPr>
        <p:spPr>
          <a:xfrm>
            <a:off x="-91288" y="1237540"/>
            <a:ext cx="7038900" cy="2915073"/>
          </a:xfrm>
          <a:prstGeom prst="rect">
            <a:avLst/>
          </a:prstGeom>
          <a:noFill/>
          <a:ln>
            <a:noFill/>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just"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just"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just"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just"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503756" y="242494"/>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t>
            </a:r>
            <a:r>
              <a:rPr lang="en" dirty="0" smtClean="0"/>
              <a:t>Approach</a:t>
            </a:r>
            <a:endParaRPr dirty="0"/>
          </a:p>
        </p:txBody>
      </p:sp>
      <p:sp>
        <p:nvSpPr>
          <p:cNvPr id="153" name="Google Shape;153;p16"/>
          <p:cNvSpPr txBox="1">
            <a:spLocks noGrp="1"/>
          </p:cNvSpPr>
          <p:nvPr>
            <p:ph type="body" idx="1"/>
          </p:nvPr>
        </p:nvSpPr>
        <p:spPr>
          <a:xfrm>
            <a:off x="218096" y="1512548"/>
            <a:ext cx="7038900" cy="2911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500"/>
              </a:spcBef>
              <a:spcAft>
                <a:spcPts val="0"/>
              </a:spcAft>
              <a:buSzPts val="1800"/>
              <a:buChar char="➔"/>
            </a:pPr>
            <a:r>
              <a:rPr lang="en" b="1" dirty="0"/>
              <a:t>Requirement Analysis</a:t>
            </a:r>
            <a:r>
              <a:rPr lang="en" dirty="0"/>
              <a:t> : </a:t>
            </a:r>
            <a:r>
              <a:rPr lang="en" sz="1550" dirty="0"/>
              <a:t>Gather and analyze requirements for the keylogger, including features, security needs, and user expectations.</a:t>
            </a:r>
            <a:endParaRPr sz="1550" dirty="0"/>
          </a:p>
          <a:p>
            <a:pPr marL="457200" lvl="0" indent="-342900" algn="just" rtl="0">
              <a:lnSpc>
                <a:spcPct val="115000"/>
              </a:lnSpc>
              <a:spcBef>
                <a:spcPts val="0"/>
              </a:spcBef>
              <a:spcAft>
                <a:spcPts val="0"/>
              </a:spcAft>
              <a:buSzPts val="1800"/>
              <a:buChar char="➔"/>
            </a:pPr>
            <a:r>
              <a:rPr lang="en" b="1" dirty="0"/>
              <a:t>Design Phase</a:t>
            </a:r>
            <a:r>
              <a:rPr lang="en" dirty="0"/>
              <a:t> :</a:t>
            </a:r>
            <a:endParaRPr dirty="0"/>
          </a:p>
          <a:p>
            <a:pPr marL="914400" lvl="1" indent="-323850" algn="just" rtl="0">
              <a:lnSpc>
                <a:spcPct val="115000"/>
              </a:lnSpc>
              <a:spcBef>
                <a:spcPts val="0"/>
              </a:spcBef>
              <a:spcAft>
                <a:spcPts val="0"/>
              </a:spcAft>
              <a:buSzPts val="1500"/>
              <a:buChar char="◆"/>
            </a:pPr>
            <a:r>
              <a:rPr lang="en" sz="1500" u="sng" dirty="0"/>
              <a:t>Architecture Design</a:t>
            </a:r>
            <a:r>
              <a:rPr lang="en" sz="1500" dirty="0"/>
              <a:t> : Define the overall system architecture, including components, modules, and their interactions.</a:t>
            </a:r>
            <a:endParaRPr sz="1500" dirty="0"/>
          </a:p>
          <a:p>
            <a:pPr marL="914400" lvl="1" indent="-323850" algn="just" rtl="0">
              <a:lnSpc>
                <a:spcPct val="115000"/>
              </a:lnSpc>
              <a:spcBef>
                <a:spcPts val="0"/>
              </a:spcBef>
              <a:spcAft>
                <a:spcPts val="0"/>
              </a:spcAft>
              <a:buSzPts val="1500"/>
              <a:buChar char="◆"/>
            </a:pPr>
            <a:r>
              <a:rPr lang="en" sz="1500" u="sng" dirty="0"/>
              <a:t>Database Design</a:t>
            </a:r>
            <a:r>
              <a:rPr lang="en" sz="1500" dirty="0"/>
              <a:t> : Design the database schema for storing encrypted data securely.</a:t>
            </a:r>
            <a:endParaRPr sz="1500" dirty="0"/>
          </a:p>
          <a:p>
            <a:pPr marL="914400" lvl="1" indent="-323850" algn="just" rtl="0">
              <a:lnSpc>
                <a:spcPct val="115000"/>
              </a:lnSpc>
              <a:spcBef>
                <a:spcPts val="0"/>
              </a:spcBef>
              <a:spcAft>
                <a:spcPts val="0"/>
              </a:spcAft>
              <a:buSzPts val="1500"/>
              <a:buChar char="◆"/>
            </a:pPr>
            <a:r>
              <a:rPr lang="en" sz="1500" u="sng" dirty="0"/>
              <a:t>UI/UX Design</a:t>
            </a:r>
            <a:r>
              <a:rPr lang="en" sz="1500" dirty="0"/>
              <a:t> : Create mockups and designs for the user interface, focusing on usability and intuitiveness.</a:t>
            </a:r>
            <a:endParaRPr sz="1500" dirty="0"/>
          </a:p>
          <a:p>
            <a:pPr marL="0" lvl="0" indent="0" algn="l" rtl="0">
              <a:lnSpc>
                <a:spcPct val="115000"/>
              </a:lnSpc>
              <a:spcBef>
                <a:spcPts val="1500"/>
              </a:spcBef>
              <a:spcAft>
                <a:spcPts val="1200"/>
              </a:spcAft>
              <a:buSzPts val="1800"/>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613759" y="173744"/>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 </a:t>
            </a:r>
            <a:endParaRPr dirty="0"/>
          </a:p>
        </p:txBody>
      </p:sp>
      <p:sp>
        <p:nvSpPr>
          <p:cNvPr id="159" name="Google Shape;159;p17"/>
          <p:cNvSpPr txBox="1">
            <a:spLocks noGrp="1"/>
          </p:cNvSpPr>
          <p:nvPr>
            <p:ph type="body" idx="1"/>
          </p:nvPr>
        </p:nvSpPr>
        <p:spPr>
          <a:xfrm>
            <a:off x="204345" y="1560675"/>
            <a:ext cx="7038900" cy="2911200"/>
          </a:xfrm>
          <a:prstGeom prst="rect">
            <a:avLst/>
          </a:prstGeom>
          <a:noFill/>
          <a:ln>
            <a:noFill/>
          </a:ln>
        </p:spPr>
        <p:txBody>
          <a:bodyPr spcFirstLastPara="1" wrap="square" lIns="91425" tIns="91425" rIns="91425" bIns="91425" anchor="t" anchorCtr="0">
            <a:normAutofit fontScale="85000" lnSpcReduction="20000"/>
          </a:bodyPr>
          <a:lstStyle/>
          <a:p>
            <a:pPr marL="457200" lvl="0" indent="-322135" algn="just" rtl="0">
              <a:lnSpc>
                <a:spcPct val="115000"/>
              </a:lnSpc>
              <a:spcBef>
                <a:spcPts val="0"/>
              </a:spcBef>
              <a:spcAft>
                <a:spcPts val="0"/>
              </a:spcAft>
              <a:buSzPct val="100000"/>
              <a:buChar char="➔"/>
            </a:pPr>
            <a:r>
              <a:rPr lang="en" sz="1900" b="1" dirty="0"/>
              <a:t>Implementation</a:t>
            </a:r>
            <a:r>
              <a:rPr lang="en" sz="1900" dirty="0"/>
              <a:t> :</a:t>
            </a:r>
            <a:endParaRPr sz="1900" dirty="0"/>
          </a:p>
          <a:p>
            <a:pPr marL="914400" lvl="1" indent="-312292" algn="just" rtl="0">
              <a:lnSpc>
                <a:spcPct val="115000"/>
              </a:lnSpc>
              <a:spcBef>
                <a:spcPts val="0"/>
              </a:spcBef>
              <a:spcAft>
                <a:spcPts val="0"/>
              </a:spcAft>
              <a:buSzPct val="100000"/>
              <a:buChar char="◆"/>
            </a:pPr>
            <a:r>
              <a:rPr lang="en" sz="1700" u="sng" dirty="0"/>
              <a:t>Keylogging Module</a:t>
            </a:r>
            <a:r>
              <a:rPr lang="en" sz="1700" dirty="0"/>
              <a:t> : Develop the module to capture keystrokes using platform-specific libraries.</a:t>
            </a:r>
            <a:endParaRPr sz="1700" dirty="0"/>
          </a:p>
          <a:p>
            <a:pPr marL="914400" lvl="1" indent="-312292" algn="just" rtl="0">
              <a:lnSpc>
                <a:spcPct val="115000"/>
              </a:lnSpc>
              <a:spcBef>
                <a:spcPts val="0"/>
              </a:spcBef>
              <a:spcAft>
                <a:spcPts val="0"/>
              </a:spcAft>
              <a:buSzPct val="100000"/>
              <a:buChar char="◆"/>
            </a:pPr>
            <a:r>
              <a:rPr lang="en" sz="1700" u="sng" dirty="0"/>
              <a:t>Encryption Module</a:t>
            </a:r>
            <a:r>
              <a:rPr lang="en" sz="1700" dirty="0"/>
              <a:t> : Implement encryption algorithms for securing logged data and communication.</a:t>
            </a:r>
            <a:endParaRPr sz="1700" dirty="0"/>
          </a:p>
          <a:p>
            <a:pPr marL="914400" lvl="1" indent="-312292" algn="just" rtl="0">
              <a:lnSpc>
                <a:spcPct val="115000"/>
              </a:lnSpc>
              <a:spcBef>
                <a:spcPts val="0"/>
              </a:spcBef>
              <a:spcAft>
                <a:spcPts val="0"/>
              </a:spcAft>
              <a:buSzPct val="100000"/>
              <a:buChar char="◆"/>
            </a:pPr>
            <a:r>
              <a:rPr lang="en" sz="1700" u="sng" dirty="0"/>
              <a:t>Stealth Mode</a:t>
            </a:r>
            <a:r>
              <a:rPr lang="en" sz="1700" dirty="0"/>
              <a:t> : Code the functionality to make the keylogger undetectable to users and antivirus software.</a:t>
            </a:r>
            <a:endParaRPr sz="1700" dirty="0"/>
          </a:p>
          <a:p>
            <a:pPr marL="914400" lvl="1" indent="-312292" algn="just" rtl="0">
              <a:lnSpc>
                <a:spcPct val="115000"/>
              </a:lnSpc>
              <a:spcBef>
                <a:spcPts val="0"/>
              </a:spcBef>
              <a:spcAft>
                <a:spcPts val="0"/>
              </a:spcAft>
              <a:buSzPct val="100000"/>
              <a:buChar char="◆"/>
            </a:pPr>
            <a:r>
              <a:rPr lang="en" sz="1700" u="sng" dirty="0"/>
              <a:t>Access Control</a:t>
            </a:r>
            <a:r>
              <a:rPr lang="en" sz="1700" dirty="0"/>
              <a:t> : Develop authentication mechanisms and access control features.</a:t>
            </a:r>
            <a:endParaRPr sz="1700" dirty="0"/>
          </a:p>
          <a:p>
            <a:pPr marL="914400" lvl="1" indent="-312292" algn="just" rtl="0">
              <a:lnSpc>
                <a:spcPct val="115000"/>
              </a:lnSpc>
              <a:spcBef>
                <a:spcPts val="0"/>
              </a:spcBef>
              <a:spcAft>
                <a:spcPts val="0"/>
              </a:spcAft>
              <a:buSzPct val="100000"/>
              <a:buChar char="◆"/>
            </a:pPr>
            <a:r>
              <a:rPr lang="en" sz="1700" u="sng" dirty="0"/>
              <a:t>User Interface</a:t>
            </a:r>
            <a:r>
              <a:rPr lang="en" sz="1700" dirty="0"/>
              <a:t> : Build the graphical interface for configuration and monitoring.</a:t>
            </a:r>
            <a:endParaRPr sz="1700" dirty="0"/>
          </a:p>
          <a:p>
            <a:pPr marL="914400" lvl="1" indent="-312292" algn="just" rtl="0">
              <a:lnSpc>
                <a:spcPct val="115000"/>
              </a:lnSpc>
              <a:spcBef>
                <a:spcPts val="0"/>
              </a:spcBef>
              <a:spcAft>
                <a:spcPts val="0"/>
              </a:spcAft>
              <a:buSzPct val="100000"/>
              <a:buChar char="◆"/>
            </a:pPr>
            <a:r>
              <a:rPr lang="en" sz="1700" u="sng" dirty="0"/>
              <a:t>Compatibility</a:t>
            </a:r>
            <a:r>
              <a:rPr lang="en" sz="1700" dirty="0"/>
              <a:t> : Ensure compatibility across different operating systems and input methods.</a:t>
            </a:r>
            <a:endParaRPr sz="1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 :</a:t>
            </a:r>
            <a:endParaRPr dirty="0"/>
          </a:p>
        </p:txBody>
      </p:sp>
      <p:sp>
        <p:nvSpPr>
          <p:cNvPr id="165" name="Google Shape;165;p18"/>
          <p:cNvSpPr txBox="1">
            <a:spLocks noGrp="1"/>
          </p:cNvSpPr>
          <p:nvPr>
            <p:ph type="body" idx="1"/>
          </p:nvPr>
        </p:nvSpPr>
        <p:spPr>
          <a:xfrm>
            <a:off x="387900" y="1489825"/>
            <a:ext cx="6721044" cy="2889670"/>
          </a:xfrm>
          <a:prstGeom prst="rect">
            <a:avLst/>
          </a:prstGeom>
          <a:noFill/>
          <a:ln>
            <a:noFill/>
          </a:ln>
        </p:spPr>
        <p:txBody>
          <a:bodyPr spcFirstLastPara="1" wrap="square" lIns="91425" tIns="91425" rIns="91425" bIns="91425" anchor="t" anchorCtr="0">
            <a:normAutofit fontScale="85000" lnSpcReduction="10000"/>
          </a:bodyPr>
          <a:lstStyle/>
          <a:p>
            <a:pPr marL="457200" lvl="0" indent="-349250" algn="just" rtl="0">
              <a:lnSpc>
                <a:spcPct val="115000"/>
              </a:lnSpc>
              <a:spcBef>
                <a:spcPts val="1500"/>
              </a:spcBef>
              <a:spcAft>
                <a:spcPts val="0"/>
              </a:spcAft>
              <a:buSzPts val="1900"/>
              <a:buChar char="➔"/>
            </a:pPr>
            <a:r>
              <a:rPr lang="en" sz="1900" b="1" dirty="0"/>
              <a:t>Testing :</a:t>
            </a:r>
            <a:endParaRPr sz="1900" b="1" dirty="0"/>
          </a:p>
          <a:p>
            <a:pPr marL="914400" lvl="1" indent="-327025" algn="just"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just"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just"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just"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just" rtl="0">
              <a:lnSpc>
                <a:spcPct val="115000"/>
              </a:lnSpc>
              <a:spcBef>
                <a:spcPts val="0"/>
              </a:spcBef>
              <a:spcAft>
                <a:spcPts val="0"/>
              </a:spcAft>
              <a:buSzPts val="1800"/>
              <a:buChar char="➔"/>
            </a:pPr>
            <a:r>
              <a:rPr lang="en" b="1" dirty="0"/>
              <a:t>Deployment :</a:t>
            </a:r>
            <a:endParaRPr b="1" dirty="0"/>
          </a:p>
          <a:p>
            <a:pPr marL="914400" lvl="1" indent="-327025" algn="just"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just"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just"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Deployment :</a:t>
            </a:r>
            <a:endParaRPr/>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just"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just"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just"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just"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just"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just"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just"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362281" y="154172"/>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97470" y="414375"/>
            <a:ext cx="7038900" cy="914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smtClean="0"/>
              <a:t>Conclusion</a:t>
            </a:r>
            <a:endParaRPr dirty="0"/>
          </a:p>
        </p:txBody>
      </p:sp>
      <p:sp>
        <p:nvSpPr>
          <p:cNvPr id="184" name="Google Shape;184;p21"/>
          <p:cNvSpPr txBox="1">
            <a:spLocks noGrp="1"/>
          </p:cNvSpPr>
          <p:nvPr>
            <p:ph type="body" idx="1"/>
          </p:nvPr>
        </p:nvSpPr>
        <p:spPr>
          <a:xfrm>
            <a:off x="554979" y="1629426"/>
            <a:ext cx="7038900" cy="2911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en"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885</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vt:lpstr>
      <vt:lpstr>Wingdings 3</vt:lpstr>
      <vt:lpstr>Arial</vt:lpstr>
      <vt:lpstr>Trebuchet MS</vt:lpstr>
      <vt:lpstr>Facet</vt:lpstr>
      <vt:lpstr>Keylogger &amp; Security</vt:lpstr>
      <vt:lpstr>Problem Statement </vt:lpstr>
      <vt:lpstr>Solution</vt:lpstr>
      <vt:lpstr>System Development Approach</vt:lpstr>
      <vt:lpstr>System Development Approach </vt:lpstr>
      <vt:lpstr>System Development Approach :</vt:lpstr>
      <vt:lpstr>Deployment :</vt:lpstr>
      <vt:lpstr>Result </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cp:lastModifiedBy>Lenovo</cp:lastModifiedBy>
  <cp:revision>1</cp:revision>
  <dcterms:modified xsi:type="dcterms:W3CDTF">2024-04-04T12:32:29Z</dcterms:modified>
</cp:coreProperties>
</file>