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96" y="-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2" y="2057401"/>
            <a:ext cx="10320655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Tahoma" panose="020B0604030504040204"/>
                <a:cs typeface="Tahoma" panose="020B0604030504040204"/>
              </a:rPr>
              <a:t>Hand</a:t>
            </a:r>
            <a:r>
              <a:rPr sz="5400" b="1" spc="-135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Tahoma" panose="020B0604030504040204"/>
                <a:cs typeface="Tahoma" panose="020B0604030504040204"/>
              </a:rPr>
              <a:t> </a:t>
            </a:r>
            <a:r>
              <a:rPr sz="5400" b="1" spc="-434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Tahoma" panose="020B0604030504040204"/>
                <a:cs typeface="Tahoma" panose="020B0604030504040204"/>
              </a:rPr>
              <a:t>Written</a:t>
            </a:r>
            <a:r>
              <a:rPr sz="5400" b="1" spc="-4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Tahoma" panose="020B0604030504040204"/>
                <a:cs typeface="Tahoma" panose="020B0604030504040204"/>
              </a:rPr>
              <a:t> </a:t>
            </a:r>
            <a:r>
              <a:rPr sz="54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Tahoma" panose="020B0604030504040204"/>
                <a:cs typeface="Tahoma" panose="020B0604030504040204"/>
              </a:rPr>
              <a:t>Model</a:t>
            </a:r>
            <a:r>
              <a:rPr sz="5400" b="1" spc="-75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Tahoma" panose="020B0604030504040204"/>
                <a:cs typeface="Tahoma" panose="020B0604030504040204"/>
              </a:rPr>
              <a:t> </a:t>
            </a:r>
            <a:r>
              <a:rPr sz="5400" b="1" spc="-28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Tahoma" panose="020B0604030504040204"/>
                <a:cs typeface="Tahoma" panose="020B0604030504040204"/>
              </a:rPr>
              <a:t>Using</a:t>
            </a:r>
            <a:r>
              <a:rPr sz="5400" b="1" spc="-10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Tahoma" panose="020B0604030504040204"/>
                <a:cs typeface="Tahoma" panose="020B0604030504040204"/>
              </a:rPr>
              <a:t> </a:t>
            </a:r>
            <a:endParaRPr lang="en-US" sz="5400" b="1" spc="-100" dirty="0" smtClean="0">
              <a:ln w="22225">
                <a:solidFill>
                  <a:sysClr val="windowText" lastClr="000000"/>
                </a:solidFill>
                <a:prstDash val="solid"/>
              </a:ln>
              <a:solidFill>
                <a:srgbClr val="FF0000"/>
              </a:solidFill>
              <a:effectLst/>
              <a:latin typeface="Tahoma" panose="020B0604030504040204"/>
              <a:cs typeface="Tahoma" panose="020B060403050404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spc="17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Tahoma" panose="020B0604030504040204"/>
                <a:cs typeface="Tahoma" panose="020B0604030504040204"/>
              </a:rPr>
              <a:t>GAN</a:t>
            </a:r>
            <a:endParaRPr sz="5400" b="1" spc="170" smtClean="0">
              <a:ln w="22225">
                <a:solidFill>
                  <a:sysClr val="windowText" lastClr="000000"/>
                </a:solidFill>
                <a:prstDash val="solid"/>
              </a:ln>
              <a:solidFill>
                <a:srgbClr val="FF0000"/>
              </a:solidFill>
              <a:effectLst/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6802" y="4648201"/>
            <a:ext cx="2921103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Done</a:t>
            </a:r>
            <a:r>
              <a:rPr sz="1200" spc="-45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 </a:t>
            </a:r>
            <a:r>
              <a:rPr sz="1200" spc="-25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by</a:t>
            </a:r>
            <a:r>
              <a:rPr sz="1200" spc="-25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,</a:t>
            </a:r>
            <a:endParaRPr sz="1200" smtClean="0">
              <a:ln w="22225">
                <a:solidFill>
                  <a:sysClr val="windowText" lastClr="000000"/>
                </a:solidFill>
                <a:prstDash val="solid"/>
              </a:ln>
              <a:solidFill>
                <a:srgbClr val="FF0000"/>
              </a:solidFill>
              <a:effectLst/>
              <a:latin typeface="Verdana" panose="020B0604030504040204"/>
              <a:cs typeface="Verdana" panose="020B0604030504040204"/>
            </a:endParaRPr>
          </a:p>
          <a:p>
            <a:pPr marL="469900" marR="1178560" algn="l">
              <a:lnSpc>
                <a:spcPts val="2330"/>
              </a:lnSpc>
              <a:spcBef>
                <a:spcPts val="220"/>
              </a:spcBef>
            </a:pPr>
            <a:r>
              <a:rPr lang="en-US" sz="1200" spc="-55" dirty="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Ashok A P</a:t>
            </a:r>
            <a:endParaRPr lang="en-US" sz="1200" spc="-55" dirty="0" smtClean="0">
              <a:ln w="22225">
                <a:solidFill>
                  <a:sysClr val="windowText" lastClr="000000"/>
                </a:solidFill>
                <a:prstDash val="solid"/>
              </a:ln>
              <a:solidFill>
                <a:srgbClr val="FF0000"/>
              </a:solidFill>
              <a:effectLst/>
              <a:latin typeface="Verdana" panose="020B0604030504040204"/>
              <a:cs typeface="Verdana" panose="020B0604030504040204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sz="1200" spc="-105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2109212050</a:t>
            </a:r>
            <a:r>
              <a:rPr lang="en-US" altLang="en-US" sz="1200" spc="-105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05</a:t>
            </a:r>
            <a:endParaRPr sz="1200">
              <a:ln w="22225">
                <a:solidFill>
                  <a:sysClr val="windowText" lastClr="000000"/>
                </a:solidFill>
                <a:prstDash val="solid"/>
              </a:ln>
              <a:solidFill>
                <a:srgbClr val="FF0000"/>
              </a:solidFill>
              <a:effectLst/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IT</a:t>
            </a:r>
            <a:r>
              <a:rPr sz="1200" spc="-105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 </a:t>
            </a:r>
            <a:r>
              <a:rPr sz="1200" spc="-7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3rd</a:t>
            </a:r>
            <a:r>
              <a:rPr sz="1200" spc="-8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Year</a:t>
            </a:r>
            <a:endParaRPr sz="1200">
              <a:ln w="22225">
                <a:solidFill>
                  <a:sysClr val="windowText" lastClr="000000"/>
                </a:solidFill>
                <a:prstDash val="solid"/>
              </a:ln>
              <a:solidFill>
                <a:srgbClr val="FF0000"/>
              </a:solidFill>
              <a:effectLst/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Loyola</a:t>
            </a:r>
            <a:r>
              <a:rPr sz="1200" spc="-12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 </a:t>
            </a:r>
            <a:r>
              <a:rPr sz="1200" spc="-85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Institute</a:t>
            </a:r>
            <a:r>
              <a:rPr sz="1200" spc="-5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of</a:t>
            </a:r>
            <a:r>
              <a:rPr sz="1200" spc="-8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Technology</a:t>
            </a:r>
            <a:endParaRPr sz="1200">
              <a:ln w="22225">
                <a:solidFill>
                  <a:sysClr val="windowText" lastClr="000000"/>
                </a:solidFill>
                <a:prstDash val="solid"/>
              </a:ln>
              <a:solidFill>
                <a:srgbClr val="FF0000"/>
              </a:solidFill>
              <a:effectLst/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Palanchur</a:t>
            </a:r>
            <a:r>
              <a:rPr sz="1200" spc="-55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 </a:t>
            </a:r>
            <a:r>
              <a:rPr sz="1200" spc="-114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,</a:t>
            </a:r>
            <a:r>
              <a:rPr sz="120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Chennai-</a:t>
            </a:r>
            <a:r>
              <a:rPr sz="1200" spc="-25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Verdana" panose="020B0604030504040204"/>
                <a:cs typeface="Verdana" panose="020B0604030504040204"/>
              </a:rPr>
              <a:t>123</a:t>
            </a:r>
            <a:endParaRPr sz="1200" spc="-25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rgbClr val="FF0000"/>
              </a:solidFill>
              <a:effectLst/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901" y="740748"/>
            <a:ext cx="3606899" cy="6450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ALGORITHM</a:t>
            </a:r>
            <a:endParaRPr spc="-225" dirty="0"/>
          </a:p>
        </p:txBody>
      </p:sp>
      <p:sp>
        <p:nvSpPr>
          <p:cNvPr id="5" name="object 5"/>
          <p:cNvSpPr txBox="1"/>
          <p:nvPr/>
        </p:nvSpPr>
        <p:spPr>
          <a:xfrm>
            <a:off x="990600" y="1447801"/>
            <a:ext cx="9692640" cy="4535216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299085" algn="l"/>
              </a:tabLst>
            </a:pPr>
            <a:r>
              <a:rPr sz="1400" b="1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Initialization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: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Initialize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networks</a:t>
            </a:r>
            <a:r>
              <a:rPr sz="1400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with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random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weights.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299085" algn="l"/>
              </a:tabLst>
            </a:pPr>
            <a:r>
              <a:rPr sz="1400" b="1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Training</a:t>
            </a:r>
            <a:r>
              <a:rPr sz="1400" b="1" spc="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400" b="1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Loop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: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fixed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number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epochs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or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until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convergence: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Sample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batch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real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images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from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dataset.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155700" algn="l"/>
              </a:tabLst>
            </a:pP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Generate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batch</a:t>
            </a:r>
            <a:r>
              <a:rPr sz="14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</a:t>
            </a:r>
            <a:r>
              <a:rPr sz="14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fake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images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using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network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from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random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noise vectors.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discriminator: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Compute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the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loss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real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fake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images.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Update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weights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minimize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the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loss.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generator: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Generate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new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batch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fake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images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using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current</a:t>
            </a:r>
            <a:r>
              <a:rPr sz="14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weights.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Compute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loss</a:t>
            </a:r>
            <a:r>
              <a:rPr sz="14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based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on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discriminator's</a:t>
            </a:r>
            <a:r>
              <a:rPr sz="1400" spc="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response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generated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images.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Update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weights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maximize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discriminator's</a:t>
            </a:r>
            <a:r>
              <a:rPr sz="1400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error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on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generated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images.</a:t>
            </a:r>
            <a:endParaRPr sz="14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  <a:endParaRPr spc="-285" dirty="0"/>
          </a:p>
        </p:txBody>
      </p:sp>
      <p:sp>
        <p:nvSpPr>
          <p:cNvPr id="5" name="object 5"/>
          <p:cNvSpPr txBox="1"/>
          <p:nvPr/>
        </p:nvSpPr>
        <p:spPr>
          <a:xfrm>
            <a:off x="838201" y="1371601"/>
            <a:ext cx="10172700" cy="3553537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</a:t>
            </a:r>
            <a:r>
              <a:rPr sz="1800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Serialization: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Serialize</a:t>
            </a:r>
            <a:r>
              <a:rPr sz="1600" spc="-1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6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trained</a:t>
            </a:r>
            <a:r>
              <a:rPr sz="1600" spc="-1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</a:t>
            </a:r>
            <a:r>
              <a:rPr sz="1600" spc="-1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into</a:t>
            </a:r>
            <a:r>
              <a:rPr sz="16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file</a:t>
            </a:r>
            <a:r>
              <a:rPr sz="1600" spc="-1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format</a:t>
            </a:r>
            <a:r>
              <a:rPr sz="1600" spc="-1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suitable</a:t>
            </a:r>
            <a:r>
              <a:rPr sz="1600" spc="-1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6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deployment,</a:t>
            </a:r>
            <a:r>
              <a:rPr sz="1600" spc="-1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such</a:t>
            </a:r>
            <a:r>
              <a:rPr sz="16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as</a:t>
            </a:r>
            <a:r>
              <a:rPr sz="16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TensorFlow's 	</a:t>
            </a:r>
            <a:r>
              <a:rPr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SavedModel</a:t>
            </a:r>
            <a:r>
              <a:rPr sz="16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format</a:t>
            </a:r>
            <a:r>
              <a:rPr sz="16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or</a:t>
            </a:r>
            <a:r>
              <a:rPr sz="16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PyTorch's</a:t>
            </a:r>
            <a:r>
              <a:rPr sz="16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.pt</a:t>
            </a:r>
            <a:r>
              <a:rPr sz="16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format.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 panose="05000000000000000000"/>
              <a:buChar char=""/>
            </a:pP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Deployment</a:t>
            </a:r>
            <a:r>
              <a:rPr sz="18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Environment</a:t>
            </a:r>
            <a:r>
              <a:rPr sz="18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Setup: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Set</a:t>
            </a:r>
            <a:r>
              <a:rPr sz="16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up</a:t>
            </a:r>
            <a:r>
              <a:rPr sz="16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6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deployment</a:t>
            </a:r>
            <a:r>
              <a:rPr sz="1600" spc="-1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environment</a:t>
            </a:r>
            <a:r>
              <a:rPr sz="1600" spc="-1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with</a:t>
            </a:r>
            <a:r>
              <a:rPr sz="16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6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necessary</a:t>
            </a:r>
            <a:r>
              <a:rPr sz="16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software</a:t>
            </a:r>
            <a:r>
              <a:rPr sz="1600" spc="-1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dependencies,</a:t>
            </a:r>
            <a:r>
              <a:rPr sz="1600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including</a:t>
            </a:r>
            <a:r>
              <a:rPr sz="1600" spc="-1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 	</a:t>
            </a:r>
            <a:r>
              <a:rPr sz="1600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deep</a:t>
            </a:r>
            <a:r>
              <a:rPr sz="1600" spc="-1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learning</a:t>
            </a:r>
            <a:r>
              <a:rPr sz="1600" spc="-1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framework,</a:t>
            </a:r>
            <a:r>
              <a:rPr sz="1600" spc="-1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Python</a:t>
            </a:r>
            <a:r>
              <a:rPr sz="16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runtime,</a:t>
            </a:r>
            <a:r>
              <a:rPr sz="1600" spc="-1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6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any</a:t>
            </a:r>
            <a:r>
              <a:rPr sz="16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required</a:t>
            </a:r>
            <a:r>
              <a:rPr sz="1600" spc="-1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libraries.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 panose="05000000000000000000"/>
              <a:buChar char=""/>
            </a:pP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API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Development: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Develop</a:t>
            </a:r>
            <a:r>
              <a:rPr sz="1600" spc="-1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</a:t>
            </a:r>
            <a:r>
              <a:rPr sz="16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API</a:t>
            </a:r>
            <a:r>
              <a:rPr sz="16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(Application</a:t>
            </a:r>
            <a:r>
              <a:rPr sz="1600" spc="-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Programming</a:t>
            </a:r>
            <a:r>
              <a:rPr sz="1600" spc="-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Interface)</a:t>
            </a:r>
            <a:r>
              <a:rPr sz="1600" spc="-1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6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interacting</a:t>
            </a:r>
            <a:r>
              <a:rPr sz="1600" spc="-1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with</a:t>
            </a:r>
            <a:r>
              <a:rPr sz="16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6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trained</a:t>
            </a:r>
            <a:r>
              <a:rPr sz="1600" spc="-1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model.</a:t>
            </a:r>
            <a:r>
              <a:rPr sz="1600" spc="-1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This 	</a:t>
            </a:r>
            <a:r>
              <a:rPr sz="16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API</a:t>
            </a:r>
            <a:r>
              <a:rPr sz="16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can</a:t>
            </a:r>
            <a:r>
              <a:rPr sz="16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be</a:t>
            </a:r>
            <a:r>
              <a:rPr sz="16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implemented</a:t>
            </a:r>
            <a:r>
              <a:rPr sz="1600" spc="-1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using</a:t>
            </a:r>
            <a:r>
              <a:rPr sz="1600" spc="-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web</a:t>
            </a:r>
            <a:r>
              <a:rPr sz="1600" spc="-1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frameworks</a:t>
            </a:r>
            <a:r>
              <a:rPr sz="1600" spc="-1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like</a:t>
            </a:r>
            <a:r>
              <a:rPr sz="1600" spc="-1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Flask</a:t>
            </a:r>
            <a:r>
              <a:rPr sz="1600" spc="-1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or</a:t>
            </a:r>
            <a:r>
              <a:rPr sz="16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Django.</a:t>
            </a:r>
            <a:endParaRPr sz="16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  <a:endParaRPr spc="-285" dirty="0"/>
          </a:p>
        </p:txBody>
      </p:sp>
      <p:sp>
        <p:nvSpPr>
          <p:cNvPr id="5" name="object 5"/>
          <p:cNvSpPr txBox="1"/>
          <p:nvPr/>
        </p:nvSpPr>
        <p:spPr>
          <a:xfrm>
            <a:off x="838201" y="1219200"/>
            <a:ext cx="10259060" cy="4514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</a:t>
            </a:r>
            <a:r>
              <a:rPr sz="1200" spc="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Serving:</a:t>
            </a: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Deploy</a:t>
            </a:r>
            <a:r>
              <a:rPr sz="12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2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serialized</a:t>
            </a:r>
            <a:r>
              <a:rPr sz="12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</a:t>
            </a:r>
            <a:r>
              <a:rPr sz="12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on</a:t>
            </a:r>
            <a:r>
              <a:rPr sz="12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</a:t>
            </a:r>
            <a:r>
              <a:rPr sz="12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server </a:t>
            </a:r>
            <a:r>
              <a:rPr sz="12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or</a:t>
            </a: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cloud-based</a:t>
            </a:r>
            <a:r>
              <a:rPr sz="12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platform</a:t>
            </a:r>
            <a:r>
              <a:rPr sz="12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capable</a:t>
            </a:r>
            <a:r>
              <a:rPr sz="12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</a:t>
            </a:r>
            <a:r>
              <a:rPr sz="12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handling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inference</a:t>
            </a:r>
            <a:r>
              <a:rPr sz="12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requests.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This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can</a:t>
            </a:r>
            <a:r>
              <a:rPr sz="1200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be</a:t>
            </a:r>
            <a:r>
              <a:rPr sz="12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done</a:t>
            </a:r>
            <a:r>
              <a:rPr sz="12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using</a:t>
            </a: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platforms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like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AWS</a:t>
            </a:r>
            <a:r>
              <a:rPr sz="1200" spc="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Lambda,</a:t>
            </a:r>
            <a:r>
              <a:rPr sz="1200" spc="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Google</a:t>
            </a:r>
            <a:r>
              <a:rPr sz="12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Cloud</a:t>
            </a:r>
            <a:r>
              <a:rPr sz="12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Functions,</a:t>
            </a:r>
            <a:r>
              <a:rPr sz="1200" spc="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or</a:t>
            </a:r>
            <a:r>
              <a:rPr sz="1200" spc="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dedicated</a:t>
            </a:r>
            <a:r>
              <a:rPr sz="1200" spc="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servers.</a:t>
            </a: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Scalability</a:t>
            </a:r>
            <a:r>
              <a:rPr sz="1200" spc="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200" spc="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Performance</a:t>
            </a:r>
            <a:r>
              <a:rPr sz="12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Optimization:</a:t>
            </a: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Ensure</a:t>
            </a: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2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deployed</a:t>
            </a:r>
            <a:r>
              <a:rPr sz="12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system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can</a:t>
            </a:r>
            <a:r>
              <a:rPr sz="12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handle</a:t>
            </a:r>
            <a:r>
              <a:rPr sz="12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varying</a:t>
            </a:r>
            <a:r>
              <a:rPr sz="1200" spc="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levels</a:t>
            </a:r>
            <a:r>
              <a:rPr sz="1200" spc="-1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demand</a:t>
            </a:r>
            <a:r>
              <a:rPr sz="1200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by</a:t>
            </a:r>
            <a:r>
              <a:rPr sz="12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scaling </a:t>
            </a: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resources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dynamically.</a:t>
            </a: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Optimize</a:t>
            </a:r>
            <a:r>
              <a:rPr sz="1200" spc="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2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performance</a:t>
            </a:r>
            <a:r>
              <a:rPr sz="12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2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inference</a:t>
            </a:r>
            <a:r>
              <a:rPr sz="12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process</a:t>
            </a:r>
            <a:r>
              <a:rPr sz="12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by</a:t>
            </a: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optimizing</a:t>
            </a:r>
            <a:r>
              <a:rPr sz="1200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</a:t>
            </a: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loading,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batching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inference</a:t>
            </a:r>
            <a:r>
              <a:rPr sz="12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requests,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2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utilizing</a:t>
            </a: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hardware</a:t>
            </a:r>
            <a:r>
              <a:rPr sz="1200" spc="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acceleration</a:t>
            </a:r>
            <a:r>
              <a:rPr sz="1200" spc="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where</a:t>
            </a:r>
            <a:r>
              <a:rPr sz="12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possible.</a:t>
            </a: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Monitoring</a:t>
            </a:r>
            <a:r>
              <a:rPr sz="1200" spc="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Maintenance:</a:t>
            </a: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Implement</a:t>
            </a:r>
            <a:r>
              <a:rPr sz="12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monitoring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tools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track</a:t>
            </a:r>
            <a:r>
              <a:rPr sz="1200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performance</a:t>
            </a:r>
            <a:r>
              <a:rPr sz="12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200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health</a:t>
            </a:r>
            <a:r>
              <a:rPr sz="12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</a:t>
            </a:r>
            <a:r>
              <a:rPr sz="12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deployed</a:t>
            </a:r>
            <a:r>
              <a:rPr sz="12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system.</a:t>
            </a: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Continuously</a:t>
            </a:r>
            <a:r>
              <a:rPr sz="12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monitor</a:t>
            </a:r>
            <a:r>
              <a:rPr sz="12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errors,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latency</a:t>
            </a:r>
            <a:r>
              <a:rPr sz="12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issues,</a:t>
            </a:r>
            <a:r>
              <a:rPr sz="1200" spc="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other</a:t>
            </a:r>
            <a:r>
              <a:rPr sz="12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performance</a:t>
            </a:r>
            <a:r>
              <a:rPr sz="12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metrics</a:t>
            </a:r>
            <a:r>
              <a:rPr sz="12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address</a:t>
            </a:r>
            <a:r>
              <a:rPr sz="12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them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promptly</a:t>
            </a:r>
            <a:r>
              <a:rPr sz="12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through</a:t>
            </a:r>
            <a:r>
              <a:rPr sz="12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regular</a:t>
            </a: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maintenance</a:t>
            </a:r>
            <a:r>
              <a:rPr sz="1200" spc="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200" spc="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updates.</a:t>
            </a: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Integration</a:t>
            </a:r>
            <a:r>
              <a:rPr sz="12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with</a:t>
            </a:r>
            <a:r>
              <a:rPr sz="12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Applications:</a:t>
            </a:r>
            <a:endParaRPr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Integrate</a:t>
            </a:r>
            <a:r>
              <a:rPr sz="12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2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deployed</a:t>
            </a:r>
            <a:r>
              <a:rPr sz="1200" spc="-1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Generation</a:t>
            </a:r>
            <a:r>
              <a:rPr sz="12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with</a:t>
            </a:r>
            <a:r>
              <a:rPr sz="12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other</a:t>
            </a:r>
            <a:r>
              <a:rPr sz="12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applications</a:t>
            </a:r>
            <a:r>
              <a:rPr sz="1200" spc="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or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services</a:t>
            </a:r>
            <a:r>
              <a:rPr sz="12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as</a:t>
            </a:r>
            <a:r>
              <a:rPr sz="12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needed,</a:t>
            </a:r>
            <a:r>
              <a:rPr sz="12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such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as</a:t>
            </a:r>
            <a:r>
              <a:rPr sz="12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OCR</a:t>
            </a:r>
            <a:r>
              <a:rPr sz="12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systems,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document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analysis</a:t>
            </a:r>
            <a:r>
              <a:rPr sz="12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tools, or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content</a:t>
            </a:r>
            <a:r>
              <a:rPr sz="12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generation</a:t>
            </a:r>
            <a:r>
              <a:rPr sz="12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platforms.</a:t>
            </a:r>
            <a:endParaRPr sz="12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  <a:endParaRPr spc="-530" dirty="0"/>
          </a:p>
        </p:txBody>
      </p:sp>
      <p:grpSp>
        <p:nvGrpSpPr>
          <p:cNvPr id="3" name="object 3"/>
          <p:cNvGrpSpPr/>
          <p:nvPr/>
        </p:nvGrpSpPr>
        <p:grpSpPr>
          <a:xfrm>
            <a:off x="304802" y="1219200"/>
            <a:ext cx="11461751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  <a:endParaRPr spc="-530" dirty="0"/>
          </a:p>
        </p:txBody>
      </p:sp>
      <p:grpSp>
        <p:nvGrpSpPr>
          <p:cNvPr id="3" name="object 3"/>
          <p:cNvGrpSpPr/>
          <p:nvPr/>
        </p:nvGrpSpPr>
        <p:grpSpPr>
          <a:xfrm>
            <a:off x="990601" y="1295400"/>
            <a:ext cx="10133331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CONCLUSION</a:t>
            </a:r>
            <a:endParaRPr spc="-95" dirty="0"/>
          </a:p>
        </p:txBody>
      </p:sp>
      <p:sp>
        <p:nvSpPr>
          <p:cNvPr id="5" name="object 5"/>
          <p:cNvSpPr txBox="1"/>
          <p:nvPr/>
        </p:nvSpPr>
        <p:spPr>
          <a:xfrm>
            <a:off x="990602" y="1219202"/>
            <a:ext cx="10305415" cy="276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</a:t>
            </a:r>
            <a:r>
              <a:rPr sz="1800" spc="-1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conclusion,</a:t>
            </a:r>
            <a:r>
              <a:rPr sz="1800" spc="-1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8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development</a:t>
            </a:r>
            <a:r>
              <a:rPr sz="18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</a:t>
            </a:r>
            <a:r>
              <a:rPr sz="18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</a:t>
            </a:r>
            <a:r>
              <a:rPr sz="18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8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8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Generation</a:t>
            </a:r>
            <a:r>
              <a:rPr sz="18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system</a:t>
            </a:r>
            <a:r>
              <a:rPr sz="18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using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Generative</a:t>
            </a:r>
            <a:r>
              <a:rPr sz="18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Adversarial</a:t>
            </a:r>
            <a:r>
              <a:rPr sz="18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Networks</a:t>
            </a:r>
            <a:r>
              <a:rPr sz="18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(GANs)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offers</a:t>
            </a:r>
            <a:r>
              <a:rPr sz="1800" spc="-1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</a:t>
            </a:r>
            <a:r>
              <a:rPr sz="18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promising</a:t>
            </a:r>
            <a:r>
              <a:rPr sz="1800" spc="-1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solution</a:t>
            </a:r>
            <a:r>
              <a:rPr sz="18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800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generating</a:t>
            </a:r>
            <a:r>
              <a:rPr sz="18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realistic 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8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text.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By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leveraging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advanced</a:t>
            </a:r>
            <a:r>
              <a:rPr sz="18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deep</a:t>
            </a:r>
            <a:r>
              <a:rPr sz="18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learning</a:t>
            </a:r>
            <a:r>
              <a:rPr sz="18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techniques</a:t>
            </a:r>
            <a:r>
              <a:rPr sz="18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8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optimizing</a:t>
            </a:r>
            <a:r>
              <a:rPr sz="18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hardware</a:t>
            </a:r>
            <a:r>
              <a:rPr sz="18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resources,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we</a:t>
            </a:r>
            <a:r>
              <a:rPr sz="18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can</a:t>
            </a:r>
            <a:r>
              <a:rPr sz="18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create</a:t>
            </a:r>
            <a:r>
              <a:rPr sz="18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systems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that </a:t>
            </a:r>
            <a:r>
              <a:rPr sz="1800" spc="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enhance</a:t>
            </a:r>
            <a:r>
              <a:rPr sz="18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optical</a:t>
            </a:r>
            <a:r>
              <a:rPr sz="18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character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recognition</a:t>
            </a:r>
            <a:r>
              <a:rPr sz="18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(OCR)</a:t>
            </a:r>
            <a:r>
              <a:rPr sz="18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accuracy, </a:t>
            </a:r>
            <a:r>
              <a:rPr sz="18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facilitate</a:t>
            </a:r>
            <a:r>
              <a:rPr sz="18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document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analysis,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drive</a:t>
            </a:r>
            <a:r>
              <a:rPr sz="18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innovation</a:t>
            </a:r>
            <a:r>
              <a:rPr sz="18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 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various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domains.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With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continued</a:t>
            </a:r>
            <a:r>
              <a:rPr sz="18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research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8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development,</a:t>
            </a:r>
            <a:r>
              <a:rPr sz="1800" spc="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GAN-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based</a:t>
            </a:r>
            <a:r>
              <a:rPr sz="1800" spc="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800" spc="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Generation </a:t>
            </a:r>
            <a:r>
              <a:rPr sz="1800" spc="-1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systems</a:t>
            </a:r>
            <a:r>
              <a:rPr sz="1800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have</a:t>
            </a:r>
            <a:r>
              <a:rPr sz="1800" spc="-1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8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potential</a:t>
            </a:r>
            <a:r>
              <a:rPr sz="18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8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revolutionize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how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we</a:t>
            </a:r>
            <a:r>
              <a:rPr sz="18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interact</a:t>
            </a:r>
            <a:r>
              <a:rPr sz="18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with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data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enable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new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possibilities</a:t>
            </a:r>
            <a:r>
              <a:rPr sz="18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8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artificial</a:t>
            </a:r>
            <a:r>
              <a:rPr sz="1800" spc="-1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intelligence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applications.</a:t>
            </a:r>
            <a:endParaRPr sz="18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0" dirty="0"/>
              <a:t>REFERENCES</a:t>
            </a:r>
            <a:endParaRPr spc="-350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762000" y="914402"/>
            <a:ext cx="10871200" cy="3398170"/>
          </a:xfrm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spc="-10" dirty="0"/>
              <a:t>"Deep</a:t>
            </a:r>
            <a:r>
              <a:rPr sz="2000" spc="-114" dirty="0"/>
              <a:t> </a:t>
            </a:r>
            <a:r>
              <a:rPr sz="2000" spc="-70" dirty="0"/>
              <a:t>Learning"</a:t>
            </a:r>
            <a:r>
              <a:rPr sz="2000" spc="-140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spc="-80" dirty="0"/>
              <a:t>Ian</a:t>
            </a:r>
            <a:r>
              <a:rPr sz="2000" spc="-155" dirty="0"/>
              <a:t> </a:t>
            </a:r>
            <a:r>
              <a:rPr sz="2000" dirty="0"/>
              <a:t>Goodfellow,</a:t>
            </a:r>
            <a:r>
              <a:rPr sz="2000" spc="-80" dirty="0"/>
              <a:t> </a:t>
            </a:r>
            <a:r>
              <a:rPr sz="2000" spc="-40" dirty="0"/>
              <a:t>Yoshua</a:t>
            </a:r>
            <a:r>
              <a:rPr sz="2000" spc="-120" dirty="0"/>
              <a:t> </a:t>
            </a:r>
            <a:r>
              <a:rPr sz="2000" spc="-45" dirty="0"/>
              <a:t>Bengio,</a:t>
            </a:r>
            <a:r>
              <a:rPr sz="2000" spc="-105" dirty="0"/>
              <a:t> </a:t>
            </a:r>
            <a:r>
              <a:rPr sz="2000" spc="65" dirty="0"/>
              <a:t>and</a:t>
            </a:r>
            <a:r>
              <a:rPr sz="2000" spc="-125" dirty="0"/>
              <a:t> </a:t>
            </a:r>
            <a:r>
              <a:rPr sz="2000" dirty="0"/>
              <a:t>Aaron</a:t>
            </a:r>
            <a:r>
              <a:rPr sz="2000" spc="-10" dirty="0"/>
              <a:t> Courville</a:t>
            </a:r>
            <a:endParaRPr sz="2000" spc="-10" dirty="0"/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spc="-30" dirty="0"/>
              <a:t>"Generative</a:t>
            </a:r>
            <a:r>
              <a:rPr sz="2000" spc="-95" dirty="0"/>
              <a:t> </a:t>
            </a:r>
            <a:r>
              <a:rPr sz="2000" spc="60" dirty="0"/>
              <a:t>Deep</a:t>
            </a:r>
            <a:r>
              <a:rPr sz="2000" spc="-95" dirty="0"/>
              <a:t> </a:t>
            </a:r>
            <a:r>
              <a:rPr sz="2000" spc="-70" dirty="0"/>
              <a:t>Learning:</a:t>
            </a:r>
            <a:r>
              <a:rPr sz="2000" spc="-145" dirty="0"/>
              <a:t> </a:t>
            </a:r>
            <a:r>
              <a:rPr sz="2000" spc="-10" dirty="0"/>
              <a:t>Teaching</a:t>
            </a:r>
            <a:r>
              <a:rPr sz="2000" spc="-125" dirty="0"/>
              <a:t> </a:t>
            </a:r>
            <a:r>
              <a:rPr sz="2000" dirty="0"/>
              <a:t>Machines</a:t>
            </a:r>
            <a:r>
              <a:rPr sz="2000" spc="-155" dirty="0"/>
              <a:t> </a:t>
            </a:r>
            <a:r>
              <a:rPr sz="2000" dirty="0"/>
              <a:t>to</a:t>
            </a:r>
            <a:r>
              <a:rPr sz="2000" spc="-75" dirty="0"/>
              <a:t> </a:t>
            </a:r>
            <a:r>
              <a:rPr sz="2000" spc="-60" dirty="0"/>
              <a:t>Paint,</a:t>
            </a:r>
            <a:r>
              <a:rPr sz="2000" spc="-120" dirty="0"/>
              <a:t> </a:t>
            </a:r>
            <a:r>
              <a:rPr sz="2000" spc="-114" dirty="0"/>
              <a:t>Write,</a:t>
            </a:r>
            <a:r>
              <a:rPr sz="2000" spc="-30" dirty="0"/>
              <a:t> </a:t>
            </a:r>
            <a:r>
              <a:rPr sz="2000" dirty="0"/>
              <a:t>Compose,</a:t>
            </a:r>
            <a:r>
              <a:rPr sz="2000" spc="-65" dirty="0"/>
              <a:t> </a:t>
            </a:r>
            <a:r>
              <a:rPr sz="2000" spc="65" dirty="0"/>
              <a:t>and</a:t>
            </a:r>
            <a:r>
              <a:rPr sz="2000" spc="-105" dirty="0"/>
              <a:t> </a:t>
            </a:r>
            <a:r>
              <a:rPr sz="2000" spc="-90" dirty="0"/>
              <a:t>Play"</a:t>
            </a:r>
            <a:r>
              <a:rPr sz="2000" spc="-75" dirty="0"/>
              <a:t> </a:t>
            </a:r>
            <a:r>
              <a:rPr sz="2000" spc="-25" dirty="0"/>
              <a:t>by</a:t>
            </a:r>
            <a:endParaRPr sz="2000" spc="-25" dirty="0"/>
          </a:p>
          <a:p>
            <a:pPr marL="356870">
              <a:lnSpc>
                <a:spcPct val="100000"/>
              </a:lnSpc>
            </a:pPr>
            <a:r>
              <a:rPr sz="2000" dirty="0"/>
              <a:t>David</a:t>
            </a:r>
            <a:r>
              <a:rPr sz="2000" spc="-155" dirty="0"/>
              <a:t> </a:t>
            </a:r>
            <a:r>
              <a:rPr sz="2000" spc="-10" dirty="0"/>
              <a:t>Foster</a:t>
            </a:r>
            <a:endParaRPr sz="2000" spc="-10" dirty="0"/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spc="-105" dirty="0"/>
              <a:t>"Hands-</a:t>
            </a:r>
            <a:r>
              <a:rPr sz="2000" dirty="0"/>
              <a:t>On</a:t>
            </a:r>
            <a:r>
              <a:rPr sz="2000" spc="-75" dirty="0"/>
              <a:t> </a:t>
            </a:r>
            <a:r>
              <a:rPr sz="2000" dirty="0"/>
              <a:t>Generative</a:t>
            </a:r>
            <a:r>
              <a:rPr sz="2000" spc="-100" dirty="0"/>
              <a:t> </a:t>
            </a:r>
            <a:r>
              <a:rPr sz="2000" spc="-50" dirty="0"/>
              <a:t>Adversarial</a:t>
            </a:r>
            <a:r>
              <a:rPr sz="2000" spc="-20" dirty="0"/>
              <a:t> </a:t>
            </a:r>
            <a:r>
              <a:rPr sz="2000" spc="-80" dirty="0"/>
              <a:t>Networks</a:t>
            </a:r>
            <a:r>
              <a:rPr sz="2000" spc="-105" dirty="0"/>
              <a:t> </a:t>
            </a:r>
            <a:r>
              <a:rPr sz="2000" spc="-75" dirty="0"/>
              <a:t>with</a:t>
            </a:r>
            <a:r>
              <a:rPr sz="2000" spc="-60" dirty="0"/>
              <a:t> </a:t>
            </a:r>
            <a:r>
              <a:rPr sz="2000" spc="-70" dirty="0"/>
              <a:t>PyTorch</a:t>
            </a:r>
            <a:r>
              <a:rPr sz="2000" spc="-95" dirty="0"/>
              <a:t> </a:t>
            </a:r>
            <a:r>
              <a:rPr sz="2000" spc="-215" dirty="0"/>
              <a:t>1.x:</a:t>
            </a:r>
            <a:r>
              <a:rPr sz="2000" spc="-100" dirty="0"/>
              <a:t> </a:t>
            </a:r>
            <a:r>
              <a:rPr sz="2000" spc="-65" dirty="0"/>
              <a:t>Implement</a:t>
            </a:r>
            <a:r>
              <a:rPr sz="2000" spc="-85" dirty="0"/>
              <a:t> </a:t>
            </a:r>
            <a:r>
              <a:rPr sz="2000" spc="-100" dirty="0"/>
              <a:t>next-</a:t>
            </a:r>
            <a:r>
              <a:rPr sz="2000" spc="-10" dirty="0"/>
              <a:t>generation</a:t>
            </a:r>
            <a:endParaRPr sz="2000" spc="-10" dirty="0"/>
          </a:p>
          <a:p>
            <a:pPr marL="356870">
              <a:lnSpc>
                <a:spcPct val="100000"/>
              </a:lnSpc>
            </a:pPr>
            <a:r>
              <a:rPr sz="2000" spc="-45" dirty="0"/>
              <a:t>neural</a:t>
            </a:r>
            <a:r>
              <a:rPr sz="2000" spc="-135" dirty="0"/>
              <a:t> </a:t>
            </a:r>
            <a:r>
              <a:rPr sz="2000" spc="-80" dirty="0"/>
              <a:t>networks</a:t>
            </a:r>
            <a:r>
              <a:rPr sz="2000" spc="-114" dirty="0"/>
              <a:t> </a:t>
            </a:r>
            <a:r>
              <a:rPr sz="2000" spc="-10" dirty="0"/>
              <a:t>to</a:t>
            </a:r>
            <a:r>
              <a:rPr sz="2000" spc="-114" dirty="0"/>
              <a:t> </a:t>
            </a:r>
            <a:r>
              <a:rPr sz="2000" spc="-30" dirty="0"/>
              <a:t>build</a:t>
            </a:r>
            <a:r>
              <a:rPr sz="2000" spc="-145" dirty="0"/>
              <a:t> </a:t>
            </a:r>
            <a:r>
              <a:rPr sz="2000" spc="-30" dirty="0"/>
              <a:t>powerful</a:t>
            </a:r>
            <a:r>
              <a:rPr sz="2000" spc="-110" dirty="0"/>
              <a:t> </a:t>
            </a:r>
            <a:r>
              <a:rPr sz="2000" dirty="0"/>
              <a:t>GAN</a:t>
            </a:r>
            <a:r>
              <a:rPr sz="2000" spc="-25" dirty="0"/>
              <a:t> </a:t>
            </a:r>
            <a:r>
              <a:rPr sz="2000" spc="-35" dirty="0"/>
              <a:t>models</a:t>
            </a:r>
            <a:r>
              <a:rPr sz="2000" spc="-70" dirty="0"/>
              <a:t> </a:t>
            </a:r>
            <a:r>
              <a:rPr sz="2000" spc="-80" dirty="0"/>
              <a:t>using</a:t>
            </a:r>
            <a:r>
              <a:rPr sz="2000" spc="-120" dirty="0"/>
              <a:t> </a:t>
            </a:r>
            <a:r>
              <a:rPr sz="2000" spc="-85" dirty="0"/>
              <a:t>Python"</a:t>
            </a:r>
            <a:r>
              <a:rPr sz="2000" spc="-114" dirty="0"/>
              <a:t> </a:t>
            </a:r>
            <a:r>
              <a:rPr sz="2000" dirty="0"/>
              <a:t>by</a:t>
            </a:r>
            <a:r>
              <a:rPr sz="2000" spc="-114" dirty="0"/>
              <a:t> </a:t>
            </a:r>
            <a:r>
              <a:rPr sz="2000" spc="-30" dirty="0"/>
              <a:t>Stefano</a:t>
            </a:r>
            <a:r>
              <a:rPr sz="2000" spc="-40" dirty="0"/>
              <a:t> </a:t>
            </a:r>
            <a:r>
              <a:rPr sz="2000" spc="-10" dirty="0"/>
              <a:t>Vanazzi</a:t>
            </a:r>
            <a:endParaRPr sz="2000" spc="-10" dirty="0"/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spc="-65" dirty="0"/>
              <a:t>"GANs</a:t>
            </a:r>
            <a:r>
              <a:rPr sz="2000" spc="-10" dirty="0"/>
              <a:t> </a:t>
            </a:r>
            <a:r>
              <a:rPr sz="2000" spc="-90" dirty="0"/>
              <a:t>in</a:t>
            </a:r>
            <a:r>
              <a:rPr sz="2000" spc="-165" dirty="0"/>
              <a:t> </a:t>
            </a:r>
            <a:r>
              <a:rPr sz="2000" spc="-30" dirty="0"/>
              <a:t>Action: </a:t>
            </a:r>
            <a:r>
              <a:rPr sz="2000" spc="60" dirty="0"/>
              <a:t>Deep</a:t>
            </a:r>
            <a:r>
              <a:rPr sz="2000" spc="-145" dirty="0"/>
              <a:t> </a:t>
            </a:r>
            <a:r>
              <a:rPr sz="2000" spc="-40" dirty="0"/>
              <a:t>learning</a:t>
            </a:r>
            <a:r>
              <a:rPr sz="2000" spc="-160" dirty="0"/>
              <a:t> </a:t>
            </a:r>
            <a:r>
              <a:rPr sz="2000" spc="-75" dirty="0"/>
              <a:t>with</a:t>
            </a:r>
            <a:r>
              <a:rPr sz="2000" spc="-145" dirty="0"/>
              <a:t> </a:t>
            </a:r>
            <a:r>
              <a:rPr sz="2000" dirty="0"/>
              <a:t>Generative</a:t>
            </a:r>
            <a:r>
              <a:rPr sz="2000" spc="-120" dirty="0"/>
              <a:t> </a:t>
            </a:r>
            <a:r>
              <a:rPr sz="2000" spc="-50" dirty="0"/>
              <a:t>Adversarial</a:t>
            </a:r>
            <a:r>
              <a:rPr sz="2000" spc="-55" dirty="0"/>
              <a:t> </a:t>
            </a:r>
            <a:r>
              <a:rPr sz="2000" spc="-100" dirty="0"/>
              <a:t>Networks"</a:t>
            </a:r>
            <a:r>
              <a:rPr sz="2000" spc="-110" dirty="0"/>
              <a:t> </a:t>
            </a:r>
            <a:r>
              <a:rPr sz="2000" dirty="0"/>
              <a:t>by</a:t>
            </a:r>
            <a:r>
              <a:rPr sz="2000" spc="-140" dirty="0"/>
              <a:t> </a:t>
            </a:r>
            <a:r>
              <a:rPr sz="2000" dirty="0"/>
              <a:t>Jakub</a:t>
            </a:r>
            <a:r>
              <a:rPr sz="2000" spc="-70" dirty="0"/>
              <a:t> </a:t>
            </a:r>
            <a:r>
              <a:rPr sz="2000" spc="-45" dirty="0"/>
              <a:t>Langr</a:t>
            </a:r>
            <a:r>
              <a:rPr sz="2000" spc="-135" dirty="0"/>
              <a:t> </a:t>
            </a:r>
            <a:r>
              <a:rPr sz="2000" spc="40" dirty="0"/>
              <a:t>and</a:t>
            </a:r>
            <a:endParaRPr sz="2000" spc="40" dirty="0"/>
          </a:p>
          <a:p>
            <a:pPr marL="356870">
              <a:lnSpc>
                <a:spcPct val="100000"/>
              </a:lnSpc>
            </a:pPr>
            <a:r>
              <a:rPr sz="2000" spc="-70" dirty="0"/>
              <a:t>Vladimir</a:t>
            </a:r>
            <a:r>
              <a:rPr sz="2000" spc="-35" dirty="0"/>
              <a:t> </a:t>
            </a:r>
            <a:r>
              <a:rPr sz="2000" spc="-25" dirty="0"/>
              <a:t>Bok</a:t>
            </a:r>
            <a:endParaRPr sz="2000" spc="-25" dirty="0"/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spc="-35" dirty="0"/>
              <a:t>Neural</a:t>
            </a:r>
            <a:r>
              <a:rPr sz="2000" spc="-114" dirty="0"/>
              <a:t> </a:t>
            </a:r>
            <a:r>
              <a:rPr sz="2000" spc="-80" dirty="0"/>
              <a:t>Networks</a:t>
            </a:r>
            <a:r>
              <a:rPr sz="2000" spc="-110" dirty="0"/>
              <a:t> </a:t>
            </a:r>
            <a:r>
              <a:rPr sz="2000" spc="65" dirty="0"/>
              <a:t>and</a:t>
            </a:r>
            <a:r>
              <a:rPr sz="2000" spc="-90" dirty="0"/>
              <a:t> </a:t>
            </a:r>
            <a:r>
              <a:rPr sz="2000" spc="60" dirty="0"/>
              <a:t>Deep</a:t>
            </a:r>
            <a:r>
              <a:rPr sz="2000" spc="-135" dirty="0"/>
              <a:t> </a:t>
            </a:r>
            <a:r>
              <a:rPr sz="2000" spc="-70" dirty="0"/>
              <a:t>Learning:</a:t>
            </a:r>
            <a:r>
              <a:rPr sz="2000" spc="-130" dirty="0"/>
              <a:t> </a:t>
            </a:r>
            <a:r>
              <a:rPr sz="2000" spc="95" dirty="0"/>
              <a:t>A</a:t>
            </a:r>
            <a:r>
              <a:rPr sz="2000" spc="-114" dirty="0"/>
              <a:t> </a:t>
            </a:r>
            <a:r>
              <a:rPr sz="2000" spc="-95" dirty="0"/>
              <a:t>Textbook"</a:t>
            </a:r>
            <a:r>
              <a:rPr sz="2000" spc="-85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dirty="0"/>
              <a:t>Charu</a:t>
            </a:r>
            <a:r>
              <a:rPr sz="2000" spc="-125" dirty="0"/>
              <a:t> </a:t>
            </a:r>
            <a:r>
              <a:rPr sz="2000" dirty="0"/>
              <a:t>C.</a:t>
            </a:r>
            <a:r>
              <a:rPr sz="2000" spc="-135" dirty="0"/>
              <a:t> </a:t>
            </a:r>
            <a:r>
              <a:rPr sz="2000" spc="-10" dirty="0"/>
              <a:t>Aggarwal</a:t>
            </a:r>
            <a:endParaRPr sz="2000"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2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AGENDA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2667002" y="1905001"/>
            <a:ext cx="5865495" cy="30296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Problem</a:t>
            </a:r>
            <a:r>
              <a:rPr sz="2800" spc="-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Statement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Proposed</a:t>
            </a:r>
            <a:r>
              <a:rPr sz="2800" spc="-1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28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System/Solution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System</a:t>
            </a:r>
            <a:r>
              <a:rPr sz="2800" spc="-1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Development</a:t>
            </a:r>
            <a:r>
              <a:rPr sz="2800" spc="-2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Approach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Algorithms</a:t>
            </a:r>
            <a:r>
              <a:rPr sz="2800" spc="-2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&amp;</a:t>
            </a:r>
            <a:r>
              <a:rPr sz="2800" spc="-1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Deployment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Result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Conclusion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References</a:t>
            </a:r>
            <a:endParaRPr sz="28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5" dirty="0"/>
              <a:t>PROBLEM</a:t>
            </a:r>
            <a:r>
              <a:rPr spc="-50" dirty="0"/>
              <a:t> </a:t>
            </a:r>
            <a:r>
              <a:rPr spc="-390" dirty="0"/>
              <a:t>STATEMENT</a:t>
            </a:r>
            <a:endParaRPr spc="-390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16864" y="1600206"/>
            <a:ext cx="10871200" cy="2471099"/>
          </a:xfrm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3048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  <a:endParaRPr spc="-340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16864" y="1524002"/>
            <a:ext cx="10871200" cy="417165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500" b="1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Problem</a:t>
            </a:r>
            <a:r>
              <a:rPr sz="1500" b="1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500" b="1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Identification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/>
              <a:cs typeface="Tahom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Identify</a:t>
            </a:r>
            <a:r>
              <a:rPr sz="1500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5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need</a:t>
            </a:r>
            <a:r>
              <a:rPr sz="15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5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generating</a:t>
            </a:r>
            <a:r>
              <a:rPr sz="1500" spc="-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realistic</a:t>
            </a:r>
            <a:r>
              <a:rPr sz="1500" spc="-1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500" spc="-1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5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data</a:t>
            </a:r>
            <a:r>
              <a:rPr sz="15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5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various</a:t>
            </a:r>
            <a:r>
              <a:rPr sz="1500" spc="-1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applications</a:t>
            </a:r>
            <a:r>
              <a:rPr sz="1500" spc="-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such</a:t>
            </a:r>
            <a:r>
              <a:rPr sz="15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as</a:t>
            </a:r>
            <a:r>
              <a:rPr sz="15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OCR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systems,</a:t>
            </a:r>
            <a:r>
              <a:rPr sz="15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</a:t>
            </a:r>
            <a:r>
              <a:rPr sz="15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15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analysis,</a:t>
            </a:r>
            <a:r>
              <a:rPr sz="15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1500" spc="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sz="15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1500" spc="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sz="15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augmentation.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500" b="1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Data</a:t>
            </a:r>
            <a:r>
              <a:rPr sz="1500" b="1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500" b="1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Collection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/>
              <a:cs typeface="Tahom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Gather</a:t>
            </a:r>
            <a:r>
              <a:rPr sz="15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1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</a:t>
            </a:r>
            <a:r>
              <a:rPr sz="15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diverse</a:t>
            </a:r>
            <a:r>
              <a:rPr sz="15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dataset</a:t>
            </a:r>
            <a:r>
              <a:rPr sz="15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</a:t>
            </a:r>
            <a:r>
              <a:rPr sz="15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5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5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samples</a:t>
            </a:r>
            <a:r>
              <a:rPr sz="15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covering</a:t>
            </a:r>
            <a:r>
              <a:rPr sz="15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different</a:t>
            </a:r>
            <a:r>
              <a:rPr sz="1500" spc="-1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languages,</a:t>
            </a:r>
            <a:r>
              <a:rPr sz="15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styles,</a:t>
            </a:r>
            <a:r>
              <a:rPr sz="15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characters.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Ensure</a:t>
            </a:r>
            <a:r>
              <a:rPr sz="15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5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dataset</a:t>
            </a:r>
            <a:r>
              <a:rPr sz="15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includes</a:t>
            </a:r>
            <a:r>
              <a:rPr sz="1500" spc="-1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variations</a:t>
            </a:r>
            <a:r>
              <a:rPr sz="15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</a:t>
            </a:r>
            <a:r>
              <a:rPr sz="15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stroke</a:t>
            </a:r>
            <a:r>
              <a:rPr sz="15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thickness,</a:t>
            </a:r>
            <a:r>
              <a:rPr sz="15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slant,</a:t>
            </a:r>
            <a:r>
              <a:rPr sz="15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5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spatial</a:t>
            </a:r>
            <a:r>
              <a:rPr sz="15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arrangement</a:t>
            </a:r>
            <a:r>
              <a:rPr sz="15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5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capture</a:t>
            </a:r>
            <a:r>
              <a:rPr sz="15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 </a:t>
            </a:r>
            <a:r>
              <a:rPr sz="15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real-</a:t>
            </a:r>
            <a:r>
              <a:rPr sz="15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world</a:t>
            </a:r>
            <a:r>
              <a:rPr sz="1500" spc="-1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variability.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500" b="1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Data</a:t>
            </a:r>
            <a:r>
              <a:rPr sz="1500" b="1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500" b="1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Preprocessing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/>
              <a:cs typeface="Tahom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Normalize</a:t>
            </a:r>
            <a:r>
              <a:rPr sz="1500" spc="-1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5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size,</a:t>
            </a:r>
            <a:r>
              <a:rPr sz="15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orientation,</a:t>
            </a:r>
            <a:r>
              <a:rPr sz="1500" spc="-1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5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contrast</a:t>
            </a:r>
            <a:r>
              <a:rPr sz="15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</a:t>
            </a:r>
            <a:r>
              <a:rPr sz="15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5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500" spc="-1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5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images</a:t>
            </a:r>
            <a:r>
              <a:rPr sz="1500" spc="-1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5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ensure</a:t>
            </a:r>
            <a:r>
              <a:rPr sz="15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consistency</a:t>
            </a:r>
            <a:r>
              <a:rPr sz="1500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across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5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sz="15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dataset.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Optionally,</a:t>
            </a:r>
            <a:r>
              <a:rPr sz="1500" spc="-1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apply</a:t>
            </a:r>
            <a:r>
              <a:rPr sz="15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data</a:t>
            </a:r>
            <a:r>
              <a:rPr sz="15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augmentation</a:t>
            </a:r>
            <a:r>
              <a:rPr sz="1500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techniques</a:t>
            </a:r>
            <a:r>
              <a:rPr sz="15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such</a:t>
            </a:r>
            <a:r>
              <a:rPr sz="15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as</a:t>
            </a:r>
            <a:r>
              <a:rPr sz="15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rotation,</a:t>
            </a:r>
            <a:r>
              <a:rPr sz="15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scaling,</a:t>
            </a:r>
            <a:r>
              <a:rPr sz="1500" spc="-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5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cropping</a:t>
            </a:r>
            <a:r>
              <a:rPr sz="15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5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increase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r>
              <a:rPr sz="15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variability.</a:t>
            </a:r>
            <a:endParaRPr sz="15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  <a:endParaRPr spc="-340" dirty="0"/>
          </a:p>
        </p:txBody>
      </p:sp>
      <p:sp>
        <p:nvSpPr>
          <p:cNvPr id="5" name="object 5"/>
          <p:cNvSpPr txBox="1"/>
          <p:nvPr/>
        </p:nvSpPr>
        <p:spPr>
          <a:xfrm>
            <a:off x="914402" y="1600202"/>
            <a:ext cx="10346055" cy="396262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500" b="1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Generator </a:t>
            </a:r>
            <a:r>
              <a:rPr sz="1500" b="1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Network</a:t>
            </a:r>
            <a:r>
              <a:rPr sz="1500" b="1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Design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: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Design</a:t>
            </a:r>
            <a:r>
              <a:rPr sz="1500" spc="-1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1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</a:t>
            </a:r>
            <a:r>
              <a:rPr sz="15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generator</a:t>
            </a:r>
            <a:r>
              <a:rPr sz="15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network</a:t>
            </a:r>
            <a:r>
              <a:rPr sz="15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architecture</a:t>
            </a:r>
            <a:r>
              <a:rPr sz="1500" spc="-1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using</a:t>
            </a:r>
            <a:r>
              <a:rPr sz="15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convolutional</a:t>
            </a:r>
            <a:r>
              <a:rPr sz="1500" spc="-1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neural</a:t>
            </a:r>
            <a:r>
              <a:rPr sz="15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networks</a:t>
            </a:r>
            <a:r>
              <a:rPr sz="15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(CNNs)</a:t>
            </a:r>
            <a:r>
              <a:rPr sz="15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5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transform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random</a:t>
            </a:r>
            <a:r>
              <a:rPr sz="15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noise</a:t>
            </a:r>
            <a:r>
              <a:rPr sz="15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vectors</a:t>
            </a:r>
            <a:r>
              <a:rPr sz="15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into</a:t>
            </a:r>
            <a:r>
              <a:rPr sz="15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realistic</a:t>
            </a:r>
            <a:r>
              <a:rPr sz="1500" spc="-1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500" spc="-1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5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images.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Experiment</a:t>
            </a:r>
            <a:r>
              <a:rPr sz="1500" spc="-1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with</a:t>
            </a:r>
            <a:r>
              <a:rPr sz="15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various</a:t>
            </a:r>
            <a:r>
              <a:rPr sz="15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architectures</a:t>
            </a:r>
            <a:r>
              <a:rPr sz="1500" spc="-1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5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hyperparameters</a:t>
            </a:r>
            <a:r>
              <a:rPr sz="1500" spc="-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5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optimize</a:t>
            </a:r>
            <a:r>
              <a:rPr sz="15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5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generator's</a:t>
            </a:r>
            <a:r>
              <a:rPr sz="15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ability</a:t>
            </a:r>
            <a:r>
              <a:rPr sz="1500" spc="-1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 </a:t>
            </a:r>
            <a:r>
              <a:rPr sz="15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generate</a:t>
            </a:r>
            <a:r>
              <a:rPr sz="15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diverse</a:t>
            </a:r>
            <a:r>
              <a:rPr sz="15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5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high-</a:t>
            </a:r>
            <a:r>
              <a:rPr sz="15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quality</a:t>
            </a:r>
            <a:r>
              <a:rPr sz="15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5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samples.</a:t>
            </a:r>
            <a:endParaRPr sz="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94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b="1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Discriminator</a:t>
            </a:r>
            <a:r>
              <a:rPr sz="1400" b="1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400" b="1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Network</a:t>
            </a:r>
            <a:r>
              <a:rPr sz="1400" b="1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400" b="1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Design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: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Develop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network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architecture</a:t>
            </a:r>
            <a:r>
              <a:rPr sz="14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using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CNNs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distinguish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between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real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images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synthetic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ones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generated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by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generator.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</a:t>
            </a:r>
            <a:r>
              <a:rPr sz="1400" spc="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accurately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classify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between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real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synthetic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samples.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b="1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Adversarial</a:t>
            </a:r>
            <a:r>
              <a:rPr sz="1400" b="1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400" b="1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Training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: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</a:t>
            </a:r>
            <a:r>
              <a:rPr sz="1400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networks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simultaneously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adversarial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manner.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aims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produce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realistic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fool</a:t>
            </a:r>
            <a:r>
              <a:rPr sz="14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discriminator,</a:t>
            </a:r>
            <a:r>
              <a:rPr sz="1400" spc="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while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discriminator</a:t>
            </a:r>
            <a:r>
              <a:rPr sz="1400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aims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distinguish</a:t>
            </a:r>
            <a:r>
              <a:rPr sz="1400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between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real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synthetic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samples.</a:t>
            </a:r>
            <a:endParaRPr sz="14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  <a:endParaRPr spc="-340" dirty="0"/>
          </a:p>
        </p:txBody>
      </p:sp>
      <p:sp>
        <p:nvSpPr>
          <p:cNvPr id="5" name="object 5"/>
          <p:cNvSpPr txBox="1"/>
          <p:nvPr/>
        </p:nvSpPr>
        <p:spPr>
          <a:xfrm>
            <a:off x="838201" y="1143001"/>
            <a:ext cx="10233660" cy="2773836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b="1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Evaluation</a:t>
            </a:r>
            <a:r>
              <a:rPr sz="1400" b="1" spc="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and </a:t>
            </a:r>
            <a:r>
              <a:rPr sz="1400" b="1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Validation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: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Evaluate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performance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trained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using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qualitative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quantitative</a:t>
            </a:r>
            <a:r>
              <a:rPr sz="1400" spc="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metrics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such</a:t>
            </a:r>
            <a:r>
              <a:rPr sz="14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as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visual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inspection, </a:t>
            </a:r>
            <a:r>
              <a:rPr sz="14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similarity</a:t>
            </a:r>
            <a:r>
              <a:rPr sz="1400" spc="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real 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handwriting,</a:t>
            </a:r>
            <a:r>
              <a:rPr sz="1400" spc="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perceptual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quality.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Validate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on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separate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test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dataset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assess</a:t>
            </a:r>
            <a:r>
              <a:rPr sz="1400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its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generalization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ability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robustness.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</a:pP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 panose="05000000000000000000"/>
              <a:buChar char=""/>
            </a:pP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b="1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Integration</a:t>
            </a:r>
            <a:r>
              <a:rPr sz="1400" b="1" spc="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400" b="1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with</a:t>
            </a:r>
            <a:r>
              <a:rPr sz="1400" b="1" spc="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OCR</a:t>
            </a:r>
            <a:r>
              <a:rPr sz="1400" b="1" spc="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400" b="1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Systems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: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Integrate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trained</a:t>
            </a:r>
            <a:r>
              <a:rPr sz="1400" spc="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GAN-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based model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with</a:t>
            </a:r>
            <a:r>
              <a:rPr sz="14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existing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OCR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systems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enhance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their</a:t>
            </a:r>
            <a:r>
              <a:rPr sz="1400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accuracy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robustness.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Use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synthetic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generated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by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GAN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augment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training</a:t>
            </a:r>
            <a:r>
              <a:rPr sz="1400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data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OCR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models,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enabling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better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recognition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diverse 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writing</a:t>
            </a:r>
            <a:r>
              <a:rPr sz="1400" spc="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styles</a:t>
            </a:r>
            <a:r>
              <a:rPr sz="14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variations.</a:t>
            </a:r>
            <a:endParaRPr sz="14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  <a:endParaRPr spc="-340" dirty="0"/>
          </a:p>
        </p:txBody>
      </p:sp>
      <p:sp>
        <p:nvSpPr>
          <p:cNvPr id="5" name="object 5"/>
          <p:cNvSpPr txBox="1"/>
          <p:nvPr/>
        </p:nvSpPr>
        <p:spPr>
          <a:xfrm>
            <a:off x="838202" y="1371602"/>
            <a:ext cx="10305415" cy="320472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Fine-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tuning</a:t>
            </a:r>
            <a:r>
              <a:rPr sz="1400" spc="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Optimization: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Fine-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tune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parameters</a:t>
            </a:r>
            <a:r>
              <a:rPr sz="1400" spc="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GAN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using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techniques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such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as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gradient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descent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adaptive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learning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rates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further</a:t>
            </a:r>
            <a:r>
              <a:rPr sz="1400" spc="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improve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its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performance.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Optimize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efficient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deployment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on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various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platforms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devices,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ensuring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real-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time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processing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images.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</a:pP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 panose="05000000000000000000"/>
              <a:buChar char=""/>
            </a:pP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Deployment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Further</a:t>
            </a:r>
            <a:r>
              <a:rPr sz="1400" spc="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Iterations: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Deploy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trained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GAN-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based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handwritten</a:t>
            </a:r>
            <a:r>
              <a:rPr sz="1400" spc="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generation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use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various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applications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such</a:t>
            </a:r>
            <a:r>
              <a:rPr sz="14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as</a:t>
            </a:r>
            <a:r>
              <a:rPr sz="14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OCR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systems,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document</a:t>
            </a:r>
            <a:r>
              <a:rPr sz="1400" spc="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analysis,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data</a:t>
            </a:r>
            <a:r>
              <a:rPr sz="1400" spc="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augmentation.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Monitor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model's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performance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in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real-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world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scenarios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iterate</a:t>
            </a:r>
            <a:r>
              <a:rPr sz="14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on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system</a:t>
            </a:r>
            <a:r>
              <a:rPr sz="14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address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any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identified </a:t>
            </a:r>
            <a:r>
              <a:rPr sz="14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issues</a:t>
            </a:r>
            <a:r>
              <a:rPr sz="14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or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areas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improvement.</a:t>
            </a:r>
            <a:endParaRPr sz="14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  <a:endParaRPr spc="-40" dirty="0"/>
          </a:p>
        </p:txBody>
      </p:sp>
      <p:sp>
        <p:nvSpPr>
          <p:cNvPr id="5" name="object 5"/>
          <p:cNvSpPr txBox="1"/>
          <p:nvPr/>
        </p:nvSpPr>
        <p:spPr>
          <a:xfrm>
            <a:off x="838200" y="1066801"/>
            <a:ext cx="10180320" cy="3556743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Hardware</a:t>
            </a:r>
            <a:r>
              <a:rPr sz="18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Requirements: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800" b="1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GPU</a:t>
            </a:r>
            <a:r>
              <a:rPr sz="1800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:</a:t>
            </a:r>
            <a:r>
              <a:rPr sz="18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Utilize</a:t>
            </a:r>
            <a:r>
              <a:rPr sz="18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Graphics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Processing</a:t>
            </a:r>
            <a:r>
              <a:rPr sz="1800" spc="-1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Units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(GPUs)</a:t>
            </a:r>
            <a:r>
              <a:rPr sz="1800" spc="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8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accelerating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training</a:t>
            </a:r>
            <a:r>
              <a:rPr sz="1800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process</a:t>
            </a:r>
            <a:r>
              <a:rPr sz="18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of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GAN</a:t>
            </a:r>
            <a:r>
              <a:rPr sz="1800" spc="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models.</a:t>
            </a:r>
            <a:r>
              <a:rPr sz="18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Choose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GPUs</a:t>
            </a:r>
            <a:r>
              <a:rPr sz="1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with</a:t>
            </a:r>
            <a:r>
              <a:rPr sz="18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high</a:t>
            </a:r>
            <a:r>
              <a:rPr sz="18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compute</a:t>
            </a:r>
            <a:r>
              <a:rPr sz="18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capabilities</a:t>
            </a:r>
            <a:r>
              <a:rPr sz="1800" spc="-1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8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memory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bandwidth.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800" b="1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Multi-</a:t>
            </a:r>
            <a:r>
              <a:rPr sz="1800" b="1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GPU</a:t>
            </a:r>
            <a:r>
              <a:rPr sz="1800" b="1" spc="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Setup</a:t>
            </a:r>
            <a:r>
              <a:rPr sz="1800" spc="-1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:</a:t>
            </a:r>
            <a:r>
              <a:rPr sz="18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Employ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multiple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GPUs</a:t>
            </a:r>
            <a:r>
              <a:rPr sz="18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8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distributed</a:t>
            </a:r>
            <a:r>
              <a:rPr sz="18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training</a:t>
            </a:r>
            <a:r>
              <a:rPr sz="1800" spc="-1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8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reduce</a:t>
            </a:r>
            <a:r>
              <a:rPr sz="18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training</a:t>
            </a:r>
            <a:r>
              <a:rPr sz="1800" spc="-1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time.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High-</a:t>
            </a:r>
            <a:r>
              <a:rPr sz="1800" b="1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Performance</a:t>
            </a:r>
            <a:r>
              <a:rPr sz="1800" b="1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800" b="1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Computing</a:t>
            </a:r>
            <a:r>
              <a:rPr sz="1800" b="1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800" b="1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(HPC)</a:t>
            </a:r>
            <a:r>
              <a:rPr sz="1800" b="1" spc="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Systems</a:t>
            </a:r>
            <a:r>
              <a:rPr sz="1800" spc="-1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:</a:t>
            </a:r>
            <a:r>
              <a:rPr sz="18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Utilize</a:t>
            </a:r>
            <a:r>
              <a:rPr sz="1800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HPC</a:t>
            </a:r>
            <a:r>
              <a:rPr sz="18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clusters</a:t>
            </a:r>
            <a:r>
              <a:rPr sz="18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or</a:t>
            </a:r>
            <a:r>
              <a:rPr sz="18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cloud-based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platforms</a:t>
            </a:r>
            <a:r>
              <a:rPr sz="18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with</a:t>
            </a:r>
            <a:r>
              <a:rPr sz="18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powerful</a:t>
            </a:r>
            <a:r>
              <a:rPr sz="18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GPUs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8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large-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scale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training.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sz="1800" b="1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Sufficient</a:t>
            </a:r>
            <a:r>
              <a:rPr sz="1800" b="1" spc="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800" b="1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Memory</a:t>
            </a:r>
            <a:r>
              <a:rPr sz="18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:</a:t>
            </a:r>
            <a:r>
              <a:rPr sz="18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Ensure 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GPUs</a:t>
            </a:r>
            <a:r>
              <a:rPr sz="18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have</a:t>
            </a:r>
            <a:r>
              <a:rPr sz="18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sufficient</a:t>
            </a:r>
            <a:r>
              <a:rPr sz="1800" spc="-1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memory</a:t>
            </a:r>
            <a:r>
              <a:rPr sz="18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capacity</a:t>
            </a:r>
            <a:r>
              <a:rPr sz="1800" spc="-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</a:t>
            </a:r>
            <a:r>
              <a:rPr sz="18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accommodate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8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</a:t>
            </a:r>
            <a:r>
              <a:rPr sz="18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architecture</a:t>
            </a:r>
            <a:r>
              <a:rPr sz="1800" spc="-1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800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dataset</a:t>
            </a:r>
            <a:r>
              <a:rPr sz="18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size.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High-</a:t>
            </a:r>
            <a:r>
              <a:rPr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Speed</a:t>
            </a:r>
            <a:r>
              <a:rPr sz="1800" b="1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1800" b="1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/>
                <a:cs typeface="Tahoma" panose="020B0604030504040204"/>
              </a:rPr>
              <a:t>Storage</a:t>
            </a:r>
            <a:r>
              <a:rPr sz="18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:</a:t>
            </a:r>
            <a:r>
              <a:rPr sz="18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Utilize</a:t>
            </a:r>
            <a:r>
              <a:rPr sz="18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NVMe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25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SSDs</a:t>
            </a:r>
            <a:r>
              <a:rPr sz="18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8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fast</a:t>
            </a:r>
            <a:r>
              <a:rPr sz="18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data</a:t>
            </a:r>
            <a:r>
              <a:rPr sz="18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loading</a:t>
            </a:r>
            <a:r>
              <a:rPr sz="18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8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efficient</a:t>
            </a:r>
            <a:r>
              <a:rPr sz="1800" spc="-1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storage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during</a:t>
            </a:r>
            <a:r>
              <a:rPr sz="1800" spc="-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training.</a:t>
            </a:r>
            <a:endParaRPr sz="18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  <a:endParaRPr spc="-40" dirty="0"/>
          </a:p>
        </p:txBody>
      </p:sp>
      <p:sp>
        <p:nvSpPr>
          <p:cNvPr id="5" name="object 5"/>
          <p:cNvSpPr txBox="1"/>
          <p:nvPr/>
        </p:nvSpPr>
        <p:spPr>
          <a:xfrm>
            <a:off x="762002" y="1371601"/>
            <a:ext cx="10308591" cy="369331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Software</a:t>
            </a:r>
            <a:r>
              <a:rPr sz="1600" spc="-1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Requirements: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Deep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Learning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Framework:</a:t>
            </a:r>
            <a:r>
              <a:rPr sz="1400" spc="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Choose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deep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learning 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framework</a:t>
            </a:r>
            <a:r>
              <a:rPr sz="14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such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as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TensorFlow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or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PyTorch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building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training</a:t>
            </a:r>
            <a:r>
              <a:rPr sz="1400" spc="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GAN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models.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GPU-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Accelerated</a:t>
            </a:r>
            <a:r>
              <a:rPr sz="1400" spc="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Libraries:</a:t>
            </a:r>
            <a:r>
              <a:rPr sz="1400" spc="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Utilize</a:t>
            </a:r>
            <a:r>
              <a:rPr sz="1400" spc="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libraries</a:t>
            </a:r>
            <a:r>
              <a:rPr sz="1400" spc="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like</a:t>
            </a:r>
            <a:r>
              <a:rPr sz="1400" spc="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cuDNN</a:t>
            </a:r>
            <a:r>
              <a:rPr sz="1400" spc="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 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cuBLAS</a:t>
            </a:r>
            <a:r>
              <a:rPr sz="1400" spc="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400" spc="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GPU-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accelerated</a:t>
            </a:r>
            <a:r>
              <a:rPr sz="1400" spc="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deep</a:t>
            </a:r>
            <a:r>
              <a:rPr sz="1400" spc="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learning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operations.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Python: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Use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Python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programming</a:t>
            </a:r>
            <a:r>
              <a:rPr sz="1400" spc="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language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implementing</a:t>
            </a:r>
            <a:r>
              <a:rPr sz="1400" spc="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running</a:t>
            </a:r>
            <a:r>
              <a:rPr sz="1400" spc="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machine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learning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code.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Operating</a:t>
            </a:r>
            <a:r>
              <a:rPr sz="1400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System: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Support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 Windows,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Linux,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or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macOS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depending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on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the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development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environment.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Development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Environment:</a:t>
            </a:r>
            <a:r>
              <a:rPr sz="1400" spc="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Set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up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development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tools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such</a:t>
            </a:r>
            <a:r>
              <a:rPr sz="14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as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Anaconda</a:t>
            </a:r>
            <a:r>
              <a:rPr sz="1400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or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Docker</a:t>
            </a:r>
            <a:r>
              <a:rPr sz="1400" spc="-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managing</a:t>
            </a:r>
            <a:r>
              <a:rPr sz="14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software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dependencies</a:t>
            </a:r>
            <a:r>
              <a:rPr sz="1400" spc="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1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environments.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Data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Preprocessing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Tools: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Use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tools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like</a:t>
            </a:r>
            <a:r>
              <a:rPr sz="1400" spc="-8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OpenCV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or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PIL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preprocessing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text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images.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Version Control: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Use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version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control</a:t>
            </a:r>
            <a:r>
              <a:rPr sz="14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14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systems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like</a:t>
            </a:r>
            <a:r>
              <a:rPr sz="1400" spc="-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Git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 </a:t>
            </a:r>
            <a:r>
              <a:rPr sz="1400" spc="-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tracking</a:t>
            </a:r>
            <a:r>
              <a:rPr sz="1400" spc="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changes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collaboration.</a:t>
            </a:r>
            <a:endParaRPr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Monitoring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3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Tools: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Utilize</a:t>
            </a:r>
            <a:r>
              <a:rPr sz="14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tools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monitoring</a:t>
            </a:r>
            <a:r>
              <a:rPr sz="1400" spc="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GPU</a:t>
            </a:r>
            <a:r>
              <a:rPr sz="1400" spc="-9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usage,</a:t>
            </a:r>
            <a:r>
              <a:rPr sz="1400" spc="-7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temperature,</a:t>
            </a:r>
            <a:r>
              <a:rPr sz="1400" spc="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and</a:t>
            </a:r>
            <a:r>
              <a:rPr sz="14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memory</a:t>
            </a:r>
            <a:r>
              <a:rPr sz="14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consumption</a:t>
            </a:r>
            <a:r>
              <a:rPr sz="14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during</a:t>
            </a:r>
            <a:r>
              <a:rPr sz="14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/>
                <a:cs typeface="Verdana" panose="020B0604030504040204"/>
              </a:rPr>
              <a:t>training.</a:t>
            </a:r>
            <a:endParaRPr sz="14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8347</Words>
  <Application>WPS Presentation</Application>
  <PresentationFormat>Custom</PresentationFormat>
  <Paragraphs>176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Tahoma</vt:lpstr>
      <vt:lpstr>Verdana</vt:lpstr>
      <vt:lpstr>Wingdings</vt:lpstr>
      <vt:lpstr>Microsoft YaHei</vt:lpstr>
      <vt:lpstr>Arial Unicode MS</vt:lpstr>
      <vt:lpstr>Calibri</vt:lpstr>
      <vt:lpstr>Gear Drives</vt:lpstr>
      <vt:lpstr>PowerPoint 演示文稿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Purushothaman D “Purushoth46”</cp:lastModifiedBy>
  <cp:revision>8</cp:revision>
  <dcterms:created xsi:type="dcterms:W3CDTF">2024-04-02T08:21:00Z</dcterms:created>
  <dcterms:modified xsi:type="dcterms:W3CDTF">2024-04-04T11:15:26Z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2024-04-02T11:00:00Z</vt:filetime>
  </property>
  <property fmtid="{D5CDD505-2E9C-101B-9397-08002B2CF9AE}" pid="5" name="Producer">
    <vt:lpwstr>www.ilovepdf.com</vt:lpwstr>
  </property>
  <property fmtid="{D5CDD505-2E9C-101B-9397-08002B2CF9AE}" pid="6" name="ICV">
    <vt:lpwstr>5C87CE3839E84F6D90447A2FD4726859_13</vt:lpwstr>
  </property>
  <property fmtid="{D5CDD505-2E9C-101B-9397-08002B2CF9AE}" pid="7" name="KSOProductBuildVer">
    <vt:lpwstr>1033-12.2.0.13489</vt:lpwstr>
  </property>
</Properties>
</file>