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3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74" r:id="rId40"/>
    <p:sldId id="338" r:id="rId41"/>
    <p:sldId id="339" r:id="rId42"/>
    <p:sldId id="340" r:id="rId43"/>
    <p:sldId id="341" r:id="rId44"/>
    <p:sldId id="342" r:id="rId45"/>
    <p:sldId id="387" r:id="rId46"/>
    <p:sldId id="398" r:id="rId47"/>
    <p:sldId id="343" r:id="rId48"/>
    <p:sldId id="344" r:id="rId49"/>
    <p:sldId id="345" r:id="rId50"/>
    <p:sldId id="389" r:id="rId51"/>
    <p:sldId id="390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99" r:id="rId67"/>
    <p:sldId id="400" r:id="rId68"/>
    <p:sldId id="401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434" autoAdjust="0"/>
  </p:normalViewPr>
  <p:slideViewPr>
    <p:cSldViewPr snapToGrid="0">
      <p:cViewPr varScale="1">
        <p:scale>
          <a:sx n="63" d="100"/>
          <a:sy n="63" d="100"/>
        </p:scale>
        <p:origin x="-100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AE5-6985-422A-928C-9FFF2D273AD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615B-E7F6-4C3A-9DEC-D8FF3397704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AE5-6985-422A-928C-9FFF2D273AD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615B-E7F6-4C3A-9DEC-D8FF3397704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95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AE5-6985-422A-928C-9FFF2D273AD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615B-E7F6-4C3A-9DEC-D8FF3397704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32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AE5-6985-422A-928C-9FFF2D273AD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615B-E7F6-4C3A-9DEC-D8FF3397704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01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AE5-6985-422A-928C-9FFF2D273AD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615B-E7F6-4C3A-9DEC-D8FF3397704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35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AE5-6985-422A-928C-9FFF2D273AD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615B-E7F6-4C3A-9DEC-D8FF3397704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19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AE5-6985-422A-928C-9FFF2D273AD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615B-E7F6-4C3A-9DEC-D8FF3397704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346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AE5-6985-422A-928C-9FFF2D273AD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615B-E7F6-4C3A-9DEC-D8FF3397704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990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AE5-6985-422A-928C-9FFF2D273AD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615B-E7F6-4C3A-9DEC-D8FF3397704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92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AE5-6985-422A-928C-9FFF2D273AD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615B-E7F6-4C3A-9DEC-D8FF3397704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364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AE5-6985-422A-928C-9FFF2D273AD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615B-E7F6-4C3A-9DEC-D8FF3397704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00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3AE5-6985-422A-928C-9FFF2D273AD4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615B-E7F6-4C3A-9DEC-D8FF3397704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490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I BASIC STRUCTURE OF A COMPUTER SYSTEM</a:t>
            </a:r>
          </a:p>
          <a:p>
            <a:pPr marL="514350" indent="-514350">
              <a:buAutoNum type="romanUcPeriod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UNITS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consists of five functionally independent main parts: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input, memory, arithmetic and logic, output, and control units.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unit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accepts coded information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human operators using devices such as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keyboards,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from other computers over digital communication lines.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received is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in the computer’s memory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either for later use or to be processed immediately by the arithmetic and logic unit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158" y="3631842"/>
            <a:ext cx="6589690" cy="30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28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Basic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in a computer is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governed by instructions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a task, an appropriate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consisting of a list of instructions is stored in the memory.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instructions are brought from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memory into the processor, which executes the specified operations.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to be used as operands are also stored in the memory.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Instruction </a:t>
            </a:r>
            <a:r>
              <a:rPr lang="en-US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LOCA, R0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the operand at memory location LOCA to the operand in a register R0 in the processor.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sum into register R0.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 smtClean="0">
              <a:solidFill>
                <a:srgbClr val="CC0000"/>
              </a:solidFill>
            </a:endParaRPr>
          </a:p>
          <a:p>
            <a:pPr algn="l"/>
            <a:endParaRPr lang="en-US" dirty="0" smtClean="0"/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36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contents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LOCA are preserved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contents of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R0 is overwritten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is fetched from the memory into the processor –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operand at LOCA is fetched and added to the contents of R0 – the resulting sum is stored in register R0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the Processor and the Memory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register (IR)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counter (PC)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register (R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register (MAR)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data register (MDR)</a:t>
            </a:r>
          </a:p>
          <a:p>
            <a:pPr algn="l">
              <a:lnSpc>
                <a:spcPct val="150000"/>
              </a:lnSpc>
            </a:pP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17" y="2490452"/>
            <a:ext cx="5286845" cy="42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42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/>
          <a:lstStyle/>
          <a:p>
            <a:pPr algn="l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Operating Steps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reside in the memory through input devices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is set to point to the first instruction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contents of PC are transferred to MAR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Read signal is sent to the memory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instruction is read out and loaded into MDR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contents of MDR are transferred to IR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 and execute the instruction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5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operands for ALU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register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(address to MAR – Read – MDR to ALU)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operation in ALU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result back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general-purpose register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memory (address to MAR, result to MDR – Write)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execution, PC is incremented to the next instruction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25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/>
          <a:lstStyle/>
          <a:p>
            <a:pPr algn="just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execution of programs may be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preempted if some device requires urgent servicing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 execution of the current program must be interrupted –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device raises an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signal.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Interrupt-service routine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 information backup and restore (PC, general-purpose registers, control information, specific information)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6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III.Performance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measure of a computer is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quickly it can execute programs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factors affect performance: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design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time to execute a program depends on the 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involved in the execution of individual machine instructions.</a:t>
            </a:r>
          </a:p>
          <a:p>
            <a:pPr algn="l">
              <a:lnSpc>
                <a:spcPct val="150000"/>
              </a:lnSpc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1.Technology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of Very Large Scale Integration (VLSI) that is used to fabricate the electronic circuits for a processor on a single chip is a critical factor in the speed of execution of machine instructions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1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 of switching between the 0 and 1 states in logic circuits is largely determined by the size of the transistors that implement the circuits.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Smaller transistors switch faster.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has two advantages: instructions can be executed faster, and more transistors can be placed on a chip, leading to more logic functionality and more memory storage capacity.</a:t>
            </a:r>
          </a:p>
          <a:p>
            <a:pPr algn="just">
              <a:lnSpc>
                <a:spcPct val="150000"/>
              </a:lnSpc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2.Parallelism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can be increased by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 a number of operations in parallel. Parallelism can be implemented on many different levels.</a:t>
            </a:r>
          </a:p>
          <a:p>
            <a:pPr algn="just">
              <a:lnSpc>
                <a:spcPct val="150000"/>
              </a:lnSpc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Instruction-level Parallelism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way to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a sequence of instructions in a processor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complete all steps of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instruction before starting the steps of the next instruction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59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 the execution of the steps of successive instructions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total execution time will be reduced.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instruction could be fetched from memory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 that an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 is being performed on the register operands of the current instruction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form of parallelism is called pipelining.</a:t>
            </a:r>
          </a:p>
          <a:p>
            <a:pPr algn="just">
              <a:lnSpc>
                <a:spcPct val="150000"/>
              </a:lnSpc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Multicore Processors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processing units can be fabricated on a single chip. In technical literature, the term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is used for each of these processors.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term processor is then used for the complete chip. Hence, we have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terminology dual-core, quad-core, and octo-core processors for chips that have two, four, and eight cores, respectively.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8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4.Multiprocessors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systems may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 many processors, each possibly containing multiple cores. Such systems are called multiprocessors.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either execute a number of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application tasks in parallel.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processors usually have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all of the memory called shared-memory multiprocessor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computers normally have access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to their own memory units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tasks they are executing need to share data, they do so by exchanging messages over a communication network.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5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2740" y="0"/>
            <a:ext cx="12049259" cy="74697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Performance: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42740" y="746975"/>
            <a:ext cx="11911884" cy="581587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or execution time: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time required for the computer to complete a task, including disk accesses,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accesses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I/O activities, operating system overhead, CPU execution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amount of work done in a given time.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data that can be carried from one point to another in a given time period (usually a second). This kind of bandwidth is usually expressed in bits (of data) per second (bps). Occasionally, it's expressed as bytes per second (Bps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Cycles per Instruction (CPI):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clock cycles per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program or program fragment.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2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are sent back to the outside world through the output unit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All of these actions are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coordinated by the control unit.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 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means for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units to exchange information and coordinate their actions.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equipment is often collectively referred to as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input-output (I/O) unit.</a:t>
            </a:r>
          </a:p>
          <a:p>
            <a:pPr algn="just">
              <a:lnSpc>
                <a:spcPct val="150000"/>
              </a:lnSpc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Handled by a Computer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Instructions/machine instructions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 the transfer of information within a computer as well as between the computer and its I/O devices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arithmetic and logic operations to be performed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4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0" y="0"/>
            <a:ext cx="11911884" cy="6697014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" y="408333"/>
            <a:ext cx="11153103" cy="609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21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4" y="177129"/>
            <a:ext cx="12100775" cy="65327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relate performance and execution time for a computer X: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2" y="784851"/>
            <a:ext cx="11417657" cy="55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94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40058" y="0"/>
            <a:ext cx="11911884" cy="65682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74" y="132530"/>
            <a:ext cx="11239857" cy="625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75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2740" y="1"/>
            <a:ext cx="12049259" cy="77273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Measuring Performance </a:t>
            </a:r>
            <a:r>
              <a:rPr lang="en-US" dirty="0">
                <a:solidFill>
                  <a:srgbClr val="00B0F0"/>
                </a:solidFill>
              </a:rPr>
              <a:t>: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11427" y="772733"/>
            <a:ext cx="11911884" cy="570534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cycle: Also called tick, clock tick, clock period, clock, or cycle.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one clock period, usually of the processor clock, which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constant rate.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period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each clock cycle.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2" y="2618530"/>
            <a:ext cx="10983981" cy="36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6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0" y="0"/>
            <a:ext cx="11911884" cy="672277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Example</a:t>
            </a:r>
            <a:r>
              <a:rPr lang="en-US" b="1" dirty="0"/>
              <a:t>: 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0" y="31366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Example: 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Instruction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6" y="991513"/>
            <a:ext cx="11786359" cy="2241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15" y="3453946"/>
            <a:ext cx="11761629" cy="308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84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0" y="0"/>
            <a:ext cx="11911884" cy="650383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0" y="127752"/>
            <a:ext cx="11850207" cy="583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83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383" y="494601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Instruction Performance: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23" y="808193"/>
            <a:ext cx="10515600" cy="563124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 per instruction (CPI):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number of clock cycles per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program or program fragment.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31000" contrast="23000"/>
          </a:blip>
          <a:stretch>
            <a:fillRect/>
          </a:stretch>
        </p:blipFill>
        <p:spPr>
          <a:xfrm>
            <a:off x="838200" y="2903144"/>
            <a:ext cx="9954296" cy="195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0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218"/>
            <a:ext cx="12192000" cy="8592128"/>
          </a:xfrm>
        </p:spPr>
        <p:txBody>
          <a:bodyPr/>
          <a:lstStyle/>
          <a:p>
            <a:r>
              <a:rPr lang="en-US" b="1" dirty="0"/>
              <a:t>Example: </a:t>
            </a:r>
            <a:endParaRPr lang="en-US" dirty="0"/>
          </a:p>
          <a:p>
            <a:r>
              <a:rPr lang="en-US" sz="2000" b="1" dirty="0"/>
              <a:t>Suppose we have two implementations of the same instruction set architecture. Computer A has a clock cycle time of 250 </a:t>
            </a:r>
            <a:r>
              <a:rPr lang="en-US" sz="2000" b="1" dirty="0" err="1"/>
              <a:t>ps</a:t>
            </a:r>
            <a:r>
              <a:rPr lang="en-US" sz="2000" b="1" dirty="0"/>
              <a:t> and a CPI of 2.0 for some program, and computer B has a clock cycle time of 500 </a:t>
            </a:r>
            <a:r>
              <a:rPr lang="en-US" sz="2000" b="1" dirty="0" err="1"/>
              <a:t>ps</a:t>
            </a:r>
            <a:r>
              <a:rPr lang="en-US" sz="2000" b="1" dirty="0"/>
              <a:t> and a CPI of 1.2 for the </a:t>
            </a:r>
            <a:r>
              <a:rPr lang="en-US" sz="2000" b="1" dirty="0" smtClean="0"/>
              <a:t>same </a:t>
            </a:r>
            <a:r>
              <a:rPr lang="en-US" sz="2000" b="1" dirty="0"/>
              <a:t>program. Which computer is faster for this program and by how much? </a:t>
            </a:r>
            <a:endParaRPr lang="en-US" sz="2000" b="1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32000" contrast="20000"/>
          </a:blip>
          <a:stretch>
            <a:fillRect/>
          </a:stretch>
        </p:blipFill>
        <p:spPr>
          <a:xfrm>
            <a:off x="505790" y="1516566"/>
            <a:ext cx="11046873" cy="484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96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14" y="184821"/>
            <a:ext cx="10515600" cy="5750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Classic CPU Performance Equation.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14" y="759854"/>
            <a:ext cx="11821732" cy="609814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6000" contrast="19000"/>
          </a:blip>
          <a:stretch>
            <a:fillRect/>
          </a:stretch>
        </p:blipFill>
        <p:spPr>
          <a:xfrm>
            <a:off x="469948" y="823112"/>
            <a:ext cx="10554367" cy="44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42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98" y="151371"/>
            <a:ext cx="12023502" cy="6584280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44" y="611476"/>
            <a:ext cx="10284457" cy="56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47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as operands by the instructions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program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Encoded in binary code 0 and 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1.Input Unit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accept coded information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input units.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input device is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keyboard.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a key is pressed, the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letter or digit is automatically translated into its corresponding binary code and transmitted to the processor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other kinds of input devices are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touchpad, mouse, joystick, and trackball.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071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49" y="1004551"/>
            <a:ext cx="10515600" cy="54348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9" y="1004550"/>
            <a:ext cx="10515600" cy="54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30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8" y="352247"/>
            <a:ext cx="10515600" cy="781095"/>
          </a:xfrm>
        </p:spPr>
        <p:txBody>
          <a:bodyPr>
            <a:noAutofit/>
          </a:bodyPr>
          <a:lstStyle/>
          <a:p>
            <a:r>
              <a:rPr lang="en-US" sz="3200" b="1" dirty="0"/>
              <a:t>The basic Components of Performance and how each is Measured.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-58000" contrast="41000"/>
          </a:blip>
          <a:stretch>
            <a:fillRect/>
          </a:stretch>
        </p:blipFill>
        <p:spPr>
          <a:xfrm>
            <a:off x="1060224" y="1349665"/>
            <a:ext cx="8352718" cy="37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73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computer with three instruction classes and CPI measurements are given below and instruction counts for each instruction class for the same program from two different compilers are given.</a:t>
            </a:r>
          </a:p>
          <a:p>
            <a:pPr marL="514350" indent="-514350" algn="l">
              <a:lnSpc>
                <a:spcPct val="150000"/>
              </a:lnSpc>
              <a:buAutoNum type="romanL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code sequence executes the more number of instructions?</a:t>
            </a:r>
          </a:p>
          <a:p>
            <a:pPr marL="514350" indent="-514350" algn="l">
              <a:lnSpc>
                <a:spcPct val="150000"/>
              </a:lnSpc>
              <a:buAutoNum type="romanL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code sequence will be faster?</a:t>
            </a:r>
          </a:p>
          <a:p>
            <a:pPr marL="514350" indent="-514350" algn="l">
              <a:lnSpc>
                <a:spcPct val="150000"/>
              </a:lnSpc>
              <a:buAutoNum type="romanL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CPI for each sequence?</a:t>
            </a:r>
          </a:p>
          <a:p>
            <a:pPr marL="514350" indent="-514350" algn="l">
              <a:buAutoNum type="romanLcParenBoth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3332" y="4387434"/>
          <a:ext cx="5252043" cy="2241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69"/>
                <a:gridCol w="558119"/>
                <a:gridCol w="603372"/>
                <a:gridCol w="3172083"/>
              </a:tblGrid>
              <a:tr h="747322"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CPI for each Instruction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class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7322">
                <a:tc rowSpan="2"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4732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768788" y="3970268"/>
          <a:ext cx="610496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57"/>
                <a:gridCol w="719846"/>
                <a:gridCol w="652033"/>
                <a:gridCol w="2837328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Sequence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/>
                        <a:t>instruction counts for each instruction class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642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Which code sequence executes the more number of instructions?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sequence 1 executes 2+1+2=5 instructions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sequence 2 executes 4+1+1=6 instructions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</a:t>
                </a:r>
                <a:r>
                  <a:rPr lang="en-US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sequence 2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executes the </a:t>
                </a:r>
                <a:r>
                  <a:rPr lang="en-US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number of instructions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 code sequence 1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Which code sequence will be faster?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number of clock cycles for each sequence can be found using the following equation: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clock cycles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4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4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𝐶𝑃𝐼𝑖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𝐶𝑖</m:t>
                        </m:r>
                      </m:e>
                    </m:nary>
                  </m:oMath>
                </a14:m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clock cycles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(2*1)+(1*2)+(2*3)= 2+2+6=10 cycles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clock cycles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(4*1)+(1*2)+(1*3)= 4+2+3=9 cycles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clear that </a:t>
                </a:r>
                <a:r>
                  <a:rPr lang="en-US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sequence 2 is faster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 code sequence 1.</a:t>
                </a:r>
              </a:p>
              <a:p>
                <a:pPr algn="just">
                  <a:lnSpc>
                    <a:spcPct val="150000"/>
                  </a:lnSpc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0"/>
                <a:ext cx="12192000" cy="6858000"/>
              </a:xfrm>
              <a:blipFill rotWithShape="0">
                <a:blip r:embed="rId2"/>
                <a:stretch>
                  <a:fillRect l="-650" b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504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>
              <a:lnSpc>
                <a:spcPct val="2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(iii) What is the CPI for each sequence?</a:t>
            </a:r>
          </a:p>
          <a:p>
            <a:pPr algn="just">
              <a:lnSpc>
                <a:spcPct val="2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CPI values can be computer by,</a:t>
            </a:r>
          </a:p>
          <a:p>
            <a:pPr algn="just">
              <a:lnSpc>
                <a:spcPct val="2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CPI = CPU clock cycles / Instruction count.</a:t>
            </a:r>
          </a:p>
          <a:p>
            <a:pPr algn="just">
              <a:lnSpc>
                <a:spcPct val="2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CPU clock cycles1 / Instruction count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10/5 =2.0</a:t>
            </a:r>
          </a:p>
          <a:p>
            <a:pPr algn="just">
              <a:lnSpc>
                <a:spcPct val="2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CPU clock cycles2 / Instruction count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9/6 =1.5</a:t>
            </a:r>
          </a:p>
          <a:p>
            <a:pPr algn="just">
              <a:lnSpc>
                <a:spcPct val="2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2503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three different processors P1,P2, and P3 executing the same instruction set. P1 has a 3 GHz clock rate and a CPI of 1.5 P2 has a 2.5GHz clock rate and a CPI of 1.0. P3 has a 4.0 GHz clock rate and has a CPI of 2.2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processor has the highest performance expressed in instructions per second?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processors each execute a program in 10 seconds, find the number of cycles and the number of instructions.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Which processor has the highest performance expressed in instructions per second?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execution time can be calculated using this formula: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5641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time =  Instruction count * CPI / Clock rate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 instruction count be ‘n’ and assume its same for all the 3 processors. Now calculate the CPU time for each processor.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CPU time 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n* 1.5/ 3*10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n*0.5*10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CPU time 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n* 1.0/ 2.5*10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n*0.4*10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CPU time 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n* 2.2/ 4*10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n*0.55*10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time for processor P2 is smallest than other processor. Hence, P2 produces highest performance than other processors.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5942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(ii) If the processors each execute a program in 10 seconds, find the number of cycles and the number of instructions.</a:t>
            </a:r>
          </a:p>
          <a:p>
            <a:pPr marL="457200" indent="-457200" algn="just">
              <a:lnSpc>
                <a:spcPct val="150000"/>
              </a:lnSpc>
              <a:buAutoNum type="alphaL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clock cycles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time for P1,P2,P3 = 10 sec.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formula to find the CPU time can be rewritten to find the number of clock cycles.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time = CPU clock cycles / Clock rate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clock cycles = CPU time * Clock rate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CPU clock cycles 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10sec * 3*10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Hz= 30*10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CPU clock cycles 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10sec * 2.5*10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25*10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CPU clock cycles 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10sec * 4*10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40*10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4916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Instruction count: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formula to find the CPU clock cycles can be rewritten to find the Instruction count.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clock cycles = Instruction count * CPI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count = CPU clock cycles / CPI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Instruction count 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30*10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/1.5 = 20 * 10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Instruction count 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25*10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/1.0 = 25 * 10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Instruction count 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40*10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/2.2 = 18.18 * 10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5030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Instructions: Language of the computer-operations and operands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words of a computer’s language are called instructions, and its vocabulary is called an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set. </a:t>
            </a:r>
          </a:p>
          <a:p>
            <a:pPr algn="just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are kept in the computer as a series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and low electronic signals and may be represented as numbers.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piece of an instruction can be considered as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individual 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placing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numbers side by side forms the instruction.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 are referred to by almost all instructions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must be a convention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register names into numbers. 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MIPS(Million Instruction Per Second) assembly language,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 $s0 to $s7 map onto registers 16 to 23, and registers $t0 to $t7 map onto registers 8 to 15. 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$s0 means register 16, $s1 means register 17, $s2 means register 18,…, $t0 means register 8, $t1 means register 9, and so on.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00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2.Memory Unit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classes of storage, called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and secondary. </a:t>
            </a:r>
          </a:p>
          <a:p>
            <a:pPr algn="l">
              <a:lnSpc>
                <a:spcPct val="150000"/>
              </a:lnSpc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Memory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memory,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called main memory,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fast memory that operates at electronic speeds. Programs must be stored in this memory while they are being executed.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consists of a large number of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storage cells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each capable of storing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bit of information</a:t>
            </a:r>
            <a:endParaRPr lang="en-US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storage Cells are handled in groups of fixed size called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bits in each word is referred to as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length of the computer, typically 16, 32, or 64 bits.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instruction can also be represented as fields of binary numbers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opposed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decimal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of the instruction is called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format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bits,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takes exactly 32 bits—the same size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-3000"/>
                    </a14:imgEffect>
                    <a14:imgEffect>
                      <a14:brightnessContrast bright="12000" contrast="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7129" y="1402975"/>
            <a:ext cx="8511989" cy="92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89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3" y="1"/>
            <a:ext cx="10515600" cy="77273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. Instruction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82" y="949862"/>
            <a:ext cx="11886127" cy="568275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 of representation of an instruction composed of fields of binary numbers.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" contrast="70000"/>
          </a:blip>
          <a:stretch>
            <a:fillRect/>
          </a:stretch>
        </p:blipFill>
        <p:spPr>
          <a:xfrm>
            <a:off x="405038" y="2017102"/>
            <a:ext cx="11310014" cy="447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0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2740" y="0"/>
            <a:ext cx="12049259" cy="901521"/>
          </a:xfrm>
        </p:spPr>
        <p:txBody>
          <a:bodyPr/>
          <a:lstStyle/>
          <a:p>
            <a:r>
              <a:rPr lang="en-US" dirty="0" smtClean="0"/>
              <a:t>MIPS INSTRUCTION 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42741" y="1439258"/>
            <a:ext cx="11911884" cy="51933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-14000" contrast="22000"/>
          </a:blip>
          <a:stretch>
            <a:fillRect/>
          </a:stretch>
        </p:blipFill>
        <p:spPr>
          <a:xfrm>
            <a:off x="650919" y="991673"/>
            <a:ext cx="10895527" cy="54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74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lum bright="-5000" contrast="6000"/>
          </a:blip>
          <a:stretch>
            <a:fillRect/>
          </a:stretch>
        </p:blipFill>
        <p:spPr>
          <a:xfrm>
            <a:off x="350394" y="276111"/>
            <a:ext cx="11241838" cy="33519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5018" y="3979210"/>
            <a:ext cx="112726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In the table above, ―</a:t>
            </a:r>
            <a:r>
              <a:rPr lang="en-US" sz="2400" dirty="0" err="1" smtClean="0">
                <a:latin typeface="Times New Roman" panose="02020603050405020304" pitchFamily="18" charset="0"/>
              </a:rPr>
              <a:t>reg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means a register number between 0 and 31, ―address‖ means a </a:t>
            </a:r>
            <a:endParaRPr lang="en-US" sz="2400" dirty="0" smtClean="0">
              <a:latin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</a:rPr>
              <a:t>16-bit </a:t>
            </a:r>
            <a:r>
              <a:rPr lang="en-US" sz="2400" dirty="0">
                <a:latin typeface="Times New Roman" panose="02020603050405020304" pitchFamily="18" charset="0"/>
              </a:rPr>
              <a:t>address, and ―</a:t>
            </a:r>
            <a:r>
              <a:rPr lang="en-US" sz="2400" dirty="0" err="1">
                <a:latin typeface="Times New Roman" panose="02020603050405020304" pitchFamily="18" charset="0"/>
              </a:rPr>
              <a:t>n.a</a:t>
            </a:r>
            <a:r>
              <a:rPr lang="en-US" sz="2400" dirty="0" smtClean="0">
                <a:latin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</a:rPr>
              <a:t>(not applicable) means this field does not appear in this format. Note that add and sub instructions have the same value in the op field </a:t>
            </a:r>
            <a:endParaRPr lang="en-US" sz="2400" dirty="0" smtClean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22000"/>
                    </a14:imgEffect>
                    <a14:imgEffect>
                      <a14:brightnessContrast bright="-4000" contras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570" y="359281"/>
            <a:ext cx="11028662" cy="326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21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Assembly Instruction into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Instruction(R Type)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language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represented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symbolically as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add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$t0,$s1,$s2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combination of decimal numbers and then of binary numbers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decimal representation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these segments of an instruction is called 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last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(containing 0 and 32 in this case) in combination tell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this instruction performs addition.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field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the register that is the first source operand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operation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(17=$s1), and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field gives the other source operand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(18=$s2).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field contains the number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receive the sum (8=$t0).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fifth field is unused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instruction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it is set to 0. Thus, this instruction adds register $s1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register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$s2 and places the sum in register $t0.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94" y="2167498"/>
            <a:ext cx="8538881" cy="6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64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93" y="0"/>
            <a:ext cx="10515600" cy="7288306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TYPE (Immediate)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16 bit address means a load word instruction can load any word within a region of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address in the base register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add immediate is limited to constants no longer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$t0, 32($s3)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35 is placed in op field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19 (for $s3) is placed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8  (for $t0) is placed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32 is placed in the address field.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742331"/>
              </p:ext>
            </p:extLst>
          </p:nvPr>
        </p:nvGraphicFramePr>
        <p:xfrm>
          <a:off x="182561" y="840008"/>
          <a:ext cx="7146926" cy="1003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5361"/>
                <a:gridCol w="1464808"/>
                <a:gridCol w="1809470"/>
                <a:gridCol w="2757287"/>
              </a:tblGrid>
              <a:tr h="5015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Op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Constant or Address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5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 bits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 bits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 bits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 bits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144736"/>
              </p:ext>
            </p:extLst>
          </p:nvPr>
        </p:nvGraphicFramePr>
        <p:xfrm>
          <a:off x="5743575" y="4869084"/>
          <a:ext cx="5386388" cy="1174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0609"/>
                <a:gridCol w="1103975"/>
                <a:gridCol w="1363733"/>
                <a:gridCol w="2078071"/>
              </a:tblGrid>
              <a:tr h="7698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 or Address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61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26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TYPE (Addressing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MIPS jump instructions have the simplest addressing. In J-type, 6 bits are used for the operation field and the rest of the bits for the address field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J 10000    # go to location 10000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2 is placed in the OP field to represent jump instruction and 10000 is placed in address field,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1982022"/>
              </p:ext>
            </p:extLst>
          </p:nvPr>
        </p:nvGraphicFramePr>
        <p:xfrm>
          <a:off x="396875" y="1782982"/>
          <a:ext cx="2703513" cy="974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6728"/>
                <a:gridCol w="1856785"/>
              </a:tblGrid>
              <a:tr h="4872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33925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33925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2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33925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33925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bits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9328941"/>
              </p:ext>
            </p:extLst>
          </p:nvPr>
        </p:nvGraphicFramePr>
        <p:xfrm>
          <a:off x="357188" y="5083397"/>
          <a:ext cx="2757487" cy="1131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633"/>
                <a:gridCol w="1893854"/>
              </a:tblGrid>
              <a:tr h="5658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33925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33925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58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33925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33925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0425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-19000" contrast="39000"/>
          </a:blip>
          <a:stretch>
            <a:fillRect/>
          </a:stretch>
        </p:blipFill>
        <p:spPr>
          <a:xfrm>
            <a:off x="0" y="0"/>
            <a:ext cx="12192000" cy="65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96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lum bright="-43000" contrast="58000"/>
          </a:blip>
          <a:stretch>
            <a:fillRect/>
          </a:stretch>
        </p:blipFill>
        <p:spPr>
          <a:xfrm>
            <a:off x="104482" y="176980"/>
            <a:ext cx="12087518" cy="63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72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6983" y="0"/>
            <a:ext cx="11911884" cy="650383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-35000" contrast="37000"/>
          </a:blip>
          <a:stretch>
            <a:fillRect/>
          </a:stretch>
        </p:blipFill>
        <p:spPr>
          <a:xfrm>
            <a:off x="544800" y="268809"/>
            <a:ext cx="11136337" cy="2873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2000" contrast="57000"/>
          </a:blip>
          <a:stretch>
            <a:fillRect/>
          </a:stretch>
        </p:blipFill>
        <p:spPr>
          <a:xfrm>
            <a:off x="544799" y="3300903"/>
            <a:ext cx="11136337" cy="302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27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associated with each word location. Addresses are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consecutive numbers, starting from 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that identify successive locations.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and data can be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into or read from the memory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control of the processor.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memory in which any location can be accessed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short and fixed amount of time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specifying its address is called a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random-access memory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(RAM).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required to access one word is called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access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Memory</a:t>
            </a:r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smaller, faster RAM unit, called a cache, is used to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 sections of a program that are currently being executed, along with any associated data. </a:t>
            </a:r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cache is tightly coupled with the processor and is usually contained on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integrated-circuit chip. The purpose of the cache is to facilitate high instruction execution rates.</a:t>
            </a:r>
            <a:endParaRPr lang="en-US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98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down the MIPS equivalent for the following C statements.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 b + c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a – c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assembly language instruction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following C statements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b +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 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 –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c; are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 a, b, c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 d, a, 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805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f, g, h,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j are assigned to the registers $s0, $s1, $s2, $s3, $s4 respectively. What is the compiled MIPS code for the following statement?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g+h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registers $t0 and $t1 are used to store partial result. Thus the final code will be,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 $t0,$s1,$s2	#register $t0 contains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g+h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 $t1, $s3,$s4	#register $t1 contains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 $s0,$t0,$t1	# f gets St0-$t1, which is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g+h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)-(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6246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VI. Logical Operations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SHIFT 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1000"/>
                    </a14:imgEffect>
                    <a14:imgEffect>
                      <a14:brightnessContrast bright="-19000" contras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869" y="808460"/>
            <a:ext cx="10312214" cy="2314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harpenSoften amount="10000"/>
                    </a14:imgEffect>
                    <a14:imgEffect>
                      <a14:brightnessContrast bright="-21000"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675" y="4417186"/>
            <a:ext cx="10312214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95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shamt</a:t>
            </a:r>
            <a:r>
              <a:rPr lang="en-US" dirty="0"/>
              <a:t>: how many positions to shift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Shift </a:t>
            </a:r>
            <a:r>
              <a:rPr lang="en-US" dirty="0"/>
              <a:t>left logical 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Shift </a:t>
            </a:r>
            <a:r>
              <a:rPr lang="en-US" sz="3200" dirty="0"/>
              <a:t>left and fill with 0 bits </a:t>
            </a:r>
          </a:p>
          <a:p>
            <a:pPr lvl="1">
              <a:lnSpc>
                <a:spcPct val="150000"/>
              </a:lnSpc>
            </a:pPr>
            <a:r>
              <a:rPr lang="en-US" sz="3200" dirty="0" err="1" smtClean="0"/>
              <a:t>Sll</a:t>
            </a:r>
            <a:r>
              <a:rPr lang="en-US" sz="3200" dirty="0" smtClean="0"/>
              <a:t> (Shift Left) </a:t>
            </a:r>
            <a:r>
              <a:rPr lang="en-US" sz="3200" dirty="0"/>
              <a:t>by </a:t>
            </a:r>
            <a:r>
              <a:rPr lang="en-US" sz="3200" i="1" dirty="0" err="1"/>
              <a:t>i</a:t>
            </a:r>
            <a:r>
              <a:rPr lang="en-US" sz="3200" i="1" dirty="0"/>
              <a:t> </a:t>
            </a:r>
            <a:r>
              <a:rPr lang="en-US" sz="3200" dirty="0"/>
              <a:t>bits multiplies by 2</a:t>
            </a:r>
            <a:r>
              <a:rPr lang="en-US" sz="3200" i="1" baseline="30000" dirty="0"/>
              <a:t>i</a:t>
            </a:r>
            <a:r>
              <a:rPr lang="en-US" sz="3200" i="1" dirty="0"/>
              <a:t> </a:t>
            </a:r>
            <a:endParaRPr lang="en-US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Shift </a:t>
            </a:r>
            <a:r>
              <a:rPr lang="en-US" dirty="0"/>
              <a:t>right logical 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Shift </a:t>
            </a:r>
            <a:r>
              <a:rPr lang="en-US" sz="3200" dirty="0"/>
              <a:t>right and fill with 0 bits </a:t>
            </a:r>
          </a:p>
          <a:p>
            <a:pPr lvl="1">
              <a:lnSpc>
                <a:spcPct val="150000"/>
              </a:lnSpc>
            </a:pPr>
            <a:r>
              <a:rPr lang="en-US" sz="3200" dirty="0" err="1" smtClean="0"/>
              <a:t>Srl</a:t>
            </a:r>
            <a:r>
              <a:rPr lang="en-US" sz="3200" dirty="0" smtClean="0"/>
              <a:t>(shift right)  </a:t>
            </a:r>
            <a:r>
              <a:rPr lang="en-US" sz="3200" dirty="0"/>
              <a:t>by </a:t>
            </a:r>
            <a:r>
              <a:rPr lang="en-US" sz="3200" i="1" dirty="0" err="1"/>
              <a:t>i</a:t>
            </a:r>
            <a:r>
              <a:rPr lang="en-US" sz="3200" i="1" dirty="0"/>
              <a:t> </a:t>
            </a:r>
            <a:r>
              <a:rPr lang="en-US" sz="3200" dirty="0"/>
              <a:t>bits divides by 2</a:t>
            </a:r>
            <a:r>
              <a:rPr lang="en-US" sz="3200" i="1" baseline="30000" dirty="0"/>
              <a:t>i</a:t>
            </a:r>
            <a:r>
              <a:rPr lang="en-US" sz="3200" i="1" dirty="0"/>
              <a:t> </a:t>
            </a:r>
            <a:r>
              <a:rPr lang="en-US" sz="3200" dirty="0"/>
              <a:t>(unsigned only)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89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AND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Useful to mask bits in a word </a:t>
            </a:r>
          </a:p>
          <a:p>
            <a:r>
              <a:rPr lang="en-US" dirty="0" smtClean="0"/>
              <a:t> </a:t>
            </a:r>
            <a:r>
              <a:rPr lang="en-US" dirty="0"/>
              <a:t>Select some bits, clear others to 0 </a:t>
            </a:r>
          </a:p>
          <a:p>
            <a:pPr marL="0" indent="0">
              <a:buNone/>
            </a:pPr>
            <a:r>
              <a:rPr lang="en-US" b="1" dirty="0"/>
              <a:t>and $t0, $t1, $</a:t>
            </a:r>
            <a:r>
              <a:rPr lang="en-US" b="1" dirty="0" smtClean="0"/>
              <a:t>t2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2000"/>
                    </a14:imgEffect>
                    <a14:imgEffect>
                      <a14:brightnessContrast bright="-26000" contrast="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547" y="2178983"/>
            <a:ext cx="10502994" cy="346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90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OR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Used to include bit in a word </a:t>
            </a:r>
          </a:p>
          <a:p>
            <a:r>
              <a:rPr lang="en-US" dirty="0" smtClean="0"/>
              <a:t> </a:t>
            </a:r>
            <a:r>
              <a:rPr lang="en-US" dirty="0"/>
              <a:t>Set some bits to 1, leave others unchanged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or </a:t>
            </a:r>
            <a:r>
              <a:rPr lang="en-US" b="1" dirty="0"/>
              <a:t>$t0, $t1, $t2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2000"/>
                    </a14:imgEffect>
                    <a14:imgEffect>
                      <a14:brightnessContrast bright="-18000" contrast="1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268" y="2657475"/>
            <a:ext cx="10330143" cy="35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89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NOT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Useful to invert bits in a word </a:t>
            </a:r>
          </a:p>
          <a:p>
            <a:r>
              <a:rPr lang="en-US" dirty="0" smtClean="0"/>
              <a:t> </a:t>
            </a:r>
            <a:r>
              <a:rPr lang="en-US" dirty="0"/>
              <a:t>Change 0 to 1, and 1 to 0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37000"/>
                    </a14:imgEffect>
                    <a14:imgEffect>
                      <a14:brightnessContrast bright="-35000" contrast="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859" y="1882589"/>
            <a:ext cx="11241741" cy="32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80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VII. Decision Making 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for making decisions: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input data and the values created during computation,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instructions execute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is commonly represented in programming languages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if statement, sometimes combined with go to statements and labels. 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includes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decision-making instructions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similar to an if statement with a go to.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register1, register2, L1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instruction means go to the statement labeled L1 if the value in register1 equals the value in register2. The mnemonic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branch if equal. </a:t>
            </a:r>
          </a:p>
        </p:txBody>
      </p:sp>
    </p:spTree>
    <p:extLst>
      <p:ext uri="{BB962C8B-B14F-4D97-AF65-F5344CB8AC3E}">
        <p14:creationId xmlns:p14="http://schemas.microsoft.com/office/powerpoint/2010/main" xmlns="" val="27312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instruction is </a:t>
            </a:r>
          </a:p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register1, register2, L1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go to the statement labeled L1 if the value in register1 does not equal the value in register2.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mnemonic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 equal. These two instructions are traditionally called conditional branches.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IF statements: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-46000" contrast="19000"/>
          </a:blip>
          <a:stretch>
            <a:fillRect/>
          </a:stretch>
        </p:blipFill>
        <p:spPr>
          <a:xfrm>
            <a:off x="4450976" y="3054255"/>
            <a:ext cx="6360459" cy="32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61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lum bright="-32000" contrast="9000"/>
          </a:blip>
          <a:stretch>
            <a:fillRect/>
          </a:stretch>
        </p:blipFill>
        <p:spPr>
          <a:xfrm>
            <a:off x="153775" y="229578"/>
            <a:ext cx="11172985" cy="61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27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start of program execution,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is empty.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program instructions and  data are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in the main memory.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execution proceeds, instructions are fetched into the processor chip, and a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of each is placed in the cache.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execution begins ,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are fetched and copies are also placed in the cache.</a:t>
            </a:r>
          </a:p>
          <a:p>
            <a:pPr algn="l">
              <a:lnSpc>
                <a:spcPct val="150000"/>
              </a:lnSpc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Storage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expensive and permanent memory used to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large amount of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times for secondary storage are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longer than for primary memory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Examples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disks, optical disks (DVD and CD), and flash memory devices.</a:t>
            </a:r>
            <a:endParaRPr lang="en-US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42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2740" y="1"/>
            <a:ext cx="12049259" cy="75985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VIII.Addressing Modes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42740" y="653647"/>
            <a:ext cx="11911884" cy="601760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used to identify the location of an operand.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types of MIPS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Immediate addressing mode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operand is a constant within the instruction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Register addressing mode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operand is a register. 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or displacement 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operand is at the memory location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sum of a register and a constant in the instruction.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PC-relative 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</a:t>
            </a:r>
            <a:r>
              <a:rPr lang="en-US" sz="24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branch address is the sum of the PC and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direct addressing mode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jump address is the 26 bits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concatenated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upper Four bits of the PC.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24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42741" y="99855"/>
            <a:ext cx="11911884" cy="65842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Immediate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operand is a constant within the instruction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i.e. The operand is specified in the instruction itself.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MOVE# 200,R0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sharp sign(#) is placed in front of the value to indicate that this value is to be used as an immediate operand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fetch operation is needed.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used to handle constant values.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used to test bit pattern.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used to increment a counter.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-52000" contrast="51000"/>
          </a:blip>
          <a:stretch>
            <a:fillRect/>
          </a:stretch>
        </p:blipFill>
        <p:spPr>
          <a:xfrm>
            <a:off x="470370" y="2327134"/>
            <a:ext cx="8686509" cy="11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48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56" y="180216"/>
            <a:ext cx="10515600" cy="607891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Register </a:t>
            </a:r>
            <a:r>
              <a:rPr lang="en-US" b="1" dirty="0" smtClean="0">
                <a:solidFill>
                  <a:srgbClr val="FF0000"/>
                </a:solidFill>
              </a:rPr>
              <a:t>addressing Mode: </a:t>
            </a:r>
            <a:r>
              <a:rPr lang="en-US" i="1" dirty="0"/>
              <a:t>The operand is in a CPU register. The </a:t>
            </a:r>
            <a:r>
              <a:rPr lang="en-US" i="1" dirty="0" smtClean="0"/>
              <a:t>name or address of the register </a:t>
            </a:r>
            <a:r>
              <a:rPr lang="en-US" i="1" dirty="0"/>
              <a:t>is specified in the instruction. </a:t>
            </a:r>
            <a:endParaRPr lang="en-US" i="1" dirty="0" smtClean="0"/>
          </a:p>
          <a:p>
            <a:r>
              <a:rPr lang="en-US" i="1" dirty="0" smtClean="0"/>
              <a:t>Example: Move R1,R2.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Advantages:</a:t>
            </a:r>
          </a:p>
          <a:p>
            <a:r>
              <a:rPr lang="en-US" i="1" dirty="0" smtClean="0"/>
              <a:t>Registers are faster than memory. Hence operands can be accessed faster.</a:t>
            </a:r>
          </a:p>
          <a:p>
            <a:r>
              <a:rPr lang="en-US" i="1" dirty="0" smtClean="0"/>
              <a:t>It requires only few bits to access the register contents.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50000" contrast="62000"/>
          </a:blip>
          <a:stretch>
            <a:fillRect/>
          </a:stretch>
        </p:blipFill>
        <p:spPr>
          <a:xfrm>
            <a:off x="502276" y="1705502"/>
            <a:ext cx="9679253" cy="13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34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15" y="138492"/>
            <a:ext cx="11770216" cy="64941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Base or displacement </a:t>
            </a:r>
            <a:r>
              <a:rPr lang="en-US" dirty="0" smtClean="0">
                <a:solidFill>
                  <a:srgbClr val="FF0000"/>
                </a:solidFill>
              </a:rPr>
              <a:t>addressing Mode</a:t>
            </a:r>
            <a:r>
              <a:rPr lang="en-US" dirty="0" smtClean="0"/>
              <a:t>: </a:t>
            </a:r>
            <a:r>
              <a:rPr lang="en-US" dirty="0"/>
              <a:t>The operand is at the memory location whose address is the sum of a register and a constant in the instruction.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Advantages:</a:t>
            </a:r>
          </a:p>
          <a:p>
            <a:r>
              <a:rPr lang="en-US" dirty="0" smtClean="0"/>
              <a:t>It provides more flexibility in accessing operands.</a:t>
            </a:r>
          </a:p>
          <a:p>
            <a:r>
              <a:rPr lang="en-US" dirty="0" smtClean="0"/>
              <a:t>This is used to implement a three – dimensional </a:t>
            </a:r>
            <a:r>
              <a:rPr lang="en-US" dirty="0" err="1" smtClean="0"/>
              <a:t>aray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52000" contrast="64000"/>
          </a:blip>
          <a:stretch>
            <a:fillRect/>
          </a:stretch>
        </p:blipFill>
        <p:spPr>
          <a:xfrm>
            <a:off x="406045" y="1381275"/>
            <a:ext cx="11133426" cy="200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25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0" y="0"/>
            <a:ext cx="11911884" cy="651671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4.PC-Relative addressing mode</a:t>
            </a:r>
            <a:r>
              <a:rPr lang="en-US" b="1" i="1" dirty="0" smtClean="0"/>
              <a:t>: in this addressing mode, the effective address is determined by the index mode using a program counter in place of general – purpose register</a:t>
            </a:r>
          </a:p>
          <a:p>
            <a:r>
              <a:rPr lang="en-US" i="1" dirty="0" smtClean="0"/>
              <a:t>The </a:t>
            </a:r>
            <a:r>
              <a:rPr lang="en-US" i="1" dirty="0"/>
              <a:t>branch address is the sum of the PC and a </a:t>
            </a:r>
            <a:r>
              <a:rPr lang="en-US" dirty="0"/>
              <a:t>constant in the instruction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</a:p>
          <a:p>
            <a:r>
              <a:rPr lang="en-US" dirty="0" smtClean="0"/>
              <a:t>It’s used to access data operands.</a:t>
            </a:r>
          </a:p>
          <a:p>
            <a:r>
              <a:rPr lang="en-US" dirty="0" smtClean="0"/>
              <a:t>It’s used to specify target address in branch instruction.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56000" contrast="62000"/>
          </a:blip>
          <a:stretch>
            <a:fillRect/>
          </a:stretch>
        </p:blipFill>
        <p:spPr>
          <a:xfrm>
            <a:off x="247561" y="1973849"/>
            <a:ext cx="11416761" cy="21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53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0" y="0"/>
            <a:ext cx="11911884" cy="68580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5.Pseudo-direct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en-US" i="1" dirty="0"/>
              <a:t>: The jump address is the 26 bits of the </a:t>
            </a:r>
            <a:r>
              <a:rPr lang="en-US" dirty="0"/>
              <a:t>instruction concatenated with the upper Four bits of the PC.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-50000" contrast="60000"/>
          </a:blip>
          <a:stretch>
            <a:fillRect/>
          </a:stretch>
        </p:blipFill>
        <p:spPr>
          <a:xfrm>
            <a:off x="300219" y="1395260"/>
            <a:ext cx="11252130" cy="25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61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30113" cy="3186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6113"/>
            <a:ext cx="12192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37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00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0437"/>
            <a:ext cx="8843963" cy="819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" y="4486275"/>
            <a:ext cx="11987212" cy="21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39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8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/>
          <a:lstStyle/>
          <a:p>
            <a:pPr algn="l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3.Arithmetic and Logic Unit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computer operations are executed in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and logic unit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(ALU) of the processor.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Any arithmetic or logic operation, such as addition, subtraction, multiplication, division, or comparison of numbers, is initiated by bringing the required operands into the processor, where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is performed by the ALU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operands are brought into the processor, they are stored in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high-speed storage elements called registers.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register can store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word of data. 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07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/>
          <a:lstStyle/>
          <a:p>
            <a:pPr algn="l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4.Output Unit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unit is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counterpart of the input unit.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function is to send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 results to the outside world.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printer.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units, such as graphic displays, provide both an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showing text and graphics, and an input function, through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touchscreen capability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5.Control Unit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computer operations are controlled by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timing signals that govern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transfers are also generated by the control unit.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unit is usually distributed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machine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standing alone.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93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70061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of a computer: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 information in the form of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and data through an input unit and store it in the memory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 the information stored in the memory,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program control, into an ALU, where the information is processed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the processed information through an output unit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all activities inside the machine through a control unit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04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3700</Words>
  <Application>Microsoft Office PowerPoint</Application>
  <PresentationFormat>Custom</PresentationFormat>
  <Paragraphs>448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Performance: </vt:lpstr>
      <vt:lpstr>Slide 20</vt:lpstr>
      <vt:lpstr>Slide 21</vt:lpstr>
      <vt:lpstr>Slide 22</vt:lpstr>
      <vt:lpstr>Measuring Performance : </vt:lpstr>
      <vt:lpstr>Slide 24</vt:lpstr>
      <vt:lpstr>Slide 25</vt:lpstr>
      <vt:lpstr>Instruction Performance:  </vt:lpstr>
      <vt:lpstr>Slide 27</vt:lpstr>
      <vt:lpstr>The Classic CPU Performance Equation. </vt:lpstr>
      <vt:lpstr>Slide 29</vt:lpstr>
      <vt:lpstr>solution</vt:lpstr>
      <vt:lpstr>The basic Components of Performance and how each is Measured. 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V . Instruction format  </vt:lpstr>
      <vt:lpstr>MIPS INSTRUCTION SET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VIII.Addressing Modes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IT-DEPT</dc:creator>
  <cp:lastModifiedBy>lenovo</cp:lastModifiedBy>
  <cp:revision>92</cp:revision>
  <dcterms:created xsi:type="dcterms:W3CDTF">2018-10-23T18:07:22Z</dcterms:created>
  <dcterms:modified xsi:type="dcterms:W3CDTF">2022-03-13T17:09:46Z</dcterms:modified>
</cp:coreProperties>
</file>