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7.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8.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notesSlides/notesSlide9.xml" ContentType="application/vnd.openxmlformats-officedocument.presentationml.notesSlide+xml"/>
  <Override PartName="/ppt/slides/slide21.xml" ContentType="application/vnd.openxmlformats-officedocument.presentationml.slide+xml"/>
  <Override PartName="/ppt/notesSlides/notesSlide10.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notesSlides/notesSlide11.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2.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3.xml" ContentType="application/vnd.openxmlformats-officedocument.presentationml.notesSlide+xml"/>
  <Override PartName="/ppt/slides/slide36.xml" ContentType="application/vnd.openxmlformats-officedocument.presentationml.slide+xml"/>
  <Override PartName="/ppt/notesSlides/notesSlide14.xml" ContentType="application/vnd.openxmlformats-officedocument.presentationml.notesSlide+xml"/>
  <Override PartName="/ppt/slides/slide37.xml" ContentType="application/vnd.openxmlformats-officedocument.presentationml.slide+xml"/>
  <Override PartName="/ppt/notesSlides/notesSlide15.xml" ContentType="application/vnd.openxmlformats-officedocument.presentationml.notesSlide+xml"/>
  <Override PartName="/ppt/slides/slide3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91" d="100"/>
          <a:sy n="91" d="100"/>
        </p:scale>
        <p:origin x="-750"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1" name="Shape 2"/>
        <p:cNvGrpSpPr/>
        <p:nvPr/>
      </p:nvGrpSpPr>
      <p:grpSpPr>
        <a:xfrm>
          <a:off x="0" y="0"/>
          <a:ext cx="0" cy="0"/>
          <a:chOff x="0" y="0"/>
          <a:chExt cx="0" cy="0"/>
        </a:xfrm>
      </p:grpSpPr>
      <p:sp>
        <p:nvSpPr>
          <p:cNvPr id="104873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50"/>
        <p:cNvGrpSpPr/>
        <p:nvPr/>
      </p:nvGrpSpPr>
      <p:grpSpPr>
        <a:xfrm>
          <a:off x="0" y="0"/>
          <a:ext cx="0" cy="0"/>
          <a:chOff x="0" y="0"/>
          <a:chExt cx="0" cy="0"/>
        </a:xfrm>
      </p:grpSpPr>
      <p:sp>
        <p:nvSpPr>
          <p:cNvPr id="1048583" name="Google Shape;51;p: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4" name="Google Shape;52;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11"/>
        <p:cNvGrpSpPr/>
        <p:nvPr/>
      </p:nvGrpSpPr>
      <p:grpSpPr>
        <a:xfrm>
          <a:off x="0" y="0"/>
          <a:ext cx="0" cy="0"/>
          <a:chOff x="0" y="0"/>
          <a:chExt cx="0" cy="0"/>
        </a:xfrm>
      </p:grpSpPr>
      <p:sp>
        <p:nvSpPr>
          <p:cNvPr id="1048652" name="Google Shape;112;g25600192f59_0_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3" name="Google Shape;113;g25600192f59_0_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18"/>
        <p:cNvGrpSpPr/>
        <p:nvPr/>
      </p:nvGrpSpPr>
      <p:grpSpPr>
        <a:xfrm>
          <a:off x="0" y="0"/>
          <a:ext cx="0" cy="0"/>
          <a:chOff x="0" y="0"/>
          <a:chExt cx="0" cy="0"/>
        </a:xfrm>
      </p:grpSpPr>
      <p:sp>
        <p:nvSpPr>
          <p:cNvPr id="1048658" name="Google Shape;119;g25600192f59_0_6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9" name="Google Shape;120;g25600192f59_0_6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32"/>
        <p:cNvGrpSpPr/>
        <p:nvPr/>
      </p:nvGrpSpPr>
      <p:grpSpPr>
        <a:xfrm>
          <a:off x="0" y="0"/>
          <a:ext cx="0" cy="0"/>
          <a:chOff x="0" y="0"/>
          <a:chExt cx="0" cy="0"/>
        </a:xfrm>
      </p:grpSpPr>
      <p:sp>
        <p:nvSpPr>
          <p:cNvPr id="1048693" name="Google Shape;133;g25600192f59_0_1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4" name="Google Shape;134;g25600192f59_0_1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45"/>
        <p:cNvGrpSpPr/>
        <p:nvPr/>
      </p:nvGrpSpPr>
      <p:grpSpPr>
        <a:xfrm>
          <a:off x="0" y="0"/>
          <a:ext cx="0" cy="0"/>
          <a:chOff x="0" y="0"/>
          <a:chExt cx="0" cy="0"/>
        </a:xfrm>
      </p:grpSpPr>
      <p:sp>
        <p:nvSpPr>
          <p:cNvPr id="1048709" name="Google Shape;146;g259fd6a1993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0" name="Google Shape;147;g259fd6a1993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50"/>
        <p:cNvGrpSpPr/>
        <p:nvPr/>
      </p:nvGrpSpPr>
      <p:grpSpPr>
        <a:xfrm>
          <a:off x="0" y="0"/>
          <a:ext cx="0" cy="0"/>
          <a:chOff x="0" y="0"/>
          <a:chExt cx="0" cy="0"/>
        </a:xfrm>
      </p:grpSpPr>
      <p:sp>
        <p:nvSpPr>
          <p:cNvPr id="1048713" name="Google Shape;151;g259fd6a1993_0_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4" name="Google Shape;152;g259fd6a1993_0_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55"/>
        <p:cNvGrpSpPr/>
        <p:nvPr/>
      </p:nvGrpSpPr>
      <p:grpSpPr>
        <a:xfrm>
          <a:off x="0" y="0"/>
          <a:ext cx="0" cy="0"/>
          <a:chOff x="0" y="0"/>
          <a:chExt cx="0" cy="0"/>
        </a:xfrm>
      </p:grpSpPr>
      <p:sp>
        <p:nvSpPr>
          <p:cNvPr id="1048717" name="Google Shape;156;g25600192f59_0_8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8" name="Google Shape;157;g25600192f59_0_8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63"/>
        <p:cNvGrpSpPr/>
        <p:nvPr/>
      </p:nvGrpSpPr>
      <p:grpSpPr>
        <a:xfrm>
          <a:off x="0" y="0"/>
          <a:ext cx="0" cy="0"/>
          <a:chOff x="0" y="0"/>
          <a:chExt cx="0" cy="0"/>
        </a:xfrm>
      </p:grpSpPr>
      <p:sp>
        <p:nvSpPr>
          <p:cNvPr id="1048587" name="Google Shape;64;g2560018442c_0_3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8" name="Google Shape;65;g2560018442c_0_3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9"/>
        <p:cNvGrpSpPr/>
        <p:nvPr/>
      </p:nvGrpSpPr>
      <p:grpSpPr>
        <a:xfrm>
          <a:off x="0" y="0"/>
          <a:ext cx="0" cy="0"/>
          <a:chOff x="0" y="0"/>
          <a:chExt cx="0" cy="0"/>
        </a:xfrm>
      </p:grpSpPr>
      <p:sp>
        <p:nvSpPr>
          <p:cNvPr id="1048591" name="Google Shape;70;g25600192f59_0_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2" name="Google Shape;71;g25600192f59_0_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75"/>
        <p:cNvGrpSpPr/>
        <p:nvPr/>
      </p:nvGrpSpPr>
      <p:grpSpPr>
        <a:xfrm>
          <a:off x="0" y="0"/>
          <a:ext cx="0" cy="0"/>
          <a:chOff x="0" y="0"/>
          <a:chExt cx="0" cy="0"/>
        </a:xfrm>
      </p:grpSpPr>
      <p:sp>
        <p:nvSpPr>
          <p:cNvPr id="1048598" name="Google Shape;76;g25600192f59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9" name="Google Shape;77;g25600192f59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81"/>
        <p:cNvGrpSpPr/>
        <p:nvPr/>
      </p:nvGrpSpPr>
      <p:grpSpPr>
        <a:xfrm>
          <a:off x="0" y="0"/>
          <a:ext cx="0" cy="0"/>
          <a:chOff x="0" y="0"/>
          <a:chExt cx="0" cy="0"/>
        </a:xfrm>
      </p:grpSpPr>
      <p:sp>
        <p:nvSpPr>
          <p:cNvPr id="1048602" name="Google Shape;82;g25600192f59_0_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3" name="Google Shape;83;g25600192f59_0_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87"/>
        <p:cNvGrpSpPr/>
        <p:nvPr/>
      </p:nvGrpSpPr>
      <p:grpSpPr>
        <a:xfrm>
          <a:off x="0" y="0"/>
          <a:ext cx="0" cy="0"/>
          <a:chOff x="0" y="0"/>
          <a:chExt cx="0" cy="0"/>
        </a:xfrm>
      </p:grpSpPr>
      <p:sp>
        <p:nvSpPr>
          <p:cNvPr id="1048620" name="Google Shape;88;g2560018442c_0_4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1" name="Google Shape;89;g2560018442c_0_4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93"/>
        <p:cNvGrpSpPr/>
        <p:nvPr/>
      </p:nvGrpSpPr>
      <p:grpSpPr>
        <a:xfrm>
          <a:off x="0" y="0"/>
          <a:ext cx="0" cy="0"/>
          <a:chOff x="0" y="0"/>
          <a:chExt cx="0" cy="0"/>
        </a:xfrm>
      </p:grpSpPr>
      <p:sp>
        <p:nvSpPr>
          <p:cNvPr id="1048631" name="Google Shape;94;g2560018442c_0_4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2" name="Google Shape;95;g2560018442c_0_4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9"/>
        <p:cNvGrpSpPr/>
        <p:nvPr/>
      </p:nvGrpSpPr>
      <p:grpSpPr>
        <a:xfrm>
          <a:off x="0" y="0"/>
          <a:ext cx="0" cy="0"/>
          <a:chOff x="0" y="0"/>
          <a:chExt cx="0" cy="0"/>
        </a:xfrm>
      </p:grpSpPr>
      <p:sp>
        <p:nvSpPr>
          <p:cNvPr id="1048642" name="Google Shape;100;g25600192f59_0_6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3" name="Google Shape;101;g25600192f59_0_6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05"/>
        <p:cNvGrpSpPr/>
        <p:nvPr/>
      </p:nvGrpSpPr>
      <p:grpSpPr>
        <a:xfrm>
          <a:off x="0" y="0"/>
          <a:ext cx="0" cy="0"/>
          <a:chOff x="0" y="0"/>
          <a:chExt cx="0" cy="0"/>
        </a:xfrm>
      </p:grpSpPr>
      <p:sp>
        <p:nvSpPr>
          <p:cNvPr id="1048647" name="Google Shape;106;g2560018442c_0_5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8" name="Google Shape;107;g2560018442c_0_5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3" name="Shape 9"/>
        <p:cNvGrpSpPr/>
        <p:nvPr/>
      </p:nvGrpSpPr>
      <p:grpSpPr>
        <a:xfrm>
          <a:off x="0" y="0"/>
          <a:ext cx="0" cy="0"/>
          <a:chOff x="0" y="0"/>
          <a:chExt cx="0" cy="0"/>
        </a:xfrm>
      </p:grpSpPr>
      <p:sp>
        <p:nvSpPr>
          <p:cNvPr id="1048579" name="Google Shape;10;p2"/>
          <p:cNvSpPr txBox="1">
            <a:spLocks noGrp="1"/>
          </p:cNvSpPr>
          <p:nvPr>
            <p:ph type="ctrTitle"/>
          </p:nvPr>
        </p:nvSpPr>
        <p:spPr>
          <a:xfrm>
            <a:off x="311708" y="744575"/>
            <a:ext cx="8520600" cy="2052600"/>
          </a:xfrm>
          <a:prstGeom prst="rect"/>
        </p:spPr>
        <p:txBody>
          <a:bodyPr anchor="b" anchorCtr="0" bIns="91425" lIns="91425" rIns="91425" spcFirstLastPara="1" tIns="91425" wrap="square">
            <a:norm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580" name="Google Shape;11;p2"/>
          <p:cNvSpPr txBox="1">
            <a:spLocks noGrp="1"/>
          </p:cNvSpPr>
          <p:nvPr>
            <p:ph type="subTitle" idx="1"/>
          </p:nvPr>
        </p:nvSpPr>
        <p:spPr>
          <a:xfrm>
            <a:off x="311700" y="2834125"/>
            <a:ext cx="8520600" cy="7926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581" name="Google Shape;12;p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77" name=""/>
        <p:cNvGrpSpPr/>
        <p:nvPr/>
      </p:nvGrpSpPr>
      <p:grpSpPr>
        <a:xfrm>
          <a:off x="0" y="0"/>
          <a:ext cx="0" cy="0"/>
          <a:chOff x="0" y="0"/>
          <a:chExt cx="0" cy="0"/>
        </a:xfrm>
      </p:grpSpPr>
      <p:sp>
        <p:nvSpPr>
          <p:cNvPr id="1048622" name="Holder 2"/>
          <p:cNvSpPr>
            <a:spLocks noGrp="1"/>
          </p:cNvSpPr>
          <p:nvPr>
            <p:ph type="ftr" sz="quarter" idx="5"/>
          </p:nvPr>
        </p:nvSpPr>
        <p:spPr>
          <a:xfrm>
            <a:off x="3108960" y="4783455"/>
            <a:ext cx="2926080" cy="257175"/>
          </a:xfrm>
          <a:prstGeom prst="rect"/>
        </p:spPr>
        <p:txBody>
          <a:bodyPr bIns="0" lIns="0" rIns="0" tIns="0"/>
          <a:lstStyle>
            <a:lvl1pPr algn="ctr">
              <a:defRPr>
                <a:solidFill>
                  <a:schemeClr val="tx1">
                    <a:tint val="75000"/>
                  </a:schemeClr>
                </a:solidFill>
              </a:defRPr>
            </a:lvl1pPr>
          </a:lstStyle>
          <a:p/>
        </p:txBody>
      </p:sp>
      <p:sp>
        <p:nvSpPr>
          <p:cNvPr id="1048623" name="Holder 3"/>
          <p:cNvSpPr>
            <a:spLocks noGrp="1"/>
          </p:cNvSpPr>
          <p:nvPr>
            <p:ph type="dt" sz="half" idx="6"/>
          </p:nvPr>
        </p:nvSpPr>
        <p:spPr>
          <a:xfrm>
            <a:off x="457200" y="4783455"/>
            <a:ext cx="2103120" cy="257175"/>
          </a:xfrm>
          <a:prstGeom prst="rect"/>
        </p:spPr>
        <p:txBody>
          <a:bodyPr bIns="0" lIns="0" rIns="0" tIns="0"/>
          <a:lstStyle>
            <a:lvl1pPr algn="l">
              <a:defRPr>
                <a:solidFill>
                  <a:schemeClr val="tx1">
                    <a:tint val="75000"/>
                  </a:schemeClr>
                </a:solidFill>
              </a:defRPr>
            </a:lvl1pPr>
          </a:lstStyle>
          <a:p>
            <a:fld id="{1D8BD707-D9CF-40AE-B4C6-C98DA3205C09}" type="datetimeFigureOut">
              <a:rPr lang="en-US"/>
              <a:t>7/22/2023</a:t>
            </a:fld>
            <a:endParaRPr lang="en-US"/>
          </a:p>
        </p:txBody>
      </p:sp>
      <p:sp>
        <p:nvSpPr>
          <p:cNvPr id="1048624"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1" name="Shape 13"/>
        <p:cNvGrpSpPr/>
        <p:nvPr/>
      </p:nvGrpSpPr>
      <p:grpSpPr>
        <a:xfrm>
          <a:off x="0" y="0"/>
          <a:ext cx="0" cy="0"/>
          <a:chOff x="0" y="0"/>
          <a:chExt cx="0" cy="0"/>
        </a:xfrm>
      </p:grpSpPr>
      <p:sp>
        <p:nvSpPr>
          <p:cNvPr id="1048593" name="Google Shape;14;p3"/>
          <p:cNvSpPr txBox="1">
            <a:spLocks noGrp="1"/>
          </p:cNvSpPr>
          <p:nvPr>
            <p:ph type="title"/>
          </p:nvPr>
        </p:nvSpPr>
        <p:spPr>
          <a:xfrm>
            <a:off x="311700" y="2150850"/>
            <a:ext cx="8520600" cy="841800"/>
          </a:xfrm>
          <a:prstGeom prst="rect"/>
        </p:spPr>
        <p:txBody>
          <a:bodyPr anchor="ctr" anchorCtr="0" bIns="91425" lIns="91425" rIns="91425" spcFirstLastPara="1" tIns="91425" wrap="square">
            <a:normAutofit/>
          </a:bodyPr>
          <a:lstStyle>
            <a:lvl1pPr algn="ctr" lvl="0">
              <a:spcBef>
                <a:spcPts val="0"/>
              </a:spcBef>
              <a:spcAft>
                <a:spcPts val="0"/>
              </a:spcAft>
              <a:buSzPts val="3600"/>
              <a:buNone/>
              <a:defRPr sz="3600"/>
            </a:lvl1pPr>
            <a:lvl2pPr algn="ctr" lvl="1">
              <a:spcBef>
                <a:spcPts val="0"/>
              </a:spcBef>
              <a:spcAft>
                <a:spcPts val="0"/>
              </a:spcAft>
              <a:buSzPts val="3600"/>
              <a:buNone/>
              <a:defRPr sz="3600"/>
            </a:lvl2pPr>
            <a:lvl3pPr algn="ctr" lvl="2">
              <a:spcBef>
                <a:spcPts val="0"/>
              </a:spcBef>
              <a:spcAft>
                <a:spcPts val="0"/>
              </a:spcAft>
              <a:buSzPts val="3600"/>
              <a:buNone/>
              <a:defRPr sz="3600"/>
            </a:lvl3pPr>
            <a:lvl4pPr algn="ctr" lvl="3">
              <a:spcBef>
                <a:spcPts val="0"/>
              </a:spcBef>
              <a:spcAft>
                <a:spcPts val="0"/>
              </a:spcAft>
              <a:buSzPts val="3600"/>
              <a:buNone/>
              <a:defRPr sz="3600"/>
            </a:lvl4pPr>
            <a:lvl5pPr algn="ctr" lvl="4">
              <a:spcBef>
                <a:spcPts val="0"/>
              </a:spcBef>
              <a:spcAft>
                <a:spcPts val="0"/>
              </a:spcAft>
              <a:buSzPts val="3600"/>
              <a:buNone/>
              <a:defRPr sz="3600"/>
            </a:lvl5pPr>
            <a:lvl6pPr algn="ctr" lvl="5">
              <a:spcBef>
                <a:spcPts val="0"/>
              </a:spcBef>
              <a:spcAft>
                <a:spcPts val="0"/>
              </a:spcAft>
              <a:buSzPts val="3600"/>
              <a:buNone/>
              <a:defRPr sz="3600"/>
            </a:lvl6pPr>
            <a:lvl7pPr algn="ctr" lvl="6">
              <a:spcBef>
                <a:spcPts val="0"/>
              </a:spcBef>
              <a:spcAft>
                <a:spcPts val="0"/>
              </a:spcAft>
              <a:buSzPts val="3600"/>
              <a:buNone/>
              <a:defRPr sz="3600"/>
            </a:lvl7pPr>
            <a:lvl8pPr algn="ctr" lvl="7">
              <a:spcBef>
                <a:spcPts val="0"/>
              </a:spcBef>
              <a:spcAft>
                <a:spcPts val="0"/>
              </a:spcAft>
              <a:buSzPts val="3600"/>
              <a:buNone/>
              <a:defRPr sz="3600"/>
            </a:lvl8pPr>
            <a:lvl9pPr algn="ctr" lvl="8">
              <a:spcBef>
                <a:spcPts val="0"/>
              </a:spcBef>
              <a:spcAft>
                <a:spcPts val="0"/>
              </a:spcAft>
              <a:buSzPts val="3600"/>
              <a:buNone/>
              <a:defRPr sz="3600"/>
            </a:lvl9pPr>
          </a:lstStyle>
          <a:p/>
        </p:txBody>
      </p:sp>
      <p:sp>
        <p:nvSpPr>
          <p:cNvPr id="1048594" name="Google Shape;15;p3"/>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69" name="Shape 16"/>
        <p:cNvGrpSpPr/>
        <p:nvPr/>
      </p:nvGrpSpPr>
      <p:grpSpPr>
        <a:xfrm>
          <a:off x="0" y="0"/>
          <a:ext cx="0" cy="0"/>
          <a:chOff x="0" y="0"/>
          <a:chExt cx="0" cy="0"/>
        </a:xfrm>
      </p:grpSpPr>
      <p:sp>
        <p:nvSpPr>
          <p:cNvPr id="1048604" name="Google Shape;17;p4"/>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05" name="Google Shape;18;p4"/>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606" name="Google Shape;19;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1" name="Shape 20"/>
        <p:cNvGrpSpPr/>
        <p:nvPr/>
      </p:nvGrpSpPr>
      <p:grpSpPr>
        <a:xfrm>
          <a:off x="0" y="0"/>
          <a:ext cx="0" cy="0"/>
          <a:chOff x="0" y="0"/>
          <a:chExt cx="0" cy="0"/>
        </a:xfrm>
      </p:grpSpPr>
      <p:sp>
        <p:nvSpPr>
          <p:cNvPr id="1048609" name="Google Shape;21;p5"/>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10" name="Google Shape;22;p5"/>
          <p:cNvSpPr txBox="1">
            <a:spLocks noGrp="1"/>
          </p:cNvSpPr>
          <p:nvPr>
            <p:ph type="body" idx="1"/>
          </p:nvPr>
        </p:nvSpPr>
        <p:spPr>
          <a:xfrm>
            <a:off x="3117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11" name="Google Shape;23;p5"/>
          <p:cNvSpPr txBox="1">
            <a:spLocks noGrp="1"/>
          </p:cNvSpPr>
          <p:nvPr>
            <p:ph type="body" idx="2"/>
          </p:nvPr>
        </p:nvSpPr>
        <p:spPr>
          <a:xfrm>
            <a:off x="48324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12" name="Google Shape;24;p5"/>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28" name="Shape 28"/>
        <p:cNvGrpSpPr/>
        <p:nvPr/>
      </p:nvGrpSpPr>
      <p:grpSpPr>
        <a:xfrm>
          <a:off x="0" y="0"/>
          <a:ext cx="0" cy="0"/>
          <a:chOff x="0" y="0"/>
          <a:chExt cx="0" cy="0"/>
        </a:xfrm>
      </p:grpSpPr>
      <p:sp>
        <p:nvSpPr>
          <p:cNvPr id="1048721" name="Google Shape;29;p7"/>
          <p:cNvSpPr txBox="1">
            <a:spLocks noGrp="1"/>
          </p:cNvSpPr>
          <p:nvPr>
            <p:ph type="title"/>
          </p:nvPr>
        </p:nvSpPr>
        <p:spPr>
          <a:xfrm>
            <a:off x="311700" y="555600"/>
            <a:ext cx="2808000" cy="755700"/>
          </a:xfrm>
          <a:prstGeom prst="rect"/>
        </p:spPr>
        <p:txBody>
          <a:bodyPr anchor="b"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22" name="Google Shape;30;p7"/>
          <p:cNvSpPr txBox="1">
            <a:spLocks noGrp="1"/>
          </p:cNvSpPr>
          <p:nvPr>
            <p:ph type="body" idx="1"/>
          </p:nvPr>
        </p:nvSpPr>
        <p:spPr>
          <a:xfrm>
            <a:off x="311700" y="1389600"/>
            <a:ext cx="2808000" cy="3179400"/>
          </a:xfrm>
          <a:prstGeom prst="rect"/>
        </p:spPr>
        <p:txBody>
          <a:bodyPr anchor="t" anchorCtr="0" bIns="91425" lIns="91425"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723" name="Google Shape;31;p7"/>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6" name="Shape 32"/>
        <p:cNvGrpSpPr/>
        <p:nvPr/>
      </p:nvGrpSpPr>
      <p:grpSpPr>
        <a:xfrm>
          <a:off x="0" y="0"/>
          <a:ext cx="0" cy="0"/>
          <a:chOff x="0" y="0"/>
          <a:chExt cx="0" cy="0"/>
        </a:xfrm>
      </p:grpSpPr>
      <p:sp>
        <p:nvSpPr>
          <p:cNvPr id="1048636" name="Google Shape;33;p8"/>
          <p:cNvSpPr txBox="1">
            <a:spLocks noGrp="1"/>
          </p:cNvSpPr>
          <p:nvPr>
            <p:ph type="title"/>
          </p:nvPr>
        </p:nvSpPr>
        <p:spPr>
          <a:xfrm>
            <a:off x="490250" y="450150"/>
            <a:ext cx="6367800" cy="4090800"/>
          </a:xfrm>
          <a:prstGeom prst="rect"/>
        </p:spPr>
        <p:txBody>
          <a:bodyPr anchor="ctr" anchorCtr="0" bIns="91425" lIns="91425" rIns="91425" spcFirstLastPara="1" tIns="91425" wrap="square">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8637" name="Google Shape;34;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9" name="Shape 35"/>
        <p:cNvGrpSpPr/>
        <p:nvPr/>
      </p:nvGrpSpPr>
      <p:grpSpPr>
        <a:xfrm>
          <a:off x="0" y="0"/>
          <a:ext cx="0" cy="0"/>
          <a:chOff x="0" y="0"/>
          <a:chExt cx="0" cy="0"/>
        </a:xfrm>
      </p:grpSpPr>
      <p:sp>
        <p:nvSpPr>
          <p:cNvPr id="1048724" name="Google Shape;36;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5" name="Google Shape;37;p9"/>
          <p:cNvSpPr txBox="1">
            <a:spLocks noGrp="1"/>
          </p:cNvSpPr>
          <p:nvPr>
            <p:ph type="title"/>
          </p:nvPr>
        </p:nvSpPr>
        <p:spPr>
          <a:xfrm>
            <a:off x="265500" y="1233175"/>
            <a:ext cx="4045200" cy="1482300"/>
          </a:xfrm>
          <a:prstGeom prst="rect"/>
        </p:spPr>
        <p:txBody>
          <a:bodyPr anchor="b" anchorCtr="0" bIns="91425" lIns="91425"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726" name="Google Shape;38;p9"/>
          <p:cNvSpPr txBox="1">
            <a:spLocks noGrp="1"/>
          </p:cNvSpPr>
          <p:nvPr>
            <p:ph type="subTitle" idx="1"/>
          </p:nvPr>
        </p:nvSpPr>
        <p:spPr>
          <a:xfrm>
            <a:off x="265500" y="2803075"/>
            <a:ext cx="4045200" cy="12351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727" name="Google Shape;39;p9"/>
          <p:cNvSpPr txBox="1">
            <a:spLocks noGrp="1"/>
          </p:cNvSpPr>
          <p:nvPr>
            <p:ph type="body" idx="2"/>
          </p:nvPr>
        </p:nvSpPr>
        <p:spPr>
          <a:xfrm>
            <a:off x="4939500" y="724075"/>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728" name="Google Shape;40;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30" name="Shape 44"/>
        <p:cNvGrpSpPr/>
        <p:nvPr/>
      </p:nvGrpSpPr>
      <p:grpSpPr>
        <a:xfrm>
          <a:off x="0" y="0"/>
          <a:ext cx="0" cy="0"/>
          <a:chOff x="0" y="0"/>
          <a:chExt cx="0" cy="0"/>
        </a:xfrm>
      </p:grpSpPr>
      <p:sp>
        <p:nvSpPr>
          <p:cNvPr id="1048729" name="Google Shape;45;p11"/>
          <p:cNvSpPr txBox="1">
            <a:spLocks noGrp="1"/>
          </p:cNvSpPr>
          <p:nvPr>
            <p:ph type="title" hasCustomPrompt="1"/>
          </p:nvPr>
        </p:nvSpPr>
        <p:spPr>
          <a:xfrm>
            <a:off x="311700" y="1106125"/>
            <a:ext cx="8520600" cy="1963500"/>
          </a:xfrm>
          <a:prstGeom prst="rect"/>
        </p:spPr>
        <p:txBody>
          <a:bodyPr anchor="b" anchorCtr="0" bIns="91425" lIns="91425" rIns="91425" spcFirstLastPara="1" tIns="91425" wrap="square">
            <a:norm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8730" name="Google Shape;46;p11"/>
          <p:cNvSpPr txBox="1">
            <a:spLocks noGrp="1"/>
          </p:cNvSpPr>
          <p:nvPr>
            <p:ph type="body" idx="1"/>
          </p:nvPr>
        </p:nvSpPr>
        <p:spPr>
          <a:xfrm>
            <a:off x="311700" y="3152225"/>
            <a:ext cx="8520600" cy="1300800"/>
          </a:xfrm>
          <a:prstGeom prst="rect"/>
        </p:spPr>
        <p:txBody>
          <a:bodyPr anchor="t" anchorCtr="0" bIns="91425" lIns="91425" rIns="91425" spcFirstLastPara="1" tIns="91425" wrap="square">
            <a:normAutofit/>
          </a:bodyPr>
          <a:lstStyle>
            <a:lvl1pPr algn="ctr" indent="-342900" lvl="0" marL="457200">
              <a:spcBef>
                <a:spcPts val="0"/>
              </a:spcBef>
              <a:spcAft>
                <a:spcPts val="0"/>
              </a:spcAft>
              <a:buSzPts val="1800"/>
              <a:buChar cha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8731" name="Google Shape;4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02" name=""/>
        <p:cNvGrpSpPr/>
        <p:nvPr/>
      </p:nvGrpSpPr>
      <p:grpSpPr>
        <a:xfrm>
          <a:off x="0" y="0"/>
          <a:ext cx="0" cy="0"/>
          <a:chOff x="0" y="0"/>
          <a:chExt cx="0" cy="0"/>
        </a:xfrm>
      </p:grpSpPr>
      <p:sp>
        <p:nvSpPr>
          <p:cNvPr id="1048660" name="Holder 2"/>
          <p:cNvSpPr>
            <a:spLocks noGrp="1"/>
          </p:cNvSpPr>
          <p:nvPr>
            <p:ph type="title"/>
          </p:nvPr>
        </p:nvSpPr>
        <p:spPr/>
        <p:txBody>
          <a:bodyPr bIns="0" lIns="0" rIns="0" tIns="0"/>
          <a:lstStyle>
            <a:lvl1pPr>
              <a:defRPr b="1" sz="2000" i="0">
                <a:solidFill>
                  <a:schemeClr val="tx1"/>
                </a:solidFill>
                <a:latin typeface="Arial"/>
                <a:cs typeface="Arial"/>
              </a:defRPr>
            </a:lvl1pPr>
          </a:lstStyle>
          <a:p/>
        </p:txBody>
      </p:sp>
      <p:sp>
        <p:nvSpPr>
          <p:cNvPr id="1048661" name="Holder 3"/>
          <p:cNvSpPr>
            <a:spLocks noGrp="1"/>
          </p:cNvSpPr>
          <p:nvPr>
            <p:ph type="body" idx="1"/>
          </p:nvPr>
        </p:nvSpPr>
        <p:spPr/>
        <p:txBody>
          <a:bodyPr bIns="0" lIns="0" rIns="0" tIns="0"/>
          <a:lstStyle>
            <a:lvl1pPr>
              <a:defRPr b="0" sz="1400" i="0">
                <a:solidFill>
                  <a:srgbClr val="434343"/>
                </a:solidFill>
                <a:latin typeface="Arial MT"/>
                <a:cs typeface="Arial MT"/>
              </a:defRPr>
            </a:lvl1pPr>
          </a:lstStyle>
          <a:p/>
        </p:txBody>
      </p:sp>
      <p:sp>
        <p:nvSpPr>
          <p:cNvPr id="1048662" name="Holder 4"/>
          <p:cNvSpPr>
            <a:spLocks noGrp="1"/>
          </p:cNvSpPr>
          <p:nvPr>
            <p:ph type="ftr" sz="quarter" idx="5"/>
          </p:nvPr>
        </p:nvSpPr>
        <p:spPr>
          <a:xfrm>
            <a:off x="3108960" y="4783455"/>
            <a:ext cx="2926080" cy="257175"/>
          </a:xfrm>
          <a:prstGeom prst="rect"/>
        </p:spPr>
        <p:txBody>
          <a:bodyPr bIns="0" lIns="0" rIns="0" tIns="0"/>
          <a:lstStyle>
            <a:lvl1pPr algn="ctr">
              <a:defRPr>
                <a:solidFill>
                  <a:schemeClr val="tx1">
                    <a:tint val="75000"/>
                  </a:schemeClr>
                </a:solidFill>
              </a:defRPr>
            </a:lvl1pPr>
          </a:lstStyle>
          <a:p/>
        </p:txBody>
      </p:sp>
      <p:sp>
        <p:nvSpPr>
          <p:cNvPr id="1048663" name="Holder 5"/>
          <p:cNvSpPr>
            <a:spLocks noGrp="1"/>
          </p:cNvSpPr>
          <p:nvPr>
            <p:ph type="dt" sz="half" idx="6"/>
          </p:nvPr>
        </p:nvSpPr>
        <p:spPr>
          <a:xfrm>
            <a:off x="457200" y="4783455"/>
            <a:ext cx="2103120" cy="257175"/>
          </a:xfrm>
          <a:prstGeom prst="rect"/>
        </p:spPr>
        <p:txBody>
          <a:bodyPr bIns="0" lIns="0" rIns="0" tIns="0"/>
          <a:lstStyle>
            <a:lvl1pPr algn="l">
              <a:defRPr>
                <a:solidFill>
                  <a:schemeClr val="tx1">
                    <a:tint val="75000"/>
                  </a:schemeClr>
                </a:solidFill>
              </a:defRPr>
            </a:lvl1pPr>
          </a:lstStyle>
          <a:p>
            <a:fld id="{1D8BD707-D9CF-40AE-B4C6-C98DA3205C09}" type="datetimeFigureOut">
              <a:rPr lang="en-US"/>
              <a:t>7/22/2023</a:t>
            </a:fld>
            <a:endParaRPr lang="en-US"/>
          </a:p>
        </p:txBody>
      </p:sp>
      <p:sp>
        <p:nvSpPr>
          <p:cNvPr id="104866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hyperlink" Target="https://statusbrew.com/insights/social-media-holiday-calendar/" TargetMode="Externa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hyperlink" Target="https://parleagrosupport.blogspot.com/2023/07/parle-agro-have-wide-business-goals-and.html" TargetMode="Externa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hyperlink" Target="https://www.canva.com/design/DAFpVWC_9XQ/weAjn0V5biE-Mvr3qsJhwQ/watch?utm_content=DAFpVWC_9XQ&amp;utm_campaign=designshare&amp;utm_medium=link&amp;utm_source=publishsharelink" TargetMode="Externa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jpeg"/><Relationship Id="rId7"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hyperlink" Target="mailto:parloargo@gmail.com" TargetMode="External"/><Relationship Id="rId2" Type="http://schemas.openxmlformats.org/officeDocument/2006/relationships/image" Target="../media/image23.jpeg"/><Relationship Id="rId3"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Shape 53"/>
        <p:cNvGrpSpPr/>
        <p:nvPr/>
      </p:nvGrpSpPr>
      <p:grpSpPr>
        <a:xfrm>
          <a:off x="0" y="0"/>
          <a:ext cx="0" cy="0"/>
          <a:chOff x="0" y="0"/>
          <a:chExt cx="0" cy="0"/>
        </a:xfrm>
      </p:grpSpPr>
      <p:sp>
        <p:nvSpPr>
          <p:cNvPr id="1048582" name="Google Shape;54;p13"/>
          <p:cNvSpPr txBox="1"/>
          <p:nvPr/>
        </p:nvSpPr>
        <p:spPr>
          <a:xfrm>
            <a:off x="931375" y="1918025"/>
            <a:ext cx="7610100" cy="1175989"/>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sz="2900" lang="en-GB">
                <a:solidFill>
                  <a:srgbClr val="434343"/>
                </a:solidFill>
              </a:rPr>
              <a:t>Comprehensive Digital Marketing </a:t>
            </a:r>
            <a:endParaRPr b="1" sz="2900">
              <a:solidFill>
                <a:srgbClr val="434343"/>
              </a:solidFill>
            </a:endParaRPr>
          </a:p>
          <a:p>
            <a:pPr algn="ctr" indent="0" lvl="0" marL="0" rtl="0">
              <a:lnSpc>
                <a:spcPct val="115000"/>
              </a:lnSpc>
              <a:spcBef>
                <a:spcPts val="0"/>
              </a:spcBef>
              <a:spcAft>
                <a:spcPts val="0"/>
              </a:spcAft>
              <a:buNone/>
            </a:pPr>
            <a:r>
              <a:rPr b="1" sz="2900" lang="en-GB">
                <a:solidFill>
                  <a:srgbClr val="434343"/>
                </a:solidFill>
              </a:rPr>
              <a:t>Project Work</a:t>
            </a:r>
            <a:endParaRPr sz="2700"/>
          </a:p>
        </p:txBody>
      </p:sp>
      <p:pic>
        <p:nvPicPr>
          <p:cNvPr id="2097152" name="Picture 1"/>
          <p:cNvPicPr>
            <a:picLocks noChangeAspect="1"/>
          </p:cNvPicPr>
          <p:nvPr/>
        </p:nvPicPr>
        <p:blipFill>
          <a:blip xmlns:r="http://schemas.openxmlformats.org/officeDocument/2006/relationships" r:embed="rId1"/>
          <a:stretch>
            <a:fillRect/>
          </a:stretch>
        </p:blipFill>
        <p:spPr>
          <a:xfrm>
            <a:off x="2646207" y="698466"/>
            <a:ext cx="3762375" cy="942975"/>
          </a:xfrm>
          <a:prstGeom prst="rect"/>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4" name="Shape 90"/>
        <p:cNvGrpSpPr/>
        <p:nvPr/>
      </p:nvGrpSpPr>
      <p:grpSpPr>
        <a:xfrm>
          <a:off x="0" y="0"/>
          <a:ext cx="0" cy="0"/>
          <a:chOff x="0" y="0"/>
          <a:chExt cx="0" cy="0"/>
        </a:xfrm>
      </p:grpSpPr>
      <p:sp>
        <p:nvSpPr>
          <p:cNvPr id="1048618" name="Google Shape;91;p19"/>
          <p:cNvSpPr txBox="1"/>
          <p:nvPr/>
        </p:nvSpPr>
        <p:spPr>
          <a:xfrm>
            <a:off x="766950" y="464363"/>
            <a:ext cx="7610100" cy="518765"/>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sz="1900" lang="en-GB">
                <a:solidFill>
                  <a:srgbClr val="434343"/>
                </a:solidFill>
              </a:rPr>
              <a:t>Part 2: SEO &amp; Keyword Research</a:t>
            </a:r>
            <a:endParaRPr sz="1900"/>
          </a:p>
        </p:txBody>
      </p:sp>
      <p:sp>
        <p:nvSpPr>
          <p:cNvPr id="1048619" name="Google Shape;92;p19"/>
          <p:cNvSpPr txBox="1"/>
          <p:nvPr/>
        </p:nvSpPr>
        <p:spPr>
          <a:xfrm>
            <a:off x="915150" y="1333788"/>
            <a:ext cx="7313700" cy="2621251"/>
          </a:xfrm>
          <a:prstGeom prst="rect"/>
          <a:noFill/>
          <a:ln>
            <a:noFill/>
          </a:ln>
        </p:spPr>
        <p:txBody>
          <a:bodyPr anchor="t" anchorCtr="0" bIns="91425" lIns="91425" rIns="91425" spcFirstLastPara="1" tIns="91425" wrap="square">
            <a:spAutoFit/>
          </a:bodyPr>
          <a:p>
            <a:pPr algn="l" indent="-317500" lvl="0" marL="457200" rtl="0">
              <a:spcBef>
                <a:spcPts val="0"/>
              </a:spcBef>
              <a:spcAft>
                <a:spcPts val="0"/>
              </a:spcAft>
              <a:buSzPts val="1400"/>
              <a:buChar char="●"/>
            </a:pPr>
            <a:r>
              <a:rPr b="1" dirty="0" lang="en-GB"/>
              <a:t>SEO Audit:</a:t>
            </a:r>
            <a:r>
              <a:rPr dirty="0" lang="en-GB"/>
              <a:t> Do an SEO audit of the brands website</a:t>
            </a:r>
            <a:endParaRPr dirty="0"/>
          </a:p>
          <a:p>
            <a:pPr algn="l" indent="-317500" lvl="0" marL="457200" rtl="0">
              <a:spcBef>
                <a:spcPts val="0"/>
              </a:spcBef>
              <a:spcAft>
                <a:spcPts val="0"/>
              </a:spcAft>
              <a:buSzPts val="1400"/>
              <a:buChar char="●"/>
            </a:pPr>
            <a:r>
              <a:rPr b="1" dirty="0" lang="en-GB"/>
              <a:t>Keyword Research:</a:t>
            </a:r>
            <a:r>
              <a:rPr dirty="0" lang="en-GB"/>
              <a:t> Define Research Objectives, Brainstorm Seed Keywords, Utilize Keyword Research Tools (</a:t>
            </a:r>
            <a:r>
              <a:rPr dirty="0" lang="en-GB" err="1"/>
              <a:t>SEMrush</a:t>
            </a:r>
            <a:r>
              <a:rPr dirty="0" lang="en-GB"/>
              <a:t> or </a:t>
            </a:r>
            <a:r>
              <a:rPr dirty="0" lang="en-GB" err="1"/>
              <a:t>Moz</a:t>
            </a:r>
            <a:r>
              <a:rPr dirty="0" lang="en-GB"/>
              <a:t> Keyword Explorer),</a:t>
            </a:r>
            <a:r>
              <a:rPr dirty="0" lang="en-GB" err="1"/>
              <a:t>Analyze</a:t>
            </a:r>
            <a:r>
              <a:rPr dirty="0" lang="en-GB"/>
              <a:t> Competitor Keywords, Long-tail Keyword Exploration (specific, longer phrases) that align with the research objectives and have lower competition but higher conversion potential.</a:t>
            </a:r>
            <a:endParaRPr dirty="0"/>
          </a:p>
          <a:p>
            <a:pPr algn="l" indent="-317500" lvl="0" marL="457200" rtl="0">
              <a:spcBef>
                <a:spcPts val="0"/>
              </a:spcBef>
              <a:spcAft>
                <a:spcPts val="0"/>
              </a:spcAft>
              <a:buSzPts val="1400"/>
              <a:buChar char="●"/>
            </a:pPr>
            <a:r>
              <a:rPr b="1" dirty="0" lang="en-GB"/>
              <a:t>On page Optimization: </a:t>
            </a:r>
            <a:r>
              <a:rPr dirty="0" lang="en-GB"/>
              <a:t>Meta Tag optimization &amp; content optimization</a:t>
            </a:r>
            <a:endParaRPr dirty="0"/>
          </a:p>
          <a:p>
            <a:pPr algn="l" indent="0" lvl="0" marL="0" rtl="0">
              <a:spcBef>
                <a:spcPts val="0"/>
              </a:spcBef>
              <a:spcAft>
                <a:spcPts val="0"/>
              </a:spcAft>
              <a:buNone/>
            </a:pPr>
            <a:endParaRPr dirty="0"/>
          </a:p>
          <a:p>
            <a:pPr algn="l" indent="0" lvl="0" marL="0" rtl="0">
              <a:spcBef>
                <a:spcPts val="0"/>
              </a:spcBef>
              <a:spcAft>
                <a:spcPts val="0"/>
              </a:spcAft>
              <a:buNone/>
            </a:pPr>
            <a:r>
              <a:rPr dirty="0" lang="en-GB"/>
              <a:t>Reflect on the process of conducting keyword research and the SEO recommendations provided.</a:t>
            </a:r>
            <a:endParaRPr dirty="0"/>
          </a:p>
          <a:p>
            <a:pPr algn="l" indent="0" lvl="0" marL="457200" rtl="0">
              <a:spcBef>
                <a:spcPts val="0"/>
              </a:spcBef>
              <a:spcAft>
                <a:spcPts val="0"/>
              </a:spcAft>
              <a:buNone/>
            </a:pPr>
            <a:endParaRPr dirty="0"/>
          </a:p>
          <a:p>
            <a:pPr algn="l" indent="0" lvl="0" marL="0" rtl="0">
              <a:spcBef>
                <a:spcPts val="0"/>
              </a:spcBef>
              <a:spcAft>
                <a:spcPts val="0"/>
              </a:spcAft>
              <a:buNone/>
            </a:pPr>
            <a:r>
              <a:rPr dirty="0" lang="en-GB"/>
              <a:t>Document the challenges faced during the research and analysis phase, as well as the key insights gained from the keyword research process.</a:t>
            </a:r>
            <a:endParaRPr dirty="0"/>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5" name="object 2"/>
          <p:cNvSpPr txBox="1"/>
          <p:nvPr/>
        </p:nvSpPr>
        <p:spPr>
          <a:xfrm>
            <a:off x="330504" y="2661123"/>
            <a:ext cx="8518525" cy="1694180"/>
          </a:xfrm>
          <a:prstGeom prst="rect"/>
        </p:spPr>
        <p:txBody>
          <a:bodyPr bIns="0" lIns="0" rIns="0" rtlCol="0" tIns="121285" vert="horz" wrap="square">
            <a:spAutoFit/>
          </a:bodyPr>
          <a:p>
            <a:pPr marL="12700">
              <a:lnSpc>
                <a:spcPct val="100000"/>
              </a:lnSpc>
              <a:spcBef>
                <a:spcPts val="955"/>
              </a:spcBef>
            </a:pPr>
            <a:r>
              <a:rPr b="1" dirty="0" sz="1800" spc="-15">
                <a:latin typeface="Arial"/>
                <a:cs typeface="Arial"/>
              </a:rPr>
              <a:t>SEARCH</a:t>
            </a:r>
            <a:r>
              <a:rPr b="1" dirty="0" sz="1800" spc="35">
                <a:latin typeface="Arial"/>
                <a:cs typeface="Arial"/>
              </a:rPr>
              <a:t> </a:t>
            </a:r>
            <a:r>
              <a:rPr b="1" dirty="0" sz="1800">
                <a:latin typeface="Arial"/>
                <a:cs typeface="Arial"/>
              </a:rPr>
              <a:t>ENGINE</a:t>
            </a:r>
            <a:r>
              <a:rPr b="1" dirty="0" sz="1800" spc="-15">
                <a:latin typeface="Arial"/>
                <a:cs typeface="Arial"/>
              </a:rPr>
              <a:t> </a:t>
            </a:r>
            <a:r>
              <a:rPr b="1" dirty="0" sz="1800" spc="-5">
                <a:latin typeface="Arial"/>
                <a:cs typeface="Arial"/>
              </a:rPr>
              <a:t>OBJECT:</a:t>
            </a:r>
            <a:endParaRPr sz="1800">
              <a:latin typeface="Arial"/>
              <a:cs typeface="Arial"/>
            </a:endParaRPr>
          </a:p>
          <a:p>
            <a:pPr marL="140970" marR="5080">
              <a:lnSpc>
                <a:spcPct val="100000"/>
              </a:lnSpc>
              <a:spcBef>
                <a:spcPts val="760"/>
              </a:spcBef>
            </a:pPr>
            <a:r>
              <a:rPr dirty="0" sz="1600" spc="-5">
                <a:latin typeface="Arial MT"/>
                <a:cs typeface="Arial MT"/>
              </a:rPr>
              <a:t>Search</a:t>
            </a:r>
            <a:r>
              <a:rPr dirty="0" sz="1600">
                <a:latin typeface="Arial MT"/>
                <a:cs typeface="Arial MT"/>
              </a:rPr>
              <a:t> </a:t>
            </a:r>
            <a:r>
              <a:rPr dirty="0" sz="1600" spc="-5">
                <a:latin typeface="Arial MT"/>
                <a:cs typeface="Arial MT"/>
              </a:rPr>
              <a:t>engine</a:t>
            </a:r>
            <a:r>
              <a:rPr dirty="0" sz="1600" spc="5">
                <a:latin typeface="Arial MT"/>
                <a:cs typeface="Arial MT"/>
              </a:rPr>
              <a:t> </a:t>
            </a:r>
            <a:r>
              <a:rPr dirty="0" sz="1600" spc="-5">
                <a:latin typeface="Arial MT"/>
                <a:cs typeface="Arial MT"/>
              </a:rPr>
              <a:t>optimization</a:t>
            </a:r>
            <a:r>
              <a:rPr dirty="0" sz="1600" spc="-10">
                <a:latin typeface="Arial MT"/>
                <a:cs typeface="Arial MT"/>
              </a:rPr>
              <a:t> </a:t>
            </a:r>
            <a:r>
              <a:rPr dirty="0" sz="1600" spc="-5">
                <a:latin typeface="Arial MT"/>
                <a:cs typeface="Arial MT"/>
              </a:rPr>
              <a:t>is</a:t>
            </a:r>
            <a:r>
              <a:rPr dirty="0" sz="1600">
                <a:latin typeface="Arial MT"/>
                <a:cs typeface="Arial MT"/>
              </a:rPr>
              <a:t> </a:t>
            </a:r>
            <a:r>
              <a:rPr dirty="0" sz="1600" spc="-5">
                <a:latin typeface="Arial MT"/>
                <a:cs typeface="Arial MT"/>
              </a:rPr>
              <a:t>the</a:t>
            </a:r>
            <a:r>
              <a:rPr dirty="0" sz="1600" spc="15">
                <a:latin typeface="Arial MT"/>
                <a:cs typeface="Arial MT"/>
              </a:rPr>
              <a:t> </a:t>
            </a:r>
            <a:r>
              <a:rPr dirty="0" sz="1600" spc="-5">
                <a:latin typeface="Arial MT"/>
                <a:cs typeface="Arial MT"/>
              </a:rPr>
              <a:t>process</a:t>
            </a:r>
            <a:r>
              <a:rPr dirty="0" sz="1600" spc="10">
                <a:latin typeface="Arial MT"/>
                <a:cs typeface="Arial MT"/>
              </a:rPr>
              <a:t> </a:t>
            </a:r>
            <a:r>
              <a:rPr dirty="0" sz="1600" spc="-5">
                <a:latin typeface="Arial MT"/>
                <a:cs typeface="Arial MT"/>
              </a:rPr>
              <a:t>of</a:t>
            </a:r>
            <a:r>
              <a:rPr dirty="0" sz="1600" spc="20">
                <a:latin typeface="Arial MT"/>
                <a:cs typeface="Arial MT"/>
              </a:rPr>
              <a:t> </a:t>
            </a:r>
            <a:r>
              <a:rPr dirty="0" sz="1600" spc="-5">
                <a:latin typeface="Arial MT"/>
                <a:cs typeface="Arial MT"/>
              </a:rPr>
              <a:t>improving</a:t>
            </a:r>
            <a:r>
              <a:rPr dirty="0" sz="1600">
                <a:latin typeface="Arial MT"/>
                <a:cs typeface="Arial MT"/>
              </a:rPr>
              <a:t> </a:t>
            </a:r>
            <a:r>
              <a:rPr dirty="0" sz="1600" spc="-5">
                <a:latin typeface="Arial MT"/>
                <a:cs typeface="Arial MT"/>
              </a:rPr>
              <a:t>the</a:t>
            </a:r>
            <a:r>
              <a:rPr dirty="0" sz="1600" spc="20">
                <a:latin typeface="Arial MT"/>
                <a:cs typeface="Arial MT"/>
              </a:rPr>
              <a:t> </a:t>
            </a:r>
            <a:r>
              <a:rPr dirty="0" sz="1600" spc="-5">
                <a:latin typeface="Arial MT"/>
                <a:cs typeface="Arial MT"/>
              </a:rPr>
              <a:t>quality and</a:t>
            </a:r>
            <a:r>
              <a:rPr dirty="0" sz="1600" spc="5">
                <a:latin typeface="Arial MT"/>
                <a:cs typeface="Arial MT"/>
              </a:rPr>
              <a:t> </a:t>
            </a:r>
            <a:r>
              <a:rPr dirty="0" sz="1600" spc="-5">
                <a:latin typeface="Arial MT"/>
                <a:cs typeface="Arial MT"/>
              </a:rPr>
              <a:t>quantity</a:t>
            </a:r>
            <a:r>
              <a:rPr dirty="0" sz="1600" spc="5">
                <a:latin typeface="Arial MT"/>
                <a:cs typeface="Arial MT"/>
              </a:rPr>
              <a:t> </a:t>
            </a:r>
            <a:r>
              <a:rPr dirty="0" sz="1600" spc="-5">
                <a:latin typeface="Arial MT"/>
                <a:cs typeface="Arial MT"/>
              </a:rPr>
              <a:t>of</a:t>
            </a:r>
            <a:r>
              <a:rPr dirty="0" sz="1600" spc="20">
                <a:latin typeface="Arial MT"/>
                <a:cs typeface="Arial MT"/>
              </a:rPr>
              <a:t> </a:t>
            </a:r>
            <a:r>
              <a:rPr dirty="0" sz="1600" spc="-5">
                <a:latin typeface="Arial MT"/>
                <a:cs typeface="Arial MT"/>
              </a:rPr>
              <a:t>website </a:t>
            </a:r>
            <a:r>
              <a:rPr dirty="0" sz="1600">
                <a:latin typeface="Arial MT"/>
                <a:cs typeface="Arial MT"/>
              </a:rPr>
              <a:t> </a:t>
            </a:r>
            <a:r>
              <a:rPr dirty="0" sz="1600" spc="-5">
                <a:latin typeface="Arial MT"/>
                <a:cs typeface="Arial MT"/>
              </a:rPr>
              <a:t>traffic</a:t>
            </a:r>
            <a:r>
              <a:rPr dirty="0" sz="1600" spc="40">
                <a:latin typeface="Arial MT"/>
                <a:cs typeface="Arial MT"/>
              </a:rPr>
              <a:t> </a:t>
            </a:r>
            <a:r>
              <a:rPr dirty="0" sz="1600" spc="-5">
                <a:latin typeface="Arial MT"/>
                <a:cs typeface="Arial MT"/>
              </a:rPr>
              <a:t>to</a:t>
            </a:r>
            <a:r>
              <a:rPr dirty="0" sz="1600" spc="15">
                <a:latin typeface="Arial MT"/>
                <a:cs typeface="Arial MT"/>
              </a:rPr>
              <a:t> </a:t>
            </a:r>
            <a:r>
              <a:rPr dirty="0" sz="1600" spc="-5">
                <a:latin typeface="Arial MT"/>
                <a:cs typeface="Arial MT"/>
              </a:rPr>
              <a:t>a</a:t>
            </a:r>
            <a:r>
              <a:rPr dirty="0" sz="1600" spc="5">
                <a:latin typeface="Arial MT"/>
                <a:cs typeface="Arial MT"/>
              </a:rPr>
              <a:t> </a:t>
            </a:r>
            <a:r>
              <a:rPr dirty="0" sz="1600" spc="-5">
                <a:latin typeface="Arial MT"/>
                <a:cs typeface="Arial MT"/>
              </a:rPr>
              <a:t>website</a:t>
            </a:r>
            <a:r>
              <a:rPr dirty="0" sz="1600" spc="15">
                <a:latin typeface="Arial MT"/>
                <a:cs typeface="Arial MT"/>
              </a:rPr>
              <a:t> </a:t>
            </a:r>
            <a:r>
              <a:rPr dirty="0" sz="1600" spc="-5">
                <a:latin typeface="Arial MT"/>
                <a:cs typeface="Arial MT"/>
              </a:rPr>
              <a:t>or</a:t>
            </a:r>
            <a:r>
              <a:rPr dirty="0" sz="1600" spc="10">
                <a:latin typeface="Arial MT"/>
                <a:cs typeface="Arial MT"/>
              </a:rPr>
              <a:t> </a:t>
            </a:r>
            <a:r>
              <a:rPr dirty="0" sz="1600" spc="-5">
                <a:latin typeface="Arial MT"/>
                <a:cs typeface="Arial MT"/>
              </a:rPr>
              <a:t>a</a:t>
            </a:r>
            <a:r>
              <a:rPr dirty="0" sz="1600" spc="5">
                <a:latin typeface="Arial MT"/>
                <a:cs typeface="Arial MT"/>
              </a:rPr>
              <a:t> </a:t>
            </a:r>
            <a:r>
              <a:rPr dirty="0" sz="1600" spc="-10">
                <a:latin typeface="Arial MT"/>
                <a:cs typeface="Arial MT"/>
              </a:rPr>
              <a:t>web</a:t>
            </a:r>
            <a:r>
              <a:rPr dirty="0" sz="1600" spc="35">
                <a:latin typeface="Arial MT"/>
                <a:cs typeface="Arial MT"/>
              </a:rPr>
              <a:t> </a:t>
            </a:r>
            <a:r>
              <a:rPr dirty="0" sz="1600" spc="-5">
                <a:latin typeface="Arial MT"/>
                <a:cs typeface="Arial MT"/>
              </a:rPr>
              <a:t>page</a:t>
            </a:r>
            <a:r>
              <a:rPr dirty="0" sz="1600" spc="5">
                <a:latin typeface="Arial MT"/>
                <a:cs typeface="Arial MT"/>
              </a:rPr>
              <a:t> </a:t>
            </a:r>
            <a:r>
              <a:rPr dirty="0" sz="1600" spc="-5">
                <a:latin typeface="Arial MT"/>
                <a:cs typeface="Arial MT"/>
              </a:rPr>
              <a:t>from</a:t>
            </a:r>
            <a:r>
              <a:rPr dirty="0" sz="1600" spc="30">
                <a:latin typeface="Arial MT"/>
                <a:cs typeface="Arial MT"/>
              </a:rPr>
              <a:t> </a:t>
            </a:r>
            <a:r>
              <a:rPr dirty="0" sz="1600" spc="-5">
                <a:latin typeface="Arial MT"/>
                <a:cs typeface="Arial MT"/>
              </a:rPr>
              <a:t>search</a:t>
            </a:r>
            <a:r>
              <a:rPr dirty="0" sz="1600" spc="15">
                <a:latin typeface="Arial MT"/>
                <a:cs typeface="Arial MT"/>
              </a:rPr>
              <a:t> </a:t>
            </a:r>
            <a:r>
              <a:rPr dirty="0" sz="1600" spc="-5">
                <a:latin typeface="Arial MT"/>
                <a:cs typeface="Arial MT"/>
              </a:rPr>
              <a:t>engines. SEO</a:t>
            </a:r>
            <a:r>
              <a:rPr dirty="0" sz="1600" spc="15">
                <a:latin typeface="Arial MT"/>
                <a:cs typeface="Arial MT"/>
              </a:rPr>
              <a:t> </a:t>
            </a:r>
            <a:r>
              <a:rPr dirty="0" sz="1600" spc="-5">
                <a:latin typeface="Arial MT"/>
                <a:cs typeface="Arial MT"/>
              </a:rPr>
              <a:t>targets</a:t>
            </a:r>
            <a:r>
              <a:rPr dirty="0" sz="1600" spc="35">
                <a:latin typeface="Arial MT"/>
                <a:cs typeface="Arial MT"/>
              </a:rPr>
              <a:t> </a:t>
            </a:r>
            <a:r>
              <a:rPr dirty="0" sz="1600" spc="-5">
                <a:latin typeface="Arial MT"/>
                <a:cs typeface="Arial MT"/>
              </a:rPr>
              <a:t>unpaid</a:t>
            </a:r>
            <a:r>
              <a:rPr dirty="0" sz="1600">
                <a:latin typeface="Arial MT"/>
                <a:cs typeface="Arial MT"/>
              </a:rPr>
              <a:t> </a:t>
            </a:r>
            <a:r>
              <a:rPr dirty="0" sz="1600" spc="-5">
                <a:latin typeface="Arial MT"/>
                <a:cs typeface="Arial MT"/>
              </a:rPr>
              <a:t>traffic</a:t>
            </a:r>
            <a:r>
              <a:rPr dirty="0" sz="1600" spc="40">
                <a:latin typeface="Arial MT"/>
                <a:cs typeface="Arial MT"/>
              </a:rPr>
              <a:t> </a:t>
            </a:r>
            <a:r>
              <a:rPr dirty="0" sz="1600" spc="-5">
                <a:latin typeface="Arial MT"/>
                <a:cs typeface="Arial MT"/>
              </a:rPr>
              <a:t>rather</a:t>
            </a:r>
            <a:r>
              <a:rPr dirty="0" sz="1600" spc="25">
                <a:latin typeface="Arial MT"/>
                <a:cs typeface="Arial MT"/>
              </a:rPr>
              <a:t> </a:t>
            </a:r>
            <a:r>
              <a:rPr dirty="0" sz="1600" spc="-5">
                <a:latin typeface="Arial MT"/>
                <a:cs typeface="Arial MT"/>
              </a:rPr>
              <a:t>than </a:t>
            </a:r>
            <a:r>
              <a:rPr dirty="0" sz="1600" spc="-430">
                <a:latin typeface="Arial MT"/>
                <a:cs typeface="Arial MT"/>
              </a:rPr>
              <a:t> </a:t>
            </a:r>
            <a:r>
              <a:rPr dirty="0" sz="1600" spc="-5">
                <a:latin typeface="Arial MT"/>
                <a:cs typeface="Arial MT"/>
              </a:rPr>
              <a:t>direct</a:t>
            </a:r>
            <a:r>
              <a:rPr dirty="0" sz="1600" spc="10">
                <a:latin typeface="Arial MT"/>
                <a:cs typeface="Arial MT"/>
              </a:rPr>
              <a:t> </a:t>
            </a:r>
            <a:r>
              <a:rPr dirty="0" sz="1600" spc="-5">
                <a:latin typeface="Arial MT"/>
                <a:cs typeface="Arial MT"/>
              </a:rPr>
              <a:t>traffic</a:t>
            </a:r>
            <a:r>
              <a:rPr dirty="0" sz="1600" spc="20">
                <a:latin typeface="Arial MT"/>
                <a:cs typeface="Arial MT"/>
              </a:rPr>
              <a:t> </a:t>
            </a:r>
            <a:r>
              <a:rPr dirty="0" sz="1600" spc="-5">
                <a:latin typeface="Arial MT"/>
                <a:cs typeface="Arial MT"/>
              </a:rPr>
              <a:t>or</a:t>
            </a:r>
            <a:r>
              <a:rPr dirty="0" sz="1600" spc="5">
                <a:latin typeface="Arial MT"/>
                <a:cs typeface="Arial MT"/>
              </a:rPr>
              <a:t> </a:t>
            </a:r>
            <a:r>
              <a:rPr dirty="0" sz="1600" spc="-5">
                <a:latin typeface="Arial MT"/>
                <a:cs typeface="Arial MT"/>
              </a:rPr>
              <a:t>paid traffic</a:t>
            </a:r>
            <a:r>
              <a:rPr dirty="0" sz="1600" spc="35">
                <a:latin typeface="Arial MT"/>
                <a:cs typeface="Arial MT"/>
              </a:rPr>
              <a:t> </a:t>
            </a:r>
            <a:r>
              <a:rPr dirty="0" sz="1600" spc="-5">
                <a:latin typeface="Arial MT"/>
                <a:cs typeface="Arial MT"/>
              </a:rPr>
              <a:t>these is the</a:t>
            </a:r>
            <a:r>
              <a:rPr dirty="0" sz="1600" spc="10">
                <a:latin typeface="Arial MT"/>
                <a:cs typeface="Arial MT"/>
              </a:rPr>
              <a:t> </a:t>
            </a:r>
            <a:r>
              <a:rPr dirty="0" sz="1600" spc="-5">
                <a:latin typeface="Arial MT"/>
                <a:cs typeface="Arial MT"/>
              </a:rPr>
              <a:t>process</a:t>
            </a:r>
            <a:r>
              <a:rPr dirty="0" sz="1600" spc="5">
                <a:latin typeface="Arial MT"/>
                <a:cs typeface="Arial MT"/>
              </a:rPr>
              <a:t> </a:t>
            </a:r>
            <a:r>
              <a:rPr dirty="0" sz="1600" spc="-5">
                <a:latin typeface="Arial MT"/>
                <a:cs typeface="Arial MT"/>
              </a:rPr>
              <a:t>used</a:t>
            </a:r>
            <a:r>
              <a:rPr dirty="0" sz="1600" spc="10">
                <a:latin typeface="Arial MT"/>
                <a:cs typeface="Arial MT"/>
              </a:rPr>
              <a:t> </a:t>
            </a:r>
            <a:r>
              <a:rPr dirty="0" sz="1600" spc="-5">
                <a:latin typeface="Arial MT"/>
                <a:cs typeface="Arial MT"/>
              </a:rPr>
              <a:t>the</a:t>
            </a:r>
            <a:r>
              <a:rPr dirty="0" sz="1600" spc="35">
                <a:latin typeface="Arial MT"/>
                <a:cs typeface="Arial MT"/>
              </a:rPr>
              <a:t> </a:t>
            </a:r>
            <a:r>
              <a:rPr b="1" dirty="0" sz="1600" spc="-5">
                <a:latin typeface="Arial"/>
                <a:cs typeface="Arial"/>
              </a:rPr>
              <a:t>Parle</a:t>
            </a:r>
            <a:r>
              <a:rPr b="1" dirty="0" sz="1600" spc="10">
                <a:latin typeface="Arial"/>
                <a:cs typeface="Arial"/>
              </a:rPr>
              <a:t> </a:t>
            </a:r>
            <a:r>
              <a:rPr b="1" dirty="0" sz="1600" spc="-15">
                <a:latin typeface="Arial"/>
                <a:cs typeface="Arial"/>
              </a:rPr>
              <a:t>Agro</a:t>
            </a:r>
            <a:r>
              <a:rPr b="1" dirty="0" sz="1600" spc="60">
                <a:latin typeface="Arial"/>
                <a:cs typeface="Arial"/>
              </a:rPr>
              <a:t> </a:t>
            </a:r>
            <a:r>
              <a:rPr dirty="0" sz="1600" spc="-5">
                <a:latin typeface="Arial MT"/>
                <a:cs typeface="Arial MT"/>
              </a:rPr>
              <a:t>company.</a:t>
            </a:r>
            <a:endParaRPr sz="1600">
              <a:latin typeface="Arial MT"/>
              <a:cs typeface="Arial MT"/>
            </a:endParaRPr>
          </a:p>
          <a:p>
            <a:pPr>
              <a:lnSpc>
                <a:spcPct val="100000"/>
              </a:lnSpc>
              <a:spcBef>
                <a:spcPts val="25"/>
              </a:spcBef>
            </a:pPr>
            <a:endParaRPr sz="1650">
              <a:latin typeface="Arial MT"/>
              <a:cs typeface="Arial MT"/>
            </a:endParaRPr>
          </a:p>
          <a:p>
            <a:pPr marL="140970">
              <a:lnSpc>
                <a:spcPct val="100000"/>
              </a:lnSpc>
            </a:pPr>
            <a:r>
              <a:rPr dirty="0" sz="1600" spc="-5">
                <a:latin typeface="Arial MT"/>
                <a:cs typeface="Arial MT"/>
              </a:rPr>
              <a:t>It</a:t>
            </a:r>
            <a:r>
              <a:rPr dirty="0" sz="1600" spc="15">
                <a:latin typeface="Arial MT"/>
                <a:cs typeface="Arial MT"/>
              </a:rPr>
              <a:t> </a:t>
            </a:r>
            <a:r>
              <a:rPr dirty="0" sz="1600" spc="-10">
                <a:latin typeface="Arial MT"/>
                <a:cs typeface="Arial MT"/>
              </a:rPr>
              <a:t>will</a:t>
            </a:r>
            <a:r>
              <a:rPr dirty="0" sz="1600" spc="-5">
                <a:latin typeface="Arial MT"/>
                <a:cs typeface="Arial MT"/>
              </a:rPr>
              <a:t> helps</a:t>
            </a:r>
            <a:r>
              <a:rPr dirty="0" sz="1600" spc="5">
                <a:latin typeface="Arial MT"/>
                <a:cs typeface="Arial MT"/>
              </a:rPr>
              <a:t> </a:t>
            </a:r>
            <a:r>
              <a:rPr dirty="0" sz="1600" spc="-5">
                <a:latin typeface="Arial MT"/>
                <a:cs typeface="Arial MT"/>
              </a:rPr>
              <a:t>to</a:t>
            </a:r>
            <a:r>
              <a:rPr dirty="0" sz="1600">
                <a:latin typeface="Arial MT"/>
                <a:cs typeface="Arial MT"/>
              </a:rPr>
              <a:t> </a:t>
            </a:r>
            <a:r>
              <a:rPr dirty="0" sz="1600" spc="-5">
                <a:latin typeface="Arial MT"/>
                <a:cs typeface="Arial MT"/>
              </a:rPr>
              <a:t>find</a:t>
            </a:r>
            <a:r>
              <a:rPr dirty="0" sz="1600" spc="15">
                <a:latin typeface="Arial MT"/>
                <a:cs typeface="Arial MT"/>
              </a:rPr>
              <a:t> </a:t>
            </a:r>
            <a:r>
              <a:rPr dirty="0" sz="1600" spc="-5">
                <a:latin typeface="Arial MT"/>
                <a:cs typeface="Arial MT"/>
              </a:rPr>
              <a:t>the</a:t>
            </a:r>
            <a:r>
              <a:rPr dirty="0" sz="1600" spc="15">
                <a:latin typeface="Arial MT"/>
                <a:cs typeface="Arial MT"/>
              </a:rPr>
              <a:t> </a:t>
            </a:r>
            <a:r>
              <a:rPr dirty="0" sz="1600" spc="-5">
                <a:latin typeface="Arial MT"/>
                <a:cs typeface="Arial MT"/>
              </a:rPr>
              <a:t>searching</a:t>
            </a:r>
            <a:r>
              <a:rPr dirty="0" sz="1600" spc="-10">
                <a:latin typeface="Arial MT"/>
                <a:cs typeface="Arial MT"/>
              </a:rPr>
              <a:t> </a:t>
            </a:r>
            <a:r>
              <a:rPr dirty="0" sz="1600" spc="-5">
                <a:latin typeface="Arial MT"/>
                <a:cs typeface="Arial MT"/>
              </a:rPr>
              <a:t>content</a:t>
            </a:r>
            <a:r>
              <a:rPr dirty="0" sz="1600" spc="20">
                <a:latin typeface="Arial MT"/>
                <a:cs typeface="Arial MT"/>
              </a:rPr>
              <a:t> </a:t>
            </a:r>
            <a:r>
              <a:rPr dirty="0" sz="1600" spc="-5">
                <a:latin typeface="Arial MT"/>
                <a:cs typeface="Arial MT"/>
              </a:rPr>
              <a:t>on</a:t>
            </a:r>
            <a:r>
              <a:rPr dirty="0" sz="1600" spc="40">
                <a:latin typeface="Arial MT"/>
                <a:cs typeface="Arial MT"/>
              </a:rPr>
              <a:t> </a:t>
            </a:r>
            <a:r>
              <a:rPr dirty="0" sz="1600" spc="-5">
                <a:latin typeface="Arial MT"/>
                <a:cs typeface="Arial MT"/>
              </a:rPr>
              <a:t>Parle Agro.</a:t>
            </a:r>
            <a:endParaRPr sz="1600">
              <a:latin typeface="Arial MT"/>
              <a:cs typeface="Arial MT"/>
            </a:endParaRPr>
          </a:p>
        </p:txBody>
      </p:sp>
      <p:pic>
        <p:nvPicPr>
          <p:cNvPr id="2097157" name="Picture 2"/>
          <p:cNvPicPr>
            <a:picLocks noChangeAspect="1"/>
          </p:cNvPicPr>
          <p:nvPr/>
        </p:nvPicPr>
        <p:blipFill rotWithShape="1">
          <a:blip xmlns:r="http://schemas.openxmlformats.org/officeDocument/2006/relationships" r:embed="rId1"/>
          <a:srcRect r="62644" b="57238"/>
          <a:stretch>
            <a:fillRect/>
          </a:stretch>
        </p:blipFill>
        <p:spPr>
          <a:xfrm>
            <a:off x="2123089" y="173638"/>
            <a:ext cx="4435366" cy="2312929"/>
          </a:xfrm>
          <a:prstGeom prst="rec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6" name="Title 3"/>
          <p:cNvSpPr>
            <a:spLocks noGrp="1"/>
          </p:cNvSpPr>
          <p:nvPr>
            <p:ph type="title"/>
          </p:nvPr>
        </p:nvSpPr>
        <p:spPr>
          <a:xfrm>
            <a:off x="172055" y="95704"/>
            <a:ext cx="8520600" cy="1846112"/>
          </a:xfrm>
        </p:spPr>
        <p:txBody>
          <a:bodyPr>
            <a:normAutofit fontScale="90000"/>
          </a:bodyPr>
          <a:p>
            <a:r>
              <a:rPr dirty="0" sz="1600" lang="en-US"/>
              <a:t>KEYWORD RESEARCH:</a:t>
            </a:r>
            <a:br>
              <a:rPr dirty="0" sz="1600" lang="en-US"/>
            </a:br>
            <a:r>
              <a:rPr dirty="0" sz="1600" lang="en-US"/>
              <a:t>Distinguish applicable catchphrases connected with Parle </a:t>
            </a:r>
            <a:r>
              <a:rPr dirty="0" sz="1600" lang="en-US" err="1"/>
              <a:t>Agro's</a:t>
            </a:r>
            <a:r>
              <a:rPr dirty="0" sz="1600" lang="en-US"/>
              <a:t> items and ideal interest group.</a:t>
            </a:r>
            <a:br>
              <a:rPr dirty="0" sz="1600" lang="en-US"/>
            </a:br>
            <a:r>
              <a:rPr dirty="0" sz="1600" lang="en-US"/>
              <a:t>Find high-esteem watchwords with huge inquiry volumes and change potential.</a:t>
            </a:r>
            <a:br>
              <a:rPr dirty="0" sz="1600" lang="en-US"/>
            </a:br>
            <a:r>
              <a:rPr dirty="0" sz="1600" lang="en-US"/>
              <a:t>Reveal long-tail catchphrases that line up with the organization's contributions and have lower rivalry.</a:t>
            </a:r>
            <a:br>
              <a:rPr dirty="0" sz="1600" lang="en-US"/>
            </a:br>
            <a:r>
              <a:rPr dirty="0" sz="1600" lang="en-US"/>
              <a:t>Conceptualize Seed Watchwords:</a:t>
            </a:r>
            <a:br>
              <a:rPr dirty="0" sz="1600" lang="en-US"/>
            </a:br>
            <a:r>
              <a:rPr dirty="0" sz="1600" lang="en-US"/>
              <a:t>Begin by conceptualizing general seed watchwords that are straightforwardly connected with Parle </a:t>
            </a:r>
            <a:r>
              <a:rPr dirty="0" sz="1600" lang="en-US" err="1"/>
              <a:t>Agro's</a:t>
            </a:r>
            <a:r>
              <a:rPr dirty="0" sz="1600" lang="en-US"/>
              <a:t> items and brand. Models include:</a:t>
            </a:r>
            <a:br>
              <a:rPr dirty="0" sz="1600" lang="en-US"/>
            </a:br>
            <a:r>
              <a:rPr dirty="0" sz="1600" lang="en-US"/>
              <a:t/>
            </a:r>
            <a:br>
              <a:rPr dirty="0" sz="1600" lang="en-US"/>
            </a:br>
            <a:r>
              <a:rPr dirty="0" sz="1600" lang="en-US"/>
              <a:t>Organic product based drinks</a:t>
            </a:r>
            <a:br>
              <a:rPr dirty="0" sz="1600" lang="en-US"/>
            </a:br>
            <a:r>
              <a:rPr dirty="0" sz="1600" lang="en-US" err="1"/>
              <a:t>Frooti</a:t>
            </a:r>
            <a:r>
              <a:rPr dirty="0" sz="1600" lang="en-US"/>
              <a:t/>
            </a:r>
            <a:br>
              <a:rPr dirty="0" sz="1600" lang="en-US"/>
            </a:br>
            <a:r>
              <a:rPr dirty="0" sz="1600" lang="en-US" err="1"/>
              <a:t>Appy</a:t>
            </a:r>
            <a:r>
              <a:rPr dirty="0" sz="1600" lang="en-US"/>
              <a:t/>
            </a:r>
            <a:br>
              <a:rPr dirty="0" sz="1600" lang="en-US"/>
            </a:br>
            <a:r>
              <a:rPr dirty="0" sz="1600" lang="en-US"/>
              <a:t>Parle Agro</a:t>
            </a:r>
            <a:br>
              <a:rPr dirty="0" sz="1600" lang="en-US"/>
            </a:br>
            <a:r>
              <a:rPr dirty="0" sz="1600" lang="en-US"/>
              <a:t>Reviving beverages</a:t>
            </a:r>
            <a:br>
              <a:rPr dirty="0" sz="1600" lang="en-US"/>
            </a:br>
            <a:r>
              <a:rPr dirty="0" sz="1600" lang="en-US"/>
              <a:t>Solid drinks</a:t>
            </a:r>
            <a:br>
              <a:rPr dirty="0" sz="1600" lang="en-US"/>
            </a:br>
            <a:r>
              <a:rPr dirty="0" sz="1600" lang="en-US"/>
              <a:t>Juice drinks</a:t>
            </a:r>
            <a:endParaRPr dirty="0" sz="1600" lang="en-IN"/>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7" name="Title 2"/>
          <p:cNvSpPr>
            <a:spLocks noGrp="1"/>
          </p:cNvSpPr>
          <p:nvPr>
            <p:ph type="title"/>
          </p:nvPr>
        </p:nvSpPr>
        <p:spPr>
          <a:xfrm>
            <a:off x="311700" y="575353"/>
            <a:ext cx="8520600" cy="339047"/>
          </a:xfrm>
        </p:spPr>
        <p:txBody>
          <a:bodyPr>
            <a:normAutofit fontScale="90000"/>
          </a:bodyPr>
          <a:p>
            <a:r>
              <a:rPr dirty="0" sz="1800" lang="en-US" smtClean="0"/>
              <a:t>OPAGE OPTIMIZATION:</a:t>
            </a:r>
            <a:endParaRPr dirty="0" sz="1800" lang="en-IN"/>
          </a:p>
        </p:txBody>
      </p:sp>
      <p:sp>
        <p:nvSpPr>
          <p:cNvPr id="1048628" name="Text Placeholder 3"/>
          <p:cNvSpPr>
            <a:spLocks noGrp="1"/>
          </p:cNvSpPr>
          <p:nvPr>
            <p:ph type="body" idx="1"/>
          </p:nvPr>
        </p:nvSpPr>
        <p:spPr>
          <a:xfrm>
            <a:off x="311700" y="914400"/>
            <a:ext cx="8520600" cy="3904180"/>
          </a:xfrm>
        </p:spPr>
        <p:txBody>
          <a:bodyPr>
            <a:normAutofit fontScale="61111" lnSpcReduction="20000"/>
          </a:bodyPr>
          <a:p>
            <a:r>
              <a:rPr dirty="0" lang="en-US"/>
              <a:t>On-page smoothing out for Parle Agro includes advancing the site to upgrade client experience, further develop web search tool </a:t>
            </a:r>
            <a:r>
              <a:rPr dirty="0" lang="en-US" err="1"/>
              <a:t>perceivability</a:t>
            </a:r>
            <a:r>
              <a:rPr dirty="0" lang="en-US"/>
              <a:t>, and drive changes. Here are a vital stages to accomplish on-page smoothing out:</a:t>
            </a:r>
          </a:p>
          <a:p>
            <a:endParaRPr dirty="0" lang="en-US"/>
          </a:p>
          <a:p>
            <a:r>
              <a:rPr dirty="0" lang="en-US"/>
              <a:t>Web optimization Review: Direct a thorough Website design enhancement review of the site to distinguish regions that need improvement. Break down the site structure, content, meta labels, URLs, and generally Search engine optimization wellbeing.</a:t>
            </a:r>
          </a:p>
          <a:p>
            <a:endParaRPr dirty="0" lang="en-US"/>
          </a:p>
          <a:p>
            <a:r>
              <a:rPr dirty="0" lang="en-US"/>
              <a:t>Catchphrase Enhancement: Use the watchword research results to advance on-page content. Integrate significant watchwords normally into page titles, headings, meta depictions, and all through the substance.</a:t>
            </a:r>
          </a:p>
          <a:p>
            <a:endParaRPr dirty="0" lang="en-US"/>
          </a:p>
          <a:p>
            <a:r>
              <a:rPr dirty="0" lang="en-US"/>
              <a:t>Clear Route: Guarantee that the site has a reasonable and natural route structure. Clients ought to have the option to handily find the data they are searching for without disarray.</a:t>
            </a:r>
          </a:p>
          <a:p>
            <a:endParaRPr dirty="0" lang="en-US"/>
          </a:p>
          <a:p>
            <a:r>
              <a:rPr dirty="0" lang="en-US"/>
              <a:t>Portable Responsiveness: Ensure the site is completely responsive and dynamic. A huge piece of clients access the web through cell phones, so the site should give an incredible portable encounter.</a:t>
            </a:r>
          </a:p>
          <a:p>
            <a:endParaRPr dirty="0" lang="en-US"/>
          </a:p>
          <a:p>
            <a:r>
              <a:rPr dirty="0" lang="en-US"/>
              <a:t>Page Speed Advancement: Upgrade the site's stacking speed by packing pictures, utilizing reserving, and minifying CSS and JavaScript. A quick stacking site improves client experience and Web optimization execution.</a:t>
            </a:r>
          </a:p>
          <a:p>
            <a:endParaRPr dirty="0" lang="en-US"/>
          </a:p>
          <a:p>
            <a:r>
              <a:rPr dirty="0" lang="en-US"/>
              <a:t>Easy to understand URLs: Make easy to use and spellbinding URLs that incorporate significant catchphrases. Abstain from utilizing extensive, confounding series of numbers and images.</a:t>
            </a:r>
          </a:p>
          <a:p>
            <a:endParaRPr dirty="0" lang="en-US"/>
          </a:p>
          <a:p>
            <a:r>
              <a:rPr dirty="0" lang="en-US"/>
              <a:t>Convincing Meta Depictions: Compose convincing and significant meta portrayals for each page. These short scraps show up in web crawler results and can fundamentally affect navigate rates</a:t>
            </a:r>
            <a:endParaRPr dirty="0" lang="en-IN"/>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1" name="Shape 96"/>
        <p:cNvGrpSpPr/>
        <p:nvPr/>
      </p:nvGrpSpPr>
      <p:grpSpPr>
        <a:xfrm>
          <a:off x="0" y="0"/>
          <a:ext cx="0" cy="0"/>
          <a:chOff x="0" y="0"/>
          <a:chExt cx="0" cy="0"/>
        </a:xfrm>
      </p:grpSpPr>
      <p:sp>
        <p:nvSpPr>
          <p:cNvPr id="1048629" name="Google Shape;97;p20"/>
          <p:cNvSpPr txBox="1"/>
          <p:nvPr/>
        </p:nvSpPr>
        <p:spPr>
          <a:xfrm>
            <a:off x="766950" y="975625"/>
            <a:ext cx="7610100" cy="47495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700" lang="en-GB">
                <a:solidFill>
                  <a:srgbClr val="434343"/>
                </a:solidFill>
              </a:rPr>
              <a:t>Part 3: Content Ideas and Marketing Strategies</a:t>
            </a:r>
            <a:endParaRPr dirty="0" sz="1700"/>
          </a:p>
        </p:txBody>
      </p:sp>
      <p:sp>
        <p:nvSpPr>
          <p:cNvPr id="1048630" name="Google Shape;98;p20"/>
          <p:cNvSpPr txBox="1"/>
          <p:nvPr/>
        </p:nvSpPr>
        <p:spPr>
          <a:xfrm>
            <a:off x="383400" y="1486175"/>
            <a:ext cx="8377200" cy="2011651"/>
          </a:xfrm>
          <a:prstGeom prst="rect"/>
          <a:noFill/>
          <a:ln>
            <a:noFill/>
          </a:ln>
        </p:spPr>
        <p:txBody>
          <a:bodyPr anchor="t" anchorCtr="0" bIns="91425" lIns="91425" rIns="91425" spcFirstLastPara="1" tIns="91425" wrap="square">
            <a:spAutoFit/>
          </a:bodyPr>
          <a:p>
            <a:pPr algn="l" indent="-317500" lvl="0" marL="457200" rtl="0">
              <a:spcBef>
                <a:spcPts val="0"/>
              </a:spcBef>
              <a:spcAft>
                <a:spcPts val="0"/>
              </a:spcAft>
              <a:buSzPts val="1400"/>
              <a:buChar char="●"/>
            </a:pPr>
            <a:r>
              <a:rPr b="1" dirty="0" lang="en-GB"/>
              <a:t>Content Idea Generation &amp; Strategy:</a:t>
            </a:r>
            <a:r>
              <a:rPr dirty="0" lang="en-GB"/>
              <a:t> Create a content calendar for the remaining month of July by brainstorming content themes, exploring various formats like blog posts, videos, </a:t>
            </a:r>
            <a:r>
              <a:rPr dirty="0" lang="en-GB" err="1"/>
              <a:t>infographics</a:t>
            </a:r>
            <a:r>
              <a:rPr dirty="0" lang="en-GB"/>
              <a:t>, podcasts, and interactive quizzes, and scheduling publication dates mainly on Facebook &amp; </a:t>
            </a:r>
            <a:r>
              <a:rPr dirty="0" lang="en-GB" err="1"/>
              <a:t>Instagram</a:t>
            </a:r>
            <a:r>
              <a:rPr dirty="0" lang="en-GB"/>
              <a:t>. </a:t>
            </a:r>
            <a:br>
              <a:rPr dirty="0" lang="en-GB"/>
            </a:br>
            <a:r>
              <a:rPr dirty="0" lang="en-GB"/>
              <a:t/>
            </a:r>
            <a:br>
              <a:rPr dirty="0" lang="en-GB"/>
            </a:br>
            <a:r>
              <a:rPr dirty="0" lang="en-GB"/>
              <a:t>And include the strategy, aim and the idea behind these posts and story </a:t>
            </a: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a:p>
            <a:pPr algn="l" indent="0" lvl="0" marL="0" rtl="0">
              <a:spcBef>
                <a:spcPts val="0"/>
              </a:spcBef>
              <a:spcAft>
                <a:spcPts val="0"/>
              </a:spcAft>
              <a:buNone/>
            </a:pPr>
            <a:r>
              <a:rPr dirty="0" lang="en-GB"/>
              <a:t>	</a:t>
            </a:r>
            <a:r>
              <a:rPr dirty="0" lang="en-GB" u="sng">
                <a:solidFill>
                  <a:schemeClr val="hlink"/>
                </a:solidFill>
                <a:hlinkClick r:id="rId1"/>
              </a:rPr>
              <a:t>Content Calendar Example</a:t>
            </a:r>
            <a:r>
              <a:rPr dirty="0" lang="en-GB"/>
              <a:t> (Try creating a table for the month of July)</a:t>
            </a:r>
            <a:endParaRPr dirty="0"/>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3" name="Text Placeholder 2"/>
          <p:cNvSpPr>
            <a:spLocks noGrp="1"/>
          </p:cNvSpPr>
          <p:nvPr>
            <p:ph type="body" idx="1"/>
          </p:nvPr>
        </p:nvSpPr>
        <p:spPr>
          <a:xfrm flipH="1" flipV="1">
            <a:off x="-1325365" y="5322522"/>
            <a:ext cx="236304" cy="45719"/>
          </a:xfrm>
        </p:spPr>
        <p:txBody>
          <a:bodyPr>
            <a:normAutofit fontScale="25000" lnSpcReduction="20000"/>
          </a:bodyPr>
          <a:p>
            <a:pPr indent="0" marL="114300">
              <a:buNone/>
            </a:pPr>
            <a:endParaRPr dirty="0" sz="800" lang="en-IN"/>
          </a:p>
        </p:txBody>
      </p:sp>
      <p:sp>
        <p:nvSpPr>
          <p:cNvPr id="1048634" name="Google Shape;97;p20"/>
          <p:cNvSpPr txBox="1"/>
          <p:nvPr/>
        </p:nvSpPr>
        <p:spPr>
          <a:xfrm>
            <a:off x="653934" y="0"/>
            <a:ext cx="7610100" cy="47495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700" lang="en-GB">
                <a:solidFill>
                  <a:srgbClr val="434343"/>
                </a:solidFill>
              </a:rPr>
              <a:t>Part 3: Content Ideas and Marketing Strategies</a:t>
            </a:r>
            <a:endParaRPr dirty="0" sz="1700"/>
          </a:p>
        </p:txBody>
      </p:sp>
      <p:sp>
        <p:nvSpPr>
          <p:cNvPr id="1048635" name="Rectangle 7"/>
          <p:cNvSpPr/>
          <p:nvPr/>
        </p:nvSpPr>
        <p:spPr>
          <a:xfrm>
            <a:off x="523444" y="560685"/>
            <a:ext cx="3815081" cy="624840"/>
          </a:xfrm>
          <a:prstGeom prst="rect"/>
          <a:noFill/>
        </p:spPr>
        <p:txBody>
          <a:bodyPr bIns="45720" lIns="91440" rIns="91440" tIns="45720" wrap="none">
            <a:spAutoFit/>
          </a:bodyPr>
          <a:p>
            <a:pPr algn="ctr"/>
            <a:r>
              <a:rPr b="1" dirty="0" sz="1800" lang="en-GB"/>
              <a:t>Content Idea Generation &amp; Strategy</a:t>
            </a:r>
            <a:r>
              <a:rPr b="1" dirty="0" sz="1800" lang="en-GB" smtClean="0"/>
              <a:t>:</a:t>
            </a:r>
          </a:p>
          <a:p>
            <a:pPr algn="ctr"/>
            <a:endParaRPr b="0" cap="none" dirty="0" sz="1800" lang="en-US" spc="0">
              <a:ln w="0"/>
              <a:solidFill>
                <a:schemeClr val="tx1"/>
              </a:solidFill>
              <a:effectLst>
                <a:outerShdw algn="tl" blurRad="38100" dir="2700000" dist="19050" rotWithShape="0">
                  <a:schemeClr val="dk1">
                    <a:alpha val="40000"/>
                  </a:schemeClr>
                </a:outerShdw>
              </a:effectLst>
            </a:endParaRPr>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511629" y="900945"/>
            <a:ext cx="8054907" cy="4079269"/>
          </a:xfrm>
          <a:prstGeom prst="rect"/>
          <a:noFill/>
          <a:ln w="9525">
            <a:noFill/>
            <a:miter lim="800000"/>
            <a:headEnd/>
            <a:tailEnd/>
          </a:ln>
          <a:effectLs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pic>
        <p:nvPicPr>
          <p:cNvPr id="2097159" name="Picture 2"/>
          <p:cNvPicPr>
            <a:picLocks noChangeAspect="1"/>
          </p:cNvPicPr>
          <p:nvPr/>
        </p:nvPicPr>
        <p:blipFill>
          <a:blip xmlns:r="http://schemas.openxmlformats.org/officeDocument/2006/relationships" r:embed="rId1"/>
          <a:stretch>
            <a:fillRect/>
          </a:stretch>
        </p:blipFill>
        <p:spPr>
          <a:xfrm>
            <a:off x="6364111" y="0"/>
            <a:ext cx="2779889" cy="5003800"/>
          </a:xfrm>
          <a:prstGeom prst="rect"/>
        </p:spPr>
      </p:pic>
      <p:pic>
        <p:nvPicPr>
          <p:cNvPr id="2097160" name="Picture 3"/>
          <p:cNvPicPr>
            <a:picLocks noChangeAspect="1"/>
          </p:cNvPicPr>
          <p:nvPr/>
        </p:nvPicPr>
        <p:blipFill rotWithShape="1">
          <a:blip xmlns:r="http://schemas.openxmlformats.org/officeDocument/2006/relationships" r:embed="rId2"/>
          <a:srcRect r="36250" b="-784"/>
          <a:stretch>
            <a:fillRect/>
          </a:stretch>
        </p:blipFill>
        <p:spPr>
          <a:xfrm>
            <a:off x="0" y="0"/>
            <a:ext cx="6463115" cy="2070100"/>
          </a:xfrm>
          <a:prstGeom prst="rect"/>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8" name="Rectangle 1"/>
          <p:cNvSpPr/>
          <p:nvPr/>
        </p:nvSpPr>
        <p:spPr>
          <a:xfrm>
            <a:off x="996593" y="226032"/>
            <a:ext cx="6241551" cy="3545841"/>
          </a:xfrm>
          <a:prstGeom prst="rect"/>
        </p:spPr>
        <p:txBody>
          <a:bodyPr wrap="square">
            <a:spAutoFit/>
          </a:bodyPr>
          <a:p>
            <a:r>
              <a:rPr dirty="0" lang="en-IN" err="1"/>
              <a:t>Frooti</a:t>
            </a:r>
            <a:r>
              <a:rPr dirty="0" lang="en-IN"/>
              <a:t>: </a:t>
            </a:r>
            <a:r>
              <a:rPr dirty="0" lang="en-IN" err="1"/>
              <a:t>Frooti</a:t>
            </a:r>
            <a:r>
              <a:rPr dirty="0" lang="en-IN"/>
              <a:t> is one of the most renowned results of </a:t>
            </a:r>
            <a:r>
              <a:rPr dirty="0" lang="en-IN" err="1"/>
              <a:t>Parle</a:t>
            </a:r>
            <a:r>
              <a:rPr dirty="0" lang="en-IN"/>
              <a:t> Agro. It is a mango-seasoned drink and a famous decision among shoppers, particularly during the warm mid year months.</a:t>
            </a:r>
          </a:p>
          <a:p>
            <a:endParaRPr dirty="0" lang="en-IN"/>
          </a:p>
          <a:p>
            <a:r>
              <a:rPr dirty="0" lang="en-IN" err="1"/>
              <a:t>Appy</a:t>
            </a:r>
            <a:r>
              <a:rPr dirty="0" lang="en-IN"/>
              <a:t> Bubble: </a:t>
            </a:r>
            <a:r>
              <a:rPr dirty="0" lang="en-IN" err="1"/>
              <a:t>Appy</a:t>
            </a:r>
            <a:r>
              <a:rPr dirty="0" lang="en-IN"/>
              <a:t> Bubble is a carbonated squeezed apple drink that has acquired critical fame as an option in contrast to conventional soda pops.</a:t>
            </a:r>
          </a:p>
          <a:p>
            <a:endParaRPr dirty="0" lang="en-IN"/>
          </a:p>
          <a:p>
            <a:r>
              <a:rPr dirty="0" lang="en-IN" err="1"/>
              <a:t>Appy</a:t>
            </a:r>
            <a:r>
              <a:rPr dirty="0" lang="en-IN"/>
              <a:t>: This is one more organic product juice item presented by </a:t>
            </a:r>
            <a:r>
              <a:rPr dirty="0" lang="en-IN" err="1"/>
              <a:t>Parle</a:t>
            </a:r>
            <a:r>
              <a:rPr dirty="0" lang="en-IN"/>
              <a:t> Agro, accessible in different natural product </a:t>
            </a:r>
            <a:r>
              <a:rPr dirty="0" lang="en-IN" err="1"/>
              <a:t>flavors</a:t>
            </a:r>
            <a:r>
              <a:rPr dirty="0" lang="en-IN"/>
              <a:t> like orange, pineapple, and apple.</a:t>
            </a:r>
          </a:p>
          <a:p>
            <a:endParaRPr dirty="0" lang="en-IN"/>
          </a:p>
          <a:p>
            <a:r>
              <a:rPr dirty="0" lang="en-IN"/>
              <a:t>Bailey: Bailey is a non-alcoholic malt-based refreshment presented by </a:t>
            </a:r>
            <a:r>
              <a:rPr dirty="0" lang="en-IN" err="1"/>
              <a:t>Parle</a:t>
            </a:r>
            <a:r>
              <a:rPr dirty="0" lang="en-IN"/>
              <a:t> Agro.</a:t>
            </a:r>
          </a:p>
          <a:p>
            <a:endParaRPr dirty="0" lang="en-IN"/>
          </a:p>
          <a:p>
            <a:r>
              <a:rPr dirty="0" lang="en-IN" err="1"/>
              <a:t>Frio</a:t>
            </a:r>
            <a:r>
              <a:rPr dirty="0" lang="en-IN"/>
              <a:t>: </a:t>
            </a:r>
            <a:r>
              <a:rPr dirty="0" lang="en-IN" err="1"/>
              <a:t>Frio</a:t>
            </a:r>
            <a:r>
              <a:rPr dirty="0" lang="en-IN"/>
              <a:t> is a scope of bundled drinking water items.</a:t>
            </a:r>
          </a:p>
          <a:p>
            <a:endParaRPr dirty="0" lang="en-IN"/>
          </a:p>
          <a:p>
            <a:r>
              <a:rPr dirty="0" lang="en-IN" err="1"/>
              <a:t>Bailley</a:t>
            </a:r>
            <a:r>
              <a:rPr dirty="0" lang="en-IN"/>
              <a:t> Pop: </a:t>
            </a:r>
            <a:r>
              <a:rPr dirty="0" lang="en-IN" err="1"/>
              <a:t>Bailley</a:t>
            </a:r>
            <a:r>
              <a:rPr dirty="0" lang="en-IN"/>
              <a:t> Soft drink is a carbonated water brand from </a:t>
            </a:r>
            <a:r>
              <a:rPr dirty="0" lang="en-IN" err="1"/>
              <a:t>Parle</a:t>
            </a:r>
            <a:r>
              <a:rPr dirty="0" lang="en-IN"/>
              <a:t> Agro.</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 name="Shape 102"/>
        <p:cNvGrpSpPr/>
        <p:nvPr/>
      </p:nvGrpSpPr>
      <p:grpSpPr>
        <a:xfrm>
          <a:off x="0" y="0"/>
          <a:ext cx="0" cy="0"/>
          <a:chOff x="0" y="0"/>
          <a:chExt cx="0" cy="0"/>
        </a:xfrm>
      </p:grpSpPr>
      <p:sp>
        <p:nvSpPr>
          <p:cNvPr id="1048639" name="Google Shape;103;p21"/>
          <p:cNvSpPr txBox="1"/>
          <p:nvPr/>
        </p:nvSpPr>
        <p:spPr>
          <a:xfrm>
            <a:off x="766950" y="0"/>
            <a:ext cx="7610100" cy="47495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700" lang="en-GB">
                <a:solidFill>
                  <a:srgbClr val="434343"/>
                </a:solidFill>
              </a:rPr>
              <a:t>Part 3: Content Ideas and Marketing Strategies</a:t>
            </a:r>
            <a:endParaRPr dirty="0" sz="1700"/>
          </a:p>
        </p:txBody>
      </p:sp>
      <p:sp>
        <p:nvSpPr>
          <p:cNvPr id="1048640" name="Google Shape;104;p21"/>
          <p:cNvSpPr txBox="1"/>
          <p:nvPr/>
        </p:nvSpPr>
        <p:spPr>
          <a:xfrm>
            <a:off x="177917" y="155892"/>
            <a:ext cx="8377200" cy="7924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dirty="0"/>
          </a:p>
          <a:p>
            <a:pPr algn="l" indent="-317500" lvl="0" marL="457200" rtl="0">
              <a:spcBef>
                <a:spcPts val="0"/>
              </a:spcBef>
              <a:spcAft>
                <a:spcPts val="0"/>
              </a:spcAft>
              <a:buSzPts val="1400"/>
              <a:buChar char="●"/>
            </a:pPr>
            <a:r>
              <a:rPr dirty="0" lang="en-GB"/>
              <a:t>Reflect on the content ideas and marketing strategies process, discussing the challenges encountered and lessons learned.</a:t>
            </a:r>
            <a:endParaRPr dirty="0"/>
          </a:p>
        </p:txBody>
      </p:sp>
      <p:sp>
        <p:nvSpPr>
          <p:cNvPr id="1048641" name="Rectangle 1"/>
          <p:cNvSpPr/>
          <p:nvPr/>
        </p:nvSpPr>
        <p:spPr>
          <a:xfrm>
            <a:off x="868166" y="987192"/>
            <a:ext cx="6179906" cy="3545841"/>
          </a:xfrm>
          <a:prstGeom prst="rect"/>
        </p:spPr>
        <p:txBody>
          <a:bodyPr wrap="square">
            <a:spAutoFit/>
          </a:bodyPr>
          <a:p>
            <a:pPr indent="-285750" marL="285750">
              <a:buFont typeface="Courier New" panose="02070309020205020404" pitchFamily="49" charset="0"/>
              <a:buChar char="o"/>
            </a:pPr>
            <a:r>
              <a:rPr dirty="0" lang="en-IN"/>
              <a:t>Grasping Customer Conduct: One of the essential difficulties in advertising is appreciating the consistently changing buyer conduct and inclinations. Shoppers are affected by different elements like patterns, culture, and innovative progressions. Acquiring bits of knowledge into their necessities and inspirations requires constant examination and information investigation.</a:t>
            </a:r>
          </a:p>
          <a:p>
            <a:pPr indent="-285750" marL="285750">
              <a:buFont typeface="Courier New" panose="02070309020205020404" pitchFamily="49" charset="0"/>
              <a:buChar char="o"/>
            </a:pPr>
            <a:endParaRPr dirty="0" lang="en-IN"/>
          </a:p>
          <a:p>
            <a:pPr indent="-285750" marL="285750">
              <a:buFont typeface="Courier New" panose="02070309020205020404" pitchFamily="49" charset="0"/>
              <a:buChar char="o"/>
            </a:pPr>
            <a:r>
              <a:rPr dirty="0" lang="en-IN"/>
              <a:t>Serious Contest: In many ventures, rivalry is wild, and hanging out in a jam-packed market can be troublesome. Fostering a remarkable incentive and separating from contenders is fundamental, yet it requires inventiveness and a profound comprehension of the market.</a:t>
            </a:r>
          </a:p>
          <a:p>
            <a:pPr indent="-285750" marL="285750">
              <a:buFont typeface="Courier New" panose="02070309020205020404" pitchFamily="49" charset="0"/>
              <a:buChar char="o"/>
            </a:pPr>
            <a:endParaRPr dirty="0" lang="en-IN"/>
          </a:p>
          <a:p>
            <a:pPr indent="-285750" marL="285750">
              <a:buFont typeface="Courier New" panose="02070309020205020404" pitchFamily="49" charset="0"/>
              <a:buChar char="o"/>
            </a:pPr>
            <a:r>
              <a:rPr dirty="0" lang="en-IN"/>
              <a:t>Spending plan Imperatives: Assigning showcasing spending plans productively can be testing, particularly for more modest organizations. Adjusting between various showcasing channels and missions while guaranteeing areas of strength for an on venture (return for money invested) is a fragile undertaking.</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4" name="Title 1"/>
          <p:cNvSpPr>
            <a:spLocks noGrp="1"/>
          </p:cNvSpPr>
          <p:nvPr>
            <p:ph type="title"/>
          </p:nvPr>
        </p:nvSpPr>
        <p:spPr>
          <a:xfrm>
            <a:off x="157587" y="743289"/>
            <a:ext cx="8822026" cy="3167311"/>
          </a:xfrm>
        </p:spPr>
        <p:txBody>
          <a:bodyPr>
            <a:noAutofit/>
          </a:bodyPr>
          <a:p>
            <a:pPr algn="l"/>
            <a:r>
              <a:rPr b="1" dirty="0" sz="1400" lang="en-US" u="sng"/>
              <a:t>Illustrations Gained from Advertising Procedures and Difficulties</a:t>
            </a:r>
            <a:r>
              <a:rPr b="1" dirty="0" sz="1400" lang="en-US"/>
              <a:t>:</a:t>
            </a:r>
            <a:r>
              <a:rPr dirty="0" sz="1400" lang="en-US"/>
              <a:t/>
            </a:r>
            <a:br>
              <a:rPr dirty="0" sz="1400" lang="en-US"/>
            </a:br>
            <a:r>
              <a:rPr dirty="0" sz="1400" lang="en-US"/>
              <a:t/>
            </a:r>
            <a:br>
              <a:rPr dirty="0" sz="1400" lang="en-US"/>
            </a:br>
            <a:r>
              <a:rPr dirty="0" sz="1400" lang="en-US"/>
              <a:t>Shopper Driven Approach: Putting the purchaser at the focal point of showcasing endeavors is significant. Understanding their requirements, problem areas, and goals makes significant and convincing showcasing messages.</a:t>
            </a:r>
            <a:br>
              <a:rPr dirty="0" sz="1400" lang="en-US"/>
            </a:br>
            <a:r>
              <a:rPr dirty="0" sz="1400" lang="en-US"/>
              <a:t/>
            </a:r>
            <a:br>
              <a:rPr dirty="0" sz="1400" lang="en-US"/>
            </a:br>
            <a:r>
              <a:rPr dirty="0" sz="1400" lang="en-US"/>
              <a:t>Nonstop Exploration and Examination: Remaining refreshed with market patterns and customer bits of knowledge through consistent exploration and information investigation is fundamental for pursuing informed choices.</a:t>
            </a:r>
            <a:br>
              <a:rPr dirty="0" sz="1400" lang="en-US"/>
            </a:br>
            <a:r>
              <a:rPr dirty="0" sz="1400" lang="en-US"/>
              <a:t/>
            </a:r>
            <a:br>
              <a:rPr dirty="0" sz="1400" lang="en-US"/>
            </a:br>
            <a:r>
              <a:rPr dirty="0" sz="1400" lang="en-US"/>
              <a:t>Dexterity and Versatility: The showcasing scene is dynamic, and procedures should be versatile to evolving conditions. Adaptability permits organizations to answer rapidly to new open doors or difficulties.</a:t>
            </a:r>
            <a:br>
              <a:rPr dirty="0" sz="1400" lang="en-US"/>
            </a:br>
            <a:r>
              <a:rPr dirty="0" sz="1400" lang="en-US"/>
              <a:t/>
            </a:r>
            <a:br>
              <a:rPr dirty="0" sz="1400" lang="en-US"/>
            </a:br>
            <a:r>
              <a:rPr dirty="0" sz="1400" lang="en-US"/>
              <a:t>Mix and Consistency: A coordinated promoting approach guarantees consistency in informing across different channels. A strong brand picture assists work with trusting and acknowledgment among buyers</a:t>
            </a:r>
            <a:r>
              <a:rPr dirty="0" sz="1600" lang="en-US"/>
              <a:t>.</a:t>
            </a:r>
            <a:endParaRPr dirty="0" sz="1600" lang="en-IN"/>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Shape 66"/>
        <p:cNvGrpSpPr/>
        <p:nvPr/>
      </p:nvGrpSpPr>
      <p:grpSpPr>
        <a:xfrm>
          <a:off x="0" y="0"/>
          <a:ext cx="0" cy="0"/>
          <a:chOff x="0" y="0"/>
          <a:chExt cx="0" cy="0"/>
        </a:xfrm>
      </p:grpSpPr>
      <p:sp>
        <p:nvSpPr>
          <p:cNvPr id="1048585" name="Google Shape;67;p15"/>
          <p:cNvSpPr txBox="1"/>
          <p:nvPr/>
        </p:nvSpPr>
        <p:spPr>
          <a:xfrm>
            <a:off x="651900" y="226191"/>
            <a:ext cx="7610100" cy="85468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900" lang="en-GB">
                <a:solidFill>
                  <a:srgbClr val="434343"/>
                </a:solidFill>
              </a:rPr>
              <a:t>Part 1: Brand study, Competitor Analysis &amp; Buyer’s/Audience’s Persona</a:t>
            </a:r>
            <a:endParaRPr dirty="0" sz="1900"/>
          </a:p>
        </p:txBody>
      </p:sp>
      <p:sp>
        <p:nvSpPr>
          <p:cNvPr id="1048586" name="Google Shape;68;p15"/>
          <p:cNvSpPr txBox="1"/>
          <p:nvPr/>
        </p:nvSpPr>
        <p:spPr>
          <a:xfrm>
            <a:off x="651900" y="1113715"/>
            <a:ext cx="7380000" cy="4043650"/>
          </a:xfrm>
          <a:prstGeom prst="rect"/>
          <a:noFill/>
          <a:ln>
            <a:noFill/>
          </a:ln>
        </p:spPr>
        <p:txBody>
          <a:bodyPr anchor="t" anchorCtr="0" bIns="91425" lIns="91425" rIns="91425" spcFirstLastPara="1" tIns="91425" wrap="square">
            <a:spAutoFit/>
          </a:bodyPr>
          <a:p>
            <a:pPr algn="l" indent="-317500" lvl="0" marL="457200" rtl="0">
              <a:spcBef>
                <a:spcPts val="0"/>
              </a:spcBef>
              <a:spcAft>
                <a:spcPts val="0"/>
              </a:spcAft>
              <a:buSzPts val="1400"/>
              <a:buChar char="●"/>
            </a:pPr>
            <a:r>
              <a:rPr b="1" dirty="0" lang="en-GB"/>
              <a:t>Research Brand Identity: </a:t>
            </a:r>
            <a:r>
              <a:rPr dirty="0" lang="en-GB"/>
              <a:t>Study the brand's mission, values, vision, and unique selling propositions (USPs</a:t>
            </a:r>
            <a:r>
              <a:rPr dirty="0" lang="en-GB" smtClean="0"/>
              <a:t>).</a:t>
            </a:r>
          </a:p>
          <a:p>
            <a:pPr algn="l" indent="-317500" lvl="0" marL="457200" rtl="0">
              <a:spcBef>
                <a:spcPts val="0"/>
              </a:spcBef>
              <a:spcAft>
                <a:spcPts val="0"/>
              </a:spcAft>
              <a:buSzPts val="1400"/>
              <a:buChar char="●"/>
            </a:pPr>
            <a:r>
              <a:rPr b="1" dirty="0" lang="en-GB" smtClean="0"/>
              <a:t>Company for project</a:t>
            </a:r>
            <a:r>
              <a:rPr dirty="0" lang="en-GB" smtClean="0"/>
              <a:t>: PARLE AGRO</a:t>
            </a:r>
          </a:p>
          <a:p>
            <a:pPr algn="l" indent="-317500" lvl="0" marL="457200" rtl="0">
              <a:spcBef>
                <a:spcPts val="0"/>
              </a:spcBef>
              <a:spcAft>
                <a:spcPts val="0"/>
              </a:spcAft>
              <a:buSzPts val="1400"/>
              <a:buChar char="●"/>
            </a:pPr>
            <a:endParaRPr dirty="0" lang="en-GB" smtClean="0"/>
          </a:p>
          <a:p>
            <a:pPr algn="l" indent="-317500" lvl="0" marL="457200" rtl="0">
              <a:spcBef>
                <a:spcPts val="0"/>
              </a:spcBef>
              <a:spcAft>
                <a:spcPts val="0"/>
              </a:spcAft>
              <a:buSzPts val="1400"/>
              <a:buChar char="●"/>
            </a:pPr>
            <a:r>
              <a:rPr b="1" dirty="0" lang="en-GB" smtClean="0"/>
              <a:t>Logo</a:t>
            </a:r>
            <a:r>
              <a:rPr dirty="0" lang="en-GB" smtClean="0"/>
              <a:t>:</a:t>
            </a:r>
          </a:p>
          <a:p>
            <a:pPr algn="l" indent="-317500" lvl="0" marL="457200" rtl="0">
              <a:spcBef>
                <a:spcPts val="0"/>
              </a:spcBef>
              <a:spcAft>
                <a:spcPts val="0"/>
              </a:spcAft>
              <a:buSzPts val="1400"/>
              <a:buChar char="●"/>
            </a:pPr>
            <a:endParaRPr dirty="0" lang="en-GB"/>
          </a:p>
          <a:p>
            <a:pPr algn="l" indent="-317500" lvl="0" marL="457200" rtl="0">
              <a:spcBef>
                <a:spcPts val="0"/>
              </a:spcBef>
              <a:spcAft>
                <a:spcPts val="0"/>
              </a:spcAft>
              <a:buSzPts val="1400"/>
              <a:buChar char="●"/>
            </a:pPr>
            <a:endParaRPr dirty="0" lang="en-GB" smtClean="0"/>
          </a:p>
          <a:p>
            <a:pPr algn="l" indent="-317500" lvl="0" marL="457200" rtl="0">
              <a:spcBef>
                <a:spcPts val="0"/>
              </a:spcBef>
              <a:spcAft>
                <a:spcPts val="0"/>
              </a:spcAft>
              <a:buSzPts val="1400"/>
              <a:buChar char="●"/>
            </a:pPr>
            <a:endParaRPr dirty="0"/>
          </a:p>
          <a:p>
            <a:pPr indent="-285750" lvl="0" marL="285750">
              <a:buFont typeface="Wingdings" panose="05000000000000000000" pitchFamily="2" charset="2"/>
              <a:buChar char="Ø"/>
            </a:pPr>
            <a:r>
              <a:rPr b="1" dirty="0" lang="en-GB" smtClean="0"/>
              <a:t>Mission/Values:</a:t>
            </a:r>
            <a:r>
              <a:rPr dirty="0" lang="en-US"/>
              <a:t>"Parle Agro is focused on charming purchasers by giving top caliber, creative, and reviving food and drink items. We endeavor to make a positive effect on society, and our main goal is to turn into a main player in the business while guaranteeing economical development and dependable strategic policies."</a:t>
            </a:r>
            <a:endParaRPr dirty="0" lang="en-GB" smtClean="0"/>
          </a:p>
          <a:p>
            <a:pPr algn="l" indent="-285750" lvl="0" marL="285750" rtl="0">
              <a:spcBef>
                <a:spcPts val="0"/>
              </a:spcBef>
              <a:spcAft>
                <a:spcPts val="0"/>
              </a:spcAft>
              <a:buFont typeface="Wingdings" panose="05000000000000000000" pitchFamily="2" charset="2"/>
              <a:buChar char="Ø"/>
            </a:pPr>
            <a:r>
              <a:rPr dirty="0" lang="en-GB" smtClean="0"/>
              <a:t> </a:t>
            </a:r>
            <a:endParaRPr dirty="0"/>
          </a:p>
          <a:p>
            <a:pPr indent="-285750" lvl="0" marL="285750">
              <a:buFont typeface="Wingdings" panose="05000000000000000000" pitchFamily="2" charset="2"/>
              <a:buChar char="Ø"/>
            </a:pPr>
            <a:r>
              <a:rPr b="1" dirty="0" lang="en-GB" smtClean="0"/>
              <a:t>USP :</a:t>
            </a:r>
            <a:r>
              <a:rPr dirty="0" lang="en-US"/>
              <a:t>Shifted Item Portfolio: Parle Agro offers a great many items, including organic product based drinks like </a:t>
            </a:r>
            <a:r>
              <a:rPr dirty="0" lang="en-US" smtClean="0"/>
              <a:t>Froth, Apply, Apply </a:t>
            </a:r>
            <a:r>
              <a:rPr dirty="0" lang="en-US"/>
              <a:t>Bubble, </a:t>
            </a:r>
            <a:r>
              <a:rPr dirty="0" lang="en-US" smtClean="0"/>
              <a:t>Bailey, </a:t>
            </a:r>
            <a:r>
              <a:rPr dirty="0" lang="en-US"/>
              <a:t>and bundled snacks like Hippo. This assorted portfolio permits the organization to take special care of different customer inclinations and </a:t>
            </a:r>
            <a:r>
              <a:rPr dirty="0" lang="en-US" smtClean="0"/>
              <a:t>socioeconomics.</a:t>
            </a: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p:txBody>
      </p:sp>
      <p:pic>
        <p:nvPicPr>
          <p:cNvPr id="2097153" name="Picture 1"/>
          <p:cNvPicPr>
            <a:picLocks noChangeAspect="1"/>
          </p:cNvPicPr>
          <p:nvPr/>
        </p:nvPicPr>
        <p:blipFill>
          <a:blip xmlns:r="http://schemas.openxmlformats.org/officeDocument/2006/relationships" r:embed="rId1"/>
          <a:stretch>
            <a:fillRect/>
          </a:stretch>
        </p:blipFill>
        <p:spPr>
          <a:xfrm>
            <a:off x="2280863" y="2064928"/>
            <a:ext cx="1541124" cy="566467"/>
          </a:xfrm>
          <a:prstGeom prst="rect"/>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2" name="Shape 108"/>
        <p:cNvGrpSpPr/>
        <p:nvPr/>
      </p:nvGrpSpPr>
      <p:grpSpPr>
        <a:xfrm>
          <a:off x="0" y="0"/>
          <a:ext cx="0" cy="0"/>
          <a:chOff x="0" y="0"/>
          <a:chExt cx="0" cy="0"/>
        </a:xfrm>
      </p:grpSpPr>
      <p:sp>
        <p:nvSpPr>
          <p:cNvPr id="1048645" name="Google Shape;109;p22"/>
          <p:cNvSpPr txBox="1"/>
          <p:nvPr/>
        </p:nvSpPr>
        <p:spPr>
          <a:xfrm>
            <a:off x="181350" y="323700"/>
            <a:ext cx="87813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lang="en-GB">
                <a:solidFill>
                  <a:srgbClr val="434343"/>
                </a:solidFill>
              </a:rPr>
              <a:t>Part 4: Content Creation and Curation (Post creations, Designs/Video Editing, Ad Campaigns over Social Media and Email Ideation and Creation) </a:t>
            </a:r>
          </a:p>
        </p:txBody>
      </p:sp>
      <p:sp>
        <p:nvSpPr>
          <p:cNvPr id="1048646" name="Google Shape;110;p22"/>
          <p:cNvSpPr txBox="1"/>
          <p:nvPr/>
        </p:nvSpPr>
        <p:spPr>
          <a:xfrm>
            <a:off x="478200" y="1330406"/>
            <a:ext cx="8187600" cy="3637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lang="en-GB"/>
              <a:t>Post </a:t>
            </a:r>
            <a:r>
              <a:rPr b="1" dirty="0" lang="en-GB" smtClean="0"/>
              <a:t>Creation:</a:t>
            </a:r>
          </a:p>
          <a:p>
            <a:pPr algn="l" indent="0" lvl="0" marL="0" rtl="0">
              <a:spcBef>
                <a:spcPts val="0"/>
              </a:spcBef>
              <a:spcAft>
                <a:spcPts val="0"/>
              </a:spcAft>
              <a:buNone/>
            </a:pPr>
            <a:r>
              <a:rPr dirty="0" lang="en-GB" smtClean="0"/>
              <a:t>CREATION POSTS</a:t>
            </a:r>
            <a:endParaRPr dirty="0"/>
          </a:p>
          <a:p>
            <a:pPr algn="l" indent="0" lvl="0" marL="0" rtl="0">
              <a:spcBef>
                <a:spcPts val="0"/>
              </a:spcBef>
              <a:spcAft>
                <a:spcPts val="0"/>
              </a:spcAft>
              <a:buNone/>
            </a:pPr>
            <a:r>
              <a:rPr dirty="0" lang="en-GB"/>
              <a:t>Format 1</a:t>
            </a:r>
            <a:endParaRPr dirty="0"/>
          </a:p>
          <a:p>
            <a:pPr lvl="0"/>
            <a:r>
              <a:rPr dirty="0" lang="en-US" smtClean="0">
                <a:hlinkClick r:id="rId1"/>
              </a:rPr>
              <a:t>https://parleagrosupport.blogspot.com/2023/07/parle-agro-have-wide-business-goals-and.html</a:t>
            </a:r>
            <a:endParaRPr dirty="0" lang="en-US"/>
          </a:p>
          <a:p>
            <a:r>
              <a:rPr dirty="0" lang="en-US"/>
              <a:t>AIM:  Parle Agro have wide business goals and missions that guide their tasks and development. While I can't give the exact statement of purpose, I can provide you with a general comprehension of the points of organizations like Parle Agro in view of their business exercises:</a:t>
            </a:r>
          </a:p>
          <a:p>
            <a:r>
              <a:rPr dirty="0" lang="en-US"/>
              <a:t>DATE: 21/07/2023</a:t>
            </a:r>
          </a:p>
          <a:p>
            <a:r>
              <a:rPr dirty="0" lang="en-US"/>
              <a:t>IDEA: The center thought behind Parle </a:t>
            </a:r>
            <a:r>
              <a:rPr dirty="0" lang="en-US" err="1"/>
              <a:t>Agro's</a:t>
            </a:r>
            <a:r>
              <a:rPr dirty="0" lang="en-US"/>
              <a:t> business is to give reviving and inventive refreshments that take care of shoppers' fluctuating preferences and inclinations.</a:t>
            </a:r>
          </a:p>
          <a:p>
            <a:r>
              <a:rPr dirty="0" lang="en-US"/>
              <a:t>TOPIC:  Parle Agro: Journey, Products, and Impact on the Beverage Industry</a:t>
            </a:r>
          </a:p>
          <a:p>
            <a:pPr algn="l" indent="0" lvl="0" marL="0" rtl="0">
              <a:spcBef>
                <a:spcPts val="0"/>
              </a:spcBef>
              <a:spcAft>
                <a:spcPts val="0"/>
              </a:spcAft>
              <a:buNone/>
            </a:pPr>
            <a:endParaRPr dirty="0"/>
          </a:p>
          <a:p>
            <a:pPr algn="l" indent="0" lvl="0" marL="0" rtl="0">
              <a:spcBef>
                <a:spcPts val="0"/>
              </a:spcBef>
              <a:spcAft>
                <a:spcPts val="0"/>
              </a:spcAft>
              <a:buNone/>
            </a:pPr>
            <a:r>
              <a:rPr dirty="0" lang="en-GB">
                <a:solidFill>
                  <a:schemeClr val="dk1"/>
                </a:solidFill>
              </a:rPr>
              <a:t>Format</a:t>
            </a:r>
            <a:r>
              <a:rPr dirty="0" lang="en-GB"/>
              <a:t> </a:t>
            </a:r>
            <a:r>
              <a:rPr dirty="0" lang="en-GB" smtClean="0"/>
              <a:t>2: We have created a information video about </a:t>
            </a:r>
            <a:r>
              <a:rPr dirty="0" lang="en-GB" err="1" smtClean="0"/>
              <a:t>parle</a:t>
            </a:r>
            <a:r>
              <a:rPr dirty="0" lang="en-GB" smtClean="0"/>
              <a:t> agro </a:t>
            </a:r>
            <a:r>
              <a:rPr dirty="0" lang="en-GB" err="1" smtClean="0"/>
              <a:t>products.We</a:t>
            </a:r>
            <a:r>
              <a:rPr dirty="0" lang="en-GB" smtClean="0"/>
              <a:t> have created on 21/07/2023.</a:t>
            </a:r>
            <a:endParaRPr dirty="0"/>
          </a:p>
          <a:p>
            <a:pPr algn="l" indent="0" lvl="0" marL="0" rtl="0">
              <a:spcBef>
                <a:spcPts val="0"/>
              </a:spcBef>
              <a:spcAft>
                <a:spcPts val="0"/>
              </a:spcAft>
              <a:buNone/>
            </a:pPr>
            <a:endParaRPr dirty="0"/>
          </a:p>
          <a:p>
            <a:pPr algn="l" indent="0" lvl="0" marL="0" rtl="0">
              <a:spcBef>
                <a:spcPts val="0"/>
              </a:spcBef>
              <a:spcAft>
                <a:spcPts val="0"/>
              </a:spcAft>
              <a:buNone/>
            </a:pPr>
            <a:r>
              <a:rPr dirty="0" lang="en-GB">
                <a:solidFill>
                  <a:schemeClr val="dk1"/>
                </a:solidFill>
              </a:rPr>
              <a:t>Format</a:t>
            </a:r>
            <a:r>
              <a:rPr dirty="0" lang="en-GB"/>
              <a:t> </a:t>
            </a:r>
            <a:r>
              <a:rPr dirty="0" lang="en-GB" smtClean="0"/>
              <a:t>3: We have created an information memes on </a:t>
            </a:r>
            <a:r>
              <a:rPr dirty="0" lang="en-GB" err="1" smtClean="0"/>
              <a:t>parle</a:t>
            </a:r>
            <a:r>
              <a:rPr dirty="0" lang="en-GB" smtClean="0"/>
              <a:t> agro on 21/07/2023.</a:t>
            </a:r>
            <a:endParaRPr dirty="0"/>
          </a:p>
          <a:p>
            <a:pPr algn="l" indent="0" lvl="0" marL="457200" rtl="0">
              <a:spcBef>
                <a:spcPts val="0"/>
              </a:spcBef>
              <a:spcAft>
                <a:spcPts val="0"/>
              </a:spcAft>
              <a:buNone/>
            </a:pPr>
            <a:endParaRPr dirty="0"/>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5" name="Shape 114"/>
        <p:cNvGrpSpPr/>
        <p:nvPr/>
      </p:nvGrpSpPr>
      <p:grpSpPr>
        <a:xfrm>
          <a:off x="0" y="0"/>
          <a:ext cx="0" cy="0"/>
          <a:chOff x="0" y="0"/>
          <a:chExt cx="0" cy="0"/>
        </a:xfrm>
      </p:grpSpPr>
      <p:sp>
        <p:nvSpPr>
          <p:cNvPr id="1048649" name="Google Shape;115;p23"/>
          <p:cNvSpPr txBox="1"/>
          <p:nvPr/>
        </p:nvSpPr>
        <p:spPr>
          <a:xfrm>
            <a:off x="342217" y="755691"/>
            <a:ext cx="8948700" cy="2811751"/>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endParaRPr dirty="0" sz="1300">
              <a:solidFill>
                <a:srgbClr val="0E101A"/>
              </a:solidFill>
            </a:endParaRPr>
          </a:p>
          <a:p>
            <a:pPr algn="l" indent="0" lvl="0" marL="457200" rtl="0">
              <a:lnSpc>
                <a:spcPct val="115000"/>
              </a:lnSpc>
              <a:spcBef>
                <a:spcPts val="0"/>
              </a:spcBef>
              <a:spcAft>
                <a:spcPts val="0"/>
              </a:spcAft>
              <a:buNone/>
            </a:pPr>
            <a:r>
              <a:rPr dirty="0" sz="1300" lang="en-GB">
                <a:solidFill>
                  <a:srgbClr val="0E101A"/>
                </a:solidFill>
              </a:rPr>
              <a:t>Utilize the Stories feature on </a:t>
            </a:r>
            <a:r>
              <a:rPr dirty="0" sz="1300" lang="en-GB" err="1">
                <a:solidFill>
                  <a:srgbClr val="0E101A"/>
                </a:solidFill>
              </a:rPr>
              <a:t>Instagram</a:t>
            </a:r>
            <a:r>
              <a:rPr dirty="0" sz="1300" lang="en-GB">
                <a:solidFill>
                  <a:srgbClr val="0E101A"/>
                </a:solidFill>
              </a:rPr>
              <a:t> for three consecutive days. Share behind-the-scenes glimpses, polls, quizzes, or sneak peeks </a:t>
            </a:r>
            <a:r>
              <a:rPr dirty="0" sz="1300" lang="en-GB" err="1">
                <a:solidFill>
                  <a:srgbClr val="0E101A"/>
                </a:solidFill>
              </a:rPr>
              <a:t>etc</a:t>
            </a:r>
            <a:r>
              <a:rPr dirty="0" sz="1300" lang="en-GB">
                <a:solidFill>
                  <a:srgbClr val="0E101A"/>
                </a:solidFill>
              </a:rPr>
              <a:t> to encourage audience participation. Once uploaded use the story highlight feature on </a:t>
            </a:r>
            <a:r>
              <a:rPr dirty="0" sz="1300" lang="en-GB" err="1" smtClean="0">
                <a:solidFill>
                  <a:srgbClr val="0E101A"/>
                </a:solidFill>
              </a:rPr>
              <a:t>Instagram</a:t>
            </a:r>
            <a:r>
              <a:rPr dirty="0" sz="1300" lang="en-GB" smtClean="0">
                <a:solidFill>
                  <a:srgbClr val="0E101A"/>
                </a:solidFill>
              </a:rPr>
              <a:t> </a:t>
            </a:r>
            <a:r>
              <a:rPr dirty="0" sz="1300" lang="en-GB">
                <a:solidFill>
                  <a:srgbClr val="0E101A"/>
                </a:solidFill>
              </a:rPr>
              <a:t>and save the 3 story with an appropriate name for each.</a:t>
            </a:r>
            <a:br>
              <a:rPr dirty="0" sz="1300" lang="en-GB">
                <a:solidFill>
                  <a:srgbClr val="0E101A"/>
                </a:solidFill>
              </a:rPr>
            </a:br>
            <a:r>
              <a:rPr dirty="0" sz="1300" lang="en-GB">
                <a:solidFill>
                  <a:srgbClr val="0E101A"/>
                </a:solidFill>
              </a:rPr>
              <a:t/>
            </a:r>
            <a:br>
              <a:rPr dirty="0" sz="1300" lang="en-GB">
                <a:solidFill>
                  <a:srgbClr val="0E101A"/>
                </a:solidFill>
              </a:rPr>
            </a:br>
            <a:r>
              <a:rPr b="1" dirty="0" sz="1300" lang="en-GB">
                <a:solidFill>
                  <a:srgbClr val="0E101A"/>
                </a:solidFill>
              </a:rPr>
              <a:t>Note:</a:t>
            </a:r>
            <a:r>
              <a:rPr dirty="0" sz="1300" lang="en-GB">
                <a:solidFill>
                  <a:srgbClr val="0E101A"/>
                </a:solidFill>
              </a:rPr>
              <a:t/>
            </a:r>
            <a:br>
              <a:rPr dirty="0" sz="1300" lang="en-GB">
                <a:solidFill>
                  <a:srgbClr val="0E101A"/>
                </a:solidFill>
              </a:rPr>
            </a:br>
            <a:r>
              <a:rPr dirty="0" sz="1300" lang="en-GB">
                <a:solidFill>
                  <a:srgbClr val="0E101A"/>
                </a:solidFill>
              </a:rPr>
              <a:t>Once done monitor the performance of the posts and Stories using the insight tool and </a:t>
            </a:r>
            <a:r>
              <a:rPr dirty="0" sz="1300" lang="en-GB" err="1">
                <a:solidFill>
                  <a:srgbClr val="0E101A"/>
                </a:solidFill>
              </a:rPr>
              <a:t>analyze</a:t>
            </a:r>
            <a:r>
              <a:rPr dirty="0" sz="1300" lang="en-GB">
                <a:solidFill>
                  <a:srgbClr val="0E101A"/>
                </a:solidFill>
              </a:rPr>
              <a:t> the engagement metrics (likes, comments, shares, impressions, etc.). Based on the analysis, mention the strategies and areas for improvement. </a:t>
            </a:r>
            <a:endParaRPr dirty="0" sz="1300" lang="en-GB" smtClean="0">
              <a:solidFill>
                <a:srgbClr val="0E101A"/>
              </a:solidFill>
            </a:endParaRPr>
          </a:p>
          <a:p>
            <a:pPr algn="l" indent="0" lvl="0" marL="457200" rtl="0">
              <a:lnSpc>
                <a:spcPct val="115000"/>
              </a:lnSpc>
              <a:spcBef>
                <a:spcPts val="0"/>
              </a:spcBef>
              <a:spcAft>
                <a:spcPts val="0"/>
              </a:spcAft>
              <a:buNone/>
            </a:pPr>
            <a:endParaRPr dirty="0" sz="1300" lang="en-GB">
              <a:solidFill>
                <a:srgbClr val="0E101A"/>
              </a:solidFill>
            </a:endParaRPr>
          </a:p>
          <a:p>
            <a:pPr algn="l" indent="0" lvl="0" marL="457200" rtl="0">
              <a:lnSpc>
                <a:spcPct val="115000"/>
              </a:lnSpc>
              <a:spcBef>
                <a:spcPts val="0"/>
              </a:spcBef>
              <a:spcAft>
                <a:spcPts val="0"/>
              </a:spcAft>
              <a:buNone/>
            </a:pPr>
            <a:endParaRPr dirty="0" sz="1300" lang="en-GB" smtClean="0">
              <a:solidFill>
                <a:srgbClr val="0E101A"/>
              </a:solidFill>
            </a:endParaRPr>
          </a:p>
          <a:p>
            <a:pPr algn="l" indent="0" lvl="0" marL="457200" rtl="0">
              <a:lnSpc>
                <a:spcPct val="115000"/>
              </a:lnSpc>
              <a:spcBef>
                <a:spcPts val="0"/>
              </a:spcBef>
              <a:spcAft>
                <a:spcPts val="0"/>
              </a:spcAft>
              <a:buNone/>
            </a:pPr>
            <a:r>
              <a:rPr dirty="0" sz="1300" lang="en-GB" smtClean="0">
                <a:solidFill>
                  <a:srgbClr val="0E101A"/>
                </a:solidFill>
              </a:rPr>
              <a:t>INSTAGRAM STORY: We have created three </a:t>
            </a:r>
            <a:r>
              <a:rPr dirty="0" sz="1300" lang="en-GB" err="1" smtClean="0">
                <a:solidFill>
                  <a:srgbClr val="0E101A"/>
                </a:solidFill>
              </a:rPr>
              <a:t>instagram</a:t>
            </a:r>
            <a:r>
              <a:rPr dirty="0" sz="1300" lang="en-GB" smtClean="0">
                <a:solidFill>
                  <a:srgbClr val="0E101A"/>
                </a:solidFill>
              </a:rPr>
              <a:t> stories on </a:t>
            </a:r>
            <a:r>
              <a:rPr dirty="0" sz="1300" lang="en-GB" err="1" smtClean="0">
                <a:solidFill>
                  <a:srgbClr val="0E101A"/>
                </a:solidFill>
              </a:rPr>
              <a:t>parle</a:t>
            </a:r>
            <a:r>
              <a:rPr dirty="0" sz="1300" lang="en-GB" smtClean="0">
                <a:solidFill>
                  <a:srgbClr val="0E101A"/>
                </a:solidFill>
              </a:rPr>
              <a:t> agro and </a:t>
            </a:r>
            <a:r>
              <a:rPr dirty="0" sz="1300" lang="en-GB" err="1" smtClean="0">
                <a:solidFill>
                  <a:srgbClr val="0E101A"/>
                </a:solidFill>
              </a:rPr>
              <a:t>screenshorts</a:t>
            </a:r>
            <a:r>
              <a:rPr dirty="0" sz="1300" lang="en-GB" smtClean="0">
                <a:solidFill>
                  <a:srgbClr val="0E101A"/>
                </a:solidFill>
              </a:rPr>
              <a:t> and provided below.</a:t>
            </a:r>
            <a:endParaRPr dirty="0" sz="1300" lang="en-GB">
              <a:solidFill>
                <a:srgbClr val="0E101A"/>
              </a:solidFill>
            </a:endParaRPr>
          </a:p>
        </p:txBody>
      </p:sp>
      <p:sp>
        <p:nvSpPr>
          <p:cNvPr id="1048650" name="Google Shape;116;p23"/>
          <p:cNvSpPr txBox="1"/>
          <p:nvPr/>
        </p:nvSpPr>
        <p:spPr>
          <a:xfrm>
            <a:off x="855898" y="453750"/>
            <a:ext cx="7610100" cy="108582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2900" lang="en-GB" err="1">
                <a:solidFill>
                  <a:srgbClr val="434343"/>
                </a:solidFill>
              </a:rPr>
              <a:t>Instagram</a:t>
            </a:r>
            <a:r>
              <a:rPr b="1" dirty="0" sz="2900" lang="en-GB">
                <a:solidFill>
                  <a:srgbClr val="434343"/>
                </a:solidFill>
              </a:rPr>
              <a:t> Story</a:t>
            </a:r>
            <a:endParaRPr b="1" dirty="0" sz="2900">
              <a:solidFill>
                <a:srgbClr val="434343"/>
              </a:solidFill>
            </a:endParaRPr>
          </a:p>
          <a:p>
            <a:pPr algn="l" indent="0" lvl="0" marL="0" rtl="0">
              <a:spcBef>
                <a:spcPts val="0"/>
              </a:spcBef>
              <a:spcAft>
                <a:spcPts val="0"/>
              </a:spcAft>
              <a:buNone/>
            </a:pPr>
            <a:endParaRPr dirty="0" sz="2700"/>
          </a:p>
        </p:txBody>
      </p:sp>
      <p:sp>
        <p:nvSpPr>
          <p:cNvPr id="1048651" name="Google Shape;117;p23"/>
          <p:cNvSpPr txBox="1"/>
          <p:nvPr/>
        </p:nvSpPr>
        <p:spPr>
          <a:xfrm>
            <a:off x="342217" y="0"/>
            <a:ext cx="87813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lang="en-GB">
                <a:solidFill>
                  <a:srgbClr val="434343"/>
                </a:solidFill>
              </a:rPr>
              <a:t>Part 4: Content Creation and Curation (Post creations, Designs/Video Editing, Ad Campaigns over Social Media and Email Ideation and Creation) </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4" name="Title 1"/>
          <p:cNvSpPr>
            <a:spLocks noGrp="1"/>
          </p:cNvSpPr>
          <p:nvPr>
            <p:ph type="title"/>
          </p:nvPr>
        </p:nvSpPr>
        <p:spPr>
          <a:xfrm>
            <a:off x="195210" y="441788"/>
            <a:ext cx="8520600" cy="841800"/>
          </a:xfrm>
        </p:spPr>
        <p:txBody>
          <a:bodyPr>
            <a:normAutofit fontScale="90000"/>
          </a:bodyPr>
          <a:p>
            <a:pPr lvl="0">
              <a:lnSpc>
                <a:spcPct val="115000"/>
              </a:lnSpc>
            </a:pPr>
            <a:r>
              <a:rPr b="1" dirty="0" lang="en-GB" err="1">
                <a:solidFill>
                  <a:srgbClr val="434343"/>
                </a:solidFill>
              </a:rPr>
              <a:t>Instagram</a:t>
            </a:r>
            <a:r>
              <a:rPr b="1" dirty="0" lang="en-GB">
                <a:solidFill>
                  <a:srgbClr val="434343"/>
                </a:solidFill>
              </a:rPr>
              <a:t> </a:t>
            </a:r>
            <a:r>
              <a:rPr b="1" dirty="0" lang="en-GB" smtClean="0">
                <a:solidFill>
                  <a:srgbClr val="434343"/>
                </a:solidFill>
              </a:rPr>
              <a:t>Story</a:t>
            </a:r>
            <a:br>
              <a:rPr b="1" dirty="0" lang="en-GB" smtClean="0">
                <a:solidFill>
                  <a:srgbClr val="434343"/>
                </a:solidFill>
              </a:rPr>
            </a:br>
            <a:r>
              <a:rPr b="1" dirty="0" lang="en-GB">
                <a:solidFill>
                  <a:srgbClr val="434343"/>
                </a:solidFill>
              </a:rPr>
              <a:t/>
            </a:r>
            <a:br>
              <a:rPr b="1" dirty="0" lang="en-GB">
                <a:solidFill>
                  <a:srgbClr val="434343"/>
                </a:solidFill>
              </a:rPr>
            </a:br>
            <a:endParaRPr b="1" dirty="0" lang="en-GB">
              <a:solidFill>
                <a:srgbClr val="434343"/>
              </a:solidFill>
            </a:endParaRPr>
          </a:p>
        </p:txBody>
      </p:sp>
      <p:pic>
        <p:nvPicPr>
          <p:cNvPr id="2097161" name="Picture 3"/>
          <p:cNvPicPr>
            <a:picLocks noChangeAspect="1"/>
          </p:cNvPicPr>
          <p:nvPr/>
        </p:nvPicPr>
        <p:blipFill>
          <a:blip xmlns:r="http://schemas.openxmlformats.org/officeDocument/2006/relationships" r:embed="rId1"/>
          <a:stretch>
            <a:fillRect/>
          </a:stretch>
        </p:blipFill>
        <p:spPr>
          <a:xfrm>
            <a:off x="346138" y="1391751"/>
            <a:ext cx="1872699" cy="3234267"/>
          </a:xfrm>
          <a:prstGeom prst="rect"/>
        </p:spPr>
      </p:pic>
      <p:pic>
        <p:nvPicPr>
          <p:cNvPr id="2097162" name="Picture 4"/>
          <p:cNvPicPr>
            <a:picLocks noChangeAspect="1"/>
          </p:cNvPicPr>
          <p:nvPr/>
        </p:nvPicPr>
        <p:blipFill>
          <a:blip xmlns:r="http://schemas.openxmlformats.org/officeDocument/2006/relationships" r:embed="rId2"/>
          <a:stretch>
            <a:fillRect/>
          </a:stretch>
        </p:blipFill>
        <p:spPr>
          <a:xfrm>
            <a:off x="2917709" y="1434084"/>
            <a:ext cx="1804469" cy="3149600"/>
          </a:xfrm>
          <a:prstGeom prst="rect"/>
        </p:spPr>
      </p:pic>
      <p:pic>
        <p:nvPicPr>
          <p:cNvPr id="2097163" name="Picture 5"/>
          <p:cNvPicPr>
            <a:picLocks noChangeAspect="1"/>
          </p:cNvPicPr>
          <p:nvPr/>
        </p:nvPicPr>
        <p:blipFill>
          <a:blip xmlns:r="http://schemas.openxmlformats.org/officeDocument/2006/relationships" r:embed="rId3"/>
          <a:stretch>
            <a:fillRect/>
          </a:stretch>
        </p:blipFill>
        <p:spPr>
          <a:xfrm>
            <a:off x="5544340" y="1434084"/>
            <a:ext cx="1758969" cy="3145683"/>
          </a:xfrm>
          <a:prstGeom prst="rect"/>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9" name="Shape 121"/>
        <p:cNvGrpSpPr/>
        <p:nvPr/>
      </p:nvGrpSpPr>
      <p:grpSpPr>
        <a:xfrm>
          <a:off x="0" y="0"/>
          <a:ext cx="0" cy="0"/>
          <a:chOff x="0" y="0"/>
          <a:chExt cx="0" cy="0"/>
        </a:xfrm>
      </p:grpSpPr>
      <p:sp>
        <p:nvSpPr>
          <p:cNvPr id="1048655" name="Google Shape;122;p24"/>
          <p:cNvSpPr txBox="1"/>
          <p:nvPr/>
        </p:nvSpPr>
        <p:spPr>
          <a:xfrm>
            <a:off x="181350" y="87394"/>
            <a:ext cx="87813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lang="en-GB">
                <a:solidFill>
                  <a:srgbClr val="434343"/>
                </a:solidFill>
              </a:rPr>
              <a:t>Part 4: Content Creation and </a:t>
            </a:r>
            <a:r>
              <a:rPr b="1" dirty="0" lang="en-GB" err="1">
                <a:solidFill>
                  <a:srgbClr val="434343"/>
                </a:solidFill>
              </a:rPr>
              <a:t>Curation</a:t>
            </a:r>
            <a:r>
              <a:rPr b="1" dirty="0" lang="en-GB">
                <a:solidFill>
                  <a:srgbClr val="434343"/>
                </a:solidFill>
              </a:rPr>
              <a:t> (Post creations, Designs/Video Editing, Ad Campaigns over Social Media and Email Ideation and Creation) </a:t>
            </a:r>
            <a:endParaRPr dirty="0"/>
          </a:p>
        </p:txBody>
      </p:sp>
      <p:sp>
        <p:nvSpPr>
          <p:cNvPr id="1048656" name="Google Shape;123;p24"/>
          <p:cNvSpPr txBox="1"/>
          <p:nvPr/>
        </p:nvSpPr>
        <p:spPr>
          <a:xfrm>
            <a:off x="571740" y="1137728"/>
            <a:ext cx="8187600" cy="1605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b="1" dirty="0"/>
          </a:p>
          <a:p>
            <a:pPr algn="l" indent="-317500" lvl="0" marL="457200" rtl="0">
              <a:spcBef>
                <a:spcPts val="0"/>
              </a:spcBef>
              <a:spcAft>
                <a:spcPts val="0"/>
              </a:spcAft>
              <a:buSzPts val="1400"/>
              <a:buChar char="●"/>
            </a:pPr>
            <a:r>
              <a:rPr dirty="0" lang="en-GB"/>
              <a:t>Design Tools Familiarization (use </a:t>
            </a:r>
            <a:r>
              <a:rPr dirty="0" lang="en-GB" err="1"/>
              <a:t>Canva</a:t>
            </a:r>
            <a:r>
              <a:rPr dirty="0" lang="en-GB"/>
              <a:t> for creating visually appealing graphics)</a:t>
            </a:r>
            <a:endParaRPr dirty="0"/>
          </a:p>
          <a:p>
            <a:pPr algn="l" indent="-317500" lvl="0" marL="457200" rtl="0">
              <a:spcBef>
                <a:spcPts val="0"/>
              </a:spcBef>
              <a:spcAft>
                <a:spcPts val="0"/>
              </a:spcAft>
              <a:buSzPts val="1400"/>
              <a:buChar char="●"/>
            </a:pPr>
            <a:r>
              <a:rPr b="1" dirty="0" lang="en-GB"/>
              <a:t>Video Creation:</a:t>
            </a:r>
            <a:r>
              <a:rPr dirty="0" lang="en-GB"/>
              <a:t> Utilize VN or any video editor of your choice to create videos related to the chosen topic</a:t>
            </a:r>
            <a:r>
              <a:rPr dirty="0" lang="en-GB" smtClean="0"/>
              <a:t>.</a:t>
            </a:r>
          </a:p>
          <a:p>
            <a:pPr algn="l" indent="-317500" lvl="0" marL="457200" rtl="0">
              <a:spcBef>
                <a:spcPts val="0"/>
              </a:spcBef>
              <a:spcAft>
                <a:spcPts val="0"/>
              </a:spcAft>
              <a:buSzPts val="1400"/>
              <a:buChar char="●"/>
            </a:pPr>
            <a:r>
              <a:rPr dirty="0" lang="en-GB" smtClean="0"/>
              <a:t>URL Link: </a:t>
            </a:r>
            <a:r>
              <a:rPr dirty="0" lang="en-GB" smtClean="0">
                <a:hlinkClick r:id="rId1"/>
              </a:rPr>
              <a:t>https://www.canva.com/design/DAFpVWC_9XQ/weAjn0V5biE-Mvr3qsJhwQ/watch?utm_content=DAFpVWC_9XQ&amp;utm_campaign=designshare&amp;utm_medium=link&amp;utm_source=publishsharelink</a:t>
            </a:r>
            <a:endParaRPr dirty="0" lang="en-GB" smtClean="0"/>
          </a:p>
        </p:txBody>
      </p:sp>
      <p:sp>
        <p:nvSpPr>
          <p:cNvPr id="1048657" name="Google Shape;124;p24"/>
          <p:cNvSpPr txBox="1"/>
          <p:nvPr/>
        </p:nvSpPr>
        <p:spPr>
          <a:xfrm>
            <a:off x="181350" y="580928"/>
            <a:ext cx="7610100" cy="108582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2900" lang="en-GB">
                <a:solidFill>
                  <a:srgbClr val="434343"/>
                </a:solidFill>
              </a:rPr>
              <a:t>Designs/Video Editing</a:t>
            </a:r>
            <a:endParaRPr b="1" dirty="0" sz="2900">
              <a:solidFill>
                <a:srgbClr val="434343"/>
              </a:solidFill>
            </a:endParaRPr>
          </a:p>
          <a:p>
            <a:pPr algn="l" indent="0" lvl="0" marL="0" rtl="0">
              <a:spcBef>
                <a:spcPts val="0"/>
              </a:spcBef>
              <a:spcAft>
                <a:spcPts val="0"/>
              </a:spcAft>
              <a:buNone/>
            </a:pPr>
            <a:endParaRPr dirty="0" sz="2700"/>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5" name="object 2"/>
          <p:cNvSpPr/>
          <p:nvPr/>
        </p:nvSpPr>
        <p:spPr>
          <a:xfrm>
            <a:off x="353211" y="505767"/>
            <a:ext cx="324453" cy="139981"/>
          </a:xfrm>
          <a:custGeom>
            <a:avLst/>
            <a:ahLst/>
            <a:rect l="l" t="t" r="r" b="b"/>
            <a:pathLst>
              <a:path w="379730" h="163829">
                <a:moveTo>
                  <a:pt x="117767" y="50457"/>
                </a:moveTo>
                <a:lnTo>
                  <a:pt x="117348" y="42951"/>
                </a:lnTo>
                <a:lnTo>
                  <a:pt x="116090" y="35966"/>
                </a:lnTo>
                <a:lnTo>
                  <a:pt x="113995" y="29502"/>
                </a:lnTo>
                <a:lnTo>
                  <a:pt x="111290" y="24015"/>
                </a:lnTo>
                <a:lnTo>
                  <a:pt x="111074" y="23558"/>
                </a:lnTo>
                <a:lnTo>
                  <a:pt x="91071" y="6019"/>
                </a:lnTo>
                <a:lnTo>
                  <a:pt x="91071" y="42430"/>
                </a:lnTo>
                <a:lnTo>
                  <a:pt x="91071" y="59347"/>
                </a:lnTo>
                <a:lnTo>
                  <a:pt x="56908" y="76758"/>
                </a:lnTo>
                <a:lnTo>
                  <a:pt x="25425" y="76758"/>
                </a:lnTo>
                <a:lnTo>
                  <a:pt x="25425" y="24015"/>
                </a:lnTo>
                <a:lnTo>
                  <a:pt x="57315" y="24015"/>
                </a:lnTo>
                <a:lnTo>
                  <a:pt x="91071" y="42430"/>
                </a:lnTo>
                <a:lnTo>
                  <a:pt x="91071" y="6019"/>
                </a:lnTo>
                <a:lnTo>
                  <a:pt x="84353" y="3429"/>
                </a:lnTo>
                <a:lnTo>
                  <a:pt x="76708" y="1524"/>
                </a:lnTo>
                <a:lnTo>
                  <a:pt x="68313" y="381"/>
                </a:lnTo>
                <a:lnTo>
                  <a:pt x="59194" y="0"/>
                </a:lnTo>
                <a:lnTo>
                  <a:pt x="0" y="0"/>
                </a:lnTo>
                <a:lnTo>
                  <a:pt x="0" y="160820"/>
                </a:lnTo>
                <a:lnTo>
                  <a:pt x="25425" y="160820"/>
                </a:lnTo>
                <a:lnTo>
                  <a:pt x="25425" y="100723"/>
                </a:lnTo>
                <a:lnTo>
                  <a:pt x="59194" y="100723"/>
                </a:lnTo>
                <a:lnTo>
                  <a:pt x="97142" y="91617"/>
                </a:lnTo>
                <a:lnTo>
                  <a:pt x="117348" y="58102"/>
                </a:lnTo>
                <a:lnTo>
                  <a:pt x="117767" y="50457"/>
                </a:lnTo>
                <a:close/>
              </a:path>
              <a:path w="379730" h="163829">
                <a:moveTo>
                  <a:pt x="230606" y="137883"/>
                </a:moveTo>
                <a:lnTo>
                  <a:pt x="219913" y="137883"/>
                </a:lnTo>
                <a:lnTo>
                  <a:pt x="218338" y="137553"/>
                </a:lnTo>
                <a:lnTo>
                  <a:pt x="217652" y="136918"/>
                </a:lnTo>
                <a:lnTo>
                  <a:pt x="217017" y="136232"/>
                </a:lnTo>
                <a:lnTo>
                  <a:pt x="216750" y="134747"/>
                </a:lnTo>
                <a:lnTo>
                  <a:pt x="216687" y="127165"/>
                </a:lnTo>
                <a:lnTo>
                  <a:pt x="216687" y="108991"/>
                </a:lnTo>
                <a:lnTo>
                  <a:pt x="216687" y="81026"/>
                </a:lnTo>
                <a:lnTo>
                  <a:pt x="215912" y="71196"/>
                </a:lnTo>
                <a:lnTo>
                  <a:pt x="213563" y="62738"/>
                </a:lnTo>
                <a:lnTo>
                  <a:pt x="213283" y="62242"/>
                </a:lnTo>
                <a:lnTo>
                  <a:pt x="209638" y="55638"/>
                </a:lnTo>
                <a:lnTo>
                  <a:pt x="204152" y="49911"/>
                </a:lnTo>
                <a:lnTo>
                  <a:pt x="197459" y="45466"/>
                </a:lnTo>
                <a:lnTo>
                  <a:pt x="192862" y="43535"/>
                </a:lnTo>
                <a:lnTo>
                  <a:pt x="192862" y="142633"/>
                </a:lnTo>
                <a:lnTo>
                  <a:pt x="192735" y="141427"/>
                </a:lnTo>
                <a:lnTo>
                  <a:pt x="192735" y="127165"/>
                </a:lnTo>
                <a:lnTo>
                  <a:pt x="192862" y="142633"/>
                </a:lnTo>
                <a:lnTo>
                  <a:pt x="192862" y="43535"/>
                </a:lnTo>
                <a:lnTo>
                  <a:pt x="189915" y="42291"/>
                </a:lnTo>
                <a:lnTo>
                  <a:pt x="181521" y="40386"/>
                </a:lnTo>
                <a:lnTo>
                  <a:pt x="172275" y="39751"/>
                </a:lnTo>
                <a:lnTo>
                  <a:pt x="163131" y="40335"/>
                </a:lnTo>
                <a:lnTo>
                  <a:pt x="129997" y="61379"/>
                </a:lnTo>
                <a:lnTo>
                  <a:pt x="124155" y="79298"/>
                </a:lnTo>
                <a:lnTo>
                  <a:pt x="148971" y="79298"/>
                </a:lnTo>
                <a:lnTo>
                  <a:pt x="150736" y="73101"/>
                </a:lnTo>
                <a:lnTo>
                  <a:pt x="153403" y="68719"/>
                </a:lnTo>
                <a:lnTo>
                  <a:pt x="160616" y="63538"/>
                </a:lnTo>
                <a:lnTo>
                  <a:pt x="165569" y="62242"/>
                </a:lnTo>
                <a:lnTo>
                  <a:pt x="178574" y="62242"/>
                </a:lnTo>
                <a:lnTo>
                  <a:pt x="183718" y="63842"/>
                </a:lnTo>
                <a:lnTo>
                  <a:pt x="187299" y="67068"/>
                </a:lnTo>
                <a:lnTo>
                  <a:pt x="190919" y="70243"/>
                </a:lnTo>
                <a:lnTo>
                  <a:pt x="192735" y="75679"/>
                </a:lnTo>
                <a:lnTo>
                  <a:pt x="192735" y="87261"/>
                </a:lnTo>
                <a:lnTo>
                  <a:pt x="192735" y="108991"/>
                </a:lnTo>
                <a:lnTo>
                  <a:pt x="192735" y="125984"/>
                </a:lnTo>
                <a:lnTo>
                  <a:pt x="190157" y="131953"/>
                </a:lnTo>
                <a:lnTo>
                  <a:pt x="179870" y="139534"/>
                </a:lnTo>
                <a:lnTo>
                  <a:pt x="173278" y="141427"/>
                </a:lnTo>
                <a:lnTo>
                  <a:pt x="158381" y="141427"/>
                </a:lnTo>
                <a:lnTo>
                  <a:pt x="153225" y="140093"/>
                </a:lnTo>
                <a:lnTo>
                  <a:pt x="146278" y="134747"/>
                </a:lnTo>
                <a:lnTo>
                  <a:pt x="144564" y="130924"/>
                </a:lnTo>
                <a:lnTo>
                  <a:pt x="144564" y="121170"/>
                </a:lnTo>
                <a:lnTo>
                  <a:pt x="192735" y="108991"/>
                </a:lnTo>
                <a:lnTo>
                  <a:pt x="192735" y="87261"/>
                </a:lnTo>
                <a:lnTo>
                  <a:pt x="148666" y="91224"/>
                </a:lnTo>
                <a:lnTo>
                  <a:pt x="120573" y="117843"/>
                </a:lnTo>
                <a:lnTo>
                  <a:pt x="119786" y="127165"/>
                </a:lnTo>
                <a:lnTo>
                  <a:pt x="120484" y="135166"/>
                </a:lnTo>
                <a:lnTo>
                  <a:pt x="152869" y="162737"/>
                </a:lnTo>
                <a:lnTo>
                  <a:pt x="161264" y="163309"/>
                </a:lnTo>
                <a:lnTo>
                  <a:pt x="168998" y="162814"/>
                </a:lnTo>
                <a:lnTo>
                  <a:pt x="194144" y="148196"/>
                </a:lnTo>
                <a:lnTo>
                  <a:pt x="196824" y="154330"/>
                </a:lnTo>
                <a:lnTo>
                  <a:pt x="199580" y="156984"/>
                </a:lnTo>
                <a:lnTo>
                  <a:pt x="203441" y="158534"/>
                </a:lnTo>
                <a:lnTo>
                  <a:pt x="207340" y="160058"/>
                </a:lnTo>
                <a:lnTo>
                  <a:pt x="212534" y="160820"/>
                </a:lnTo>
                <a:lnTo>
                  <a:pt x="230606" y="160820"/>
                </a:lnTo>
                <a:lnTo>
                  <a:pt x="230606" y="137883"/>
                </a:lnTo>
                <a:close/>
              </a:path>
              <a:path w="379730" h="163829">
                <a:moveTo>
                  <a:pt x="306628" y="42240"/>
                </a:moveTo>
                <a:lnTo>
                  <a:pt x="287845" y="42240"/>
                </a:lnTo>
                <a:lnTo>
                  <a:pt x="280720" y="44348"/>
                </a:lnTo>
                <a:lnTo>
                  <a:pt x="269074" y="52819"/>
                </a:lnTo>
                <a:lnTo>
                  <a:pt x="266623" y="55003"/>
                </a:lnTo>
                <a:lnTo>
                  <a:pt x="267335" y="42240"/>
                </a:lnTo>
                <a:lnTo>
                  <a:pt x="243319" y="42240"/>
                </a:lnTo>
                <a:lnTo>
                  <a:pt x="243319" y="160820"/>
                </a:lnTo>
                <a:lnTo>
                  <a:pt x="267335" y="160820"/>
                </a:lnTo>
                <a:lnTo>
                  <a:pt x="267335" y="103301"/>
                </a:lnTo>
                <a:lnTo>
                  <a:pt x="267792" y="93916"/>
                </a:lnTo>
                <a:lnTo>
                  <a:pt x="286931" y="64782"/>
                </a:lnTo>
                <a:lnTo>
                  <a:pt x="306628" y="64782"/>
                </a:lnTo>
                <a:lnTo>
                  <a:pt x="306628" y="56045"/>
                </a:lnTo>
                <a:lnTo>
                  <a:pt x="306628" y="42240"/>
                </a:lnTo>
                <a:close/>
              </a:path>
              <a:path w="379730" h="163829">
                <a:moveTo>
                  <a:pt x="379222" y="42240"/>
                </a:moveTo>
                <a:lnTo>
                  <a:pt x="352361" y="42240"/>
                </a:lnTo>
                <a:lnTo>
                  <a:pt x="352361" y="10210"/>
                </a:lnTo>
                <a:lnTo>
                  <a:pt x="328193" y="10210"/>
                </a:lnTo>
                <a:lnTo>
                  <a:pt x="328193" y="42240"/>
                </a:lnTo>
                <a:lnTo>
                  <a:pt x="310324" y="42240"/>
                </a:lnTo>
                <a:lnTo>
                  <a:pt x="310324" y="64528"/>
                </a:lnTo>
                <a:lnTo>
                  <a:pt x="328193" y="64528"/>
                </a:lnTo>
                <a:lnTo>
                  <a:pt x="328193" y="128892"/>
                </a:lnTo>
                <a:lnTo>
                  <a:pt x="328688" y="136842"/>
                </a:lnTo>
                <a:lnTo>
                  <a:pt x="349135" y="160820"/>
                </a:lnTo>
                <a:lnTo>
                  <a:pt x="379222" y="160820"/>
                </a:lnTo>
                <a:lnTo>
                  <a:pt x="379222" y="138480"/>
                </a:lnTo>
                <a:lnTo>
                  <a:pt x="358152" y="138480"/>
                </a:lnTo>
                <a:lnTo>
                  <a:pt x="355498" y="137807"/>
                </a:lnTo>
                <a:lnTo>
                  <a:pt x="352983" y="135064"/>
                </a:lnTo>
                <a:lnTo>
                  <a:pt x="352361" y="131851"/>
                </a:lnTo>
                <a:lnTo>
                  <a:pt x="352361" y="64528"/>
                </a:lnTo>
                <a:lnTo>
                  <a:pt x="379222" y="64528"/>
                </a:lnTo>
                <a:lnTo>
                  <a:pt x="379222" y="42240"/>
                </a:lnTo>
                <a:close/>
              </a:path>
            </a:pathLst>
          </a:custGeom>
          <a:solidFill>
            <a:srgbClr val="424242"/>
          </a:solidFill>
        </p:spPr>
        <p:txBody>
          <a:bodyPr bIns="0" lIns="0" rIns="0" rtlCol="0" tIns="0" wrap="square"/>
          <a:p>
            <a:endParaRPr sz="1196"/>
          </a:p>
        </p:txBody>
      </p:sp>
      <p:sp>
        <p:nvSpPr>
          <p:cNvPr id="1048666" name="object 3"/>
          <p:cNvSpPr/>
          <p:nvPr/>
        </p:nvSpPr>
        <p:spPr>
          <a:xfrm>
            <a:off x="735568" y="502999"/>
            <a:ext cx="144864" cy="142694"/>
          </a:xfrm>
          <a:custGeom>
            <a:avLst/>
            <a:ahLst/>
            <a:rect l="l" t="t" r="r" b="b"/>
            <a:pathLst>
              <a:path w="169544" h="167004">
                <a:moveTo>
                  <a:pt x="126707" y="104317"/>
                </a:moveTo>
                <a:lnTo>
                  <a:pt x="104216" y="104317"/>
                </a:lnTo>
                <a:lnTo>
                  <a:pt x="104216" y="3238"/>
                </a:lnTo>
                <a:lnTo>
                  <a:pt x="102984" y="3238"/>
                </a:lnTo>
                <a:lnTo>
                  <a:pt x="105333" y="0"/>
                </a:lnTo>
                <a:lnTo>
                  <a:pt x="99225" y="3238"/>
                </a:lnTo>
                <a:lnTo>
                  <a:pt x="79248" y="3238"/>
                </a:lnTo>
                <a:lnTo>
                  <a:pt x="79248" y="36029"/>
                </a:lnTo>
                <a:lnTo>
                  <a:pt x="79248" y="104317"/>
                </a:lnTo>
                <a:lnTo>
                  <a:pt x="29806" y="104317"/>
                </a:lnTo>
                <a:lnTo>
                  <a:pt x="79248" y="36029"/>
                </a:lnTo>
                <a:lnTo>
                  <a:pt x="79248" y="3238"/>
                </a:lnTo>
                <a:lnTo>
                  <a:pt x="75488" y="3238"/>
                </a:lnTo>
                <a:lnTo>
                  <a:pt x="0" y="107657"/>
                </a:lnTo>
                <a:lnTo>
                  <a:pt x="0" y="128270"/>
                </a:lnTo>
                <a:lnTo>
                  <a:pt x="79248" y="128270"/>
                </a:lnTo>
                <a:lnTo>
                  <a:pt x="79248" y="164058"/>
                </a:lnTo>
                <a:lnTo>
                  <a:pt x="104216" y="164058"/>
                </a:lnTo>
                <a:lnTo>
                  <a:pt x="104216" y="128270"/>
                </a:lnTo>
                <a:lnTo>
                  <a:pt x="126707" y="128270"/>
                </a:lnTo>
                <a:lnTo>
                  <a:pt x="126707" y="116090"/>
                </a:lnTo>
                <a:lnTo>
                  <a:pt x="126707" y="104317"/>
                </a:lnTo>
                <a:close/>
              </a:path>
              <a:path w="169544" h="167004">
                <a:moveTo>
                  <a:pt x="169303" y="146011"/>
                </a:moveTo>
                <a:lnTo>
                  <a:pt x="167754" y="142214"/>
                </a:lnTo>
                <a:lnTo>
                  <a:pt x="161556" y="135851"/>
                </a:lnTo>
                <a:lnTo>
                  <a:pt x="157797" y="134264"/>
                </a:lnTo>
                <a:lnTo>
                  <a:pt x="149034" y="134264"/>
                </a:lnTo>
                <a:lnTo>
                  <a:pt x="145326" y="135851"/>
                </a:lnTo>
                <a:lnTo>
                  <a:pt x="139166" y="142214"/>
                </a:lnTo>
                <a:lnTo>
                  <a:pt x="137629" y="146011"/>
                </a:lnTo>
                <a:lnTo>
                  <a:pt x="137642" y="154838"/>
                </a:lnTo>
                <a:lnTo>
                  <a:pt x="139166" y="158597"/>
                </a:lnTo>
                <a:lnTo>
                  <a:pt x="145326" y="164960"/>
                </a:lnTo>
                <a:lnTo>
                  <a:pt x="149034" y="166547"/>
                </a:lnTo>
                <a:lnTo>
                  <a:pt x="157670" y="166547"/>
                </a:lnTo>
                <a:lnTo>
                  <a:pt x="161391" y="164973"/>
                </a:lnTo>
                <a:lnTo>
                  <a:pt x="167716" y="158648"/>
                </a:lnTo>
                <a:lnTo>
                  <a:pt x="169303" y="154838"/>
                </a:lnTo>
                <a:lnTo>
                  <a:pt x="169303" y="146011"/>
                </a:lnTo>
                <a:close/>
              </a:path>
              <a:path w="169544" h="167004">
                <a:moveTo>
                  <a:pt x="169303" y="68033"/>
                </a:moveTo>
                <a:lnTo>
                  <a:pt x="167754" y="64249"/>
                </a:lnTo>
                <a:lnTo>
                  <a:pt x="161556" y="57886"/>
                </a:lnTo>
                <a:lnTo>
                  <a:pt x="157797" y="56286"/>
                </a:lnTo>
                <a:lnTo>
                  <a:pt x="149034" y="56286"/>
                </a:lnTo>
                <a:lnTo>
                  <a:pt x="145326" y="57886"/>
                </a:lnTo>
                <a:lnTo>
                  <a:pt x="139166" y="64249"/>
                </a:lnTo>
                <a:lnTo>
                  <a:pt x="137629" y="68033"/>
                </a:lnTo>
                <a:lnTo>
                  <a:pt x="137642" y="76873"/>
                </a:lnTo>
                <a:lnTo>
                  <a:pt x="139166" y="80619"/>
                </a:lnTo>
                <a:lnTo>
                  <a:pt x="145326" y="86982"/>
                </a:lnTo>
                <a:lnTo>
                  <a:pt x="149034" y="88582"/>
                </a:lnTo>
                <a:lnTo>
                  <a:pt x="157670" y="88582"/>
                </a:lnTo>
                <a:lnTo>
                  <a:pt x="161391" y="87007"/>
                </a:lnTo>
                <a:lnTo>
                  <a:pt x="167716" y="80670"/>
                </a:lnTo>
                <a:lnTo>
                  <a:pt x="169303" y="76873"/>
                </a:lnTo>
                <a:lnTo>
                  <a:pt x="169303" y="68033"/>
                </a:lnTo>
                <a:close/>
              </a:path>
            </a:pathLst>
          </a:custGeom>
          <a:solidFill>
            <a:srgbClr val="424242"/>
          </a:solidFill>
        </p:spPr>
        <p:txBody>
          <a:bodyPr bIns="0" lIns="0" rIns="0" rtlCol="0" tIns="0" wrap="square"/>
          <a:p>
            <a:endParaRPr sz="1196"/>
          </a:p>
        </p:txBody>
      </p:sp>
      <p:sp>
        <p:nvSpPr>
          <p:cNvPr id="1048667" name="object 4"/>
          <p:cNvSpPr/>
          <p:nvPr/>
        </p:nvSpPr>
        <p:spPr>
          <a:xfrm>
            <a:off x="941297" y="503639"/>
            <a:ext cx="641852" cy="142152"/>
          </a:xfrm>
          <a:custGeom>
            <a:avLst/>
            <a:ahLst/>
            <a:rect l="l" t="t" r="r" b="b"/>
            <a:pathLst>
              <a:path w="751205" h="166370">
                <a:moveTo>
                  <a:pt x="135648" y="108788"/>
                </a:moveTo>
                <a:lnTo>
                  <a:pt x="108686" y="108788"/>
                </a:lnTo>
                <a:lnTo>
                  <a:pt x="107137" y="116979"/>
                </a:lnTo>
                <a:lnTo>
                  <a:pt x="104775" y="123888"/>
                </a:lnTo>
                <a:lnTo>
                  <a:pt x="101600" y="129527"/>
                </a:lnTo>
                <a:lnTo>
                  <a:pt x="97624" y="133870"/>
                </a:lnTo>
                <a:lnTo>
                  <a:pt x="91770" y="138772"/>
                </a:lnTo>
                <a:lnTo>
                  <a:pt x="83858" y="141224"/>
                </a:lnTo>
                <a:lnTo>
                  <a:pt x="73914" y="141224"/>
                </a:lnTo>
                <a:lnTo>
                  <a:pt x="38900" y="125742"/>
                </a:lnTo>
                <a:lnTo>
                  <a:pt x="26454" y="82905"/>
                </a:lnTo>
                <a:lnTo>
                  <a:pt x="26784" y="74345"/>
                </a:lnTo>
                <a:lnTo>
                  <a:pt x="42684" y="35598"/>
                </a:lnTo>
                <a:lnTo>
                  <a:pt x="62357" y="24625"/>
                </a:lnTo>
                <a:lnTo>
                  <a:pt x="81407" y="24625"/>
                </a:lnTo>
                <a:lnTo>
                  <a:pt x="106756" y="54368"/>
                </a:lnTo>
                <a:lnTo>
                  <a:pt x="133819" y="54368"/>
                </a:lnTo>
                <a:lnTo>
                  <a:pt x="119418" y="18618"/>
                </a:lnTo>
                <a:lnTo>
                  <a:pt x="80632" y="393"/>
                </a:lnTo>
                <a:lnTo>
                  <a:pt x="72694" y="0"/>
                </a:lnTo>
                <a:lnTo>
                  <a:pt x="62179" y="647"/>
                </a:lnTo>
                <a:lnTo>
                  <a:pt x="26670" y="15900"/>
                </a:lnTo>
                <a:lnTo>
                  <a:pt x="5029" y="49060"/>
                </a:lnTo>
                <a:lnTo>
                  <a:pt x="0" y="82905"/>
                </a:lnTo>
                <a:lnTo>
                  <a:pt x="558" y="94945"/>
                </a:lnTo>
                <a:lnTo>
                  <a:pt x="13906" y="135420"/>
                </a:lnTo>
                <a:lnTo>
                  <a:pt x="43243" y="160058"/>
                </a:lnTo>
                <a:lnTo>
                  <a:pt x="73304" y="165798"/>
                </a:lnTo>
                <a:lnTo>
                  <a:pt x="81889" y="165417"/>
                </a:lnTo>
                <a:lnTo>
                  <a:pt x="121500" y="147078"/>
                </a:lnTo>
                <a:lnTo>
                  <a:pt x="134366" y="118503"/>
                </a:lnTo>
                <a:lnTo>
                  <a:pt x="135648" y="108788"/>
                </a:lnTo>
                <a:close/>
              </a:path>
              <a:path w="751205" h="166370">
                <a:moveTo>
                  <a:pt x="258114" y="103924"/>
                </a:moveTo>
                <a:lnTo>
                  <a:pt x="247180" y="65595"/>
                </a:lnTo>
                <a:lnTo>
                  <a:pt x="233349" y="51638"/>
                </a:lnTo>
                <a:lnTo>
                  <a:pt x="233349" y="95897"/>
                </a:lnTo>
                <a:lnTo>
                  <a:pt x="233349" y="112077"/>
                </a:lnTo>
                <a:lnTo>
                  <a:pt x="208953" y="142443"/>
                </a:lnTo>
                <a:lnTo>
                  <a:pt x="196735" y="142443"/>
                </a:lnTo>
                <a:lnTo>
                  <a:pt x="172072" y="112077"/>
                </a:lnTo>
                <a:lnTo>
                  <a:pt x="172072" y="95897"/>
                </a:lnTo>
                <a:lnTo>
                  <a:pt x="196862" y="65595"/>
                </a:lnTo>
                <a:lnTo>
                  <a:pt x="208953" y="65595"/>
                </a:lnTo>
                <a:lnTo>
                  <a:pt x="214249" y="67094"/>
                </a:lnTo>
                <a:lnTo>
                  <a:pt x="218782" y="70116"/>
                </a:lnTo>
                <a:lnTo>
                  <a:pt x="223342" y="73088"/>
                </a:lnTo>
                <a:lnTo>
                  <a:pt x="226923" y="77470"/>
                </a:lnTo>
                <a:lnTo>
                  <a:pt x="232067" y="89014"/>
                </a:lnTo>
                <a:lnTo>
                  <a:pt x="233349" y="95897"/>
                </a:lnTo>
                <a:lnTo>
                  <a:pt x="233349" y="51638"/>
                </a:lnTo>
                <a:lnTo>
                  <a:pt x="202895" y="42240"/>
                </a:lnTo>
                <a:lnTo>
                  <a:pt x="195567" y="42710"/>
                </a:lnTo>
                <a:lnTo>
                  <a:pt x="159067" y="64655"/>
                </a:lnTo>
                <a:lnTo>
                  <a:pt x="147256" y="103924"/>
                </a:lnTo>
                <a:lnTo>
                  <a:pt x="147726" y="113042"/>
                </a:lnTo>
                <a:lnTo>
                  <a:pt x="163842" y="149352"/>
                </a:lnTo>
                <a:lnTo>
                  <a:pt x="202895" y="165798"/>
                </a:lnTo>
                <a:lnTo>
                  <a:pt x="210223" y="165341"/>
                </a:lnTo>
                <a:lnTo>
                  <a:pt x="246481" y="143548"/>
                </a:lnTo>
                <a:lnTo>
                  <a:pt x="247154" y="142443"/>
                </a:lnTo>
                <a:lnTo>
                  <a:pt x="250558" y="136918"/>
                </a:lnTo>
                <a:lnTo>
                  <a:pt x="253860" y="129540"/>
                </a:lnTo>
                <a:lnTo>
                  <a:pt x="256235" y="121589"/>
                </a:lnTo>
                <a:lnTo>
                  <a:pt x="257644" y="113042"/>
                </a:lnTo>
                <a:lnTo>
                  <a:pt x="258114" y="103924"/>
                </a:lnTo>
                <a:close/>
              </a:path>
              <a:path w="751205" h="166370">
                <a:moveTo>
                  <a:pt x="367563" y="89344"/>
                </a:moveTo>
                <a:lnTo>
                  <a:pt x="357441" y="56400"/>
                </a:lnTo>
                <a:lnTo>
                  <a:pt x="356095" y="54571"/>
                </a:lnTo>
                <a:lnTo>
                  <a:pt x="349973" y="49174"/>
                </a:lnTo>
                <a:lnTo>
                  <a:pt x="343039" y="45326"/>
                </a:lnTo>
                <a:lnTo>
                  <a:pt x="335280" y="43014"/>
                </a:lnTo>
                <a:lnTo>
                  <a:pt x="326707" y="42240"/>
                </a:lnTo>
                <a:lnTo>
                  <a:pt x="318211" y="42240"/>
                </a:lnTo>
                <a:lnTo>
                  <a:pt x="310540" y="44411"/>
                </a:lnTo>
                <a:lnTo>
                  <a:pt x="296900" y="53073"/>
                </a:lnTo>
                <a:lnTo>
                  <a:pt x="293814" y="55448"/>
                </a:lnTo>
                <a:lnTo>
                  <a:pt x="294411" y="44729"/>
                </a:lnTo>
                <a:lnTo>
                  <a:pt x="270205" y="44729"/>
                </a:lnTo>
                <a:lnTo>
                  <a:pt x="270205" y="163309"/>
                </a:lnTo>
                <a:lnTo>
                  <a:pt x="294411" y="163309"/>
                </a:lnTo>
                <a:lnTo>
                  <a:pt x="294411" y="86639"/>
                </a:lnTo>
                <a:lnTo>
                  <a:pt x="296824" y="78625"/>
                </a:lnTo>
                <a:lnTo>
                  <a:pt x="306463" y="68199"/>
                </a:lnTo>
                <a:lnTo>
                  <a:pt x="312877" y="65595"/>
                </a:lnTo>
                <a:lnTo>
                  <a:pt x="328244" y="65595"/>
                </a:lnTo>
                <a:lnTo>
                  <a:pt x="333844" y="67932"/>
                </a:lnTo>
                <a:lnTo>
                  <a:pt x="341490" y="77266"/>
                </a:lnTo>
                <a:lnTo>
                  <a:pt x="343408" y="84937"/>
                </a:lnTo>
                <a:lnTo>
                  <a:pt x="343408" y="163309"/>
                </a:lnTo>
                <a:lnTo>
                  <a:pt x="367563" y="163309"/>
                </a:lnTo>
                <a:lnTo>
                  <a:pt x="367563" y="89344"/>
                </a:lnTo>
                <a:close/>
              </a:path>
              <a:path w="751205" h="166370">
                <a:moveTo>
                  <a:pt x="445897" y="44729"/>
                </a:moveTo>
                <a:lnTo>
                  <a:pt x="419036" y="44729"/>
                </a:lnTo>
                <a:lnTo>
                  <a:pt x="419036" y="12700"/>
                </a:lnTo>
                <a:lnTo>
                  <a:pt x="394881" y="12700"/>
                </a:lnTo>
                <a:lnTo>
                  <a:pt x="394881" y="44729"/>
                </a:lnTo>
                <a:lnTo>
                  <a:pt x="377012" y="44729"/>
                </a:lnTo>
                <a:lnTo>
                  <a:pt x="377012" y="67017"/>
                </a:lnTo>
                <a:lnTo>
                  <a:pt x="394881" y="67017"/>
                </a:lnTo>
                <a:lnTo>
                  <a:pt x="394881" y="131381"/>
                </a:lnTo>
                <a:lnTo>
                  <a:pt x="395363" y="139331"/>
                </a:lnTo>
                <a:lnTo>
                  <a:pt x="415810" y="163309"/>
                </a:lnTo>
                <a:lnTo>
                  <a:pt x="445897" y="163309"/>
                </a:lnTo>
                <a:lnTo>
                  <a:pt x="445897" y="140970"/>
                </a:lnTo>
                <a:lnTo>
                  <a:pt x="424827" y="140970"/>
                </a:lnTo>
                <a:lnTo>
                  <a:pt x="422173" y="140296"/>
                </a:lnTo>
                <a:lnTo>
                  <a:pt x="419671" y="137553"/>
                </a:lnTo>
                <a:lnTo>
                  <a:pt x="419036" y="134340"/>
                </a:lnTo>
                <a:lnTo>
                  <a:pt x="419036" y="67017"/>
                </a:lnTo>
                <a:lnTo>
                  <a:pt x="445897" y="67017"/>
                </a:lnTo>
                <a:lnTo>
                  <a:pt x="445897" y="44729"/>
                </a:lnTo>
                <a:close/>
              </a:path>
              <a:path w="751205" h="166370">
                <a:moveTo>
                  <a:pt x="557072" y="102006"/>
                </a:moveTo>
                <a:lnTo>
                  <a:pt x="548297" y="64731"/>
                </a:lnTo>
                <a:lnTo>
                  <a:pt x="532523" y="49136"/>
                </a:lnTo>
                <a:lnTo>
                  <a:pt x="532523" y="86207"/>
                </a:lnTo>
                <a:lnTo>
                  <a:pt x="532523" y="90411"/>
                </a:lnTo>
                <a:lnTo>
                  <a:pt x="476529" y="90258"/>
                </a:lnTo>
                <a:lnTo>
                  <a:pt x="477621" y="83159"/>
                </a:lnTo>
                <a:lnTo>
                  <a:pt x="480707" y="77127"/>
                </a:lnTo>
                <a:lnTo>
                  <a:pt x="490969" y="67221"/>
                </a:lnTo>
                <a:lnTo>
                  <a:pt x="497713" y="64731"/>
                </a:lnTo>
                <a:lnTo>
                  <a:pt x="511492" y="64731"/>
                </a:lnTo>
                <a:lnTo>
                  <a:pt x="532523" y="86207"/>
                </a:lnTo>
                <a:lnTo>
                  <a:pt x="532523" y="49136"/>
                </a:lnTo>
                <a:lnTo>
                  <a:pt x="529285" y="47180"/>
                </a:lnTo>
                <a:lnTo>
                  <a:pt x="522363" y="44437"/>
                </a:lnTo>
                <a:lnTo>
                  <a:pt x="514896" y="42786"/>
                </a:lnTo>
                <a:lnTo>
                  <a:pt x="506895" y="42240"/>
                </a:lnTo>
                <a:lnTo>
                  <a:pt x="499478" y="42710"/>
                </a:lnTo>
                <a:lnTo>
                  <a:pt x="462978" y="64465"/>
                </a:lnTo>
                <a:lnTo>
                  <a:pt x="451662" y="103720"/>
                </a:lnTo>
                <a:lnTo>
                  <a:pt x="452094" y="113449"/>
                </a:lnTo>
                <a:lnTo>
                  <a:pt x="467080" y="150114"/>
                </a:lnTo>
                <a:lnTo>
                  <a:pt x="506895" y="165798"/>
                </a:lnTo>
                <a:lnTo>
                  <a:pt x="515658" y="165265"/>
                </a:lnTo>
                <a:lnTo>
                  <a:pt x="549236" y="145046"/>
                </a:lnTo>
                <a:lnTo>
                  <a:pt x="555929" y="125793"/>
                </a:lnTo>
                <a:lnTo>
                  <a:pt x="532066" y="125793"/>
                </a:lnTo>
                <a:lnTo>
                  <a:pt x="530174" y="132232"/>
                </a:lnTo>
                <a:lnTo>
                  <a:pt x="527240" y="136791"/>
                </a:lnTo>
                <a:lnTo>
                  <a:pt x="519366" y="142176"/>
                </a:lnTo>
                <a:lnTo>
                  <a:pt x="514032" y="143510"/>
                </a:lnTo>
                <a:lnTo>
                  <a:pt x="498195" y="143510"/>
                </a:lnTo>
                <a:lnTo>
                  <a:pt x="490867" y="140627"/>
                </a:lnTo>
                <a:lnTo>
                  <a:pt x="479767" y="129019"/>
                </a:lnTo>
                <a:lnTo>
                  <a:pt x="476618" y="121589"/>
                </a:lnTo>
                <a:lnTo>
                  <a:pt x="475869" y="112547"/>
                </a:lnTo>
                <a:lnTo>
                  <a:pt x="556133" y="112547"/>
                </a:lnTo>
                <a:lnTo>
                  <a:pt x="557072" y="102006"/>
                </a:lnTo>
                <a:close/>
              </a:path>
              <a:path w="751205" h="166370">
                <a:moveTo>
                  <a:pt x="672617" y="89344"/>
                </a:moveTo>
                <a:lnTo>
                  <a:pt x="662482" y="56400"/>
                </a:lnTo>
                <a:lnTo>
                  <a:pt x="661136" y="54571"/>
                </a:lnTo>
                <a:lnTo>
                  <a:pt x="655015" y="49174"/>
                </a:lnTo>
                <a:lnTo>
                  <a:pt x="648081" y="45326"/>
                </a:lnTo>
                <a:lnTo>
                  <a:pt x="640321" y="43014"/>
                </a:lnTo>
                <a:lnTo>
                  <a:pt x="631748" y="42240"/>
                </a:lnTo>
                <a:lnTo>
                  <a:pt x="623252" y="42240"/>
                </a:lnTo>
                <a:lnTo>
                  <a:pt x="615581" y="44411"/>
                </a:lnTo>
                <a:lnTo>
                  <a:pt x="601954" y="53073"/>
                </a:lnTo>
                <a:lnTo>
                  <a:pt x="598855" y="55448"/>
                </a:lnTo>
                <a:lnTo>
                  <a:pt x="599465" y="44729"/>
                </a:lnTo>
                <a:lnTo>
                  <a:pt x="575246" y="44729"/>
                </a:lnTo>
                <a:lnTo>
                  <a:pt x="575246" y="163309"/>
                </a:lnTo>
                <a:lnTo>
                  <a:pt x="599465" y="163309"/>
                </a:lnTo>
                <a:lnTo>
                  <a:pt x="599465" y="86639"/>
                </a:lnTo>
                <a:lnTo>
                  <a:pt x="601865" y="78625"/>
                </a:lnTo>
                <a:lnTo>
                  <a:pt x="611505" y="68199"/>
                </a:lnTo>
                <a:lnTo>
                  <a:pt x="617918" y="65595"/>
                </a:lnTo>
                <a:lnTo>
                  <a:pt x="633285" y="65595"/>
                </a:lnTo>
                <a:lnTo>
                  <a:pt x="638886" y="67932"/>
                </a:lnTo>
                <a:lnTo>
                  <a:pt x="646531" y="77266"/>
                </a:lnTo>
                <a:lnTo>
                  <a:pt x="648449" y="84937"/>
                </a:lnTo>
                <a:lnTo>
                  <a:pt x="648449" y="163309"/>
                </a:lnTo>
                <a:lnTo>
                  <a:pt x="672617" y="163309"/>
                </a:lnTo>
                <a:lnTo>
                  <a:pt x="672617" y="89344"/>
                </a:lnTo>
                <a:close/>
              </a:path>
              <a:path w="751205" h="166370">
                <a:moveTo>
                  <a:pt x="750938" y="44729"/>
                </a:moveTo>
                <a:lnTo>
                  <a:pt x="724090" y="44729"/>
                </a:lnTo>
                <a:lnTo>
                  <a:pt x="724090" y="12700"/>
                </a:lnTo>
                <a:lnTo>
                  <a:pt x="699922" y="12700"/>
                </a:lnTo>
                <a:lnTo>
                  <a:pt x="699922" y="44729"/>
                </a:lnTo>
                <a:lnTo>
                  <a:pt x="682053" y="44729"/>
                </a:lnTo>
                <a:lnTo>
                  <a:pt x="682053" y="67017"/>
                </a:lnTo>
                <a:lnTo>
                  <a:pt x="699922" y="67017"/>
                </a:lnTo>
                <a:lnTo>
                  <a:pt x="699922" y="131381"/>
                </a:lnTo>
                <a:lnTo>
                  <a:pt x="700405" y="139331"/>
                </a:lnTo>
                <a:lnTo>
                  <a:pt x="720852" y="163309"/>
                </a:lnTo>
                <a:lnTo>
                  <a:pt x="750938" y="163309"/>
                </a:lnTo>
                <a:lnTo>
                  <a:pt x="750938" y="140970"/>
                </a:lnTo>
                <a:lnTo>
                  <a:pt x="729869" y="140970"/>
                </a:lnTo>
                <a:lnTo>
                  <a:pt x="727214" y="140296"/>
                </a:lnTo>
                <a:lnTo>
                  <a:pt x="724712" y="137553"/>
                </a:lnTo>
                <a:lnTo>
                  <a:pt x="724090" y="134340"/>
                </a:lnTo>
                <a:lnTo>
                  <a:pt x="724090" y="67017"/>
                </a:lnTo>
                <a:lnTo>
                  <a:pt x="750938" y="67017"/>
                </a:lnTo>
                <a:lnTo>
                  <a:pt x="750938" y="44729"/>
                </a:lnTo>
                <a:close/>
              </a:path>
            </a:pathLst>
          </a:custGeom>
          <a:solidFill>
            <a:srgbClr val="424242"/>
          </a:solidFill>
        </p:spPr>
        <p:txBody>
          <a:bodyPr bIns="0" lIns="0" rIns="0" rtlCol="0" tIns="0" wrap="square"/>
          <a:p>
            <a:endParaRPr sz="1196"/>
          </a:p>
        </p:txBody>
      </p:sp>
      <p:sp>
        <p:nvSpPr>
          <p:cNvPr id="1048668" name="object 5"/>
          <p:cNvSpPr/>
          <p:nvPr/>
        </p:nvSpPr>
        <p:spPr>
          <a:xfrm>
            <a:off x="1643960" y="503639"/>
            <a:ext cx="671151" cy="142152"/>
          </a:xfrm>
          <a:custGeom>
            <a:avLst/>
            <a:ahLst/>
            <a:rect l="l" t="t" r="r" b="b"/>
            <a:pathLst>
              <a:path w="785494" h="166370">
                <a:moveTo>
                  <a:pt x="135636" y="108788"/>
                </a:moveTo>
                <a:lnTo>
                  <a:pt x="108673" y="108788"/>
                </a:lnTo>
                <a:lnTo>
                  <a:pt x="107137" y="116979"/>
                </a:lnTo>
                <a:lnTo>
                  <a:pt x="104775" y="123888"/>
                </a:lnTo>
                <a:lnTo>
                  <a:pt x="101600" y="129527"/>
                </a:lnTo>
                <a:lnTo>
                  <a:pt x="97612" y="133870"/>
                </a:lnTo>
                <a:lnTo>
                  <a:pt x="91757" y="138772"/>
                </a:lnTo>
                <a:lnTo>
                  <a:pt x="83858" y="141224"/>
                </a:lnTo>
                <a:lnTo>
                  <a:pt x="73901" y="141224"/>
                </a:lnTo>
                <a:lnTo>
                  <a:pt x="38887" y="125742"/>
                </a:lnTo>
                <a:lnTo>
                  <a:pt x="26441" y="82905"/>
                </a:lnTo>
                <a:lnTo>
                  <a:pt x="26784" y="74345"/>
                </a:lnTo>
                <a:lnTo>
                  <a:pt x="42672" y="35598"/>
                </a:lnTo>
                <a:lnTo>
                  <a:pt x="62344" y="24625"/>
                </a:lnTo>
                <a:lnTo>
                  <a:pt x="81407" y="24625"/>
                </a:lnTo>
                <a:lnTo>
                  <a:pt x="106756" y="54368"/>
                </a:lnTo>
                <a:lnTo>
                  <a:pt x="133807" y="54368"/>
                </a:lnTo>
                <a:lnTo>
                  <a:pt x="119418" y="18618"/>
                </a:lnTo>
                <a:lnTo>
                  <a:pt x="80632" y="393"/>
                </a:lnTo>
                <a:lnTo>
                  <a:pt x="72694" y="0"/>
                </a:lnTo>
                <a:lnTo>
                  <a:pt x="62166" y="647"/>
                </a:lnTo>
                <a:lnTo>
                  <a:pt x="26657" y="15900"/>
                </a:lnTo>
                <a:lnTo>
                  <a:pt x="5016" y="49060"/>
                </a:lnTo>
                <a:lnTo>
                  <a:pt x="0" y="82905"/>
                </a:lnTo>
                <a:lnTo>
                  <a:pt x="558" y="94945"/>
                </a:lnTo>
                <a:lnTo>
                  <a:pt x="13906" y="135420"/>
                </a:lnTo>
                <a:lnTo>
                  <a:pt x="43230" y="160058"/>
                </a:lnTo>
                <a:lnTo>
                  <a:pt x="73291" y="165798"/>
                </a:lnTo>
                <a:lnTo>
                  <a:pt x="81889" y="165417"/>
                </a:lnTo>
                <a:lnTo>
                  <a:pt x="121488" y="147078"/>
                </a:lnTo>
                <a:lnTo>
                  <a:pt x="134353" y="118503"/>
                </a:lnTo>
                <a:lnTo>
                  <a:pt x="135636" y="108788"/>
                </a:lnTo>
                <a:close/>
              </a:path>
              <a:path w="785494" h="166370">
                <a:moveTo>
                  <a:pt x="215315" y="44729"/>
                </a:moveTo>
                <a:lnTo>
                  <a:pt x="196532" y="44729"/>
                </a:lnTo>
                <a:lnTo>
                  <a:pt x="189407" y="46837"/>
                </a:lnTo>
                <a:lnTo>
                  <a:pt x="177774" y="55308"/>
                </a:lnTo>
                <a:lnTo>
                  <a:pt x="175323" y="57492"/>
                </a:lnTo>
                <a:lnTo>
                  <a:pt x="176034" y="44729"/>
                </a:lnTo>
                <a:lnTo>
                  <a:pt x="152019" y="44729"/>
                </a:lnTo>
                <a:lnTo>
                  <a:pt x="152019" y="163309"/>
                </a:lnTo>
                <a:lnTo>
                  <a:pt x="176034" y="163309"/>
                </a:lnTo>
                <a:lnTo>
                  <a:pt x="176034" y="105791"/>
                </a:lnTo>
                <a:lnTo>
                  <a:pt x="176491" y="96405"/>
                </a:lnTo>
                <a:lnTo>
                  <a:pt x="195618" y="67271"/>
                </a:lnTo>
                <a:lnTo>
                  <a:pt x="215315" y="67271"/>
                </a:lnTo>
                <a:lnTo>
                  <a:pt x="215315" y="58534"/>
                </a:lnTo>
                <a:lnTo>
                  <a:pt x="215315" y="44729"/>
                </a:lnTo>
                <a:close/>
              </a:path>
              <a:path w="785494" h="166370">
                <a:moveTo>
                  <a:pt x="319024" y="102006"/>
                </a:moveTo>
                <a:lnTo>
                  <a:pt x="310248" y="64731"/>
                </a:lnTo>
                <a:lnTo>
                  <a:pt x="308203" y="61442"/>
                </a:lnTo>
                <a:lnTo>
                  <a:pt x="303326" y="55816"/>
                </a:lnTo>
                <a:lnTo>
                  <a:pt x="297624" y="51028"/>
                </a:lnTo>
                <a:lnTo>
                  <a:pt x="294487" y="49149"/>
                </a:lnTo>
                <a:lnTo>
                  <a:pt x="294487" y="86207"/>
                </a:lnTo>
                <a:lnTo>
                  <a:pt x="294487" y="90411"/>
                </a:lnTo>
                <a:lnTo>
                  <a:pt x="238493" y="90258"/>
                </a:lnTo>
                <a:lnTo>
                  <a:pt x="239572" y="83159"/>
                </a:lnTo>
                <a:lnTo>
                  <a:pt x="242671" y="77127"/>
                </a:lnTo>
                <a:lnTo>
                  <a:pt x="252920" y="67221"/>
                </a:lnTo>
                <a:lnTo>
                  <a:pt x="259676" y="64731"/>
                </a:lnTo>
                <a:lnTo>
                  <a:pt x="273443" y="64731"/>
                </a:lnTo>
                <a:lnTo>
                  <a:pt x="294487" y="86207"/>
                </a:lnTo>
                <a:lnTo>
                  <a:pt x="294487" y="49149"/>
                </a:lnTo>
                <a:lnTo>
                  <a:pt x="291236" y="47180"/>
                </a:lnTo>
                <a:lnTo>
                  <a:pt x="284314" y="44437"/>
                </a:lnTo>
                <a:lnTo>
                  <a:pt x="276847" y="42786"/>
                </a:lnTo>
                <a:lnTo>
                  <a:pt x="268846" y="42240"/>
                </a:lnTo>
                <a:lnTo>
                  <a:pt x="261429" y="42710"/>
                </a:lnTo>
                <a:lnTo>
                  <a:pt x="224942" y="64465"/>
                </a:lnTo>
                <a:lnTo>
                  <a:pt x="213614" y="103720"/>
                </a:lnTo>
                <a:lnTo>
                  <a:pt x="214058" y="113449"/>
                </a:lnTo>
                <a:lnTo>
                  <a:pt x="229031" y="150114"/>
                </a:lnTo>
                <a:lnTo>
                  <a:pt x="268846" y="165798"/>
                </a:lnTo>
                <a:lnTo>
                  <a:pt x="277622" y="165265"/>
                </a:lnTo>
                <a:lnTo>
                  <a:pt x="311200" y="145046"/>
                </a:lnTo>
                <a:lnTo>
                  <a:pt x="311873" y="143510"/>
                </a:lnTo>
                <a:lnTo>
                  <a:pt x="315087" y="136309"/>
                </a:lnTo>
                <a:lnTo>
                  <a:pt x="317881" y="125793"/>
                </a:lnTo>
                <a:lnTo>
                  <a:pt x="294030" y="125793"/>
                </a:lnTo>
                <a:lnTo>
                  <a:pt x="292125" y="132232"/>
                </a:lnTo>
                <a:lnTo>
                  <a:pt x="289204" y="136791"/>
                </a:lnTo>
                <a:lnTo>
                  <a:pt x="281317" y="142176"/>
                </a:lnTo>
                <a:lnTo>
                  <a:pt x="275983" y="143510"/>
                </a:lnTo>
                <a:lnTo>
                  <a:pt x="260146" y="143510"/>
                </a:lnTo>
                <a:lnTo>
                  <a:pt x="252818" y="140627"/>
                </a:lnTo>
                <a:lnTo>
                  <a:pt x="241719" y="129019"/>
                </a:lnTo>
                <a:lnTo>
                  <a:pt x="238569" y="121589"/>
                </a:lnTo>
                <a:lnTo>
                  <a:pt x="237832" y="112547"/>
                </a:lnTo>
                <a:lnTo>
                  <a:pt x="318084" y="112547"/>
                </a:lnTo>
                <a:lnTo>
                  <a:pt x="319024" y="102006"/>
                </a:lnTo>
                <a:close/>
              </a:path>
              <a:path w="785494" h="166370">
                <a:moveTo>
                  <a:pt x="442658" y="140373"/>
                </a:moveTo>
                <a:lnTo>
                  <a:pt x="431965" y="140373"/>
                </a:lnTo>
                <a:lnTo>
                  <a:pt x="430390" y="140042"/>
                </a:lnTo>
                <a:lnTo>
                  <a:pt x="429717" y="139407"/>
                </a:lnTo>
                <a:lnTo>
                  <a:pt x="429069" y="138722"/>
                </a:lnTo>
                <a:lnTo>
                  <a:pt x="428815" y="137236"/>
                </a:lnTo>
                <a:lnTo>
                  <a:pt x="428752" y="129654"/>
                </a:lnTo>
                <a:lnTo>
                  <a:pt x="428752" y="111480"/>
                </a:lnTo>
                <a:lnTo>
                  <a:pt x="428752" y="83515"/>
                </a:lnTo>
                <a:lnTo>
                  <a:pt x="409524" y="47955"/>
                </a:lnTo>
                <a:lnTo>
                  <a:pt x="404914" y="46024"/>
                </a:lnTo>
                <a:lnTo>
                  <a:pt x="404914" y="145122"/>
                </a:lnTo>
                <a:lnTo>
                  <a:pt x="404787" y="143916"/>
                </a:lnTo>
                <a:lnTo>
                  <a:pt x="404787" y="129654"/>
                </a:lnTo>
                <a:lnTo>
                  <a:pt x="404914" y="145122"/>
                </a:lnTo>
                <a:lnTo>
                  <a:pt x="404914" y="46024"/>
                </a:lnTo>
                <a:lnTo>
                  <a:pt x="401967" y="44780"/>
                </a:lnTo>
                <a:lnTo>
                  <a:pt x="393573" y="42875"/>
                </a:lnTo>
                <a:lnTo>
                  <a:pt x="384327" y="42240"/>
                </a:lnTo>
                <a:lnTo>
                  <a:pt x="375183" y="42824"/>
                </a:lnTo>
                <a:lnTo>
                  <a:pt x="342061" y="63868"/>
                </a:lnTo>
                <a:lnTo>
                  <a:pt x="336207" y="81788"/>
                </a:lnTo>
                <a:lnTo>
                  <a:pt x="361035" y="81788"/>
                </a:lnTo>
                <a:lnTo>
                  <a:pt x="362788" y="75590"/>
                </a:lnTo>
                <a:lnTo>
                  <a:pt x="365467" y="71208"/>
                </a:lnTo>
                <a:lnTo>
                  <a:pt x="372668" y="66027"/>
                </a:lnTo>
                <a:lnTo>
                  <a:pt x="377634" y="64731"/>
                </a:lnTo>
                <a:lnTo>
                  <a:pt x="390626" y="64731"/>
                </a:lnTo>
                <a:lnTo>
                  <a:pt x="395770" y="66332"/>
                </a:lnTo>
                <a:lnTo>
                  <a:pt x="399364" y="69557"/>
                </a:lnTo>
                <a:lnTo>
                  <a:pt x="402983" y="72732"/>
                </a:lnTo>
                <a:lnTo>
                  <a:pt x="404787" y="78168"/>
                </a:lnTo>
                <a:lnTo>
                  <a:pt x="404787" y="89750"/>
                </a:lnTo>
                <a:lnTo>
                  <a:pt x="404787" y="111480"/>
                </a:lnTo>
                <a:lnTo>
                  <a:pt x="404787" y="128473"/>
                </a:lnTo>
                <a:lnTo>
                  <a:pt x="402221" y="134442"/>
                </a:lnTo>
                <a:lnTo>
                  <a:pt x="391934" y="142024"/>
                </a:lnTo>
                <a:lnTo>
                  <a:pt x="385330" y="143916"/>
                </a:lnTo>
                <a:lnTo>
                  <a:pt x="370446" y="143916"/>
                </a:lnTo>
                <a:lnTo>
                  <a:pt x="365277" y="142582"/>
                </a:lnTo>
                <a:lnTo>
                  <a:pt x="358343" y="137236"/>
                </a:lnTo>
                <a:lnTo>
                  <a:pt x="356616" y="133413"/>
                </a:lnTo>
                <a:lnTo>
                  <a:pt x="356616" y="123659"/>
                </a:lnTo>
                <a:lnTo>
                  <a:pt x="404787" y="111480"/>
                </a:lnTo>
                <a:lnTo>
                  <a:pt x="404787" y="89750"/>
                </a:lnTo>
                <a:lnTo>
                  <a:pt x="360730" y="93713"/>
                </a:lnTo>
                <a:lnTo>
                  <a:pt x="332625" y="120332"/>
                </a:lnTo>
                <a:lnTo>
                  <a:pt x="331851" y="128435"/>
                </a:lnTo>
                <a:lnTo>
                  <a:pt x="331851" y="129654"/>
                </a:lnTo>
                <a:lnTo>
                  <a:pt x="357212" y="163499"/>
                </a:lnTo>
                <a:lnTo>
                  <a:pt x="373316" y="165798"/>
                </a:lnTo>
                <a:lnTo>
                  <a:pt x="381050" y="165303"/>
                </a:lnTo>
                <a:lnTo>
                  <a:pt x="406196" y="150685"/>
                </a:lnTo>
                <a:lnTo>
                  <a:pt x="408889" y="156819"/>
                </a:lnTo>
                <a:lnTo>
                  <a:pt x="411645" y="159473"/>
                </a:lnTo>
                <a:lnTo>
                  <a:pt x="415505" y="161023"/>
                </a:lnTo>
                <a:lnTo>
                  <a:pt x="419392" y="162547"/>
                </a:lnTo>
                <a:lnTo>
                  <a:pt x="424586" y="163309"/>
                </a:lnTo>
                <a:lnTo>
                  <a:pt x="442658" y="163309"/>
                </a:lnTo>
                <a:lnTo>
                  <a:pt x="442658" y="140373"/>
                </a:lnTo>
                <a:close/>
              </a:path>
              <a:path w="785494" h="166370">
                <a:moveTo>
                  <a:pt x="509358" y="44729"/>
                </a:moveTo>
                <a:lnTo>
                  <a:pt x="482498" y="44729"/>
                </a:lnTo>
                <a:lnTo>
                  <a:pt x="482498" y="12700"/>
                </a:lnTo>
                <a:lnTo>
                  <a:pt x="458343" y="12700"/>
                </a:lnTo>
                <a:lnTo>
                  <a:pt x="458343" y="44729"/>
                </a:lnTo>
                <a:lnTo>
                  <a:pt x="440474" y="44729"/>
                </a:lnTo>
                <a:lnTo>
                  <a:pt x="440474" y="67017"/>
                </a:lnTo>
                <a:lnTo>
                  <a:pt x="458343" y="67017"/>
                </a:lnTo>
                <a:lnTo>
                  <a:pt x="458343" y="131381"/>
                </a:lnTo>
                <a:lnTo>
                  <a:pt x="458825" y="139331"/>
                </a:lnTo>
                <a:lnTo>
                  <a:pt x="479272" y="163309"/>
                </a:lnTo>
                <a:lnTo>
                  <a:pt x="509358" y="163309"/>
                </a:lnTo>
                <a:lnTo>
                  <a:pt x="509358" y="140970"/>
                </a:lnTo>
                <a:lnTo>
                  <a:pt x="488289" y="140970"/>
                </a:lnTo>
                <a:lnTo>
                  <a:pt x="485635" y="140296"/>
                </a:lnTo>
                <a:lnTo>
                  <a:pt x="483133" y="137553"/>
                </a:lnTo>
                <a:lnTo>
                  <a:pt x="482498" y="134340"/>
                </a:lnTo>
                <a:lnTo>
                  <a:pt x="482498" y="67017"/>
                </a:lnTo>
                <a:lnTo>
                  <a:pt x="509358" y="67017"/>
                </a:lnTo>
                <a:lnTo>
                  <a:pt x="509358" y="44729"/>
                </a:lnTo>
                <a:close/>
              </a:path>
              <a:path w="785494" h="166370">
                <a:moveTo>
                  <a:pt x="549097" y="44729"/>
                </a:moveTo>
                <a:lnTo>
                  <a:pt x="524878" y="44729"/>
                </a:lnTo>
                <a:lnTo>
                  <a:pt x="524878" y="163309"/>
                </a:lnTo>
                <a:lnTo>
                  <a:pt x="549097" y="163309"/>
                </a:lnTo>
                <a:lnTo>
                  <a:pt x="549097" y="44729"/>
                </a:lnTo>
                <a:close/>
              </a:path>
              <a:path w="785494" h="166370">
                <a:moveTo>
                  <a:pt x="552196" y="15367"/>
                </a:moveTo>
                <a:lnTo>
                  <a:pt x="550684" y="11747"/>
                </a:lnTo>
                <a:lnTo>
                  <a:pt x="544664" y="5524"/>
                </a:lnTo>
                <a:lnTo>
                  <a:pt x="541058" y="3962"/>
                </a:lnTo>
                <a:lnTo>
                  <a:pt x="532701" y="3962"/>
                </a:lnTo>
                <a:lnTo>
                  <a:pt x="529107" y="5524"/>
                </a:lnTo>
                <a:lnTo>
                  <a:pt x="523087" y="11747"/>
                </a:lnTo>
                <a:lnTo>
                  <a:pt x="521589" y="15367"/>
                </a:lnTo>
                <a:lnTo>
                  <a:pt x="521589" y="23761"/>
                </a:lnTo>
                <a:lnTo>
                  <a:pt x="523036" y="27457"/>
                </a:lnTo>
                <a:lnTo>
                  <a:pt x="528891" y="33680"/>
                </a:lnTo>
                <a:lnTo>
                  <a:pt x="532536" y="35229"/>
                </a:lnTo>
                <a:lnTo>
                  <a:pt x="541058" y="35229"/>
                </a:lnTo>
                <a:lnTo>
                  <a:pt x="544664" y="33680"/>
                </a:lnTo>
                <a:lnTo>
                  <a:pt x="550684" y="27457"/>
                </a:lnTo>
                <a:lnTo>
                  <a:pt x="552196" y="23761"/>
                </a:lnTo>
                <a:lnTo>
                  <a:pt x="552196" y="15367"/>
                </a:lnTo>
                <a:close/>
              </a:path>
              <a:path w="785494" h="166370">
                <a:moveTo>
                  <a:pt x="675538" y="103924"/>
                </a:moveTo>
                <a:lnTo>
                  <a:pt x="664591" y="65595"/>
                </a:lnTo>
                <a:lnTo>
                  <a:pt x="650760" y="51638"/>
                </a:lnTo>
                <a:lnTo>
                  <a:pt x="650760" y="95897"/>
                </a:lnTo>
                <a:lnTo>
                  <a:pt x="650760" y="112077"/>
                </a:lnTo>
                <a:lnTo>
                  <a:pt x="626364" y="142443"/>
                </a:lnTo>
                <a:lnTo>
                  <a:pt x="614146" y="142443"/>
                </a:lnTo>
                <a:lnTo>
                  <a:pt x="589495" y="112077"/>
                </a:lnTo>
                <a:lnTo>
                  <a:pt x="589495" y="95897"/>
                </a:lnTo>
                <a:lnTo>
                  <a:pt x="614273" y="65595"/>
                </a:lnTo>
                <a:lnTo>
                  <a:pt x="626364" y="65595"/>
                </a:lnTo>
                <a:lnTo>
                  <a:pt x="631659" y="67094"/>
                </a:lnTo>
                <a:lnTo>
                  <a:pt x="636193" y="70116"/>
                </a:lnTo>
                <a:lnTo>
                  <a:pt x="640765" y="73088"/>
                </a:lnTo>
                <a:lnTo>
                  <a:pt x="644334" y="77470"/>
                </a:lnTo>
                <a:lnTo>
                  <a:pt x="649478" y="89014"/>
                </a:lnTo>
                <a:lnTo>
                  <a:pt x="650760" y="95897"/>
                </a:lnTo>
                <a:lnTo>
                  <a:pt x="650760" y="51638"/>
                </a:lnTo>
                <a:lnTo>
                  <a:pt x="620306" y="42240"/>
                </a:lnTo>
                <a:lnTo>
                  <a:pt x="612978" y="42710"/>
                </a:lnTo>
                <a:lnTo>
                  <a:pt x="576478" y="64655"/>
                </a:lnTo>
                <a:lnTo>
                  <a:pt x="564667" y="103924"/>
                </a:lnTo>
                <a:lnTo>
                  <a:pt x="565150" y="113042"/>
                </a:lnTo>
                <a:lnTo>
                  <a:pt x="581253" y="149352"/>
                </a:lnTo>
                <a:lnTo>
                  <a:pt x="620306" y="165798"/>
                </a:lnTo>
                <a:lnTo>
                  <a:pt x="627646" y="165341"/>
                </a:lnTo>
                <a:lnTo>
                  <a:pt x="663892" y="143548"/>
                </a:lnTo>
                <a:lnTo>
                  <a:pt x="675055" y="113042"/>
                </a:lnTo>
                <a:lnTo>
                  <a:pt x="675538" y="103924"/>
                </a:lnTo>
                <a:close/>
              </a:path>
              <a:path w="785494" h="166370">
                <a:moveTo>
                  <a:pt x="784974" y="89344"/>
                </a:moveTo>
                <a:lnTo>
                  <a:pt x="774852" y="56400"/>
                </a:lnTo>
                <a:lnTo>
                  <a:pt x="773506" y="54571"/>
                </a:lnTo>
                <a:lnTo>
                  <a:pt x="767384" y="49174"/>
                </a:lnTo>
                <a:lnTo>
                  <a:pt x="760450" y="45326"/>
                </a:lnTo>
                <a:lnTo>
                  <a:pt x="752690" y="43014"/>
                </a:lnTo>
                <a:lnTo>
                  <a:pt x="744118" y="42240"/>
                </a:lnTo>
                <a:lnTo>
                  <a:pt x="735622" y="42240"/>
                </a:lnTo>
                <a:lnTo>
                  <a:pt x="727951" y="44411"/>
                </a:lnTo>
                <a:lnTo>
                  <a:pt x="714311" y="53073"/>
                </a:lnTo>
                <a:lnTo>
                  <a:pt x="711225" y="55448"/>
                </a:lnTo>
                <a:lnTo>
                  <a:pt x="711835" y="44729"/>
                </a:lnTo>
                <a:lnTo>
                  <a:pt x="687616" y="44729"/>
                </a:lnTo>
                <a:lnTo>
                  <a:pt x="687616" y="163309"/>
                </a:lnTo>
                <a:lnTo>
                  <a:pt x="711835" y="163309"/>
                </a:lnTo>
                <a:lnTo>
                  <a:pt x="711835" y="86639"/>
                </a:lnTo>
                <a:lnTo>
                  <a:pt x="714235" y="78625"/>
                </a:lnTo>
                <a:lnTo>
                  <a:pt x="723874" y="68199"/>
                </a:lnTo>
                <a:lnTo>
                  <a:pt x="730288" y="65595"/>
                </a:lnTo>
                <a:lnTo>
                  <a:pt x="745655" y="65595"/>
                </a:lnTo>
                <a:lnTo>
                  <a:pt x="751255" y="67932"/>
                </a:lnTo>
                <a:lnTo>
                  <a:pt x="758901" y="77266"/>
                </a:lnTo>
                <a:lnTo>
                  <a:pt x="760818" y="84937"/>
                </a:lnTo>
                <a:lnTo>
                  <a:pt x="760818" y="163309"/>
                </a:lnTo>
                <a:lnTo>
                  <a:pt x="784974" y="163309"/>
                </a:lnTo>
                <a:lnTo>
                  <a:pt x="784974" y="89344"/>
                </a:lnTo>
                <a:close/>
              </a:path>
            </a:pathLst>
          </a:custGeom>
          <a:solidFill>
            <a:srgbClr val="424242"/>
          </a:solidFill>
        </p:spPr>
        <p:txBody>
          <a:bodyPr bIns="0" lIns="0" rIns="0" rtlCol="0" tIns="0" wrap="square"/>
          <a:p>
            <a:endParaRPr sz="1196"/>
          </a:p>
        </p:txBody>
      </p:sp>
      <p:sp>
        <p:nvSpPr>
          <p:cNvPr id="1048669" name="object 6"/>
          <p:cNvSpPr/>
          <p:nvPr/>
        </p:nvSpPr>
        <p:spPr>
          <a:xfrm>
            <a:off x="2379729" y="505767"/>
            <a:ext cx="294612" cy="139981"/>
          </a:xfrm>
          <a:custGeom>
            <a:avLst/>
            <a:ahLst/>
            <a:rect l="l" t="t" r="r" b="b"/>
            <a:pathLst>
              <a:path w="344805" h="163829">
                <a:moveTo>
                  <a:pt x="110807" y="137883"/>
                </a:moveTo>
                <a:lnTo>
                  <a:pt x="100114" y="137883"/>
                </a:lnTo>
                <a:lnTo>
                  <a:pt x="98539" y="137553"/>
                </a:lnTo>
                <a:lnTo>
                  <a:pt x="97866" y="136918"/>
                </a:lnTo>
                <a:lnTo>
                  <a:pt x="97218" y="136232"/>
                </a:lnTo>
                <a:lnTo>
                  <a:pt x="96964" y="134747"/>
                </a:lnTo>
                <a:lnTo>
                  <a:pt x="96901" y="127165"/>
                </a:lnTo>
                <a:lnTo>
                  <a:pt x="96901" y="108991"/>
                </a:lnTo>
                <a:lnTo>
                  <a:pt x="96901" y="81026"/>
                </a:lnTo>
                <a:lnTo>
                  <a:pt x="77673" y="45466"/>
                </a:lnTo>
                <a:lnTo>
                  <a:pt x="73063" y="43535"/>
                </a:lnTo>
                <a:lnTo>
                  <a:pt x="73063" y="142633"/>
                </a:lnTo>
                <a:lnTo>
                  <a:pt x="72936" y="141427"/>
                </a:lnTo>
                <a:lnTo>
                  <a:pt x="72936" y="127165"/>
                </a:lnTo>
                <a:lnTo>
                  <a:pt x="73063" y="142633"/>
                </a:lnTo>
                <a:lnTo>
                  <a:pt x="73063" y="43535"/>
                </a:lnTo>
                <a:lnTo>
                  <a:pt x="70129" y="42291"/>
                </a:lnTo>
                <a:lnTo>
                  <a:pt x="61734" y="40386"/>
                </a:lnTo>
                <a:lnTo>
                  <a:pt x="52489" y="39751"/>
                </a:lnTo>
                <a:lnTo>
                  <a:pt x="43332" y="40335"/>
                </a:lnTo>
                <a:lnTo>
                  <a:pt x="10210" y="61379"/>
                </a:lnTo>
                <a:lnTo>
                  <a:pt x="4356" y="79298"/>
                </a:lnTo>
                <a:lnTo>
                  <a:pt x="29184" y="79298"/>
                </a:lnTo>
                <a:lnTo>
                  <a:pt x="30937" y="73101"/>
                </a:lnTo>
                <a:lnTo>
                  <a:pt x="33616" y="68719"/>
                </a:lnTo>
                <a:lnTo>
                  <a:pt x="40830" y="63538"/>
                </a:lnTo>
                <a:lnTo>
                  <a:pt x="45783" y="62242"/>
                </a:lnTo>
                <a:lnTo>
                  <a:pt x="58775" y="62242"/>
                </a:lnTo>
                <a:lnTo>
                  <a:pt x="63919" y="63842"/>
                </a:lnTo>
                <a:lnTo>
                  <a:pt x="67513" y="67068"/>
                </a:lnTo>
                <a:lnTo>
                  <a:pt x="71132" y="70243"/>
                </a:lnTo>
                <a:lnTo>
                  <a:pt x="72936" y="75679"/>
                </a:lnTo>
                <a:lnTo>
                  <a:pt x="72936" y="87261"/>
                </a:lnTo>
                <a:lnTo>
                  <a:pt x="72936" y="108991"/>
                </a:lnTo>
                <a:lnTo>
                  <a:pt x="72936" y="125984"/>
                </a:lnTo>
                <a:lnTo>
                  <a:pt x="70370" y="131953"/>
                </a:lnTo>
                <a:lnTo>
                  <a:pt x="60083" y="139534"/>
                </a:lnTo>
                <a:lnTo>
                  <a:pt x="53479" y="141427"/>
                </a:lnTo>
                <a:lnTo>
                  <a:pt x="38595" y="141427"/>
                </a:lnTo>
                <a:lnTo>
                  <a:pt x="33426" y="140093"/>
                </a:lnTo>
                <a:lnTo>
                  <a:pt x="26492" y="134747"/>
                </a:lnTo>
                <a:lnTo>
                  <a:pt x="24765" y="130924"/>
                </a:lnTo>
                <a:lnTo>
                  <a:pt x="24765" y="121170"/>
                </a:lnTo>
                <a:lnTo>
                  <a:pt x="72936" y="108991"/>
                </a:lnTo>
                <a:lnTo>
                  <a:pt x="72936" y="87261"/>
                </a:lnTo>
                <a:lnTo>
                  <a:pt x="28879" y="91224"/>
                </a:lnTo>
                <a:lnTo>
                  <a:pt x="774" y="117843"/>
                </a:lnTo>
                <a:lnTo>
                  <a:pt x="0" y="125945"/>
                </a:lnTo>
                <a:lnTo>
                  <a:pt x="0" y="127165"/>
                </a:lnTo>
                <a:lnTo>
                  <a:pt x="25361" y="161010"/>
                </a:lnTo>
                <a:lnTo>
                  <a:pt x="41465" y="163309"/>
                </a:lnTo>
                <a:lnTo>
                  <a:pt x="49199" y="162814"/>
                </a:lnTo>
                <a:lnTo>
                  <a:pt x="74345" y="148196"/>
                </a:lnTo>
                <a:lnTo>
                  <a:pt x="77038" y="154330"/>
                </a:lnTo>
                <a:lnTo>
                  <a:pt x="79794" y="156984"/>
                </a:lnTo>
                <a:lnTo>
                  <a:pt x="83654" y="158534"/>
                </a:lnTo>
                <a:lnTo>
                  <a:pt x="87541" y="160058"/>
                </a:lnTo>
                <a:lnTo>
                  <a:pt x="92735" y="160820"/>
                </a:lnTo>
                <a:lnTo>
                  <a:pt x="110807" y="160820"/>
                </a:lnTo>
                <a:lnTo>
                  <a:pt x="110807" y="137883"/>
                </a:lnTo>
                <a:close/>
              </a:path>
              <a:path w="344805" h="163829">
                <a:moveTo>
                  <a:pt x="220891" y="86855"/>
                </a:moveTo>
                <a:lnTo>
                  <a:pt x="210769" y="53911"/>
                </a:lnTo>
                <a:lnTo>
                  <a:pt x="209423" y="52082"/>
                </a:lnTo>
                <a:lnTo>
                  <a:pt x="203301" y="46685"/>
                </a:lnTo>
                <a:lnTo>
                  <a:pt x="196367" y="42837"/>
                </a:lnTo>
                <a:lnTo>
                  <a:pt x="188607" y="40525"/>
                </a:lnTo>
                <a:lnTo>
                  <a:pt x="180035" y="39751"/>
                </a:lnTo>
                <a:lnTo>
                  <a:pt x="171538" y="39751"/>
                </a:lnTo>
                <a:lnTo>
                  <a:pt x="163868" y="41922"/>
                </a:lnTo>
                <a:lnTo>
                  <a:pt x="150228" y="50584"/>
                </a:lnTo>
                <a:lnTo>
                  <a:pt x="147142" y="52959"/>
                </a:lnTo>
                <a:lnTo>
                  <a:pt x="147739" y="42240"/>
                </a:lnTo>
                <a:lnTo>
                  <a:pt x="123532" y="42240"/>
                </a:lnTo>
                <a:lnTo>
                  <a:pt x="123532" y="160820"/>
                </a:lnTo>
                <a:lnTo>
                  <a:pt x="147739" y="160820"/>
                </a:lnTo>
                <a:lnTo>
                  <a:pt x="147739" y="84150"/>
                </a:lnTo>
                <a:lnTo>
                  <a:pt x="150152" y="76136"/>
                </a:lnTo>
                <a:lnTo>
                  <a:pt x="159791" y="65709"/>
                </a:lnTo>
                <a:lnTo>
                  <a:pt x="166204" y="63106"/>
                </a:lnTo>
                <a:lnTo>
                  <a:pt x="181571" y="63106"/>
                </a:lnTo>
                <a:lnTo>
                  <a:pt x="187172" y="65443"/>
                </a:lnTo>
                <a:lnTo>
                  <a:pt x="194818" y="74777"/>
                </a:lnTo>
                <a:lnTo>
                  <a:pt x="196735" y="82448"/>
                </a:lnTo>
                <a:lnTo>
                  <a:pt x="196735" y="160820"/>
                </a:lnTo>
                <a:lnTo>
                  <a:pt x="220891" y="160820"/>
                </a:lnTo>
                <a:lnTo>
                  <a:pt x="220891" y="86855"/>
                </a:lnTo>
                <a:close/>
              </a:path>
              <a:path w="344805" h="163829">
                <a:moveTo>
                  <a:pt x="344297" y="0"/>
                </a:moveTo>
                <a:lnTo>
                  <a:pt x="320090" y="0"/>
                </a:lnTo>
                <a:lnTo>
                  <a:pt x="320535" y="54597"/>
                </a:lnTo>
                <a:lnTo>
                  <a:pt x="320001" y="54190"/>
                </a:lnTo>
                <a:lnTo>
                  <a:pt x="320001" y="111074"/>
                </a:lnTo>
                <a:lnTo>
                  <a:pt x="318681" y="117932"/>
                </a:lnTo>
                <a:lnTo>
                  <a:pt x="313067" y="129260"/>
                </a:lnTo>
                <a:lnTo>
                  <a:pt x="309372" y="133413"/>
                </a:lnTo>
                <a:lnTo>
                  <a:pt x="300278" y="138658"/>
                </a:lnTo>
                <a:lnTo>
                  <a:pt x="295363" y="139954"/>
                </a:lnTo>
                <a:lnTo>
                  <a:pt x="284365" y="139954"/>
                </a:lnTo>
                <a:lnTo>
                  <a:pt x="262077" y="92659"/>
                </a:lnTo>
                <a:lnTo>
                  <a:pt x="263144" y="86245"/>
                </a:lnTo>
                <a:lnTo>
                  <a:pt x="295363" y="63106"/>
                </a:lnTo>
                <a:lnTo>
                  <a:pt x="304711" y="67068"/>
                </a:lnTo>
                <a:lnTo>
                  <a:pt x="309206" y="69672"/>
                </a:lnTo>
                <a:lnTo>
                  <a:pt x="312889" y="73850"/>
                </a:lnTo>
                <a:lnTo>
                  <a:pt x="318643" y="85318"/>
                </a:lnTo>
                <a:lnTo>
                  <a:pt x="319989" y="92189"/>
                </a:lnTo>
                <a:lnTo>
                  <a:pt x="320001" y="111074"/>
                </a:lnTo>
                <a:lnTo>
                  <a:pt x="320001" y="54190"/>
                </a:lnTo>
                <a:lnTo>
                  <a:pt x="317030" y="51904"/>
                </a:lnTo>
                <a:lnTo>
                  <a:pt x="309778" y="47066"/>
                </a:lnTo>
                <a:lnTo>
                  <a:pt x="302539" y="42189"/>
                </a:lnTo>
                <a:lnTo>
                  <a:pt x="294525" y="39751"/>
                </a:lnTo>
                <a:lnTo>
                  <a:pt x="285724" y="39751"/>
                </a:lnTo>
                <a:lnTo>
                  <a:pt x="251040" y="55892"/>
                </a:lnTo>
                <a:lnTo>
                  <a:pt x="237337" y="92189"/>
                </a:lnTo>
                <a:lnTo>
                  <a:pt x="236931" y="101638"/>
                </a:lnTo>
                <a:lnTo>
                  <a:pt x="237337" y="111074"/>
                </a:lnTo>
                <a:lnTo>
                  <a:pt x="251040" y="147358"/>
                </a:lnTo>
                <a:lnTo>
                  <a:pt x="285724" y="163309"/>
                </a:lnTo>
                <a:lnTo>
                  <a:pt x="294525" y="163309"/>
                </a:lnTo>
                <a:lnTo>
                  <a:pt x="302539" y="160921"/>
                </a:lnTo>
                <a:lnTo>
                  <a:pt x="317030" y="151384"/>
                </a:lnTo>
                <a:lnTo>
                  <a:pt x="320509" y="148729"/>
                </a:lnTo>
                <a:lnTo>
                  <a:pt x="320090" y="160820"/>
                </a:lnTo>
                <a:lnTo>
                  <a:pt x="344297" y="160820"/>
                </a:lnTo>
                <a:lnTo>
                  <a:pt x="344297" y="147929"/>
                </a:lnTo>
                <a:lnTo>
                  <a:pt x="344297" y="139954"/>
                </a:lnTo>
                <a:lnTo>
                  <a:pt x="344297" y="63106"/>
                </a:lnTo>
                <a:lnTo>
                  <a:pt x="344297" y="55333"/>
                </a:lnTo>
                <a:lnTo>
                  <a:pt x="344297" y="0"/>
                </a:lnTo>
                <a:close/>
              </a:path>
            </a:pathLst>
          </a:custGeom>
          <a:solidFill>
            <a:srgbClr val="424242"/>
          </a:solidFill>
        </p:spPr>
        <p:txBody>
          <a:bodyPr bIns="0" lIns="0" rIns="0" rtlCol="0" tIns="0" wrap="square"/>
          <a:p>
            <a:endParaRPr sz="1196"/>
          </a:p>
        </p:txBody>
      </p:sp>
      <p:sp>
        <p:nvSpPr>
          <p:cNvPr id="1048670" name="object 7"/>
          <p:cNvSpPr/>
          <p:nvPr/>
        </p:nvSpPr>
        <p:spPr>
          <a:xfrm>
            <a:off x="2735542" y="503639"/>
            <a:ext cx="671693" cy="142152"/>
          </a:xfrm>
          <a:custGeom>
            <a:avLst/>
            <a:ahLst/>
            <a:rect l="l" t="t" r="r" b="b"/>
            <a:pathLst>
              <a:path w="786129" h="166370">
                <a:moveTo>
                  <a:pt x="135636" y="108788"/>
                </a:moveTo>
                <a:lnTo>
                  <a:pt x="108686" y="108788"/>
                </a:lnTo>
                <a:lnTo>
                  <a:pt x="107137" y="116979"/>
                </a:lnTo>
                <a:lnTo>
                  <a:pt x="104775" y="123888"/>
                </a:lnTo>
                <a:lnTo>
                  <a:pt x="101600" y="129527"/>
                </a:lnTo>
                <a:lnTo>
                  <a:pt x="97612" y="133870"/>
                </a:lnTo>
                <a:lnTo>
                  <a:pt x="91757" y="138772"/>
                </a:lnTo>
                <a:lnTo>
                  <a:pt x="83858" y="141224"/>
                </a:lnTo>
                <a:lnTo>
                  <a:pt x="73914" y="141224"/>
                </a:lnTo>
                <a:lnTo>
                  <a:pt x="38887" y="125742"/>
                </a:lnTo>
                <a:lnTo>
                  <a:pt x="26441" y="82905"/>
                </a:lnTo>
                <a:lnTo>
                  <a:pt x="26784" y="74345"/>
                </a:lnTo>
                <a:lnTo>
                  <a:pt x="42684" y="35598"/>
                </a:lnTo>
                <a:lnTo>
                  <a:pt x="62344" y="24625"/>
                </a:lnTo>
                <a:lnTo>
                  <a:pt x="81407" y="24625"/>
                </a:lnTo>
                <a:lnTo>
                  <a:pt x="106756" y="54368"/>
                </a:lnTo>
                <a:lnTo>
                  <a:pt x="133807" y="54368"/>
                </a:lnTo>
                <a:lnTo>
                  <a:pt x="119418" y="18618"/>
                </a:lnTo>
                <a:lnTo>
                  <a:pt x="80632" y="393"/>
                </a:lnTo>
                <a:lnTo>
                  <a:pt x="72694" y="0"/>
                </a:lnTo>
                <a:lnTo>
                  <a:pt x="62166" y="647"/>
                </a:lnTo>
                <a:lnTo>
                  <a:pt x="26657" y="15900"/>
                </a:lnTo>
                <a:lnTo>
                  <a:pt x="5016" y="49060"/>
                </a:lnTo>
                <a:lnTo>
                  <a:pt x="0" y="82905"/>
                </a:lnTo>
                <a:lnTo>
                  <a:pt x="558" y="94945"/>
                </a:lnTo>
                <a:lnTo>
                  <a:pt x="13906" y="135420"/>
                </a:lnTo>
                <a:lnTo>
                  <a:pt x="43230" y="160058"/>
                </a:lnTo>
                <a:lnTo>
                  <a:pt x="73304" y="165798"/>
                </a:lnTo>
                <a:lnTo>
                  <a:pt x="81889" y="165417"/>
                </a:lnTo>
                <a:lnTo>
                  <a:pt x="121488" y="147078"/>
                </a:lnTo>
                <a:lnTo>
                  <a:pt x="134353" y="118503"/>
                </a:lnTo>
                <a:lnTo>
                  <a:pt x="135636" y="108788"/>
                </a:lnTo>
                <a:close/>
              </a:path>
              <a:path w="786129" h="166370">
                <a:moveTo>
                  <a:pt x="248564" y="44729"/>
                </a:moveTo>
                <a:lnTo>
                  <a:pt x="224409" y="44729"/>
                </a:lnTo>
                <a:lnTo>
                  <a:pt x="224409" y="121399"/>
                </a:lnTo>
                <a:lnTo>
                  <a:pt x="221983" y="129413"/>
                </a:lnTo>
                <a:lnTo>
                  <a:pt x="212305" y="139839"/>
                </a:lnTo>
                <a:lnTo>
                  <a:pt x="205892" y="142443"/>
                </a:lnTo>
                <a:lnTo>
                  <a:pt x="190525" y="142443"/>
                </a:lnTo>
                <a:lnTo>
                  <a:pt x="184924" y="140119"/>
                </a:lnTo>
                <a:lnTo>
                  <a:pt x="177279" y="130771"/>
                </a:lnTo>
                <a:lnTo>
                  <a:pt x="175374" y="123113"/>
                </a:lnTo>
                <a:lnTo>
                  <a:pt x="175374" y="44729"/>
                </a:lnTo>
                <a:lnTo>
                  <a:pt x="151206" y="44729"/>
                </a:lnTo>
                <a:lnTo>
                  <a:pt x="151206" y="118694"/>
                </a:lnTo>
                <a:lnTo>
                  <a:pt x="151917" y="129260"/>
                </a:lnTo>
                <a:lnTo>
                  <a:pt x="175768" y="162712"/>
                </a:lnTo>
                <a:lnTo>
                  <a:pt x="192074" y="165798"/>
                </a:lnTo>
                <a:lnTo>
                  <a:pt x="200596" y="165798"/>
                </a:lnTo>
                <a:lnTo>
                  <a:pt x="208267" y="163639"/>
                </a:lnTo>
                <a:lnTo>
                  <a:pt x="221907" y="154940"/>
                </a:lnTo>
                <a:lnTo>
                  <a:pt x="225018" y="152539"/>
                </a:lnTo>
                <a:lnTo>
                  <a:pt x="224409" y="163309"/>
                </a:lnTo>
                <a:lnTo>
                  <a:pt x="248564" y="163309"/>
                </a:lnTo>
                <a:lnTo>
                  <a:pt x="248564" y="151587"/>
                </a:lnTo>
                <a:lnTo>
                  <a:pt x="248564" y="142443"/>
                </a:lnTo>
                <a:lnTo>
                  <a:pt x="248564" y="44729"/>
                </a:lnTo>
                <a:close/>
              </a:path>
              <a:path w="786129" h="166370">
                <a:moveTo>
                  <a:pt x="334137" y="44729"/>
                </a:moveTo>
                <a:lnTo>
                  <a:pt x="315353" y="44729"/>
                </a:lnTo>
                <a:lnTo>
                  <a:pt x="308229" y="46837"/>
                </a:lnTo>
                <a:lnTo>
                  <a:pt x="296583" y="55308"/>
                </a:lnTo>
                <a:lnTo>
                  <a:pt x="294144" y="57492"/>
                </a:lnTo>
                <a:lnTo>
                  <a:pt x="294843" y="44729"/>
                </a:lnTo>
                <a:lnTo>
                  <a:pt x="270827" y="44729"/>
                </a:lnTo>
                <a:lnTo>
                  <a:pt x="270827" y="163309"/>
                </a:lnTo>
                <a:lnTo>
                  <a:pt x="294843" y="163309"/>
                </a:lnTo>
                <a:lnTo>
                  <a:pt x="294843" y="105791"/>
                </a:lnTo>
                <a:lnTo>
                  <a:pt x="295313" y="96405"/>
                </a:lnTo>
                <a:lnTo>
                  <a:pt x="314439" y="67271"/>
                </a:lnTo>
                <a:lnTo>
                  <a:pt x="334137" y="67271"/>
                </a:lnTo>
                <a:lnTo>
                  <a:pt x="334137" y="58534"/>
                </a:lnTo>
                <a:lnTo>
                  <a:pt x="334137" y="44729"/>
                </a:lnTo>
                <a:close/>
              </a:path>
              <a:path w="786129" h="166370">
                <a:moveTo>
                  <a:pt x="443293" y="140373"/>
                </a:moveTo>
                <a:lnTo>
                  <a:pt x="432600" y="140373"/>
                </a:lnTo>
                <a:lnTo>
                  <a:pt x="431025" y="140042"/>
                </a:lnTo>
                <a:lnTo>
                  <a:pt x="430352" y="139407"/>
                </a:lnTo>
                <a:lnTo>
                  <a:pt x="429717" y="138722"/>
                </a:lnTo>
                <a:lnTo>
                  <a:pt x="429450" y="137236"/>
                </a:lnTo>
                <a:lnTo>
                  <a:pt x="429387" y="129654"/>
                </a:lnTo>
                <a:lnTo>
                  <a:pt x="429387" y="111480"/>
                </a:lnTo>
                <a:lnTo>
                  <a:pt x="429387" y="83515"/>
                </a:lnTo>
                <a:lnTo>
                  <a:pt x="410159" y="47955"/>
                </a:lnTo>
                <a:lnTo>
                  <a:pt x="405549" y="46024"/>
                </a:lnTo>
                <a:lnTo>
                  <a:pt x="405549" y="145122"/>
                </a:lnTo>
                <a:lnTo>
                  <a:pt x="405434" y="143916"/>
                </a:lnTo>
                <a:lnTo>
                  <a:pt x="405434" y="129654"/>
                </a:lnTo>
                <a:lnTo>
                  <a:pt x="405549" y="145122"/>
                </a:lnTo>
                <a:lnTo>
                  <a:pt x="405549" y="46024"/>
                </a:lnTo>
                <a:lnTo>
                  <a:pt x="402615" y="44780"/>
                </a:lnTo>
                <a:lnTo>
                  <a:pt x="394220" y="42875"/>
                </a:lnTo>
                <a:lnTo>
                  <a:pt x="384975" y="42240"/>
                </a:lnTo>
                <a:lnTo>
                  <a:pt x="375831" y="42824"/>
                </a:lnTo>
                <a:lnTo>
                  <a:pt x="342696" y="63868"/>
                </a:lnTo>
                <a:lnTo>
                  <a:pt x="336842" y="81788"/>
                </a:lnTo>
                <a:lnTo>
                  <a:pt x="361670" y="81788"/>
                </a:lnTo>
                <a:lnTo>
                  <a:pt x="363435" y="75590"/>
                </a:lnTo>
                <a:lnTo>
                  <a:pt x="366102" y="71208"/>
                </a:lnTo>
                <a:lnTo>
                  <a:pt x="373316" y="66027"/>
                </a:lnTo>
                <a:lnTo>
                  <a:pt x="378269" y="64731"/>
                </a:lnTo>
                <a:lnTo>
                  <a:pt x="391261" y="64731"/>
                </a:lnTo>
                <a:lnTo>
                  <a:pt x="396405" y="66332"/>
                </a:lnTo>
                <a:lnTo>
                  <a:pt x="399999" y="69557"/>
                </a:lnTo>
                <a:lnTo>
                  <a:pt x="403618" y="72732"/>
                </a:lnTo>
                <a:lnTo>
                  <a:pt x="405434" y="78168"/>
                </a:lnTo>
                <a:lnTo>
                  <a:pt x="405434" y="89750"/>
                </a:lnTo>
                <a:lnTo>
                  <a:pt x="405434" y="111480"/>
                </a:lnTo>
                <a:lnTo>
                  <a:pt x="405434" y="128473"/>
                </a:lnTo>
                <a:lnTo>
                  <a:pt x="402856" y="134442"/>
                </a:lnTo>
                <a:lnTo>
                  <a:pt x="392569" y="142024"/>
                </a:lnTo>
                <a:lnTo>
                  <a:pt x="385965" y="143916"/>
                </a:lnTo>
                <a:lnTo>
                  <a:pt x="371081" y="143916"/>
                </a:lnTo>
                <a:lnTo>
                  <a:pt x="365912" y="142582"/>
                </a:lnTo>
                <a:lnTo>
                  <a:pt x="358978" y="137236"/>
                </a:lnTo>
                <a:lnTo>
                  <a:pt x="357251" y="133413"/>
                </a:lnTo>
                <a:lnTo>
                  <a:pt x="357251" y="123659"/>
                </a:lnTo>
                <a:lnTo>
                  <a:pt x="405434" y="111480"/>
                </a:lnTo>
                <a:lnTo>
                  <a:pt x="405434" y="89750"/>
                </a:lnTo>
                <a:lnTo>
                  <a:pt x="361365" y="93713"/>
                </a:lnTo>
                <a:lnTo>
                  <a:pt x="333260" y="120332"/>
                </a:lnTo>
                <a:lnTo>
                  <a:pt x="332486" y="128435"/>
                </a:lnTo>
                <a:lnTo>
                  <a:pt x="332486" y="129654"/>
                </a:lnTo>
                <a:lnTo>
                  <a:pt x="357847" y="163499"/>
                </a:lnTo>
                <a:lnTo>
                  <a:pt x="373951" y="165798"/>
                </a:lnTo>
                <a:lnTo>
                  <a:pt x="381685" y="165303"/>
                </a:lnTo>
                <a:lnTo>
                  <a:pt x="406844" y="150685"/>
                </a:lnTo>
                <a:lnTo>
                  <a:pt x="409524" y="156819"/>
                </a:lnTo>
                <a:lnTo>
                  <a:pt x="412280" y="159473"/>
                </a:lnTo>
                <a:lnTo>
                  <a:pt x="416140" y="161023"/>
                </a:lnTo>
                <a:lnTo>
                  <a:pt x="420027" y="162547"/>
                </a:lnTo>
                <a:lnTo>
                  <a:pt x="425221" y="163309"/>
                </a:lnTo>
                <a:lnTo>
                  <a:pt x="443293" y="163309"/>
                </a:lnTo>
                <a:lnTo>
                  <a:pt x="443293" y="140373"/>
                </a:lnTo>
                <a:close/>
              </a:path>
              <a:path w="786129" h="166370">
                <a:moveTo>
                  <a:pt x="509993" y="44729"/>
                </a:moveTo>
                <a:lnTo>
                  <a:pt x="483146" y="44729"/>
                </a:lnTo>
                <a:lnTo>
                  <a:pt x="483146" y="12700"/>
                </a:lnTo>
                <a:lnTo>
                  <a:pt x="458978" y="12700"/>
                </a:lnTo>
                <a:lnTo>
                  <a:pt x="458978" y="44729"/>
                </a:lnTo>
                <a:lnTo>
                  <a:pt x="441109" y="44729"/>
                </a:lnTo>
                <a:lnTo>
                  <a:pt x="441109" y="67017"/>
                </a:lnTo>
                <a:lnTo>
                  <a:pt x="458978" y="67017"/>
                </a:lnTo>
                <a:lnTo>
                  <a:pt x="458978" y="131381"/>
                </a:lnTo>
                <a:lnTo>
                  <a:pt x="459460" y="139331"/>
                </a:lnTo>
                <a:lnTo>
                  <a:pt x="479907" y="163309"/>
                </a:lnTo>
                <a:lnTo>
                  <a:pt x="509993" y="163309"/>
                </a:lnTo>
                <a:lnTo>
                  <a:pt x="509993" y="140970"/>
                </a:lnTo>
                <a:lnTo>
                  <a:pt x="488924" y="140970"/>
                </a:lnTo>
                <a:lnTo>
                  <a:pt x="486270" y="140296"/>
                </a:lnTo>
                <a:lnTo>
                  <a:pt x="483768" y="137553"/>
                </a:lnTo>
                <a:lnTo>
                  <a:pt x="483146" y="134340"/>
                </a:lnTo>
                <a:lnTo>
                  <a:pt x="483146" y="67017"/>
                </a:lnTo>
                <a:lnTo>
                  <a:pt x="509993" y="67017"/>
                </a:lnTo>
                <a:lnTo>
                  <a:pt x="509993" y="44729"/>
                </a:lnTo>
                <a:close/>
              </a:path>
              <a:path w="786129" h="166370">
                <a:moveTo>
                  <a:pt x="549732" y="44729"/>
                </a:moveTo>
                <a:lnTo>
                  <a:pt x="525526" y="44729"/>
                </a:lnTo>
                <a:lnTo>
                  <a:pt x="525526" y="163309"/>
                </a:lnTo>
                <a:lnTo>
                  <a:pt x="549732" y="163309"/>
                </a:lnTo>
                <a:lnTo>
                  <a:pt x="549732" y="44729"/>
                </a:lnTo>
                <a:close/>
              </a:path>
              <a:path w="786129" h="166370">
                <a:moveTo>
                  <a:pt x="552831" y="15367"/>
                </a:moveTo>
                <a:lnTo>
                  <a:pt x="551332" y="11747"/>
                </a:lnTo>
                <a:lnTo>
                  <a:pt x="545299" y="5524"/>
                </a:lnTo>
                <a:lnTo>
                  <a:pt x="541693" y="3962"/>
                </a:lnTo>
                <a:lnTo>
                  <a:pt x="533336" y="3962"/>
                </a:lnTo>
                <a:lnTo>
                  <a:pt x="529755" y="5524"/>
                </a:lnTo>
                <a:lnTo>
                  <a:pt x="523722" y="11747"/>
                </a:lnTo>
                <a:lnTo>
                  <a:pt x="522224" y="15367"/>
                </a:lnTo>
                <a:lnTo>
                  <a:pt x="522224" y="23761"/>
                </a:lnTo>
                <a:lnTo>
                  <a:pt x="523671" y="27457"/>
                </a:lnTo>
                <a:lnTo>
                  <a:pt x="529526" y="33680"/>
                </a:lnTo>
                <a:lnTo>
                  <a:pt x="533171" y="35229"/>
                </a:lnTo>
                <a:lnTo>
                  <a:pt x="541693" y="35229"/>
                </a:lnTo>
                <a:lnTo>
                  <a:pt x="545299" y="33680"/>
                </a:lnTo>
                <a:lnTo>
                  <a:pt x="551332" y="27457"/>
                </a:lnTo>
                <a:lnTo>
                  <a:pt x="552831" y="23761"/>
                </a:lnTo>
                <a:lnTo>
                  <a:pt x="552831" y="15367"/>
                </a:lnTo>
                <a:close/>
              </a:path>
              <a:path w="786129" h="166370">
                <a:moveTo>
                  <a:pt x="676173" y="103924"/>
                </a:moveTo>
                <a:lnTo>
                  <a:pt x="665226" y="65595"/>
                </a:lnTo>
                <a:lnTo>
                  <a:pt x="664540" y="64465"/>
                </a:lnTo>
                <a:lnTo>
                  <a:pt x="659828" y="58686"/>
                </a:lnTo>
                <a:lnTo>
                  <a:pt x="654481" y="53746"/>
                </a:lnTo>
                <a:lnTo>
                  <a:pt x="651395" y="51638"/>
                </a:lnTo>
                <a:lnTo>
                  <a:pt x="651395" y="95897"/>
                </a:lnTo>
                <a:lnTo>
                  <a:pt x="651395" y="112077"/>
                </a:lnTo>
                <a:lnTo>
                  <a:pt x="626999" y="142443"/>
                </a:lnTo>
                <a:lnTo>
                  <a:pt x="614781" y="142443"/>
                </a:lnTo>
                <a:lnTo>
                  <a:pt x="590130" y="112077"/>
                </a:lnTo>
                <a:lnTo>
                  <a:pt x="590130" y="95897"/>
                </a:lnTo>
                <a:lnTo>
                  <a:pt x="614921" y="65595"/>
                </a:lnTo>
                <a:lnTo>
                  <a:pt x="626999" y="65595"/>
                </a:lnTo>
                <a:lnTo>
                  <a:pt x="632294" y="67094"/>
                </a:lnTo>
                <a:lnTo>
                  <a:pt x="636828" y="70116"/>
                </a:lnTo>
                <a:lnTo>
                  <a:pt x="641400" y="73088"/>
                </a:lnTo>
                <a:lnTo>
                  <a:pt x="644969" y="77470"/>
                </a:lnTo>
                <a:lnTo>
                  <a:pt x="650113" y="89014"/>
                </a:lnTo>
                <a:lnTo>
                  <a:pt x="651395" y="95897"/>
                </a:lnTo>
                <a:lnTo>
                  <a:pt x="651395" y="51638"/>
                </a:lnTo>
                <a:lnTo>
                  <a:pt x="620941" y="42240"/>
                </a:lnTo>
                <a:lnTo>
                  <a:pt x="613625" y="42710"/>
                </a:lnTo>
                <a:lnTo>
                  <a:pt x="577113" y="64655"/>
                </a:lnTo>
                <a:lnTo>
                  <a:pt x="565302" y="103924"/>
                </a:lnTo>
                <a:lnTo>
                  <a:pt x="565785" y="113042"/>
                </a:lnTo>
                <a:lnTo>
                  <a:pt x="581888" y="149352"/>
                </a:lnTo>
                <a:lnTo>
                  <a:pt x="620941" y="165798"/>
                </a:lnTo>
                <a:lnTo>
                  <a:pt x="628281" y="165341"/>
                </a:lnTo>
                <a:lnTo>
                  <a:pt x="664540" y="143548"/>
                </a:lnTo>
                <a:lnTo>
                  <a:pt x="665213" y="142443"/>
                </a:lnTo>
                <a:lnTo>
                  <a:pt x="668604" y="136918"/>
                </a:lnTo>
                <a:lnTo>
                  <a:pt x="671918" y="129540"/>
                </a:lnTo>
                <a:lnTo>
                  <a:pt x="674281" y="121589"/>
                </a:lnTo>
                <a:lnTo>
                  <a:pt x="675703" y="113042"/>
                </a:lnTo>
                <a:lnTo>
                  <a:pt x="676173" y="103924"/>
                </a:lnTo>
                <a:close/>
              </a:path>
              <a:path w="786129" h="166370">
                <a:moveTo>
                  <a:pt x="785622" y="89344"/>
                </a:moveTo>
                <a:lnTo>
                  <a:pt x="784898" y="78765"/>
                </a:lnTo>
                <a:lnTo>
                  <a:pt x="782751" y="69443"/>
                </a:lnTo>
                <a:lnTo>
                  <a:pt x="781037" y="65595"/>
                </a:lnTo>
                <a:lnTo>
                  <a:pt x="779170" y="61379"/>
                </a:lnTo>
                <a:lnTo>
                  <a:pt x="744753" y="42240"/>
                </a:lnTo>
                <a:lnTo>
                  <a:pt x="736257" y="42240"/>
                </a:lnTo>
                <a:lnTo>
                  <a:pt x="728599" y="44411"/>
                </a:lnTo>
                <a:lnTo>
                  <a:pt x="714959" y="53073"/>
                </a:lnTo>
                <a:lnTo>
                  <a:pt x="711860" y="55448"/>
                </a:lnTo>
                <a:lnTo>
                  <a:pt x="712470" y="44729"/>
                </a:lnTo>
                <a:lnTo>
                  <a:pt x="688251" y="44729"/>
                </a:lnTo>
                <a:lnTo>
                  <a:pt x="688251" y="163309"/>
                </a:lnTo>
                <a:lnTo>
                  <a:pt x="712470" y="163309"/>
                </a:lnTo>
                <a:lnTo>
                  <a:pt x="712470" y="86639"/>
                </a:lnTo>
                <a:lnTo>
                  <a:pt x="714870" y="78625"/>
                </a:lnTo>
                <a:lnTo>
                  <a:pt x="724522" y="68199"/>
                </a:lnTo>
                <a:lnTo>
                  <a:pt x="730935" y="65595"/>
                </a:lnTo>
                <a:lnTo>
                  <a:pt x="746290" y="65595"/>
                </a:lnTo>
                <a:lnTo>
                  <a:pt x="751890" y="67932"/>
                </a:lnTo>
                <a:lnTo>
                  <a:pt x="759548" y="77266"/>
                </a:lnTo>
                <a:lnTo>
                  <a:pt x="761453" y="84937"/>
                </a:lnTo>
                <a:lnTo>
                  <a:pt x="761453" y="163309"/>
                </a:lnTo>
                <a:lnTo>
                  <a:pt x="785622" y="163309"/>
                </a:lnTo>
                <a:lnTo>
                  <a:pt x="785622" y="89344"/>
                </a:lnTo>
                <a:close/>
              </a:path>
            </a:pathLst>
          </a:custGeom>
          <a:solidFill>
            <a:srgbClr val="424242"/>
          </a:solidFill>
        </p:spPr>
        <p:txBody>
          <a:bodyPr bIns="0" lIns="0" rIns="0" rtlCol="0" tIns="0" wrap="square"/>
          <a:p>
            <a:endParaRPr sz="1196"/>
          </a:p>
        </p:txBody>
      </p:sp>
      <p:sp>
        <p:nvSpPr>
          <p:cNvPr id="1048671" name="object 8"/>
          <p:cNvSpPr/>
          <p:nvPr/>
        </p:nvSpPr>
        <p:spPr>
          <a:xfrm>
            <a:off x="3475892" y="497269"/>
            <a:ext cx="413976" cy="171993"/>
          </a:xfrm>
          <a:custGeom>
            <a:avLst/>
            <a:ahLst/>
            <a:rect l="l" t="t" r="r" b="b"/>
            <a:pathLst>
              <a:path w="484504" h="201295">
                <a:moveTo>
                  <a:pt x="60198" y="201129"/>
                </a:moveTo>
                <a:lnTo>
                  <a:pt x="37668" y="161353"/>
                </a:lnTo>
                <a:lnTo>
                  <a:pt x="26098" y="113245"/>
                </a:lnTo>
                <a:lnTo>
                  <a:pt x="25628" y="100558"/>
                </a:lnTo>
                <a:lnTo>
                  <a:pt x="26098" y="87858"/>
                </a:lnTo>
                <a:lnTo>
                  <a:pt x="37528" y="39763"/>
                </a:lnTo>
                <a:lnTo>
                  <a:pt x="59994" y="0"/>
                </a:lnTo>
                <a:lnTo>
                  <a:pt x="34366" y="0"/>
                </a:lnTo>
                <a:lnTo>
                  <a:pt x="13550" y="35179"/>
                </a:lnTo>
                <a:lnTo>
                  <a:pt x="2159" y="72631"/>
                </a:lnTo>
                <a:lnTo>
                  <a:pt x="0" y="100558"/>
                </a:lnTo>
                <a:lnTo>
                  <a:pt x="533" y="114947"/>
                </a:lnTo>
                <a:lnTo>
                  <a:pt x="8674" y="154063"/>
                </a:lnTo>
                <a:lnTo>
                  <a:pt x="26403" y="189560"/>
                </a:lnTo>
                <a:lnTo>
                  <a:pt x="34366" y="201129"/>
                </a:lnTo>
                <a:lnTo>
                  <a:pt x="60198" y="201129"/>
                </a:lnTo>
                <a:close/>
              </a:path>
              <a:path w="484504" h="201295">
                <a:moveTo>
                  <a:pt x="194106" y="60401"/>
                </a:moveTo>
                <a:lnTo>
                  <a:pt x="179108" y="23431"/>
                </a:lnTo>
                <a:lnTo>
                  <a:pt x="167411" y="15963"/>
                </a:lnTo>
                <a:lnTo>
                  <a:pt x="167411" y="52374"/>
                </a:lnTo>
                <a:lnTo>
                  <a:pt x="167411" y="69291"/>
                </a:lnTo>
                <a:lnTo>
                  <a:pt x="133235" y="86702"/>
                </a:lnTo>
                <a:lnTo>
                  <a:pt x="101765" y="86702"/>
                </a:lnTo>
                <a:lnTo>
                  <a:pt x="101765" y="33959"/>
                </a:lnTo>
                <a:lnTo>
                  <a:pt x="133642" y="33959"/>
                </a:lnTo>
                <a:lnTo>
                  <a:pt x="167411" y="52374"/>
                </a:lnTo>
                <a:lnTo>
                  <a:pt x="167411" y="15963"/>
                </a:lnTo>
                <a:lnTo>
                  <a:pt x="160693" y="13373"/>
                </a:lnTo>
                <a:lnTo>
                  <a:pt x="153035" y="11468"/>
                </a:lnTo>
                <a:lnTo>
                  <a:pt x="144653" y="10325"/>
                </a:lnTo>
                <a:lnTo>
                  <a:pt x="135521" y="9944"/>
                </a:lnTo>
                <a:lnTo>
                  <a:pt x="76339" y="9944"/>
                </a:lnTo>
                <a:lnTo>
                  <a:pt x="76339" y="170764"/>
                </a:lnTo>
                <a:lnTo>
                  <a:pt x="101765" y="170764"/>
                </a:lnTo>
                <a:lnTo>
                  <a:pt x="101765" y="110667"/>
                </a:lnTo>
                <a:lnTo>
                  <a:pt x="135521" y="110667"/>
                </a:lnTo>
                <a:lnTo>
                  <a:pt x="173469" y="101561"/>
                </a:lnTo>
                <a:lnTo>
                  <a:pt x="187756" y="86702"/>
                </a:lnTo>
                <a:lnTo>
                  <a:pt x="190284" y="81648"/>
                </a:lnTo>
                <a:lnTo>
                  <a:pt x="192405" y="75133"/>
                </a:lnTo>
                <a:lnTo>
                  <a:pt x="193687" y="68046"/>
                </a:lnTo>
                <a:lnTo>
                  <a:pt x="194106" y="60401"/>
                </a:lnTo>
                <a:close/>
              </a:path>
              <a:path w="484504" h="201295">
                <a:moveTo>
                  <a:pt x="309841" y="111379"/>
                </a:moveTo>
                <a:lnTo>
                  <a:pt x="298894" y="73050"/>
                </a:lnTo>
                <a:lnTo>
                  <a:pt x="298208" y="71920"/>
                </a:lnTo>
                <a:lnTo>
                  <a:pt x="293497" y="66141"/>
                </a:lnTo>
                <a:lnTo>
                  <a:pt x="288150" y="61201"/>
                </a:lnTo>
                <a:lnTo>
                  <a:pt x="285064" y="59093"/>
                </a:lnTo>
                <a:lnTo>
                  <a:pt x="285064" y="103352"/>
                </a:lnTo>
                <a:lnTo>
                  <a:pt x="285064" y="119532"/>
                </a:lnTo>
                <a:lnTo>
                  <a:pt x="260667" y="149898"/>
                </a:lnTo>
                <a:lnTo>
                  <a:pt x="248450" y="149898"/>
                </a:lnTo>
                <a:lnTo>
                  <a:pt x="223799" y="119532"/>
                </a:lnTo>
                <a:lnTo>
                  <a:pt x="223799" y="103352"/>
                </a:lnTo>
                <a:lnTo>
                  <a:pt x="248589" y="73050"/>
                </a:lnTo>
                <a:lnTo>
                  <a:pt x="260667" y="73050"/>
                </a:lnTo>
                <a:lnTo>
                  <a:pt x="265963" y="74549"/>
                </a:lnTo>
                <a:lnTo>
                  <a:pt x="270497" y="77571"/>
                </a:lnTo>
                <a:lnTo>
                  <a:pt x="275069" y="80543"/>
                </a:lnTo>
                <a:lnTo>
                  <a:pt x="278638" y="84924"/>
                </a:lnTo>
                <a:lnTo>
                  <a:pt x="283781" y="96469"/>
                </a:lnTo>
                <a:lnTo>
                  <a:pt x="285064" y="103352"/>
                </a:lnTo>
                <a:lnTo>
                  <a:pt x="285064" y="59093"/>
                </a:lnTo>
                <a:lnTo>
                  <a:pt x="254609" y="49695"/>
                </a:lnTo>
                <a:lnTo>
                  <a:pt x="247281" y="50165"/>
                </a:lnTo>
                <a:lnTo>
                  <a:pt x="210781" y="72110"/>
                </a:lnTo>
                <a:lnTo>
                  <a:pt x="198970" y="111379"/>
                </a:lnTo>
                <a:lnTo>
                  <a:pt x="199453" y="120497"/>
                </a:lnTo>
                <a:lnTo>
                  <a:pt x="215557" y="156806"/>
                </a:lnTo>
                <a:lnTo>
                  <a:pt x="254609" y="173253"/>
                </a:lnTo>
                <a:lnTo>
                  <a:pt x="261950" y="172796"/>
                </a:lnTo>
                <a:lnTo>
                  <a:pt x="298208" y="151003"/>
                </a:lnTo>
                <a:lnTo>
                  <a:pt x="298881" y="149898"/>
                </a:lnTo>
                <a:lnTo>
                  <a:pt x="302272" y="144373"/>
                </a:lnTo>
                <a:lnTo>
                  <a:pt x="305587" y="136994"/>
                </a:lnTo>
                <a:lnTo>
                  <a:pt x="307949" y="129044"/>
                </a:lnTo>
                <a:lnTo>
                  <a:pt x="309372" y="120497"/>
                </a:lnTo>
                <a:lnTo>
                  <a:pt x="309841" y="111379"/>
                </a:lnTo>
                <a:close/>
              </a:path>
              <a:path w="484504" h="201295">
                <a:moveTo>
                  <a:pt x="413473" y="126250"/>
                </a:moveTo>
                <a:lnTo>
                  <a:pt x="378269" y="100025"/>
                </a:lnTo>
                <a:lnTo>
                  <a:pt x="369062" y="98729"/>
                </a:lnTo>
                <a:lnTo>
                  <a:pt x="368858" y="99288"/>
                </a:lnTo>
                <a:lnTo>
                  <a:pt x="357682" y="96621"/>
                </a:lnTo>
                <a:lnTo>
                  <a:pt x="350786" y="94449"/>
                </a:lnTo>
                <a:lnTo>
                  <a:pt x="348297" y="93154"/>
                </a:lnTo>
                <a:lnTo>
                  <a:pt x="345249" y="90068"/>
                </a:lnTo>
                <a:lnTo>
                  <a:pt x="344487" y="87922"/>
                </a:lnTo>
                <a:lnTo>
                  <a:pt x="344487" y="81191"/>
                </a:lnTo>
                <a:lnTo>
                  <a:pt x="346075" y="77990"/>
                </a:lnTo>
                <a:lnTo>
                  <a:pt x="352475" y="73177"/>
                </a:lnTo>
                <a:lnTo>
                  <a:pt x="357289" y="71983"/>
                </a:lnTo>
                <a:lnTo>
                  <a:pt x="370141" y="71983"/>
                </a:lnTo>
                <a:lnTo>
                  <a:pt x="375107" y="73101"/>
                </a:lnTo>
                <a:lnTo>
                  <a:pt x="382003" y="77571"/>
                </a:lnTo>
                <a:lnTo>
                  <a:pt x="384200" y="81864"/>
                </a:lnTo>
                <a:lnTo>
                  <a:pt x="385152" y="88226"/>
                </a:lnTo>
                <a:lnTo>
                  <a:pt x="409930" y="88226"/>
                </a:lnTo>
                <a:lnTo>
                  <a:pt x="388975" y="54952"/>
                </a:lnTo>
                <a:lnTo>
                  <a:pt x="364490" y="49695"/>
                </a:lnTo>
                <a:lnTo>
                  <a:pt x="355511" y="50292"/>
                </a:lnTo>
                <a:lnTo>
                  <a:pt x="322757" y="70713"/>
                </a:lnTo>
                <a:lnTo>
                  <a:pt x="319468" y="86398"/>
                </a:lnTo>
                <a:lnTo>
                  <a:pt x="319468" y="94449"/>
                </a:lnTo>
                <a:lnTo>
                  <a:pt x="353999" y="120611"/>
                </a:lnTo>
                <a:lnTo>
                  <a:pt x="370484" y="123240"/>
                </a:lnTo>
                <a:lnTo>
                  <a:pt x="375348" y="124256"/>
                </a:lnTo>
                <a:lnTo>
                  <a:pt x="382295" y="126377"/>
                </a:lnTo>
                <a:lnTo>
                  <a:pt x="384810" y="127774"/>
                </a:lnTo>
                <a:lnTo>
                  <a:pt x="387921" y="131216"/>
                </a:lnTo>
                <a:lnTo>
                  <a:pt x="388708" y="133553"/>
                </a:lnTo>
                <a:lnTo>
                  <a:pt x="388708" y="141008"/>
                </a:lnTo>
                <a:lnTo>
                  <a:pt x="386867" y="144538"/>
                </a:lnTo>
                <a:lnTo>
                  <a:pt x="379514" y="149682"/>
                </a:lnTo>
                <a:lnTo>
                  <a:pt x="373989" y="150964"/>
                </a:lnTo>
                <a:lnTo>
                  <a:pt x="359905" y="150964"/>
                </a:lnTo>
                <a:lnTo>
                  <a:pt x="354368" y="149694"/>
                </a:lnTo>
                <a:lnTo>
                  <a:pt x="345567" y="144627"/>
                </a:lnTo>
                <a:lnTo>
                  <a:pt x="342747" y="139585"/>
                </a:lnTo>
                <a:lnTo>
                  <a:pt x="341490" y="132029"/>
                </a:lnTo>
                <a:lnTo>
                  <a:pt x="316572" y="132029"/>
                </a:lnTo>
                <a:lnTo>
                  <a:pt x="339293" y="167855"/>
                </a:lnTo>
                <a:lnTo>
                  <a:pt x="365963" y="173253"/>
                </a:lnTo>
                <a:lnTo>
                  <a:pt x="375716" y="172643"/>
                </a:lnTo>
                <a:lnTo>
                  <a:pt x="410083" y="151320"/>
                </a:lnTo>
                <a:lnTo>
                  <a:pt x="413473" y="134874"/>
                </a:lnTo>
                <a:lnTo>
                  <a:pt x="413473" y="126250"/>
                </a:lnTo>
                <a:close/>
              </a:path>
              <a:path w="484504" h="201295">
                <a:moveTo>
                  <a:pt x="483984" y="52184"/>
                </a:moveTo>
                <a:lnTo>
                  <a:pt x="457123" y="52184"/>
                </a:lnTo>
                <a:lnTo>
                  <a:pt x="457123" y="20154"/>
                </a:lnTo>
                <a:lnTo>
                  <a:pt x="432968" y="20154"/>
                </a:lnTo>
                <a:lnTo>
                  <a:pt x="432968" y="52184"/>
                </a:lnTo>
                <a:lnTo>
                  <a:pt x="415099" y="52184"/>
                </a:lnTo>
                <a:lnTo>
                  <a:pt x="415099" y="74472"/>
                </a:lnTo>
                <a:lnTo>
                  <a:pt x="432968" y="74472"/>
                </a:lnTo>
                <a:lnTo>
                  <a:pt x="432968" y="138836"/>
                </a:lnTo>
                <a:lnTo>
                  <a:pt x="433451" y="146786"/>
                </a:lnTo>
                <a:lnTo>
                  <a:pt x="453898" y="170764"/>
                </a:lnTo>
                <a:lnTo>
                  <a:pt x="483984" y="170764"/>
                </a:lnTo>
                <a:lnTo>
                  <a:pt x="483984" y="148424"/>
                </a:lnTo>
                <a:lnTo>
                  <a:pt x="462915" y="148424"/>
                </a:lnTo>
                <a:lnTo>
                  <a:pt x="460260" y="147751"/>
                </a:lnTo>
                <a:lnTo>
                  <a:pt x="457758" y="145008"/>
                </a:lnTo>
                <a:lnTo>
                  <a:pt x="457123" y="141795"/>
                </a:lnTo>
                <a:lnTo>
                  <a:pt x="457123" y="74472"/>
                </a:lnTo>
                <a:lnTo>
                  <a:pt x="483984" y="74472"/>
                </a:lnTo>
                <a:lnTo>
                  <a:pt x="483984" y="52184"/>
                </a:lnTo>
                <a:close/>
              </a:path>
            </a:pathLst>
          </a:custGeom>
          <a:solidFill>
            <a:srgbClr val="424242"/>
          </a:solidFill>
        </p:spPr>
        <p:txBody>
          <a:bodyPr bIns="0" lIns="0" rIns="0" rtlCol="0" tIns="0" wrap="square"/>
          <a:p>
            <a:endParaRPr sz="1196"/>
          </a:p>
        </p:txBody>
      </p:sp>
      <p:pic>
        <p:nvPicPr>
          <p:cNvPr id="2097164" name="object 9"/>
          <p:cNvPicPr>
            <a:picLocks/>
          </p:cNvPicPr>
          <p:nvPr/>
        </p:nvPicPr>
        <p:blipFill>
          <a:blip xmlns:r="http://schemas.openxmlformats.org/officeDocument/2006/relationships" r:embed="rId1" cstate="print"/>
          <a:stretch>
            <a:fillRect/>
          </a:stretch>
        </p:blipFill>
        <p:spPr>
          <a:xfrm>
            <a:off x="3949374" y="507022"/>
            <a:ext cx="779558" cy="163649"/>
          </a:xfrm>
          <a:prstGeom prst="rect"/>
        </p:spPr>
      </p:pic>
      <p:pic>
        <p:nvPicPr>
          <p:cNvPr id="2097165" name="object 10"/>
          <p:cNvPicPr>
            <a:picLocks/>
          </p:cNvPicPr>
          <p:nvPr/>
        </p:nvPicPr>
        <p:blipFill>
          <a:blip xmlns:r="http://schemas.openxmlformats.org/officeDocument/2006/relationships" r:embed="rId2" cstate="print"/>
          <a:stretch>
            <a:fillRect/>
          </a:stretch>
        </p:blipFill>
        <p:spPr>
          <a:xfrm>
            <a:off x="4793560" y="497263"/>
            <a:ext cx="1184471" cy="184121"/>
          </a:xfrm>
          <a:prstGeom prst="rect"/>
        </p:spPr>
      </p:pic>
      <p:sp>
        <p:nvSpPr>
          <p:cNvPr id="1048672" name="object 11"/>
          <p:cNvSpPr/>
          <p:nvPr/>
        </p:nvSpPr>
        <p:spPr>
          <a:xfrm>
            <a:off x="6041435" y="505766"/>
            <a:ext cx="580543" cy="175791"/>
          </a:xfrm>
          <a:custGeom>
            <a:avLst/>
            <a:ahLst/>
            <a:rect l="l" t="t" r="r" b="b"/>
            <a:pathLst>
              <a:path w="679450" h="205740">
                <a:moveTo>
                  <a:pt x="110921" y="137223"/>
                </a:moveTo>
                <a:lnTo>
                  <a:pt x="25425" y="137223"/>
                </a:lnTo>
                <a:lnTo>
                  <a:pt x="25425" y="91503"/>
                </a:lnTo>
                <a:lnTo>
                  <a:pt x="99644" y="91503"/>
                </a:lnTo>
                <a:lnTo>
                  <a:pt x="99644" y="68643"/>
                </a:lnTo>
                <a:lnTo>
                  <a:pt x="25425" y="68643"/>
                </a:lnTo>
                <a:lnTo>
                  <a:pt x="25425" y="22923"/>
                </a:lnTo>
                <a:lnTo>
                  <a:pt x="108839" y="22923"/>
                </a:lnTo>
                <a:lnTo>
                  <a:pt x="108839" y="63"/>
                </a:lnTo>
                <a:lnTo>
                  <a:pt x="0" y="63"/>
                </a:lnTo>
                <a:lnTo>
                  <a:pt x="0" y="22923"/>
                </a:lnTo>
                <a:lnTo>
                  <a:pt x="0" y="68643"/>
                </a:lnTo>
                <a:lnTo>
                  <a:pt x="0" y="91503"/>
                </a:lnTo>
                <a:lnTo>
                  <a:pt x="0" y="137223"/>
                </a:lnTo>
                <a:lnTo>
                  <a:pt x="0" y="161353"/>
                </a:lnTo>
                <a:lnTo>
                  <a:pt x="110921" y="161353"/>
                </a:lnTo>
                <a:lnTo>
                  <a:pt x="110921" y="137223"/>
                </a:lnTo>
                <a:close/>
              </a:path>
              <a:path w="679450" h="205740">
                <a:moveTo>
                  <a:pt x="231038" y="0"/>
                </a:moveTo>
                <a:lnTo>
                  <a:pt x="206832" y="0"/>
                </a:lnTo>
                <a:lnTo>
                  <a:pt x="207276" y="54597"/>
                </a:lnTo>
                <a:lnTo>
                  <a:pt x="206743" y="54190"/>
                </a:lnTo>
                <a:lnTo>
                  <a:pt x="206743" y="92189"/>
                </a:lnTo>
                <a:lnTo>
                  <a:pt x="206743" y="111074"/>
                </a:lnTo>
                <a:lnTo>
                  <a:pt x="205422" y="117932"/>
                </a:lnTo>
                <a:lnTo>
                  <a:pt x="199809" y="129260"/>
                </a:lnTo>
                <a:lnTo>
                  <a:pt x="196113" y="133413"/>
                </a:lnTo>
                <a:lnTo>
                  <a:pt x="187020" y="138658"/>
                </a:lnTo>
                <a:lnTo>
                  <a:pt x="182105" y="139954"/>
                </a:lnTo>
                <a:lnTo>
                  <a:pt x="171107" y="139954"/>
                </a:lnTo>
                <a:lnTo>
                  <a:pt x="148818" y="92659"/>
                </a:lnTo>
                <a:lnTo>
                  <a:pt x="149885" y="86245"/>
                </a:lnTo>
                <a:lnTo>
                  <a:pt x="154622" y="74676"/>
                </a:lnTo>
                <a:lnTo>
                  <a:pt x="157911" y="70345"/>
                </a:lnTo>
                <a:lnTo>
                  <a:pt x="166331" y="64554"/>
                </a:lnTo>
                <a:lnTo>
                  <a:pt x="171246" y="63106"/>
                </a:lnTo>
                <a:lnTo>
                  <a:pt x="182105" y="63106"/>
                </a:lnTo>
                <a:lnTo>
                  <a:pt x="186982" y="64427"/>
                </a:lnTo>
                <a:lnTo>
                  <a:pt x="191452" y="67068"/>
                </a:lnTo>
                <a:lnTo>
                  <a:pt x="195948" y="69672"/>
                </a:lnTo>
                <a:lnTo>
                  <a:pt x="199644" y="73850"/>
                </a:lnTo>
                <a:lnTo>
                  <a:pt x="205397" y="85318"/>
                </a:lnTo>
                <a:lnTo>
                  <a:pt x="206743" y="92189"/>
                </a:lnTo>
                <a:lnTo>
                  <a:pt x="206743" y="54190"/>
                </a:lnTo>
                <a:lnTo>
                  <a:pt x="203771" y="51904"/>
                </a:lnTo>
                <a:lnTo>
                  <a:pt x="196519" y="47066"/>
                </a:lnTo>
                <a:lnTo>
                  <a:pt x="189280" y="42189"/>
                </a:lnTo>
                <a:lnTo>
                  <a:pt x="181267" y="39751"/>
                </a:lnTo>
                <a:lnTo>
                  <a:pt x="172466" y="39751"/>
                </a:lnTo>
                <a:lnTo>
                  <a:pt x="137782" y="55892"/>
                </a:lnTo>
                <a:lnTo>
                  <a:pt x="124079" y="92189"/>
                </a:lnTo>
                <a:lnTo>
                  <a:pt x="123685" y="101638"/>
                </a:lnTo>
                <a:lnTo>
                  <a:pt x="124079" y="111074"/>
                </a:lnTo>
                <a:lnTo>
                  <a:pt x="137782" y="147358"/>
                </a:lnTo>
                <a:lnTo>
                  <a:pt x="172466" y="163309"/>
                </a:lnTo>
                <a:lnTo>
                  <a:pt x="181267" y="163309"/>
                </a:lnTo>
                <a:lnTo>
                  <a:pt x="189280" y="160921"/>
                </a:lnTo>
                <a:lnTo>
                  <a:pt x="203771" y="151384"/>
                </a:lnTo>
                <a:lnTo>
                  <a:pt x="207251" y="148729"/>
                </a:lnTo>
                <a:lnTo>
                  <a:pt x="206832" y="160820"/>
                </a:lnTo>
                <a:lnTo>
                  <a:pt x="231038" y="160820"/>
                </a:lnTo>
                <a:lnTo>
                  <a:pt x="231038" y="147929"/>
                </a:lnTo>
                <a:lnTo>
                  <a:pt x="231038" y="139954"/>
                </a:lnTo>
                <a:lnTo>
                  <a:pt x="231038" y="63106"/>
                </a:lnTo>
                <a:lnTo>
                  <a:pt x="231038" y="55333"/>
                </a:lnTo>
                <a:lnTo>
                  <a:pt x="231038" y="0"/>
                </a:lnTo>
                <a:close/>
              </a:path>
              <a:path w="679450" h="205740">
                <a:moveTo>
                  <a:pt x="271881" y="42240"/>
                </a:moveTo>
                <a:lnTo>
                  <a:pt x="247675" y="42240"/>
                </a:lnTo>
                <a:lnTo>
                  <a:pt x="247675" y="160820"/>
                </a:lnTo>
                <a:lnTo>
                  <a:pt x="271881" y="160820"/>
                </a:lnTo>
                <a:lnTo>
                  <a:pt x="271881" y="42240"/>
                </a:lnTo>
                <a:close/>
              </a:path>
              <a:path w="679450" h="205740">
                <a:moveTo>
                  <a:pt x="274980" y="12877"/>
                </a:moveTo>
                <a:lnTo>
                  <a:pt x="273481" y="9258"/>
                </a:lnTo>
                <a:lnTo>
                  <a:pt x="267449" y="3035"/>
                </a:lnTo>
                <a:lnTo>
                  <a:pt x="263855" y="1473"/>
                </a:lnTo>
                <a:lnTo>
                  <a:pt x="255485" y="1473"/>
                </a:lnTo>
                <a:lnTo>
                  <a:pt x="251904" y="3035"/>
                </a:lnTo>
                <a:lnTo>
                  <a:pt x="245884" y="9258"/>
                </a:lnTo>
                <a:lnTo>
                  <a:pt x="244373" y="12877"/>
                </a:lnTo>
                <a:lnTo>
                  <a:pt x="244373" y="21272"/>
                </a:lnTo>
                <a:lnTo>
                  <a:pt x="245833" y="24968"/>
                </a:lnTo>
                <a:lnTo>
                  <a:pt x="251688" y="31191"/>
                </a:lnTo>
                <a:lnTo>
                  <a:pt x="255320" y="32740"/>
                </a:lnTo>
                <a:lnTo>
                  <a:pt x="263855" y="32740"/>
                </a:lnTo>
                <a:lnTo>
                  <a:pt x="267449" y="31191"/>
                </a:lnTo>
                <a:lnTo>
                  <a:pt x="273481" y="24968"/>
                </a:lnTo>
                <a:lnTo>
                  <a:pt x="274980" y="21272"/>
                </a:lnTo>
                <a:lnTo>
                  <a:pt x="274980" y="12877"/>
                </a:lnTo>
                <a:close/>
              </a:path>
              <a:path w="679450" h="205740">
                <a:moveTo>
                  <a:pt x="350964" y="42240"/>
                </a:moveTo>
                <a:lnTo>
                  <a:pt x="324104" y="42240"/>
                </a:lnTo>
                <a:lnTo>
                  <a:pt x="324104" y="10210"/>
                </a:lnTo>
                <a:lnTo>
                  <a:pt x="299948" y="10210"/>
                </a:lnTo>
                <a:lnTo>
                  <a:pt x="299948" y="42240"/>
                </a:lnTo>
                <a:lnTo>
                  <a:pt x="282079" y="42240"/>
                </a:lnTo>
                <a:lnTo>
                  <a:pt x="282079" y="64528"/>
                </a:lnTo>
                <a:lnTo>
                  <a:pt x="299948" y="64528"/>
                </a:lnTo>
                <a:lnTo>
                  <a:pt x="299948" y="128892"/>
                </a:lnTo>
                <a:lnTo>
                  <a:pt x="300431" y="136842"/>
                </a:lnTo>
                <a:lnTo>
                  <a:pt x="320878" y="160820"/>
                </a:lnTo>
                <a:lnTo>
                  <a:pt x="350964" y="160820"/>
                </a:lnTo>
                <a:lnTo>
                  <a:pt x="350964" y="138480"/>
                </a:lnTo>
                <a:lnTo>
                  <a:pt x="329895" y="138480"/>
                </a:lnTo>
                <a:lnTo>
                  <a:pt x="327240" y="137807"/>
                </a:lnTo>
                <a:lnTo>
                  <a:pt x="324739" y="135064"/>
                </a:lnTo>
                <a:lnTo>
                  <a:pt x="324104" y="131851"/>
                </a:lnTo>
                <a:lnTo>
                  <a:pt x="324104" y="64528"/>
                </a:lnTo>
                <a:lnTo>
                  <a:pt x="350964" y="64528"/>
                </a:lnTo>
                <a:lnTo>
                  <a:pt x="350964" y="42240"/>
                </a:lnTo>
                <a:close/>
              </a:path>
              <a:path w="679450" h="205740">
                <a:moveTo>
                  <a:pt x="390702" y="42240"/>
                </a:moveTo>
                <a:lnTo>
                  <a:pt x="366483" y="42240"/>
                </a:lnTo>
                <a:lnTo>
                  <a:pt x="366483" y="160820"/>
                </a:lnTo>
                <a:lnTo>
                  <a:pt x="390702" y="160820"/>
                </a:lnTo>
                <a:lnTo>
                  <a:pt x="390702" y="42240"/>
                </a:lnTo>
                <a:close/>
              </a:path>
              <a:path w="679450" h="205740">
                <a:moveTo>
                  <a:pt x="393801" y="12877"/>
                </a:moveTo>
                <a:lnTo>
                  <a:pt x="392290" y="9258"/>
                </a:lnTo>
                <a:lnTo>
                  <a:pt x="386270" y="3035"/>
                </a:lnTo>
                <a:lnTo>
                  <a:pt x="382663" y="1473"/>
                </a:lnTo>
                <a:lnTo>
                  <a:pt x="374307" y="1473"/>
                </a:lnTo>
                <a:lnTo>
                  <a:pt x="370713" y="3035"/>
                </a:lnTo>
                <a:lnTo>
                  <a:pt x="364693" y="9258"/>
                </a:lnTo>
                <a:lnTo>
                  <a:pt x="363194" y="12877"/>
                </a:lnTo>
                <a:lnTo>
                  <a:pt x="363194" y="21272"/>
                </a:lnTo>
                <a:lnTo>
                  <a:pt x="364642" y="24968"/>
                </a:lnTo>
                <a:lnTo>
                  <a:pt x="370497" y="31191"/>
                </a:lnTo>
                <a:lnTo>
                  <a:pt x="374142" y="32740"/>
                </a:lnTo>
                <a:lnTo>
                  <a:pt x="382663" y="32740"/>
                </a:lnTo>
                <a:lnTo>
                  <a:pt x="386270" y="31191"/>
                </a:lnTo>
                <a:lnTo>
                  <a:pt x="392290" y="24968"/>
                </a:lnTo>
                <a:lnTo>
                  <a:pt x="393801" y="21272"/>
                </a:lnTo>
                <a:lnTo>
                  <a:pt x="393801" y="12877"/>
                </a:lnTo>
                <a:close/>
              </a:path>
              <a:path w="679450" h="205740">
                <a:moveTo>
                  <a:pt x="508812" y="86855"/>
                </a:moveTo>
                <a:lnTo>
                  <a:pt x="498690" y="53911"/>
                </a:lnTo>
                <a:lnTo>
                  <a:pt x="497344" y="52082"/>
                </a:lnTo>
                <a:lnTo>
                  <a:pt x="491223" y="46685"/>
                </a:lnTo>
                <a:lnTo>
                  <a:pt x="484289" y="42837"/>
                </a:lnTo>
                <a:lnTo>
                  <a:pt x="476529" y="40525"/>
                </a:lnTo>
                <a:lnTo>
                  <a:pt x="467944" y="39751"/>
                </a:lnTo>
                <a:lnTo>
                  <a:pt x="459460" y="39751"/>
                </a:lnTo>
                <a:lnTo>
                  <a:pt x="451789" y="41922"/>
                </a:lnTo>
                <a:lnTo>
                  <a:pt x="438150" y="50584"/>
                </a:lnTo>
                <a:lnTo>
                  <a:pt x="435063" y="52959"/>
                </a:lnTo>
                <a:lnTo>
                  <a:pt x="435660" y="42240"/>
                </a:lnTo>
                <a:lnTo>
                  <a:pt x="411454" y="42240"/>
                </a:lnTo>
                <a:lnTo>
                  <a:pt x="411454" y="160820"/>
                </a:lnTo>
                <a:lnTo>
                  <a:pt x="435660" y="160820"/>
                </a:lnTo>
                <a:lnTo>
                  <a:pt x="435660" y="84150"/>
                </a:lnTo>
                <a:lnTo>
                  <a:pt x="438061" y="76136"/>
                </a:lnTo>
                <a:lnTo>
                  <a:pt x="447713" y="65709"/>
                </a:lnTo>
                <a:lnTo>
                  <a:pt x="454126" y="63106"/>
                </a:lnTo>
                <a:lnTo>
                  <a:pt x="469493" y="63106"/>
                </a:lnTo>
                <a:lnTo>
                  <a:pt x="475094" y="65443"/>
                </a:lnTo>
                <a:lnTo>
                  <a:pt x="482739" y="74777"/>
                </a:lnTo>
                <a:lnTo>
                  <a:pt x="484657" y="82448"/>
                </a:lnTo>
                <a:lnTo>
                  <a:pt x="484657" y="160820"/>
                </a:lnTo>
                <a:lnTo>
                  <a:pt x="508812" y="160820"/>
                </a:lnTo>
                <a:lnTo>
                  <a:pt x="508812" y="86855"/>
                </a:lnTo>
                <a:close/>
              </a:path>
              <a:path w="679450" h="205740">
                <a:moveTo>
                  <a:pt x="632218" y="42240"/>
                </a:moveTo>
                <a:lnTo>
                  <a:pt x="608012" y="42240"/>
                </a:lnTo>
                <a:lnTo>
                  <a:pt x="608215" y="53403"/>
                </a:lnTo>
                <a:lnTo>
                  <a:pt x="608114" y="52793"/>
                </a:lnTo>
                <a:lnTo>
                  <a:pt x="607910" y="52666"/>
                </a:lnTo>
                <a:lnTo>
                  <a:pt x="607910" y="92189"/>
                </a:lnTo>
                <a:lnTo>
                  <a:pt x="607910" y="111074"/>
                </a:lnTo>
                <a:lnTo>
                  <a:pt x="583285" y="139954"/>
                </a:lnTo>
                <a:lnTo>
                  <a:pt x="572287" y="139954"/>
                </a:lnTo>
                <a:lnTo>
                  <a:pt x="549986" y="92659"/>
                </a:lnTo>
                <a:lnTo>
                  <a:pt x="551065" y="86245"/>
                </a:lnTo>
                <a:lnTo>
                  <a:pt x="555802" y="74676"/>
                </a:lnTo>
                <a:lnTo>
                  <a:pt x="559092" y="70345"/>
                </a:lnTo>
                <a:lnTo>
                  <a:pt x="567512" y="64554"/>
                </a:lnTo>
                <a:lnTo>
                  <a:pt x="572427" y="63106"/>
                </a:lnTo>
                <a:lnTo>
                  <a:pt x="583285" y="63106"/>
                </a:lnTo>
                <a:lnTo>
                  <a:pt x="588162" y="64427"/>
                </a:lnTo>
                <a:lnTo>
                  <a:pt x="592620" y="67068"/>
                </a:lnTo>
                <a:lnTo>
                  <a:pt x="597128" y="69672"/>
                </a:lnTo>
                <a:lnTo>
                  <a:pt x="600811" y="73850"/>
                </a:lnTo>
                <a:lnTo>
                  <a:pt x="606564" y="85318"/>
                </a:lnTo>
                <a:lnTo>
                  <a:pt x="607910" y="92189"/>
                </a:lnTo>
                <a:lnTo>
                  <a:pt x="607910" y="52666"/>
                </a:lnTo>
                <a:lnTo>
                  <a:pt x="604507" y="50380"/>
                </a:lnTo>
                <a:lnTo>
                  <a:pt x="590321" y="41884"/>
                </a:lnTo>
                <a:lnTo>
                  <a:pt x="582536" y="39751"/>
                </a:lnTo>
                <a:lnTo>
                  <a:pt x="574040" y="39751"/>
                </a:lnTo>
                <a:lnTo>
                  <a:pt x="539153" y="55892"/>
                </a:lnTo>
                <a:lnTo>
                  <a:pt x="525259" y="92189"/>
                </a:lnTo>
                <a:lnTo>
                  <a:pt x="524852" y="101638"/>
                </a:lnTo>
                <a:lnTo>
                  <a:pt x="525259" y="111074"/>
                </a:lnTo>
                <a:lnTo>
                  <a:pt x="539127" y="147358"/>
                </a:lnTo>
                <a:lnTo>
                  <a:pt x="574040" y="163309"/>
                </a:lnTo>
                <a:lnTo>
                  <a:pt x="582536" y="163309"/>
                </a:lnTo>
                <a:lnTo>
                  <a:pt x="590321" y="161201"/>
                </a:lnTo>
                <a:lnTo>
                  <a:pt x="604507" y="152704"/>
                </a:lnTo>
                <a:lnTo>
                  <a:pt x="608012" y="150329"/>
                </a:lnTo>
                <a:lnTo>
                  <a:pt x="596277" y="179552"/>
                </a:lnTo>
                <a:lnTo>
                  <a:pt x="592353" y="181444"/>
                </a:lnTo>
                <a:lnTo>
                  <a:pt x="587019" y="182397"/>
                </a:lnTo>
                <a:lnTo>
                  <a:pt x="572985" y="182397"/>
                </a:lnTo>
                <a:lnTo>
                  <a:pt x="567296" y="181165"/>
                </a:lnTo>
                <a:lnTo>
                  <a:pt x="559206" y="176250"/>
                </a:lnTo>
                <a:lnTo>
                  <a:pt x="555955" y="171805"/>
                </a:lnTo>
                <a:lnTo>
                  <a:pt x="553491" y="165341"/>
                </a:lnTo>
                <a:lnTo>
                  <a:pt x="529424" y="165341"/>
                </a:lnTo>
                <a:lnTo>
                  <a:pt x="552589" y="200177"/>
                </a:lnTo>
                <a:lnTo>
                  <a:pt x="580085" y="205549"/>
                </a:lnTo>
                <a:lnTo>
                  <a:pt x="592391" y="204660"/>
                </a:lnTo>
                <a:lnTo>
                  <a:pt x="624941" y="183603"/>
                </a:lnTo>
                <a:lnTo>
                  <a:pt x="625449" y="182397"/>
                </a:lnTo>
                <a:lnTo>
                  <a:pt x="628980" y="174040"/>
                </a:lnTo>
                <a:lnTo>
                  <a:pt x="631393" y="162864"/>
                </a:lnTo>
                <a:lnTo>
                  <a:pt x="632218" y="149656"/>
                </a:lnTo>
                <a:lnTo>
                  <a:pt x="632218" y="139954"/>
                </a:lnTo>
                <a:lnTo>
                  <a:pt x="632218" y="63106"/>
                </a:lnTo>
                <a:lnTo>
                  <a:pt x="632218" y="53403"/>
                </a:lnTo>
                <a:lnTo>
                  <a:pt x="632218" y="42240"/>
                </a:lnTo>
                <a:close/>
              </a:path>
              <a:path w="679450" h="205740">
                <a:moveTo>
                  <a:pt x="678853" y="147078"/>
                </a:moveTo>
                <a:lnTo>
                  <a:pt x="677278" y="141452"/>
                </a:lnTo>
                <a:lnTo>
                  <a:pt x="670979" y="133591"/>
                </a:lnTo>
                <a:lnTo>
                  <a:pt x="666902" y="131635"/>
                </a:lnTo>
                <a:lnTo>
                  <a:pt x="657529" y="131635"/>
                </a:lnTo>
                <a:lnTo>
                  <a:pt x="653961" y="133172"/>
                </a:lnTo>
                <a:lnTo>
                  <a:pt x="648411" y="139293"/>
                </a:lnTo>
                <a:lnTo>
                  <a:pt x="647026" y="142938"/>
                </a:lnTo>
                <a:lnTo>
                  <a:pt x="647026" y="151333"/>
                </a:lnTo>
                <a:lnTo>
                  <a:pt x="648296" y="154965"/>
                </a:lnTo>
                <a:lnTo>
                  <a:pt x="653364" y="161163"/>
                </a:lnTo>
                <a:lnTo>
                  <a:pt x="656856" y="162699"/>
                </a:lnTo>
                <a:lnTo>
                  <a:pt x="661746" y="162699"/>
                </a:lnTo>
                <a:lnTo>
                  <a:pt x="661200" y="163804"/>
                </a:lnTo>
                <a:lnTo>
                  <a:pt x="659409" y="167157"/>
                </a:lnTo>
                <a:lnTo>
                  <a:pt x="657885" y="169760"/>
                </a:lnTo>
                <a:lnTo>
                  <a:pt x="656399" y="172402"/>
                </a:lnTo>
                <a:lnTo>
                  <a:pt x="653186" y="174510"/>
                </a:lnTo>
                <a:lnTo>
                  <a:pt x="648246" y="176098"/>
                </a:lnTo>
                <a:lnTo>
                  <a:pt x="648246" y="193001"/>
                </a:lnTo>
                <a:lnTo>
                  <a:pt x="677049" y="167932"/>
                </a:lnTo>
                <a:lnTo>
                  <a:pt x="678129" y="162699"/>
                </a:lnTo>
                <a:lnTo>
                  <a:pt x="678383" y="161505"/>
                </a:lnTo>
                <a:lnTo>
                  <a:pt x="678510" y="159702"/>
                </a:lnTo>
                <a:lnTo>
                  <a:pt x="678815" y="154965"/>
                </a:lnTo>
                <a:lnTo>
                  <a:pt x="678853" y="147078"/>
                </a:lnTo>
                <a:close/>
              </a:path>
            </a:pathLst>
          </a:custGeom>
          <a:solidFill>
            <a:srgbClr val="424242"/>
          </a:solidFill>
        </p:spPr>
        <p:txBody>
          <a:bodyPr bIns="0" lIns="0" rIns="0" rtlCol="0" tIns="0" wrap="square"/>
          <a:p>
            <a:endParaRPr sz="1196"/>
          </a:p>
        </p:txBody>
      </p:sp>
      <p:sp>
        <p:nvSpPr>
          <p:cNvPr id="1048673" name="object 12"/>
          <p:cNvSpPr/>
          <p:nvPr/>
        </p:nvSpPr>
        <p:spPr>
          <a:xfrm>
            <a:off x="6673033" y="505767"/>
            <a:ext cx="223536" cy="139981"/>
          </a:xfrm>
          <a:custGeom>
            <a:avLst/>
            <a:ahLst/>
            <a:rect l="l" t="t" r="r" b="b"/>
            <a:pathLst>
              <a:path w="261620" h="163829">
                <a:moveTo>
                  <a:pt x="149199" y="160616"/>
                </a:moveTo>
                <a:lnTo>
                  <a:pt x="132816" y="117779"/>
                </a:lnTo>
                <a:lnTo>
                  <a:pt x="123647" y="93814"/>
                </a:lnTo>
                <a:lnTo>
                  <a:pt x="99593" y="30924"/>
                </a:lnTo>
                <a:lnTo>
                  <a:pt x="97409" y="25222"/>
                </a:lnTo>
                <a:lnTo>
                  <a:pt x="97409" y="93814"/>
                </a:lnTo>
                <a:lnTo>
                  <a:pt x="50507" y="93814"/>
                </a:lnTo>
                <a:lnTo>
                  <a:pt x="73863" y="30924"/>
                </a:lnTo>
                <a:lnTo>
                  <a:pt x="97409" y="93814"/>
                </a:lnTo>
                <a:lnTo>
                  <a:pt x="97409" y="25222"/>
                </a:lnTo>
                <a:lnTo>
                  <a:pt x="87769" y="0"/>
                </a:lnTo>
                <a:lnTo>
                  <a:pt x="61582" y="0"/>
                </a:lnTo>
                <a:lnTo>
                  <a:pt x="0" y="160616"/>
                </a:lnTo>
                <a:lnTo>
                  <a:pt x="25692" y="160616"/>
                </a:lnTo>
                <a:lnTo>
                  <a:pt x="41605" y="117779"/>
                </a:lnTo>
                <a:lnTo>
                  <a:pt x="106387" y="117779"/>
                </a:lnTo>
                <a:lnTo>
                  <a:pt x="122440" y="160616"/>
                </a:lnTo>
                <a:lnTo>
                  <a:pt x="149199" y="160616"/>
                </a:lnTo>
                <a:close/>
              </a:path>
              <a:path w="261620" h="163829">
                <a:moveTo>
                  <a:pt x="261010" y="0"/>
                </a:moveTo>
                <a:lnTo>
                  <a:pt x="236791" y="0"/>
                </a:lnTo>
                <a:lnTo>
                  <a:pt x="237236" y="54597"/>
                </a:lnTo>
                <a:lnTo>
                  <a:pt x="236702" y="54190"/>
                </a:lnTo>
                <a:lnTo>
                  <a:pt x="236702" y="92189"/>
                </a:lnTo>
                <a:lnTo>
                  <a:pt x="236702" y="111074"/>
                </a:lnTo>
                <a:lnTo>
                  <a:pt x="235394" y="117932"/>
                </a:lnTo>
                <a:lnTo>
                  <a:pt x="229768" y="129260"/>
                </a:lnTo>
                <a:lnTo>
                  <a:pt x="226085" y="133413"/>
                </a:lnTo>
                <a:lnTo>
                  <a:pt x="216979" y="138658"/>
                </a:lnTo>
                <a:lnTo>
                  <a:pt x="212077" y="139954"/>
                </a:lnTo>
                <a:lnTo>
                  <a:pt x="201079" y="139954"/>
                </a:lnTo>
                <a:lnTo>
                  <a:pt x="178777" y="92659"/>
                </a:lnTo>
                <a:lnTo>
                  <a:pt x="179857" y="86245"/>
                </a:lnTo>
                <a:lnTo>
                  <a:pt x="184594" y="74676"/>
                </a:lnTo>
                <a:lnTo>
                  <a:pt x="187871" y="70345"/>
                </a:lnTo>
                <a:lnTo>
                  <a:pt x="196303" y="64554"/>
                </a:lnTo>
                <a:lnTo>
                  <a:pt x="201206" y="63106"/>
                </a:lnTo>
                <a:lnTo>
                  <a:pt x="212077" y="63106"/>
                </a:lnTo>
                <a:lnTo>
                  <a:pt x="216941" y="64427"/>
                </a:lnTo>
                <a:lnTo>
                  <a:pt x="221411" y="67068"/>
                </a:lnTo>
                <a:lnTo>
                  <a:pt x="225920" y="69672"/>
                </a:lnTo>
                <a:lnTo>
                  <a:pt x="229603" y="73850"/>
                </a:lnTo>
                <a:lnTo>
                  <a:pt x="235356" y="85318"/>
                </a:lnTo>
                <a:lnTo>
                  <a:pt x="236702" y="92189"/>
                </a:lnTo>
                <a:lnTo>
                  <a:pt x="236702" y="54190"/>
                </a:lnTo>
                <a:lnTo>
                  <a:pt x="233730" y="51904"/>
                </a:lnTo>
                <a:lnTo>
                  <a:pt x="226491" y="47066"/>
                </a:lnTo>
                <a:lnTo>
                  <a:pt x="219252" y="42189"/>
                </a:lnTo>
                <a:lnTo>
                  <a:pt x="211226" y="39751"/>
                </a:lnTo>
                <a:lnTo>
                  <a:pt x="202425" y="39751"/>
                </a:lnTo>
                <a:lnTo>
                  <a:pt x="167741" y="55892"/>
                </a:lnTo>
                <a:lnTo>
                  <a:pt x="154051" y="92189"/>
                </a:lnTo>
                <a:lnTo>
                  <a:pt x="153644" y="101638"/>
                </a:lnTo>
                <a:lnTo>
                  <a:pt x="154051" y="111074"/>
                </a:lnTo>
                <a:lnTo>
                  <a:pt x="167741" y="147358"/>
                </a:lnTo>
                <a:lnTo>
                  <a:pt x="202425" y="163309"/>
                </a:lnTo>
                <a:lnTo>
                  <a:pt x="211226" y="163309"/>
                </a:lnTo>
                <a:lnTo>
                  <a:pt x="219252" y="160921"/>
                </a:lnTo>
                <a:lnTo>
                  <a:pt x="233730" y="151384"/>
                </a:lnTo>
                <a:lnTo>
                  <a:pt x="237210" y="148729"/>
                </a:lnTo>
                <a:lnTo>
                  <a:pt x="236791" y="160820"/>
                </a:lnTo>
                <a:lnTo>
                  <a:pt x="261010" y="160820"/>
                </a:lnTo>
                <a:lnTo>
                  <a:pt x="261010" y="147929"/>
                </a:lnTo>
                <a:lnTo>
                  <a:pt x="261010" y="139954"/>
                </a:lnTo>
                <a:lnTo>
                  <a:pt x="261010" y="63106"/>
                </a:lnTo>
                <a:lnTo>
                  <a:pt x="261010" y="55333"/>
                </a:lnTo>
                <a:lnTo>
                  <a:pt x="261010" y="0"/>
                </a:lnTo>
                <a:close/>
              </a:path>
            </a:pathLst>
          </a:custGeom>
          <a:solidFill>
            <a:srgbClr val="424242"/>
          </a:solidFill>
        </p:spPr>
        <p:txBody>
          <a:bodyPr bIns="0" lIns="0" rIns="0" rtlCol="0" tIns="0" wrap="square"/>
          <a:p>
            <a:endParaRPr sz="1196"/>
          </a:p>
        </p:txBody>
      </p:sp>
      <p:pic>
        <p:nvPicPr>
          <p:cNvPr id="2097166" name="object 13"/>
          <p:cNvPicPr>
            <a:picLocks/>
          </p:cNvPicPr>
          <p:nvPr/>
        </p:nvPicPr>
        <p:blipFill>
          <a:blip xmlns:r="http://schemas.openxmlformats.org/officeDocument/2006/relationships" r:embed="rId3" cstate="print"/>
          <a:stretch>
            <a:fillRect/>
          </a:stretch>
        </p:blipFill>
        <p:spPr>
          <a:xfrm>
            <a:off x="6957680" y="503639"/>
            <a:ext cx="906067" cy="177745"/>
          </a:xfrm>
          <a:prstGeom prst="rect"/>
        </p:spPr>
      </p:pic>
      <p:grpSp>
        <p:nvGrpSpPr>
          <p:cNvPr id="104" name="object 14"/>
          <p:cNvGrpSpPr/>
          <p:nvPr/>
        </p:nvGrpSpPr>
        <p:grpSpPr>
          <a:xfrm>
            <a:off x="7921576" y="503639"/>
            <a:ext cx="882208" cy="142152"/>
            <a:chOff x="9266945" y="589444"/>
            <a:chExt cx="1032510" cy="166370"/>
          </a:xfrm>
        </p:grpSpPr>
        <p:pic>
          <p:nvPicPr>
            <p:cNvPr id="2097167" name="object 15"/>
            <p:cNvPicPr>
              <a:picLocks/>
            </p:cNvPicPr>
            <p:nvPr/>
          </p:nvPicPr>
          <p:blipFill>
            <a:blip xmlns:r="http://schemas.openxmlformats.org/officeDocument/2006/relationships" r:embed="rId4" cstate="print"/>
            <a:stretch>
              <a:fillRect/>
            </a:stretch>
          </p:blipFill>
          <p:spPr>
            <a:xfrm>
              <a:off x="9266945" y="589444"/>
              <a:ext cx="994674" cy="165793"/>
            </a:xfrm>
            <a:prstGeom prst="rect"/>
          </p:spPr>
        </p:pic>
        <p:sp>
          <p:nvSpPr>
            <p:cNvPr id="1048674" name="object 16"/>
            <p:cNvSpPr/>
            <p:nvPr/>
          </p:nvSpPr>
          <p:spPr>
            <a:xfrm>
              <a:off x="10275152" y="591932"/>
              <a:ext cx="24765" cy="161290"/>
            </a:xfrm>
            <a:custGeom>
              <a:avLst/>
              <a:ahLst/>
              <a:rect l="l" t="t" r="r" b="b"/>
              <a:pathLst>
                <a:path w="24765" h="161290">
                  <a:moveTo>
                    <a:pt x="24214" y="160818"/>
                  </a:moveTo>
                  <a:lnTo>
                    <a:pt x="0" y="160818"/>
                  </a:lnTo>
                  <a:lnTo>
                    <a:pt x="0" y="0"/>
                  </a:lnTo>
                  <a:lnTo>
                    <a:pt x="24214" y="0"/>
                  </a:lnTo>
                  <a:lnTo>
                    <a:pt x="24214" y="160818"/>
                  </a:lnTo>
                  <a:close/>
                </a:path>
              </a:pathLst>
            </a:custGeom>
            <a:solidFill>
              <a:srgbClr val="424242"/>
            </a:solidFill>
          </p:spPr>
          <p:txBody>
            <a:bodyPr bIns="0" lIns="0" rIns="0" rtlCol="0" tIns="0" wrap="square"/>
            <a:p>
              <a:endParaRPr sz="1196"/>
            </a:p>
          </p:txBody>
        </p:sp>
      </p:grpSp>
      <p:sp>
        <p:nvSpPr>
          <p:cNvPr id="1048675" name="object 17"/>
          <p:cNvSpPr/>
          <p:nvPr/>
        </p:nvSpPr>
        <p:spPr>
          <a:xfrm>
            <a:off x="2992717" y="783049"/>
            <a:ext cx="482881" cy="139981"/>
          </a:xfrm>
          <a:custGeom>
            <a:avLst/>
            <a:ahLst/>
            <a:rect l="l" t="t" r="r" b="b"/>
            <a:pathLst>
              <a:path w="565150" h="163830">
                <a:moveTo>
                  <a:pt x="156654" y="0"/>
                </a:moveTo>
                <a:lnTo>
                  <a:pt x="135623" y="0"/>
                </a:lnTo>
                <a:lnTo>
                  <a:pt x="135623" y="36322"/>
                </a:lnTo>
                <a:lnTo>
                  <a:pt x="135191" y="37566"/>
                </a:lnTo>
                <a:lnTo>
                  <a:pt x="134429" y="39890"/>
                </a:lnTo>
                <a:lnTo>
                  <a:pt x="135102" y="37795"/>
                </a:lnTo>
                <a:lnTo>
                  <a:pt x="135623" y="36322"/>
                </a:lnTo>
                <a:lnTo>
                  <a:pt x="135623" y="0"/>
                </a:lnTo>
                <a:lnTo>
                  <a:pt x="125895" y="0"/>
                </a:lnTo>
                <a:lnTo>
                  <a:pt x="78740" y="125387"/>
                </a:lnTo>
                <a:lnTo>
                  <a:pt x="41846" y="26339"/>
                </a:lnTo>
                <a:lnTo>
                  <a:pt x="32042" y="0"/>
                </a:lnTo>
                <a:lnTo>
                  <a:pt x="20485" y="0"/>
                </a:lnTo>
                <a:lnTo>
                  <a:pt x="20485" y="35712"/>
                </a:lnTo>
                <a:lnTo>
                  <a:pt x="20015" y="34493"/>
                </a:lnTo>
                <a:lnTo>
                  <a:pt x="20434" y="35560"/>
                </a:lnTo>
                <a:lnTo>
                  <a:pt x="20485" y="35712"/>
                </a:lnTo>
                <a:lnTo>
                  <a:pt x="20485" y="0"/>
                </a:lnTo>
                <a:lnTo>
                  <a:pt x="0" y="0"/>
                </a:lnTo>
                <a:lnTo>
                  <a:pt x="0" y="160820"/>
                </a:lnTo>
                <a:lnTo>
                  <a:pt x="23355" y="160820"/>
                </a:lnTo>
                <a:lnTo>
                  <a:pt x="23355" y="43218"/>
                </a:lnTo>
                <a:lnTo>
                  <a:pt x="23355" y="35204"/>
                </a:lnTo>
                <a:lnTo>
                  <a:pt x="23469" y="43548"/>
                </a:lnTo>
                <a:lnTo>
                  <a:pt x="24968" y="47574"/>
                </a:lnTo>
                <a:lnTo>
                  <a:pt x="25679" y="49606"/>
                </a:lnTo>
                <a:lnTo>
                  <a:pt x="26352" y="51676"/>
                </a:lnTo>
                <a:lnTo>
                  <a:pt x="66865" y="160820"/>
                </a:lnTo>
                <a:lnTo>
                  <a:pt x="88988" y="160820"/>
                </a:lnTo>
                <a:lnTo>
                  <a:pt x="102285" y="125387"/>
                </a:lnTo>
                <a:lnTo>
                  <a:pt x="130454" y="50355"/>
                </a:lnTo>
                <a:lnTo>
                  <a:pt x="131991" y="46139"/>
                </a:lnTo>
                <a:lnTo>
                  <a:pt x="133108" y="43218"/>
                </a:lnTo>
                <a:lnTo>
                  <a:pt x="133108" y="55486"/>
                </a:lnTo>
                <a:lnTo>
                  <a:pt x="133311" y="160820"/>
                </a:lnTo>
                <a:lnTo>
                  <a:pt x="156654" y="160820"/>
                </a:lnTo>
                <a:lnTo>
                  <a:pt x="156654" y="26339"/>
                </a:lnTo>
                <a:lnTo>
                  <a:pt x="156654" y="0"/>
                </a:lnTo>
                <a:close/>
              </a:path>
              <a:path w="565150" h="163830">
                <a:moveTo>
                  <a:pt x="276783" y="99517"/>
                </a:moveTo>
                <a:lnTo>
                  <a:pt x="268008" y="62230"/>
                </a:lnTo>
                <a:lnTo>
                  <a:pt x="265963" y="58940"/>
                </a:lnTo>
                <a:lnTo>
                  <a:pt x="261086" y="53314"/>
                </a:lnTo>
                <a:lnTo>
                  <a:pt x="255384" y="48526"/>
                </a:lnTo>
                <a:lnTo>
                  <a:pt x="252234" y="46634"/>
                </a:lnTo>
                <a:lnTo>
                  <a:pt x="252234" y="83705"/>
                </a:lnTo>
                <a:lnTo>
                  <a:pt x="252234" y="87922"/>
                </a:lnTo>
                <a:lnTo>
                  <a:pt x="196253" y="87769"/>
                </a:lnTo>
                <a:lnTo>
                  <a:pt x="197332" y="80657"/>
                </a:lnTo>
                <a:lnTo>
                  <a:pt x="200431" y="74637"/>
                </a:lnTo>
                <a:lnTo>
                  <a:pt x="210680" y="64719"/>
                </a:lnTo>
                <a:lnTo>
                  <a:pt x="217436" y="62230"/>
                </a:lnTo>
                <a:lnTo>
                  <a:pt x="231203" y="62230"/>
                </a:lnTo>
                <a:lnTo>
                  <a:pt x="252234" y="83705"/>
                </a:lnTo>
                <a:lnTo>
                  <a:pt x="252234" y="46634"/>
                </a:lnTo>
                <a:lnTo>
                  <a:pt x="248996" y="44678"/>
                </a:lnTo>
                <a:lnTo>
                  <a:pt x="242074" y="41935"/>
                </a:lnTo>
                <a:lnTo>
                  <a:pt x="234607" y="40297"/>
                </a:lnTo>
                <a:lnTo>
                  <a:pt x="226606" y="39738"/>
                </a:lnTo>
                <a:lnTo>
                  <a:pt x="219189" y="40208"/>
                </a:lnTo>
                <a:lnTo>
                  <a:pt x="182702" y="61963"/>
                </a:lnTo>
                <a:lnTo>
                  <a:pt x="171373" y="101219"/>
                </a:lnTo>
                <a:lnTo>
                  <a:pt x="171818" y="110947"/>
                </a:lnTo>
                <a:lnTo>
                  <a:pt x="186791" y="147612"/>
                </a:lnTo>
                <a:lnTo>
                  <a:pt x="226606" y="163296"/>
                </a:lnTo>
                <a:lnTo>
                  <a:pt x="235381" y="162763"/>
                </a:lnTo>
                <a:lnTo>
                  <a:pt x="268960" y="142557"/>
                </a:lnTo>
                <a:lnTo>
                  <a:pt x="269633" y="141020"/>
                </a:lnTo>
                <a:lnTo>
                  <a:pt x="272846" y="133807"/>
                </a:lnTo>
                <a:lnTo>
                  <a:pt x="275640" y="123304"/>
                </a:lnTo>
                <a:lnTo>
                  <a:pt x="251790" y="123304"/>
                </a:lnTo>
                <a:lnTo>
                  <a:pt x="249885" y="129730"/>
                </a:lnTo>
                <a:lnTo>
                  <a:pt x="246964" y="134302"/>
                </a:lnTo>
                <a:lnTo>
                  <a:pt x="239077" y="139674"/>
                </a:lnTo>
                <a:lnTo>
                  <a:pt x="233743" y="141020"/>
                </a:lnTo>
                <a:lnTo>
                  <a:pt x="217906" y="141020"/>
                </a:lnTo>
                <a:lnTo>
                  <a:pt x="210578" y="138125"/>
                </a:lnTo>
                <a:lnTo>
                  <a:pt x="199478" y="126517"/>
                </a:lnTo>
                <a:lnTo>
                  <a:pt x="196329" y="119087"/>
                </a:lnTo>
                <a:lnTo>
                  <a:pt x="195592" y="110045"/>
                </a:lnTo>
                <a:lnTo>
                  <a:pt x="275844" y="110045"/>
                </a:lnTo>
                <a:lnTo>
                  <a:pt x="276783" y="99517"/>
                </a:lnTo>
                <a:close/>
              </a:path>
              <a:path w="565150" h="163830">
                <a:moveTo>
                  <a:pt x="397560" y="0"/>
                </a:moveTo>
                <a:lnTo>
                  <a:pt x="373341" y="0"/>
                </a:lnTo>
                <a:lnTo>
                  <a:pt x="373786" y="54597"/>
                </a:lnTo>
                <a:lnTo>
                  <a:pt x="373253" y="54190"/>
                </a:lnTo>
                <a:lnTo>
                  <a:pt x="373253" y="92176"/>
                </a:lnTo>
                <a:lnTo>
                  <a:pt x="373253" y="111061"/>
                </a:lnTo>
                <a:lnTo>
                  <a:pt x="371932" y="117919"/>
                </a:lnTo>
                <a:lnTo>
                  <a:pt x="366318" y="129260"/>
                </a:lnTo>
                <a:lnTo>
                  <a:pt x="362635" y="133400"/>
                </a:lnTo>
                <a:lnTo>
                  <a:pt x="353529" y="138645"/>
                </a:lnTo>
                <a:lnTo>
                  <a:pt x="348615" y="139954"/>
                </a:lnTo>
                <a:lnTo>
                  <a:pt x="337616" y="139954"/>
                </a:lnTo>
                <a:lnTo>
                  <a:pt x="315328" y="92659"/>
                </a:lnTo>
                <a:lnTo>
                  <a:pt x="316395" y="86245"/>
                </a:lnTo>
                <a:lnTo>
                  <a:pt x="321144" y="74663"/>
                </a:lnTo>
                <a:lnTo>
                  <a:pt x="324421" y="70332"/>
                </a:lnTo>
                <a:lnTo>
                  <a:pt x="332854" y="64554"/>
                </a:lnTo>
                <a:lnTo>
                  <a:pt x="337756" y="63093"/>
                </a:lnTo>
                <a:lnTo>
                  <a:pt x="348615" y="63093"/>
                </a:lnTo>
                <a:lnTo>
                  <a:pt x="353491" y="64414"/>
                </a:lnTo>
                <a:lnTo>
                  <a:pt x="357962" y="67056"/>
                </a:lnTo>
                <a:lnTo>
                  <a:pt x="362458" y="69659"/>
                </a:lnTo>
                <a:lnTo>
                  <a:pt x="366153" y="73837"/>
                </a:lnTo>
                <a:lnTo>
                  <a:pt x="371906" y="85318"/>
                </a:lnTo>
                <a:lnTo>
                  <a:pt x="373253" y="92176"/>
                </a:lnTo>
                <a:lnTo>
                  <a:pt x="373253" y="54190"/>
                </a:lnTo>
                <a:lnTo>
                  <a:pt x="370281" y="51892"/>
                </a:lnTo>
                <a:lnTo>
                  <a:pt x="363042" y="47053"/>
                </a:lnTo>
                <a:lnTo>
                  <a:pt x="355790" y="42176"/>
                </a:lnTo>
                <a:lnTo>
                  <a:pt x="347776" y="39738"/>
                </a:lnTo>
                <a:lnTo>
                  <a:pt x="338975" y="39738"/>
                </a:lnTo>
                <a:lnTo>
                  <a:pt x="304292" y="55892"/>
                </a:lnTo>
                <a:lnTo>
                  <a:pt x="290588" y="92176"/>
                </a:lnTo>
                <a:lnTo>
                  <a:pt x="290195" y="101625"/>
                </a:lnTo>
                <a:lnTo>
                  <a:pt x="290588" y="111061"/>
                </a:lnTo>
                <a:lnTo>
                  <a:pt x="304292" y="147345"/>
                </a:lnTo>
                <a:lnTo>
                  <a:pt x="338975" y="163296"/>
                </a:lnTo>
                <a:lnTo>
                  <a:pt x="347776" y="163296"/>
                </a:lnTo>
                <a:lnTo>
                  <a:pt x="355790" y="160921"/>
                </a:lnTo>
                <a:lnTo>
                  <a:pt x="370281" y="151371"/>
                </a:lnTo>
                <a:lnTo>
                  <a:pt x="373761" y="148717"/>
                </a:lnTo>
                <a:lnTo>
                  <a:pt x="373341" y="160820"/>
                </a:lnTo>
                <a:lnTo>
                  <a:pt x="397560" y="160820"/>
                </a:lnTo>
                <a:lnTo>
                  <a:pt x="397560" y="147916"/>
                </a:lnTo>
                <a:lnTo>
                  <a:pt x="397560" y="139954"/>
                </a:lnTo>
                <a:lnTo>
                  <a:pt x="397560" y="63093"/>
                </a:lnTo>
                <a:lnTo>
                  <a:pt x="397560" y="55333"/>
                </a:lnTo>
                <a:lnTo>
                  <a:pt x="397560" y="0"/>
                </a:lnTo>
                <a:close/>
              </a:path>
              <a:path w="565150" h="163830">
                <a:moveTo>
                  <a:pt x="438404" y="42227"/>
                </a:moveTo>
                <a:lnTo>
                  <a:pt x="414185" y="42227"/>
                </a:lnTo>
                <a:lnTo>
                  <a:pt x="414185" y="160820"/>
                </a:lnTo>
                <a:lnTo>
                  <a:pt x="438404" y="160820"/>
                </a:lnTo>
                <a:lnTo>
                  <a:pt x="438404" y="42227"/>
                </a:lnTo>
                <a:close/>
              </a:path>
              <a:path w="565150" h="163830">
                <a:moveTo>
                  <a:pt x="441490" y="12877"/>
                </a:moveTo>
                <a:lnTo>
                  <a:pt x="439991" y="9258"/>
                </a:lnTo>
                <a:lnTo>
                  <a:pt x="433959" y="3022"/>
                </a:lnTo>
                <a:lnTo>
                  <a:pt x="430364" y="1473"/>
                </a:lnTo>
                <a:lnTo>
                  <a:pt x="421995" y="1473"/>
                </a:lnTo>
                <a:lnTo>
                  <a:pt x="418414" y="3022"/>
                </a:lnTo>
                <a:lnTo>
                  <a:pt x="412394" y="9258"/>
                </a:lnTo>
                <a:lnTo>
                  <a:pt x="410883" y="12877"/>
                </a:lnTo>
                <a:lnTo>
                  <a:pt x="410883" y="21259"/>
                </a:lnTo>
                <a:lnTo>
                  <a:pt x="412343" y="24955"/>
                </a:lnTo>
                <a:lnTo>
                  <a:pt x="418198" y="31178"/>
                </a:lnTo>
                <a:lnTo>
                  <a:pt x="421830" y="32740"/>
                </a:lnTo>
                <a:lnTo>
                  <a:pt x="430364" y="32740"/>
                </a:lnTo>
                <a:lnTo>
                  <a:pt x="433959" y="31178"/>
                </a:lnTo>
                <a:lnTo>
                  <a:pt x="439991" y="24955"/>
                </a:lnTo>
                <a:lnTo>
                  <a:pt x="441490" y="21259"/>
                </a:lnTo>
                <a:lnTo>
                  <a:pt x="441490" y="12877"/>
                </a:lnTo>
                <a:close/>
              </a:path>
              <a:path w="565150" h="163830">
                <a:moveTo>
                  <a:pt x="564832" y="137871"/>
                </a:moveTo>
                <a:lnTo>
                  <a:pt x="554139" y="137871"/>
                </a:lnTo>
                <a:lnTo>
                  <a:pt x="552564" y="137553"/>
                </a:lnTo>
                <a:lnTo>
                  <a:pt x="551891" y="136906"/>
                </a:lnTo>
                <a:lnTo>
                  <a:pt x="551243" y="136232"/>
                </a:lnTo>
                <a:lnTo>
                  <a:pt x="550989" y="134734"/>
                </a:lnTo>
                <a:lnTo>
                  <a:pt x="550926" y="127152"/>
                </a:lnTo>
                <a:lnTo>
                  <a:pt x="550926" y="108991"/>
                </a:lnTo>
                <a:lnTo>
                  <a:pt x="550926" y="81013"/>
                </a:lnTo>
                <a:lnTo>
                  <a:pt x="531698" y="45453"/>
                </a:lnTo>
                <a:lnTo>
                  <a:pt x="527088" y="43522"/>
                </a:lnTo>
                <a:lnTo>
                  <a:pt x="527088" y="142633"/>
                </a:lnTo>
                <a:lnTo>
                  <a:pt x="526961" y="141427"/>
                </a:lnTo>
                <a:lnTo>
                  <a:pt x="526961" y="127152"/>
                </a:lnTo>
                <a:lnTo>
                  <a:pt x="527088" y="142633"/>
                </a:lnTo>
                <a:lnTo>
                  <a:pt x="527088" y="43522"/>
                </a:lnTo>
                <a:lnTo>
                  <a:pt x="524154" y="42278"/>
                </a:lnTo>
                <a:lnTo>
                  <a:pt x="515759" y="40373"/>
                </a:lnTo>
                <a:lnTo>
                  <a:pt x="506514" y="39738"/>
                </a:lnTo>
                <a:lnTo>
                  <a:pt x="497357" y="40335"/>
                </a:lnTo>
                <a:lnTo>
                  <a:pt x="464235" y="61366"/>
                </a:lnTo>
                <a:lnTo>
                  <a:pt x="458381" y="79286"/>
                </a:lnTo>
                <a:lnTo>
                  <a:pt x="483209" y="79286"/>
                </a:lnTo>
                <a:lnTo>
                  <a:pt x="484962" y="73101"/>
                </a:lnTo>
                <a:lnTo>
                  <a:pt x="487641" y="68707"/>
                </a:lnTo>
                <a:lnTo>
                  <a:pt x="494855" y="63538"/>
                </a:lnTo>
                <a:lnTo>
                  <a:pt x="499808" y="62230"/>
                </a:lnTo>
                <a:lnTo>
                  <a:pt x="512800" y="62230"/>
                </a:lnTo>
                <a:lnTo>
                  <a:pt x="517944" y="63842"/>
                </a:lnTo>
                <a:lnTo>
                  <a:pt x="521538" y="67056"/>
                </a:lnTo>
                <a:lnTo>
                  <a:pt x="525157" y="70231"/>
                </a:lnTo>
                <a:lnTo>
                  <a:pt x="526961" y="75666"/>
                </a:lnTo>
                <a:lnTo>
                  <a:pt x="526961" y="87261"/>
                </a:lnTo>
                <a:lnTo>
                  <a:pt x="526961" y="108991"/>
                </a:lnTo>
                <a:lnTo>
                  <a:pt x="526961" y="125971"/>
                </a:lnTo>
                <a:lnTo>
                  <a:pt x="524395" y="131953"/>
                </a:lnTo>
                <a:lnTo>
                  <a:pt x="514108" y="139522"/>
                </a:lnTo>
                <a:lnTo>
                  <a:pt x="507504" y="141427"/>
                </a:lnTo>
                <a:lnTo>
                  <a:pt x="492620" y="141427"/>
                </a:lnTo>
                <a:lnTo>
                  <a:pt x="487451" y="140081"/>
                </a:lnTo>
                <a:lnTo>
                  <a:pt x="480517" y="134734"/>
                </a:lnTo>
                <a:lnTo>
                  <a:pt x="478790" y="130911"/>
                </a:lnTo>
                <a:lnTo>
                  <a:pt x="478790" y="121170"/>
                </a:lnTo>
                <a:lnTo>
                  <a:pt x="526961" y="108991"/>
                </a:lnTo>
                <a:lnTo>
                  <a:pt x="526961" y="87261"/>
                </a:lnTo>
                <a:lnTo>
                  <a:pt x="482904" y="91224"/>
                </a:lnTo>
                <a:lnTo>
                  <a:pt x="454799" y="117830"/>
                </a:lnTo>
                <a:lnTo>
                  <a:pt x="454025" y="125945"/>
                </a:lnTo>
                <a:lnTo>
                  <a:pt x="454025" y="127152"/>
                </a:lnTo>
                <a:lnTo>
                  <a:pt x="479386" y="161010"/>
                </a:lnTo>
                <a:lnTo>
                  <a:pt x="495490" y="163296"/>
                </a:lnTo>
                <a:lnTo>
                  <a:pt x="503224" y="162801"/>
                </a:lnTo>
                <a:lnTo>
                  <a:pt x="528370" y="148183"/>
                </a:lnTo>
                <a:lnTo>
                  <a:pt x="531063" y="154317"/>
                </a:lnTo>
                <a:lnTo>
                  <a:pt x="533819" y="156972"/>
                </a:lnTo>
                <a:lnTo>
                  <a:pt x="537679" y="158534"/>
                </a:lnTo>
                <a:lnTo>
                  <a:pt x="541566" y="160058"/>
                </a:lnTo>
                <a:lnTo>
                  <a:pt x="546760" y="160820"/>
                </a:lnTo>
                <a:lnTo>
                  <a:pt x="564832" y="160820"/>
                </a:lnTo>
                <a:lnTo>
                  <a:pt x="564832" y="137871"/>
                </a:lnTo>
                <a:close/>
              </a:path>
            </a:pathLst>
          </a:custGeom>
          <a:solidFill>
            <a:srgbClr val="424242"/>
          </a:solidFill>
        </p:spPr>
        <p:txBody>
          <a:bodyPr bIns="0" lIns="0" rIns="0" rtlCol="0" tIns="0" wrap="square"/>
          <a:p>
            <a:endParaRPr sz="1196"/>
          </a:p>
        </p:txBody>
      </p:sp>
      <p:sp>
        <p:nvSpPr>
          <p:cNvPr id="1048676" name="object 18"/>
          <p:cNvSpPr/>
          <p:nvPr/>
        </p:nvSpPr>
        <p:spPr>
          <a:xfrm>
            <a:off x="3532927" y="783049"/>
            <a:ext cx="294612" cy="139981"/>
          </a:xfrm>
          <a:custGeom>
            <a:avLst/>
            <a:ahLst/>
            <a:rect l="l" t="t" r="r" b="b"/>
            <a:pathLst>
              <a:path w="344804" h="163830">
                <a:moveTo>
                  <a:pt x="110820" y="137871"/>
                </a:moveTo>
                <a:lnTo>
                  <a:pt x="100114" y="137871"/>
                </a:lnTo>
                <a:lnTo>
                  <a:pt x="98552" y="137553"/>
                </a:lnTo>
                <a:lnTo>
                  <a:pt x="97866" y="136906"/>
                </a:lnTo>
                <a:lnTo>
                  <a:pt x="97231" y="136232"/>
                </a:lnTo>
                <a:lnTo>
                  <a:pt x="96964" y="134734"/>
                </a:lnTo>
                <a:lnTo>
                  <a:pt x="96901" y="127152"/>
                </a:lnTo>
                <a:lnTo>
                  <a:pt x="96901" y="108991"/>
                </a:lnTo>
                <a:lnTo>
                  <a:pt x="96901" y="81013"/>
                </a:lnTo>
                <a:lnTo>
                  <a:pt x="96126" y="71183"/>
                </a:lnTo>
                <a:lnTo>
                  <a:pt x="93776" y="62725"/>
                </a:lnTo>
                <a:lnTo>
                  <a:pt x="93497" y="62230"/>
                </a:lnTo>
                <a:lnTo>
                  <a:pt x="89852" y="55626"/>
                </a:lnTo>
                <a:lnTo>
                  <a:pt x="84366" y="49898"/>
                </a:lnTo>
                <a:lnTo>
                  <a:pt x="77673" y="45453"/>
                </a:lnTo>
                <a:lnTo>
                  <a:pt x="73075" y="43522"/>
                </a:lnTo>
                <a:lnTo>
                  <a:pt x="73075" y="142633"/>
                </a:lnTo>
                <a:lnTo>
                  <a:pt x="72948" y="141427"/>
                </a:lnTo>
                <a:lnTo>
                  <a:pt x="72948" y="127152"/>
                </a:lnTo>
                <a:lnTo>
                  <a:pt x="73075" y="142633"/>
                </a:lnTo>
                <a:lnTo>
                  <a:pt x="73075" y="43522"/>
                </a:lnTo>
                <a:lnTo>
                  <a:pt x="70129" y="42278"/>
                </a:lnTo>
                <a:lnTo>
                  <a:pt x="61734" y="40373"/>
                </a:lnTo>
                <a:lnTo>
                  <a:pt x="52489" y="39738"/>
                </a:lnTo>
                <a:lnTo>
                  <a:pt x="43345" y="40335"/>
                </a:lnTo>
                <a:lnTo>
                  <a:pt x="10210" y="61366"/>
                </a:lnTo>
                <a:lnTo>
                  <a:pt x="4368" y="79286"/>
                </a:lnTo>
                <a:lnTo>
                  <a:pt x="29184" y="79286"/>
                </a:lnTo>
                <a:lnTo>
                  <a:pt x="30949" y="73101"/>
                </a:lnTo>
                <a:lnTo>
                  <a:pt x="33616" y="68707"/>
                </a:lnTo>
                <a:lnTo>
                  <a:pt x="40830" y="63538"/>
                </a:lnTo>
                <a:lnTo>
                  <a:pt x="45783" y="62230"/>
                </a:lnTo>
                <a:lnTo>
                  <a:pt x="58788" y="62230"/>
                </a:lnTo>
                <a:lnTo>
                  <a:pt x="63931" y="63842"/>
                </a:lnTo>
                <a:lnTo>
                  <a:pt x="67513" y="67056"/>
                </a:lnTo>
                <a:lnTo>
                  <a:pt x="71132" y="70231"/>
                </a:lnTo>
                <a:lnTo>
                  <a:pt x="72948" y="75666"/>
                </a:lnTo>
                <a:lnTo>
                  <a:pt x="72948" y="87261"/>
                </a:lnTo>
                <a:lnTo>
                  <a:pt x="72948" y="108991"/>
                </a:lnTo>
                <a:lnTo>
                  <a:pt x="72948" y="125971"/>
                </a:lnTo>
                <a:lnTo>
                  <a:pt x="70370" y="131953"/>
                </a:lnTo>
                <a:lnTo>
                  <a:pt x="60083" y="139522"/>
                </a:lnTo>
                <a:lnTo>
                  <a:pt x="53479" y="141427"/>
                </a:lnTo>
                <a:lnTo>
                  <a:pt x="38595" y="141427"/>
                </a:lnTo>
                <a:lnTo>
                  <a:pt x="33439" y="140081"/>
                </a:lnTo>
                <a:lnTo>
                  <a:pt x="26492" y="134734"/>
                </a:lnTo>
                <a:lnTo>
                  <a:pt x="24765" y="130911"/>
                </a:lnTo>
                <a:lnTo>
                  <a:pt x="24765" y="121170"/>
                </a:lnTo>
                <a:lnTo>
                  <a:pt x="72948" y="108991"/>
                </a:lnTo>
                <a:lnTo>
                  <a:pt x="72948" y="87261"/>
                </a:lnTo>
                <a:lnTo>
                  <a:pt x="28879" y="91224"/>
                </a:lnTo>
                <a:lnTo>
                  <a:pt x="787" y="117830"/>
                </a:lnTo>
                <a:lnTo>
                  <a:pt x="0" y="125945"/>
                </a:lnTo>
                <a:lnTo>
                  <a:pt x="0" y="127152"/>
                </a:lnTo>
                <a:lnTo>
                  <a:pt x="25361" y="161010"/>
                </a:lnTo>
                <a:lnTo>
                  <a:pt x="41465" y="163296"/>
                </a:lnTo>
                <a:lnTo>
                  <a:pt x="49212" y="162801"/>
                </a:lnTo>
                <a:lnTo>
                  <a:pt x="74358" y="148183"/>
                </a:lnTo>
                <a:lnTo>
                  <a:pt x="77038" y="154317"/>
                </a:lnTo>
                <a:lnTo>
                  <a:pt x="79794" y="156972"/>
                </a:lnTo>
                <a:lnTo>
                  <a:pt x="83654" y="158534"/>
                </a:lnTo>
                <a:lnTo>
                  <a:pt x="87553" y="160058"/>
                </a:lnTo>
                <a:lnTo>
                  <a:pt x="92748" y="160820"/>
                </a:lnTo>
                <a:lnTo>
                  <a:pt x="110820" y="160820"/>
                </a:lnTo>
                <a:lnTo>
                  <a:pt x="110820" y="137871"/>
                </a:lnTo>
                <a:close/>
              </a:path>
              <a:path w="344804" h="163830">
                <a:moveTo>
                  <a:pt x="220903" y="86855"/>
                </a:moveTo>
                <a:lnTo>
                  <a:pt x="210769" y="53911"/>
                </a:lnTo>
                <a:lnTo>
                  <a:pt x="209423" y="52082"/>
                </a:lnTo>
                <a:lnTo>
                  <a:pt x="203301" y="46685"/>
                </a:lnTo>
                <a:lnTo>
                  <a:pt x="196367" y="42824"/>
                </a:lnTo>
                <a:lnTo>
                  <a:pt x="188607" y="40513"/>
                </a:lnTo>
                <a:lnTo>
                  <a:pt x="180035" y="39738"/>
                </a:lnTo>
                <a:lnTo>
                  <a:pt x="171538" y="39738"/>
                </a:lnTo>
                <a:lnTo>
                  <a:pt x="163880" y="41910"/>
                </a:lnTo>
                <a:lnTo>
                  <a:pt x="150241" y="50571"/>
                </a:lnTo>
                <a:lnTo>
                  <a:pt x="147142" y="52959"/>
                </a:lnTo>
                <a:lnTo>
                  <a:pt x="147751" y="42227"/>
                </a:lnTo>
                <a:lnTo>
                  <a:pt x="123532" y="42227"/>
                </a:lnTo>
                <a:lnTo>
                  <a:pt x="123532" y="160820"/>
                </a:lnTo>
                <a:lnTo>
                  <a:pt x="147751" y="160820"/>
                </a:lnTo>
                <a:lnTo>
                  <a:pt x="147751" y="84150"/>
                </a:lnTo>
                <a:lnTo>
                  <a:pt x="150152" y="76123"/>
                </a:lnTo>
                <a:lnTo>
                  <a:pt x="159791" y="65697"/>
                </a:lnTo>
                <a:lnTo>
                  <a:pt x="166204" y="63093"/>
                </a:lnTo>
                <a:lnTo>
                  <a:pt x="181571" y="63093"/>
                </a:lnTo>
                <a:lnTo>
                  <a:pt x="187172" y="65430"/>
                </a:lnTo>
                <a:lnTo>
                  <a:pt x="194818" y="74764"/>
                </a:lnTo>
                <a:lnTo>
                  <a:pt x="196735" y="82435"/>
                </a:lnTo>
                <a:lnTo>
                  <a:pt x="196735" y="160820"/>
                </a:lnTo>
                <a:lnTo>
                  <a:pt x="220903" y="160820"/>
                </a:lnTo>
                <a:lnTo>
                  <a:pt x="220903" y="86855"/>
                </a:lnTo>
                <a:close/>
              </a:path>
              <a:path w="344804" h="163830">
                <a:moveTo>
                  <a:pt x="344309" y="0"/>
                </a:moveTo>
                <a:lnTo>
                  <a:pt x="320090" y="0"/>
                </a:lnTo>
                <a:lnTo>
                  <a:pt x="320535" y="54597"/>
                </a:lnTo>
                <a:lnTo>
                  <a:pt x="320001" y="54190"/>
                </a:lnTo>
                <a:lnTo>
                  <a:pt x="320001" y="92176"/>
                </a:lnTo>
                <a:lnTo>
                  <a:pt x="320001" y="111061"/>
                </a:lnTo>
                <a:lnTo>
                  <a:pt x="318681" y="117919"/>
                </a:lnTo>
                <a:lnTo>
                  <a:pt x="313067" y="129260"/>
                </a:lnTo>
                <a:lnTo>
                  <a:pt x="309384" y="133400"/>
                </a:lnTo>
                <a:lnTo>
                  <a:pt x="300278" y="138645"/>
                </a:lnTo>
                <a:lnTo>
                  <a:pt x="295363" y="139954"/>
                </a:lnTo>
                <a:lnTo>
                  <a:pt x="284365" y="139954"/>
                </a:lnTo>
                <a:lnTo>
                  <a:pt x="262077" y="92659"/>
                </a:lnTo>
                <a:lnTo>
                  <a:pt x="263156" y="86245"/>
                </a:lnTo>
                <a:lnTo>
                  <a:pt x="267893" y="74663"/>
                </a:lnTo>
                <a:lnTo>
                  <a:pt x="271170" y="70332"/>
                </a:lnTo>
                <a:lnTo>
                  <a:pt x="279603" y="64554"/>
                </a:lnTo>
                <a:lnTo>
                  <a:pt x="284505" y="63093"/>
                </a:lnTo>
                <a:lnTo>
                  <a:pt x="295363" y="63093"/>
                </a:lnTo>
                <a:lnTo>
                  <a:pt x="300240" y="64414"/>
                </a:lnTo>
                <a:lnTo>
                  <a:pt x="304711" y="67056"/>
                </a:lnTo>
                <a:lnTo>
                  <a:pt x="309206" y="69659"/>
                </a:lnTo>
                <a:lnTo>
                  <a:pt x="312902" y="73837"/>
                </a:lnTo>
                <a:lnTo>
                  <a:pt x="318655" y="85318"/>
                </a:lnTo>
                <a:lnTo>
                  <a:pt x="320001" y="92176"/>
                </a:lnTo>
                <a:lnTo>
                  <a:pt x="320001" y="54190"/>
                </a:lnTo>
                <a:lnTo>
                  <a:pt x="317030" y="51892"/>
                </a:lnTo>
                <a:lnTo>
                  <a:pt x="309791" y="47053"/>
                </a:lnTo>
                <a:lnTo>
                  <a:pt x="302539" y="42176"/>
                </a:lnTo>
                <a:lnTo>
                  <a:pt x="294525" y="39738"/>
                </a:lnTo>
                <a:lnTo>
                  <a:pt x="285724" y="39738"/>
                </a:lnTo>
                <a:lnTo>
                  <a:pt x="251040" y="55892"/>
                </a:lnTo>
                <a:lnTo>
                  <a:pt x="237337" y="92176"/>
                </a:lnTo>
                <a:lnTo>
                  <a:pt x="236943" y="101625"/>
                </a:lnTo>
                <a:lnTo>
                  <a:pt x="237337" y="111061"/>
                </a:lnTo>
                <a:lnTo>
                  <a:pt x="251040" y="147345"/>
                </a:lnTo>
                <a:lnTo>
                  <a:pt x="285724" y="163296"/>
                </a:lnTo>
                <a:lnTo>
                  <a:pt x="294525" y="163296"/>
                </a:lnTo>
                <a:lnTo>
                  <a:pt x="302539" y="160921"/>
                </a:lnTo>
                <a:lnTo>
                  <a:pt x="317030" y="151371"/>
                </a:lnTo>
                <a:lnTo>
                  <a:pt x="320509" y="148717"/>
                </a:lnTo>
                <a:lnTo>
                  <a:pt x="320090" y="160820"/>
                </a:lnTo>
                <a:lnTo>
                  <a:pt x="344309" y="160820"/>
                </a:lnTo>
                <a:lnTo>
                  <a:pt x="344309" y="147916"/>
                </a:lnTo>
                <a:lnTo>
                  <a:pt x="344309" y="139954"/>
                </a:lnTo>
                <a:lnTo>
                  <a:pt x="344309" y="63093"/>
                </a:lnTo>
                <a:lnTo>
                  <a:pt x="344309" y="55333"/>
                </a:lnTo>
                <a:lnTo>
                  <a:pt x="344309" y="0"/>
                </a:lnTo>
                <a:close/>
              </a:path>
            </a:pathLst>
          </a:custGeom>
          <a:solidFill>
            <a:srgbClr val="424242"/>
          </a:solidFill>
        </p:spPr>
        <p:txBody>
          <a:bodyPr bIns="0" lIns="0" rIns="0" rtlCol="0" tIns="0" wrap="square"/>
          <a:p>
            <a:endParaRPr sz="1196"/>
          </a:p>
        </p:txBody>
      </p:sp>
      <p:grpSp>
        <p:nvGrpSpPr>
          <p:cNvPr id="105" name="object 19"/>
          <p:cNvGrpSpPr/>
          <p:nvPr/>
        </p:nvGrpSpPr>
        <p:grpSpPr>
          <a:xfrm>
            <a:off x="3893515" y="782518"/>
            <a:ext cx="425370" cy="140524"/>
            <a:chOff x="4552621" y="915836"/>
            <a:chExt cx="497840" cy="164465"/>
          </a:xfrm>
        </p:grpSpPr>
        <p:sp>
          <p:nvSpPr>
            <p:cNvPr id="1048677" name="object 20"/>
            <p:cNvSpPr/>
            <p:nvPr/>
          </p:nvSpPr>
          <p:spPr>
            <a:xfrm>
              <a:off x="4552619" y="915847"/>
              <a:ext cx="111125" cy="161290"/>
            </a:xfrm>
            <a:custGeom>
              <a:avLst/>
              <a:ahLst/>
              <a:rect l="l" t="t" r="r" b="b"/>
              <a:pathLst>
                <a:path w="111125" h="161290">
                  <a:moveTo>
                    <a:pt x="110909" y="138430"/>
                  </a:moveTo>
                  <a:lnTo>
                    <a:pt x="25425" y="138430"/>
                  </a:lnTo>
                  <a:lnTo>
                    <a:pt x="25425" y="91440"/>
                  </a:lnTo>
                  <a:lnTo>
                    <a:pt x="99644" y="91440"/>
                  </a:lnTo>
                  <a:lnTo>
                    <a:pt x="99644" y="68580"/>
                  </a:lnTo>
                  <a:lnTo>
                    <a:pt x="25425" y="68580"/>
                  </a:lnTo>
                  <a:lnTo>
                    <a:pt x="25425" y="24130"/>
                  </a:lnTo>
                  <a:lnTo>
                    <a:pt x="108826" y="24130"/>
                  </a:lnTo>
                  <a:lnTo>
                    <a:pt x="108826" y="0"/>
                  </a:lnTo>
                  <a:lnTo>
                    <a:pt x="0" y="0"/>
                  </a:lnTo>
                  <a:lnTo>
                    <a:pt x="0" y="24130"/>
                  </a:lnTo>
                  <a:lnTo>
                    <a:pt x="0" y="68580"/>
                  </a:lnTo>
                  <a:lnTo>
                    <a:pt x="0" y="91440"/>
                  </a:lnTo>
                  <a:lnTo>
                    <a:pt x="0" y="138430"/>
                  </a:lnTo>
                  <a:lnTo>
                    <a:pt x="0" y="161290"/>
                  </a:lnTo>
                  <a:lnTo>
                    <a:pt x="110909" y="161290"/>
                  </a:lnTo>
                  <a:lnTo>
                    <a:pt x="110909" y="138430"/>
                  </a:lnTo>
                  <a:close/>
                </a:path>
              </a:pathLst>
            </a:custGeom>
            <a:solidFill>
              <a:srgbClr val="424242"/>
            </a:solidFill>
          </p:spPr>
          <p:txBody>
            <a:bodyPr bIns="0" lIns="0" rIns="0" rtlCol="0" tIns="0" wrap="square"/>
            <a:p>
              <a:endParaRPr sz="1196"/>
            </a:p>
          </p:txBody>
        </p:sp>
        <p:pic>
          <p:nvPicPr>
            <p:cNvPr id="2097168" name="object 21"/>
            <p:cNvPicPr>
              <a:picLocks/>
            </p:cNvPicPr>
            <p:nvPr/>
          </p:nvPicPr>
          <p:blipFill>
            <a:blip xmlns:r="http://schemas.openxmlformats.org/officeDocument/2006/relationships" r:embed="rId5" cstate="print"/>
            <a:stretch>
              <a:fillRect/>
            </a:stretch>
          </p:blipFill>
          <p:spPr>
            <a:xfrm>
              <a:off x="4684207" y="956195"/>
              <a:ext cx="153915" cy="120867"/>
            </a:xfrm>
            <a:prstGeom prst="rect"/>
          </p:spPr>
        </p:pic>
        <p:sp>
          <p:nvSpPr>
            <p:cNvPr id="1048678" name="object 22"/>
            <p:cNvSpPr/>
            <p:nvPr/>
          </p:nvSpPr>
          <p:spPr>
            <a:xfrm>
              <a:off x="4857711" y="916457"/>
              <a:ext cx="193040" cy="163830"/>
            </a:xfrm>
            <a:custGeom>
              <a:avLst/>
              <a:ahLst/>
              <a:rect l="l" t="t" r="r" b="b"/>
              <a:pathLst>
                <a:path w="193039" h="163830">
                  <a:moveTo>
                    <a:pt x="110807" y="137871"/>
                  </a:moveTo>
                  <a:lnTo>
                    <a:pt x="100114" y="137871"/>
                  </a:lnTo>
                  <a:lnTo>
                    <a:pt x="98539" y="137553"/>
                  </a:lnTo>
                  <a:lnTo>
                    <a:pt x="97866" y="136906"/>
                  </a:lnTo>
                  <a:lnTo>
                    <a:pt x="97218" y="136232"/>
                  </a:lnTo>
                  <a:lnTo>
                    <a:pt x="96964" y="134734"/>
                  </a:lnTo>
                  <a:lnTo>
                    <a:pt x="96901" y="127152"/>
                  </a:lnTo>
                  <a:lnTo>
                    <a:pt x="96901" y="108991"/>
                  </a:lnTo>
                  <a:lnTo>
                    <a:pt x="96901" y="81013"/>
                  </a:lnTo>
                  <a:lnTo>
                    <a:pt x="77660" y="45453"/>
                  </a:lnTo>
                  <a:lnTo>
                    <a:pt x="73063" y="43522"/>
                  </a:lnTo>
                  <a:lnTo>
                    <a:pt x="73063" y="142633"/>
                  </a:lnTo>
                  <a:lnTo>
                    <a:pt x="72936" y="141427"/>
                  </a:lnTo>
                  <a:lnTo>
                    <a:pt x="72936" y="127152"/>
                  </a:lnTo>
                  <a:lnTo>
                    <a:pt x="73063" y="142633"/>
                  </a:lnTo>
                  <a:lnTo>
                    <a:pt x="73063" y="43522"/>
                  </a:lnTo>
                  <a:lnTo>
                    <a:pt x="70116" y="42278"/>
                  </a:lnTo>
                  <a:lnTo>
                    <a:pt x="61722" y="40373"/>
                  </a:lnTo>
                  <a:lnTo>
                    <a:pt x="52476" y="39738"/>
                  </a:lnTo>
                  <a:lnTo>
                    <a:pt x="43332" y="40335"/>
                  </a:lnTo>
                  <a:lnTo>
                    <a:pt x="10210" y="61366"/>
                  </a:lnTo>
                  <a:lnTo>
                    <a:pt x="4356" y="79286"/>
                  </a:lnTo>
                  <a:lnTo>
                    <a:pt x="29184" y="79286"/>
                  </a:lnTo>
                  <a:lnTo>
                    <a:pt x="30937" y="73101"/>
                  </a:lnTo>
                  <a:lnTo>
                    <a:pt x="33616" y="68707"/>
                  </a:lnTo>
                  <a:lnTo>
                    <a:pt x="40817" y="63538"/>
                  </a:lnTo>
                  <a:lnTo>
                    <a:pt x="45783" y="62230"/>
                  </a:lnTo>
                  <a:lnTo>
                    <a:pt x="58775" y="62230"/>
                  </a:lnTo>
                  <a:lnTo>
                    <a:pt x="63919" y="63842"/>
                  </a:lnTo>
                  <a:lnTo>
                    <a:pt x="67513" y="67056"/>
                  </a:lnTo>
                  <a:lnTo>
                    <a:pt x="71132" y="70231"/>
                  </a:lnTo>
                  <a:lnTo>
                    <a:pt x="72936" y="75666"/>
                  </a:lnTo>
                  <a:lnTo>
                    <a:pt x="72936" y="87261"/>
                  </a:lnTo>
                  <a:lnTo>
                    <a:pt x="72936" y="108991"/>
                  </a:lnTo>
                  <a:lnTo>
                    <a:pt x="72936" y="125971"/>
                  </a:lnTo>
                  <a:lnTo>
                    <a:pt x="70370" y="131953"/>
                  </a:lnTo>
                  <a:lnTo>
                    <a:pt x="60083" y="139522"/>
                  </a:lnTo>
                  <a:lnTo>
                    <a:pt x="53479" y="141427"/>
                  </a:lnTo>
                  <a:lnTo>
                    <a:pt x="38582" y="141427"/>
                  </a:lnTo>
                  <a:lnTo>
                    <a:pt x="33426" y="140081"/>
                  </a:lnTo>
                  <a:lnTo>
                    <a:pt x="26492" y="134734"/>
                  </a:lnTo>
                  <a:lnTo>
                    <a:pt x="24765" y="130911"/>
                  </a:lnTo>
                  <a:lnTo>
                    <a:pt x="24765" y="121170"/>
                  </a:lnTo>
                  <a:lnTo>
                    <a:pt x="72936" y="108991"/>
                  </a:lnTo>
                  <a:lnTo>
                    <a:pt x="72936" y="87261"/>
                  </a:lnTo>
                  <a:lnTo>
                    <a:pt x="28879" y="91224"/>
                  </a:lnTo>
                  <a:lnTo>
                    <a:pt x="774" y="117830"/>
                  </a:lnTo>
                  <a:lnTo>
                    <a:pt x="0" y="125945"/>
                  </a:lnTo>
                  <a:lnTo>
                    <a:pt x="0" y="127152"/>
                  </a:lnTo>
                  <a:lnTo>
                    <a:pt x="25361" y="161010"/>
                  </a:lnTo>
                  <a:lnTo>
                    <a:pt x="41465" y="163296"/>
                  </a:lnTo>
                  <a:lnTo>
                    <a:pt x="49199" y="162801"/>
                  </a:lnTo>
                  <a:lnTo>
                    <a:pt x="74345" y="148183"/>
                  </a:lnTo>
                  <a:lnTo>
                    <a:pt x="77038" y="154317"/>
                  </a:lnTo>
                  <a:lnTo>
                    <a:pt x="79794" y="156972"/>
                  </a:lnTo>
                  <a:lnTo>
                    <a:pt x="83654" y="158534"/>
                  </a:lnTo>
                  <a:lnTo>
                    <a:pt x="87541" y="160058"/>
                  </a:lnTo>
                  <a:lnTo>
                    <a:pt x="92735" y="160820"/>
                  </a:lnTo>
                  <a:lnTo>
                    <a:pt x="110807" y="160820"/>
                  </a:lnTo>
                  <a:lnTo>
                    <a:pt x="110807" y="137871"/>
                  </a:lnTo>
                  <a:close/>
                </a:path>
                <a:path w="193039" h="163830">
                  <a:moveTo>
                    <a:pt x="147739" y="42227"/>
                  </a:moveTo>
                  <a:lnTo>
                    <a:pt x="123532" y="42227"/>
                  </a:lnTo>
                  <a:lnTo>
                    <a:pt x="123532" y="160820"/>
                  </a:lnTo>
                  <a:lnTo>
                    <a:pt x="147739" y="160820"/>
                  </a:lnTo>
                  <a:lnTo>
                    <a:pt x="147739" y="42227"/>
                  </a:lnTo>
                  <a:close/>
                </a:path>
                <a:path w="193039" h="163830">
                  <a:moveTo>
                    <a:pt x="150837" y="12877"/>
                  </a:moveTo>
                  <a:lnTo>
                    <a:pt x="149339" y="9258"/>
                  </a:lnTo>
                  <a:lnTo>
                    <a:pt x="143306" y="3022"/>
                  </a:lnTo>
                  <a:lnTo>
                    <a:pt x="139700" y="1473"/>
                  </a:lnTo>
                  <a:lnTo>
                    <a:pt x="131343" y="1473"/>
                  </a:lnTo>
                  <a:lnTo>
                    <a:pt x="127762" y="3022"/>
                  </a:lnTo>
                  <a:lnTo>
                    <a:pt x="121729" y="9258"/>
                  </a:lnTo>
                  <a:lnTo>
                    <a:pt x="120230" y="12877"/>
                  </a:lnTo>
                  <a:lnTo>
                    <a:pt x="120230" y="21259"/>
                  </a:lnTo>
                  <a:lnTo>
                    <a:pt x="121678" y="24955"/>
                  </a:lnTo>
                  <a:lnTo>
                    <a:pt x="127533" y="31178"/>
                  </a:lnTo>
                  <a:lnTo>
                    <a:pt x="131178" y="32740"/>
                  </a:lnTo>
                  <a:lnTo>
                    <a:pt x="139700" y="32740"/>
                  </a:lnTo>
                  <a:lnTo>
                    <a:pt x="143306" y="31178"/>
                  </a:lnTo>
                  <a:lnTo>
                    <a:pt x="149339" y="24955"/>
                  </a:lnTo>
                  <a:lnTo>
                    <a:pt x="150837" y="21259"/>
                  </a:lnTo>
                  <a:lnTo>
                    <a:pt x="150837" y="12877"/>
                  </a:lnTo>
                  <a:close/>
                </a:path>
                <a:path w="193039" h="163830">
                  <a:moveTo>
                    <a:pt x="192709" y="0"/>
                  </a:moveTo>
                  <a:lnTo>
                    <a:pt x="168490" y="0"/>
                  </a:lnTo>
                  <a:lnTo>
                    <a:pt x="168490" y="160820"/>
                  </a:lnTo>
                  <a:lnTo>
                    <a:pt x="192709" y="160820"/>
                  </a:lnTo>
                  <a:lnTo>
                    <a:pt x="192709" y="0"/>
                  </a:lnTo>
                  <a:close/>
                </a:path>
              </a:pathLst>
            </a:custGeom>
            <a:solidFill>
              <a:srgbClr val="424242"/>
            </a:solidFill>
          </p:spPr>
          <p:txBody>
            <a:bodyPr bIns="0" lIns="0" rIns="0" rtlCol="0" tIns="0" wrap="square"/>
            <a:p>
              <a:endParaRPr sz="1196"/>
            </a:p>
          </p:txBody>
        </p:sp>
      </p:grpSp>
      <p:sp>
        <p:nvSpPr>
          <p:cNvPr id="1048679" name="object 23"/>
          <p:cNvSpPr/>
          <p:nvPr/>
        </p:nvSpPr>
        <p:spPr>
          <a:xfrm>
            <a:off x="4388765" y="783049"/>
            <a:ext cx="622320" cy="139981"/>
          </a:xfrm>
          <a:custGeom>
            <a:avLst/>
            <a:ahLst/>
            <a:rect l="l" t="t" r="r" b="b"/>
            <a:pathLst>
              <a:path w="728345" h="163830">
                <a:moveTo>
                  <a:pt x="25438" y="0"/>
                </a:moveTo>
                <a:lnTo>
                  <a:pt x="0" y="0"/>
                </a:lnTo>
                <a:lnTo>
                  <a:pt x="0" y="160820"/>
                </a:lnTo>
                <a:lnTo>
                  <a:pt x="25438" y="160820"/>
                </a:lnTo>
                <a:lnTo>
                  <a:pt x="25438" y="0"/>
                </a:lnTo>
                <a:close/>
              </a:path>
              <a:path w="728345" h="163830">
                <a:moveTo>
                  <a:pt x="145072" y="0"/>
                </a:moveTo>
                <a:lnTo>
                  <a:pt x="120853" y="0"/>
                </a:lnTo>
                <a:lnTo>
                  <a:pt x="121297" y="54597"/>
                </a:lnTo>
                <a:lnTo>
                  <a:pt x="120764" y="54190"/>
                </a:lnTo>
                <a:lnTo>
                  <a:pt x="120764" y="92176"/>
                </a:lnTo>
                <a:lnTo>
                  <a:pt x="120764" y="111061"/>
                </a:lnTo>
                <a:lnTo>
                  <a:pt x="119443" y="117919"/>
                </a:lnTo>
                <a:lnTo>
                  <a:pt x="113830" y="129260"/>
                </a:lnTo>
                <a:lnTo>
                  <a:pt x="110147" y="133400"/>
                </a:lnTo>
                <a:lnTo>
                  <a:pt x="101041" y="138645"/>
                </a:lnTo>
                <a:lnTo>
                  <a:pt x="96126" y="139954"/>
                </a:lnTo>
                <a:lnTo>
                  <a:pt x="85128" y="139954"/>
                </a:lnTo>
                <a:lnTo>
                  <a:pt x="62839" y="92659"/>
                </a:lnTo>
                <a:lnTo>
                  <a:pt x="63919" y="86245"/>
                </a:lnTo>
                <a:lnTo>
                  <a:pt x="68656" y="74663"/>
                </a:lnTo>
                <a:lnTo>
                  <a:pt x="71932" y="70332"/>
                </a:lnTo>
                <a:lnTo>
                  <a:pt x="80365" y="64554"/>
                </a:lnTo>
                <a:lnTo>
                  <a:pt x="85267" y="63093"/>
                </a:lnTo>
                <a:lnTo>
                  <a:pt x="96126" y="63093"/>
                </a:lnTo>
                <a:lnTo>
                  <a:pt x="101003" y="64414"/>
                </a:lnTo>
                <a:lnTo>
                  <a:pt x="105473" y="67056"/>
                </a:lnTo>
                <a:lnTo>
                  <a:pt x="109969" y="69659"/>
                </a:lnTo>
                <a:lnTo>
                  <a:pt x="113665" y="73837"/>
                </a:lnTo>
                <a:lnTo>
                  <a:pt x="119418" y="85318"/>
                </a:lnTo>
                <a:lnTo>
                  <a:pt x="120764" y="92176"/>
                </a:lnTo>
                <a:lnTo>
                  <a:pt x="120764" y="54190"/>
                </a:lnTo>
                <a:lnTo>
                  <a:pt x="117792" y="51892"/>
                </a:lnTo>
                <a:lnTo>
                  <a:pt x="110553" y="47053"/>
                </a:lnTo>
                <a:lnTo>
                  <a:pt x="103301" y="42176"/>
                </a:lnTo>
                <a:lnTo>
                  <a:pt x="95288" y="39738"/>
                </a:lnTo>
                <a:lnTo>
                  <a:pt x="86487" y="39738"/>
                </a:lnTo>
                <a:lnTo>
                  <a:pt x="51803" y="55892"/>
                </a:lnTo>
                <a:lnTo>
                  <a:pt x="38100" y="92176"/>
                </a:lnTo>
                <a:lnTo>
                  <a:pt x="37706" y="101625"/>
                </a:lnTo>
                <a:lnTo>
                  <a:pt x="38100" y="111061"/>
                </a:lnTo>
                <a:lnTo>
                  <a:pt x="51803" y="147345"/>
                </a:lnTo>
                <a:lnTo>
                  <a:pt x="86487" y="163296"/>
                </a:lnTo>
                <a:lnTo>
                  <a:pt x="95288" y="163296"/>
                </a:lnTo>
                <a:lnTo>
                  <a:pt x="103301" y="160921"/>
                </a:lnTo>
                <a:lnTo>
                  <a:pt x="117792" y="151371"/>
                </a:lnTo>
                <a:lnTo>
                  <a:pt x="121272" y="148717"/>
                </a:lnTo>
                <a:lnTo>
                  <a:pt x="120853" y="160820"/>
                </a:lnTo>
                <a:lnTo>
                  <a:pt x="145072" y="160820"/>
                </a:lnTo>
                <a:lnTo>
                  <a:pt x="145072" y="147916"/>
                </a:lnTo>
                <a:lnTo>
                  <a:pt x="145072" y="139954"/>
                </a:lnTo>
                <a:lnTo>
                  <a:pt x="145072" y="63093"/>
                </a:lnTo>
                <a:lnTo>
                  <a:pt x="145072" y="55333"/>
                </a:lnTo>
                <a:lnTo>
                  <a:pt x="145072" y="0"/>
                </a:lnTo>
                <a:close/>
              </a:path>
              <a:path w="728345" h="163830">
                <a:moveTo>
                  <a:pt x="261924" y="99517"/>
                </a:moveTo>
                <a:lnTo>
                  <a:pt x="253149" y="62230"/>
                </a:lnTo>
                <a:lnTo>
                  <a:pt x="251104" y="58940"/>
                </a:lnTo>
                <a:lnTo>
                  <a:pt x="246227" y="53314"/>
                </a:lnTo>
                <a:lnTo>
                  <a:pt x="240525" y="48526"/>
                </a:lnTo>
                <a:lnTo>
                  <a:pt x="237388" y="46634"/>
                </a:lnTo>
                <a:lnTo>
                  <a:pt x="237388" y="83705"/>
                </a:lnTo>
                <a:lnTo>
                  <a:pt x="237388" y="87922"/>
                </a:lnTo>
                <a:lnTo>
                  <a:pt x="181394" y="87769"/>
                </a:lnTo>
                <a:lnTo>
                  <a:pt x="182473" y="80657"/>
                </a:lnTo>
                <a:lnTo>
                  <a:pt x="185572" y="74637"/>
                </a:lnTo>
                <a:lnTo>
                  <a:pt x="195821" y="64719"/>
                </a:lnTo>
                <a:lnTo>
                  <a:pt x="202577" y="62230"/>
                </a:lnTo>
                <a:lnTo>
                  <a:pt x="216357" y="62230"/>
                </a:lnTo>
                <a:lnTo>
                  <a:pt x="237388" y="83705"/>
                </a:lnTo>
                <a:lnTo>
                  <a:pt x="237388" y="46634"/>
                </a:lnTo>
                <a:lnTo>
                  <a:pt x="234149" y="44678"/>
                </a:lnTo>
                <a:lnTo>
                  <a:pt x="227215" y="41935"/>
                </a:lnTo>
                <a:lnTo>
                  <a:pt x="219748" y="40297"/>
                </a:lnTo>
                <a:lnTo>
                  <a:pt x="211747" y="39738"/>
                </a:lnTo>
                <a:lnTo>
                  <a:pt x="204330" y="40208"/>
                </a:lnTo>
                <a:lnTo>
                  <a:pt x="167843" y="61963"/>
                </a:lnTo>
                <a:lnTo>
                  <a:pt x="156514" y="101219"/>
                </a:lnTo>
                <a:lnTo>
                  <a:pt x="156959" y="110947"/>
                </a:lnTo>
                <a:lnTo>
                  <a:pt x="171932" y="147612"/>
                </a:lnTo>
                <a:lnTo>
                  <a:pt x="211747" y="163296"/>
                </a:lnTo>
                <a:lnTo>
                  <a:pt x="220522" y="162763"/>
                </a:lnTo>
                <a:lnTo>
                  <a:pt x="254101" y="142557"/>
                </a:lnTo>
                <a:lnTo>
                  <a:pt x="254774" y="141020"/>
                </a:lnTo>
                <a:lnTo>
                  <a:pt x="257987" y="133807"/>
                </a:lnTo>
                <a:lnTo>
                  <a:pt x="260781" y="123304"/>
                </a:lnTo>
                <a:lnTo>
                  <a:pt x="236931" y="123304"/>
                </a:lnTo>
                <a:lnTo>
                  <a:pt x="235026" y="129730"/>
                </a:lnTo>
                <a:lnTo>
                  <a:pt x="232105" y="134302"/>
                </a:lnTo>
                <a:lnTo>
                  <a:pt x="224218" y="139674"/>
                </a:lnTo>
                <a:lnTo>
                  <a:pt x="218884" y="141020"/>
                </a:lnTo>
                <a:lnTo>
                  <a:pt x="203047" y="141020"/>
                </a:lnTo>
                <a:lnTo>
                  <a:pt x="195719" y="138125"/>
                </a:lnTo>
                <a:lnTo>
                  <a:pt x="184619" y="126517"/>
                </a:lnTo>
                <a:lnTo>
                  <a:pt x="181470" y="119087"/>
                </a:lnTo>
                <a:lnTo>
                  <a:pt x="180733" y="110045"/>
                </a:lnTo>
                <a:lnTo>
                  <a:pt x="260985" y="110045"/>
                </a:lnTo>
                <a:lnTo>
                  <a:pt x="261924" y="99517"/>
                </a:lnTo>
                <a:close/>
              </a:path>
              <a:path w="728345" h="163830">
                <a:moveTo>
                  <a:pt x="385559" y="137871"/>
                </a:moveTo>
                <a:lnTo>
                  <a:pt x="374865" y="137871"/>
                </a:lnTo>
                <a:lnTo>
                  <a:pt x="373291" y="137553"/>
                </a:lnTo>
                <a:lnTo>
                  <a:pt x="372618" y="136906"/>
                </a:lnTo>
                <a:lnTo>
                  <a:pt x="371970" y="136232"/>
                </a:lnTo>
                <a:lnTo>
                  <a:pt x="371716" y="134734"/>
                </a:lnTo>
                <a:lnTo>
                  <a:pt x="371652" y="127152"/>
                </a:lnTo>
                <a:lnTo>
                  <a:pt x="371652" y="108991"/>
                </a:lnTo>
                <a:lnTo>
                  <a:pt x="371652" y="81013"/>
                </a:lnTo>
                <a:lnTo>
                  <a:pt x="352425" y="45453"/>
                </a:lnTo>
                <a:lnTo>
                  <a:pt x="347814" y="43522"/>
                </a:lnTo>
                <a:lnTo>
                  <a:pt x="347814" y="142633"/>
                </a:lnTo>
                <a:lnTo>
                  <a:pt x="347687" y="141427"/>
                </a:lnTo>
                <a:lnTo>
                  <a:pt x="347687" y="127152"/>
                </a:lnTo>
                <a:lnTo>
                  <a:pt x="347814" y="142633"/>
                </a:lnTo>
                <a:lnTo>
                  <a:pt x="347814" y="43522"/>
                </a:lnTo>
                <a:lnTo>
                  <a:pt x="344881" y="42278"/>
                </a:lnTo>
                <a:lnTo>
                  <a:pt x="336486" y="40373"/>
                </a:lnTo>
                <a:lnTo>
                  <a:pt x="327240" y="39738"/>
                </a:lnTo>
                <a:lnTo>
                  <a:pt x="318084" y="40335"/>
                </a:lnTo>
                <a:lnTo>
                  <a:pt x="284962" y="61366"/>
                </a:lnTo>
                <a:lnTo>
                  <a:pt x="279107" y="79286"/>
                </a:lnTo>
                <a:lnTo>
                  <a:pt x="303936" y="79286"/>
                </a:lnTo>
                <a:lnTo>
                  <a:pt x="305689" y="73101"/>
                </a:lnTo>
                <a:lnTo>
                  <a:pt x="308368" y="68707"/>
                </a:lnTo>
                <a:lnTo>
                  <a:pt x="315582" y="63538"/>
                </a:lnTo>
                <a:lnTo>
                  <a:pt x="320535" y="62230"/>
                </a:lnTo>
                <a:lnTo>
                  <a:pt x="333527" y="62230"/>
                </a:lnTo>
                <a:lnTo>
                  <a:pt x="338670" y="63842"/>
                </a:lnTo>
                <a:lnTo>
                  <a:pt x="342265" y="67056"/>
                </a:lnTo>
                <a:lnTo>
                  <a:pt x="345884" y="70231"/>
                </a:lnTo>
                <a:lnTo>
                  <a:pt x="347687" y="75666"/>
                </a:lnTo>
                <a:lnTo>
                  <a:pt x="347687" y="87261"/>
                </a:lnTo>
                <a:lnTo>
                  <a:pt x="347687" y="108991"/>
                </a:lnTo>
                <a:lnTo>
                  <a:pt x="347687" y="125971"/>
                </a:lnTo>
                <a:lnTo>
                  <a:pt x="345122" y="131953"/>
                </a:lnTo>
                <a:lnTo>
                  <a:pt x="334835" y="139522"/>
                </a:lnTo>
                <a:lnTo>
                  <a:pt x="328231" y="141427"/>
                </a:lnTo>
                <a:lnTo>
                  <a:pt x="313347" y="141427"/>
                </a:lnTo>
                <a:lnTo>
                  <a:pt x="308178" y="140081"/>
                </a:lnTo>
                <a:lnTo>
                  <a:pt x="301244" y="134734"/>
                </a:lnTo>
                <a:lnTo>
                  <a:pt x="299516" y="130911"/>
                </a:lnTo>
                <a:lnTo>
                  <a:pt x="299516" y="121170"/>
                </a:lnTo>
                <a:lnTo>
                  <a:pt x="347687" y="108991"/>
                </a:lnTo>
                <a:lnTo>
                  <a:pt x="347687" y="87261"/>
                </a:lnTo>
                <a:lnTo>
                  <a:pt x="303631" y="91224"/>
                </a:lnTo>
                <a:lnTo>
                  <a:pt x="275526" y="117830"/>
                </a:lnTo>
                <a:lnTo>
                  <a:pt x="274751" y="125945"/>
                </a:lnTo>
                <a:lnTo>
                  <a:pt x="274751" y="127152"/>
                </a:lnTo>
                <a:lnTo>
                  <a:pt x="300113" y="161010"/>
                </a:lnTo>
                <a:lnTo>
                  <a:pt x="316217" y="163296"/>
                </a:lnTo>
                <a:lnTo>
                  <a:pt x="323951" y="162801"/>
                </a:lnTo>
                <a:lnTo>
                  <a:pt x="349097" y="148183"/>
                </a:lnTo>
                <a:lnTo>
                  <a:pt x="351790" y="154317"/>
                </a:lnTo>
                <a:lnTo>
                  <a:pt x="354545" y="156972"/>
                </a:lnTo>
                <a:lnTo>
                  <a:pt x="358406" y="158534"/>
                </a:lnTo>
                <a:lnTo>
                  <a:pt x="362292" y="160058"/>
                </a:lnTo>
                <a:lnTo>
                  <a:pt x="367487" y="160820"/>
                </a:lnTo>
                <a:lnTo>
                  <a:pt x="385559" y="160820"/>
                </a:lnTo>
                <a:lnTo>
                  <a:pt x="385559" y="137871"/>
                </a:lnTo>
                <a:close/>
              </a:path>
              <a:path w="728345" h="163830">
                <a:moveTo>
                  <a:pt x="452259" y="42227"/>
                </a:moveTo>
                <a:lnTo>
                  <a:pt x="425399" y="42227"/>
                </a:lnTo>
                <a:lnTo>
                  <a:pt x="425399" y="10198"/>
                </a:lnTo>
                <a:lnTo>
                  <a:pt x="401243" y="10198"/>
                </a:lnTo>
                <a:lnTo>
                  <a:pt x="401243" y="42227"/>
                </a:lnTo>
                <a:lnTo>
                  <a:pt x="383374" y="42227"/>
                </a:lnTo>
                <a:lnTo>
                  <a:pt x="383374" y="64516"/>
                </a:lnTo>
                <a:lnTo>
                  <a:pt x="401243" y="64516"/>
                </a:lnTo>
                <a:lnTo>
                  <a:pt x="401243" y="128879"/>
                </a:lnTo>
                <a:lnTo>
                  <a:pt x="401726" y="136829"/>
                </a:lnTo>
                <a:lnTo>
                  <a:pt x="422173" y="160820"/>
                </a:lnTo>
                <a:lnTo>
                  <a:pt x="452259" y="160820"/>
                </a:lnTo>
                <a:lnTo>
                  <a:pt x="452259" y="138480"/>
                </a:lnTo>
                <a:lnTo>
                  <a:pt x="431190" y="138480"/>
                </a:lnTo>
                <a:lnTo>
                  <a:pt x="428536" y="137807"/>
                </a:lnTo>
                <a:lnTo>
                  <a:pt x="426034" y="135064"/>
                </a:lnTo>
                <a:lnTo>
                  <a:pt x="425399" y="131851"/>
                </a:lnTo>
                <a:lnTo>
                  <a:pt x="425399" y="64516"/>
                </a:lnTo>
                <a:lnTo>
                  <a:pt x="452259" y="64516"/>
                </a:lnTo>
                <a:lnTo>
                  <a:pt x="452259" y="42227"/>
                </a:lnTo>
                <a:close/>
              </a:path>
              <a:path w="728345" h="163830">
                <a:moveTo>
                  <a:pt x="491998" y="42227"/>
                </a:moveTo>
                <a:lnTo>
                  <a:pt x="467779" y="42227"/>
                </a:lnTo>
                <a:lnTo>
                  <a:pt x="467779" y="160820"/>
                </a:lnTo>
                <a:lnTo>
                  <a:pt x="491998" y="160820"/>
                </a:lnTo>
                <a:lnTo>
                  <a:pt x="491998" y="42227"/>
                </a:lnTo>
                <a:close/>
              </a:path>
              <a:path w="728345" h="163830">
                <a:moveTo>
                  <a:pt x="495096" y="12877"/>
                </a:moveTo>
                <a:lnTo>
                  <a:pt x="493585" y="9258"/>
                </a:lnTo>
                <a:lnTo>
                  <a:pt x="487565" y="3022"/>
                </a:lnTo>
                <a:lnTo>
                  <a:pt x="483958" y="1473"/>
                </a:lnTo>
                <a:lnTo>
                  <a:pt x="475602" y="1473"/>
                </a:lnTo>
                <a:lnTo>
                  <a:pt x="472020" y="3022"/>
                </a:lnTo>
                <a:lnTo>
                  <a:pt x="465988" y="9258"/>
                </a:lnTo>
                <a:lnTo>
                  <a:pt x="464489" y="12877"/>
                </a:lnTo>
                <a:lnTo>
                  <a:pt x="464489" y="21259"/>
                </a:lnTo>
                <a:lnTo>
                  <a:pt x="465937" y="24955"/>
                </a:lnTo>
                <a:lnTo>
                  <a:pt x="471792" y="31178"/>
                </a:lnTo>
                <a:lnTo>
                  <a:pt x="475437" y="32740"/>
                </a:lnTo>
                <a:lnTo>
                  <a:pt x="483958" y="32740"/>
                </a:lnTo>
                <a:lnTo>
                  <a:pt x="487565" y="31178"/>
                </a:lnTo>
                <a:lnTo>
                  <a:pt x="493585" y="24955"/>
                </a:lnTo>
                <a:lnTo>
                  <a:pt x="495096" y="21259"/>
                </a:lnTo>
                <a:lnTo>
                  <a:pt x="495096" y="12877"/>
                </a:lnTo>
                <a:close/>
              </a:path>
              <a:path w="728345" h="163830">
                <a:moveTo>
                  <a:pt x="618439" y="101422"/>
                </a:moveTo>
                <a:lnTo>
                  <a:pt x="607491" y="63093"/>
                </a:lnTo>
                <a:lnTo>
                  <a:pt x="593661" y="49149"/>
                </a:lnTo>
                <a:lnTo>
                  <a:pt x="593661" y="93395"/>
                </a:lnTo>
                <a:lnTo>
                  <a:pt x="593661" y="109575"/>
                </a:lnTo>
                <a:lnTo>
                  <a:pt x="569264" y="139954"/>
                </a:lnTo>
                <a:lnTo>
                  <a:pt x="557047" y="139954"/>
                </a:lnTo>
                <a:lnTo>
                  <a:pt x="532396" y="109575"/>
                </a:lnTo>
                <a:lnTo>
                  <a:pt x="532396" y="93395"/>
                </a:lnTo>
                <a:lnTo>
                  <a:pt x="557187" y="63093"/>
                </a:lnTo>
                <a:lnTo>
                  <a:pt x="569264" y="63093"/>
                </a:lnTo>
                <a:lnTo>
                  <a:pt x="574560" y="64604"/>
                </a:lnTo>
                <a:lnTo>
                  <a:pt x="579094" y="67614"/>
                </a:lnTo>
                <a:lnTo>
                  <a:pt x="583666" y="70586"/>
                </a:lnTo>
                <a:lnTo>
                  <a:pt x="587235" y="74968"/>
                </a:lnTo>
                <a:lnTo>
                  <a:pt x="592378" y="86512"/>
                </a:lnTo>
                <a:lnTo>
                  <a:pt x="593661" y="93395"/>
                </a:lnTo>
                <a:lnTo>
                  <a:pt x="593661" y="49149"/>
                </a:lnTo>
                <a:lnTo>
                  <a:pt x="563206" y="39738"/>
                </a:lnTo>
                <a:lnTo>
                  <a:pt x="555879" y="40208"/>
                </a:lnTo>
                <a:lnTo>
                  <a:pt x="519379" y="62166"/>
                </a:lnTo>
                <a:lnTo>
                  <a:pt x="507568" y="101422"/>
                </a:lnTo>
                <a:lnTo>
                  <a:pt x="508050" y="110540"/>
                </a:lnTo>
                <a:lnTo>
                  <a:pt x="524154" y="146850"/>
                </a:lnTo>
                <a:lnTo>
                  <a:pt x="563206" y="163296"/>
                </a:lnTo>
                <a:lnTo>
                  <a:pt x="570547" y="162839"/>
                </a:lnTo>
                <a:lnTo>
                  <a:pt x="606793" y="141058"/>
                </a:lnTo>
                <a:lnTo>
                  <a:pt x="617969" y="110540"/>
                </a:lnTo>
                <a:lnTo>
                  <a:pt x="618439" y="101422"/>
                </a:lnTo>
                <a:close/>
              </a:path>
              <a:path w="728345" h="163830">
                <a:moveTo>
                  <a:pt x="727887" y="86855"/>
                </a:moveTo>
                <a:lnTo>
                  <a:pt x="717753" y="53911"/>
                </a:lnTo>
                <a:lnTo>
                  <a:pt x="716407" y="52082"/>
                </a:lnTo>
                <a:lnTo>
                  <a:pt x="710285" y="46685"/>
                </a:lnTo>
                <a:lnTo>
                  <a:pt x="703351" y="42824"/>
                </a:lnTo>
                <a:lnTo>
                  <a:pt x="695591" y="40513"/>
                </a:lnTo>
                <a:lnTo>
                  <a:pt x="687019" y="39738"/>
                </a:lnTo>
                <a:lnTo>
                  <a:pt x="678522" y="39738"/>
                </a:lnTo>
                <a:lnTo>
                  <a:pt x="670852" y="41910"/>
                </a:lnTo>
                <a:lnTo>
                  <a:pt x="657225" y="50571"/>
                </a:lnTo>
                <a:lnTo>
                  <a:pt x="654126" y="52959"/>
                </a:lnTo>
                <a:lnTo>
                  <a:pt x="654735" y="42227"/>
                </a:lnTo>
                <a:lnTo>
                  <a:pt x="630516" y="42227"/>
                </a:lnTo>
                <a:lnTo>
                  <a:pt x="630516" y="160820"/>
                </a:lnTo>
                <a:lnTo>
                  <a:pt x="654735" y="160820"/>
                </a:lnTo>
                <a:lnTo>
                  <a:pt x="654735" y="84150"/>
                </a:lnTo>
                <a:lnTo>
                  <a:pt x="657136" y="76123"/>
                </a:lnTo>
                <a:lnTo>
                  <a:pt x="666775" y="65697"/>
                </a:lnTo>
                <a:lnTo>
                  <a:pt x="673188" y="63093"/>
                </a:lnTo>
                <a:lnTo>
                  <a:pt x="688555" y="63093"/>
                </a:lnTo>
                <a:lnTo>
                  <a:pt x="694156" y="65430"/>
                </a:lnTo>
                <a:lnTo>
                  <a:pt x="701802" y="74764"/>
                </a:lnTo>
                <a:lnTo>
                  <a:pt x="703719" y="82435"/>
                </a:lnTo>
                <a:lnTo>
                  <a:pt x="703719" y="160820"/>
                </a:lnTo>
                <a:lnTo>
                  <a:pt x="727887" y="160820"/>
                </a:lnTo>
                <a:lnTo>
                  <a:pt x="727887" y="86855"/>
                </a:lnTo>
                <a:close/>
              </a:path>
            </a:pathLst>
          </a:custGeom>
          <a:solidFill>
            <a:srgbClr val="424242"/>
          </a:solidFill>
        </p:spPr>
        <p:txBody>
          <a:bodyPr bIns="0" lIns="0" rIns="0" rtlCol="0" tIns="0" wrap="square"/>
          <a:p>
            <a:endParaRPr sz="1196"/>
          </a:p>
        </p:txBody>
      </p:sp>
      <p:sp>
        <p:nvSpPr>
          <p:cNvPr id="1048680" name="object 24"/>
          <p:cNvSpPr/>
          <p:nvPr/>
        </p:nvSpPr>
        <p:spPr>
          <a:xfrm>
            <a:off x="5075749" y="783049"/>
            <a:ext cx="294612" cy="139981"/>
          </a:xfrm>
          <a:custGeom>
            <a:avLst/>
            <a:ahLst/>
            <a:rect l="l" t="t" r="r" b="b"/>
            <a:pathLst>
              <a:path w="344804" h="163830">
                <a:moveTo>
                  <a:pt x="110807" y="137871"/>
                </a:moveTo>
                <a:lnTo>
                  <a:pt x="100114" y="137871"/>
                </a:lnTo>
                <a:lnTo>
                  <a:pt x="98539" y="137553"/>
                </a:lnTo>
                <a:lnTo>
                  <a:pt x="97866" y="136906"/>
                </a:lnTo>
                <a:lnTo>
                  <a:pt x="97231" y="136232"/>
                </a:lnTo>
                <a:lnTo>
                  <a:pt x="96964" y="134734"/>
                </a:lnTo>
                <a:lnTo>
                  <a:pt x="96901" y="127152"/>
                </a:lnTo>
                <a:lnTo>
                  <a:pt x="96901" y="108991"/>
                </a:lnTo>
                <a:lnTo>
                  <a:pt x="96901" y="81013"/>
                </a:lnTo>
                <a:lnTo>
                  <a:pt x="77673" y="45453"/>
                </a:lnTo>
                <a:lnTo>
                  <a:pt x="73063" y="43522"/>
                </a:lnTo>
                <a:lnTo>
                  <a:pt x="73063" y="142633"/>
                </a:lnTo>
                <a:lnTo>
                  <a:pt x="72948" y="141427"/>
                </a:lnTo>
                <a:lnTo>
                  <a:pt x="72948" y="127152"/>
                </a:lnTo>
                <a:lnTo>
                  <a:pt x="73063" y="142633"/>
                </a:lnTo>
                <a:lnTo>
                  <a:pt x="73063" y="43522"/>
                </a:lnTo>
                <a:lnTo>
                  <a:pt x="70129" y="42278"/>
                </a:lnTo>
                <a:lnTo>
                  <a:pt x="61734" y="40373"/>
                </a:lnTo>
                <a:lnTo>
                  <a:pt x="52489" y="39738"/>
                </a:lnTo>
                <a:lnTo>
                  <a:pt x="43332" y="40335"/>
                </a:lnTo>
                <a:lnTo>
                  <a:pt x="10210" y="61366"/>
                </a:lnTo>
                <a:lnTo>
                  <a:pt x="4356" y="79286"/>
                </a:lnTo>
                <a:lnTo>
                  <a:pt x="29184" y="79286"/>
                </a:lnTo>
                <a:lnTo>
                  <a:pt x="30949" y="73101"/>
                </a:lnTo>
                <a:lnTo>
                  <a:pt x="33616" y="68707"/>
                </a:lnTo>
                <a:lnTo>
                  <a:pt x="40830" y="63538"/>
                </a:lnTo>
                <a:lnTo>
                  <a:pt x="45783" y="62230"/>
                </a:lnTo>
                <a:lnTo>
                  <a:pt x="58775" y="62230"/>
                </a:lnTo>
                <a:lnTo>
                  <a:pt x="63919" y="63842"/>
                </a:lnTo>
                <a:lnTo>
                  <a:pt x="67513" y="67056"/>
                </a:lnTo>
                <a:lnTo>
                  <a:pt x="71132" y="70231"/>
                </a:lnTo>
                <a:lnTo>
                  <a:pt x="72948" y="75666"/>
                </a:lnTo>
                <a:lnTo>
                  <a:pt x="72948" y="87261"/>
                </a:lnTo>
                <a:lnTo>
                  <a:pt x="72948" y="108991"/>
                </a:lnTo>
                <a:lnTo>
                  <a:pt x="72948" y="125971"/>
                </a:lnTo>
                <a:lnTo>
                  <a:pt x="70370" y="131953"/>
                </a:lnTo>
                <a:lnTo>
                  <a:pt x="60083" y="139522"/>
                </a:lnTo>
                <a:lnTo>
                  <a:pt x="53479" y="141427"/>
                </a:lnTo>
                <a:lnTo>
                  <a:pt x="38595" y="141427"/>
                </a:lnTo>
                <a:lnTo>
                  <a:pt x="33426" y="140081"/>
                </a:lnTo>
                <a:lnTo>
                  <a:pt x="26492" y="134734"/>
                </a:lnTo>
                <a:lnTo>
                  <a:pt x="24765" y="130911"/>
                </a:lnTo>
                <a:lnTo>
                  <a:pt x="24765" y="121170"/>
                </a:lnTo>
                <a:lnTo>
                  <a:pt x="72948" y="108991"/>
                </a:lnTo>
                <a:lnTo>
                  <a:pt x="72948" y="87261"/>
                </a:lnTo>
                <a:lnTo>
                  <a:pt x="28879" y="91224"/>
                </a:lnTo>
                <a:lnTo>
                  <a:pt x="774" y="117830"/>
                </a:lnTo>
                <a:lnTo>
                  <a:pt x="0" y="125945"/>
                </a:lnTo>
                <a:lnTo>
                  <a:pt x="0" y="127152"/>
                </a:lnTo>
                <a:lnTo>
                  <a:pt x="25361" y="161010"/>
                </a:lnTo>
                <a:lnTo>
                  <a:pt x="41465" y="163296"/>
                </a:lnTo>
                <a:lnTo>
                  <a:pt x="49199" y="162801"/>
                </a:lnTo>
                <a:lnTo>
                  <a:pt x="74358" y="148183"/>
                </a:lnTo>
                <a:lnTo>
                  <a:pt x="77038" y="154317"/>
                </a:lnTo>
                <a:lnTo>
                  <a:pt x="79794" y="156972"/>
                </a:lnTo>
                <a:lnTo>
                  <a:pt x="83654" y="158534"/>
                </a:lnTo>
                <a:lnTo>
                  <a:pt x="87541" y="160058"/>
                </a:lnTo>
                <a:lnTo>
                  <a:pt x="92735" y="160820"/>
                </a:lnTo>
                <a:lnTo>
                  <a:pt x="110807" y="160820"/>
                </a:lnTo>
                <a:lnTo>
                  <a:pt x="110807" y="137871"/>
                </a:lnTo>
                <a:close/>
              </a:path>
              <a:path w="344804" h="163830">
                <a:moveTo>
                  <a:pt x="220891" y="86855"/>
                </a:moveTo>
                <a:lnTo>
                  <a:pt x="210769" y="53911"/>
                </a:lnTo>
                <a:lnTo>
                  <a:pt x="209423" y="52082"/>
                </a:lnTo>
                <a:lnTo>
                  <a:pt x="203301" y="46685"/>
                </a:lnTo>
                <a:lnTo>
                  <a:pt x="196367" y="42824"/>
                </a:lnTo>
                <a:lnTo>
                  <a:pt x="188607" y="40513"/>
                </a:lnTo>
                <a:lnTo>
                  <a:pt x="180035" y="39738"/>
                </a:lnTo>
                <a:lnTo>
                  <a:pt x="171538" y="39738"/>
                </a:lnTo>
                <a:lnTo>
                  <a:pt x="163868" y="41910"/>
                </a:lnTo>
                <a:lnTo>
                  <a:pt x="150228" y="50571"/>
                </a:lnTo>
                <a:lnTo>
                  <a:pt x="147142" y="52959"/>
                </a:lnTo>
                <a:lnTo>
                  <a:pt x="147751" y="42227"/>
                </a:lnTo>
                <a:lnTo>
                  <a:pt x="123532" y="42227"/>
                </a:lnTo>
                <a:lnTo>
                  <a:pt x="123532" y="160820"/>
                </a:lnTo>
                <a:lnTo>
                  <a:pt x="147751" y="160820"/>
                </a:lnTo>
                <a:lnTo>
                  <a:pt x="147751" y="84150"/>
                </a:lnTo>
                <a:lnTo>
                  <a:pt x="150152" y="76123"/>
                </a:lnTo>
                <a:lnTo>
                  <a:pt x="159791" y="65697"/>
                </a:lnTo>
                <a:lnTo>
                  <a:pt x="166204" y="63093"/>
                </a:lnTo>
                <a:lnTo>
                  <a:pt x="181571" y="63093"/>
                </a:lnTo>
                <a:lnTo>
                  <a:pt x="187172" y="65430"/>
                </a:lnTo>
                <a:lnTo>
                  <a:pt x="194818" y="74764"/>
                </a:lnTo>
                <a:lnTo>
                  <a:pt x="196735" y="82435"/>
                </a:lnTo>
                <a:lnTo>
                  <a:pt x="196735" y="160820"/>
                </a:lnTo>
                <a:lnTo>
                  <a:pt x="220891" y="160820"/>
                </a:lnTo>
                <a:lnTo>
                  <a:pt x="220891" y="86855"/>
                </a:lnTo>
                <a:close/>
              </a:path>
              <a:path w="344804" h="163830">
                <a:moveTo>
                  <a:pt x="344297" y="0"/>
                </a:moveTo>
                <a:lnTo>
                  <a:pt x="320090" y="0"/>
                </a:lnTo>
                <a:lnTo>
                  <a:pt x="320535" y="54597"/>
                </a:lnTo>
                <a:lnTo>
                  <a:pt x="320001" y="54190"/>
                </a:lnTo>
                <a:lnTo>
                  <a:pt x="320001" y="92176"/>
                </a:lnTo>
                <a:lnTo>
                  <a:pt x="320001" y="111061"/>
                </a:lnTo>
                <a:lnTo>
                  <a:pt x="318681" y="117919"/>
                </a:lnTo>
                <a:lnTo>
                  <a:pt x="313067" y="129260"/>
                </a:lnTo>
                <a:lnTo>
                  <a:pt x="309372" y="133400"/>
                </a:lnTo>
                <a:lnTo>
                  <a:pt x="300278" y="138645"/>
                </a:lnTo>
                <a:lnTo>
                  <a:pt x="295363" y="139954"/>
                </a:lnTo>
                <a:lnTo>
                  <a:pt x="284365" y="139954"/>
                </a:lnTo>
                <a:lnTo>
                  <a:pt x="262077" y="92659"/>
                </a:lnTo>
                <a:lnTo>
                  <a:pt x="263144" y="86245"/>
                </a:lnTo>
                <a:lnTo>
                  <a:pt x="267881" y="74663"/>
                </a:lnTo>
                <a:lnTo>
                  <a:pt x="271170" y="70332"/>
                </a:lnTo>
                <a:lnTo>
                  <a:pt x="279590" y="64554"/>
                </a:lnTo>
                <a:lnTo>
                  <a:pt x="284505" y="63093"/>
                </a:lnTo>
                <a:lnTo>
                  <a:pt x="295363" y="63093"/>
                </a:lnTo>
                <a:lnTo>
                  <a:pt x="300240" y="64414"/>
                </a:lnTo>
                <a:lnTo>
                  <a:pt x="304711" y="67056"/>
                </a:lnTo>
                <a:lnTo>
                  <a:pt x="309206" y="69659"/>
                </a:lnTo>
                <a:lnTo>
                  <a:pt x="312902" y="73837"/>
                </a:lnTo>
                <a:lnTo>
                  <a:pt x="318655" y="85318"/>
                </a:lnTo>
                <a:lnTo>
                  <a:pt x="320001" y="92176"/>
                </a:lnTo>
                <a:lnTo>
                  <a:pt x="320001" y="54190"/>
                </a:lnTo>
                <a:lnTo>
                  <a:pt x="317030" y="51892"/>
                </a:lnTo>
                <a:lnTo>
                  <a:pt x="309778" y="47053"/>
                </a:lnTo>
                <a:lnTo>
                  <a:pt x="302539" y="42176"/>
                </a:lnTo>
                <a:lnTo>
                  <a:pt x="294525" y="39738"/>
                </a:lnTo>
                <a:lnTo>
                  <a:pt x="285724" y="39738"/>
                </a:lnTo>
                <a:lnTo>
                  <a:pt x="251040" y="55892"/>
                </a:lnTo>
                <a:lnTo>
                  <a:pt x="237337" y="92176"/>
                </a:lnTo>
                <a:lnTo>
                  <a:pt x="236943" y="101625"/>
                </a:lnTo>
                <a:lnTo>
                  <a:pt x="237337" y="111061"/>
                </a:lnTo>
                <a:lnTo>
                  <a:pt x="251040" y="147345"/>
                </a:lnTo>
                <a:lnTo>
                  <a:pt x="285724" y="163296"/>
                </a:lnTo>
                <a:lnTo>
                  <a:pt x="294525" y="163296"/>
                </a:lnTo>
                <a:lnTo>
                  <a:pt x="302539" y="160921"/>
                </a:lnTo>
                <a:lnTo>
                  <a:pt x="317030" y="151371"/>
                </a:lnTo>
                <a:lnTo>
                  <a:pt x="320509" y="148717"/>
                </a:lnTo>
                <a:lnTo>
                  <a:pt x="320090" y="160820"/>
                </a:lnTo>
                <a:lnTo>
                  <a:pt x="344297" y="160820"/>
                </a:lnTo>
                <a:lnTo>
                  <a:pt x="344297" y="147916"/>
                </a:lnTo>
                <a:lnTo>
                  <a:pt x="344297" y="139954"/>
                </a:lnTo>
                <a:lnTo>
                  <a:pt x="344297" y="63093"/>
                </a:lnTo>
                <a:lnTo>
                  <a:pt x="344297" y="55333"/>
                </a:lnTo>
                <a:lnTo>
                  <a:pt x="344297" y="0"/>
                </a:lnTo>
                <a:close/>
              </a:path>
            </a:pathLst>
          </a:custGeom>
          <a:solidFill>
            <a:srgbClr val="424242"/>
          </a:solidFill>
        </p:spPr>
        <p:txBody>
          <a:bodyPr bIns="0" lIns="0" rIns="0" rtlCol="0" tIns="0" wrap="square"/>
          <a:p>
            <a:endParaRPr sz="1196"/>
          </a:p>
        </p:txBody>
      </p:sp>
      <p:sp>
        <p:nvSpPr>
          <p:cNvPr id="1048681" name="object 25"/>
          <p:cNvSpPr/>
          <p:nvPr/>
        </p:nvSpPr>
        <p:spPr>
          <a:xfrm>
            <a:off x="5431561" y="774541"/>
            <a:ext cx="729748" cy="171993"/>
          </a:xfrm>
          <a:custGeom>
            <a:avLst/>
            <a:ahLst/>
            <a:rect l="l" t="t" r="r" b="b"/>
            <a:pathLst>
              <a:path w="854075" h="201294">
                <a:moveTo>
                  <a:pt x="135636" y="116255"/>
                </a:moveTo>
                <a:lnTo>
                  <a:pt x="108686" y="116255"/>
                </a:lnTo>
                <a:lnTo>
                  <a:pt x="107137" y="124447"/>
                </a:lnTo>
                <a:lnTo>
                  <a:pt x="104775" y="131356"/>
                </a:lnTo>
                <a:lnTo>
                  <a:pt x="101600" y="136982"/>
                </a:lnTo>
                <a:lnTo>
                  <a:pt x="97612" y="141325"/>
                </a:lnTo>
                <a:lnTo>
                  <a:pt x="91757" y="146240"/>
                </a:lnTo>
                <a:lnTo>
                  <a:pt x="83858" y="148691"/>
                </a:lnTo>
                <a:lnTo>
                  <a:pt x="73914" y="148691"/>
                </a:lnTo>
                <a:lnTo>
                  <a:pt x="38900" y="133210"/>
                </a:lnTo>
                <a:lnTo>
                  <a:pt x="26441" y="90360"/>
                </a:lnTo>
                <a:lnTo>
                  <a:pt x="26784" y="81800"/>
                </a:lnTo>
                <a:lnTo>
                  <a:pt x="42684" y="43053"/>
                </a:lnTo>
                <a:lnTo>
                  <a:pt x="62357" y="32080"/>
                </a:lnTo>
                <a:lnTo>
                  <a:pt x="81407" y="32080"/>
                </a:lnTo>
                <a:lnTo>
                  <a:pt x="106756" y="61836"/>
                </a:lnTo>
                <a:lnTo>
                  <a:pt x="133807" y="61836"/>
                </a:lnTo>
                <a:lnTo>
                  <a:pt x="119418" y="26073"/>
                </a:lnTo>
                <a:lnTo>
                  <a:pt x="80632" y="7861"/>
                </a:lnTo>
                <a:lnTo>
                  <a:pt x="72694" y="7467"/>
                </a:lnTo>
                <a:lnTo>
                  <a:pt x="62179" y="8102"/>
                </a:lnTo>
                <a:lnTo>
                  <a:pt x="26670" y="23355"/>
                </a:lnTo>
                <a:lnTo>
                  <a:pt x="5029" y="56527"/>
                </a:lnTo>
                <a:lnTo>
                  <a:pt x="0" y="90360"/>
                </a:lnTo>
                <a:lnTo>
                  <a:pt x="558" y="102400"/>
                </a:lnTo>
                <a:lnTo>
                  <a:pt x="13906" y="142875"/>
                </a:lnTo>
                <a:lnTo>
                  <a:pt x="43230" y="167525"/>
                </a:lnTo>
                <a:lnTo>
                  <a:pt x="73304" y="173253"/>
                </a:lnTo>
                <a:lnTo>
                  <a:pt x="81889" y="172872"/>
                </a:lnTo>
                <a:lnTo>
                  <a:pt x="121488" y="154533"/>
                </a:lnTo>
                <a:lnTo>
                  <a:pt x="134353" y="125958"/>
                </a:lnTo>
                <a:lnTo>
                  <a:pt x="135636" y="116255"/>
                </a:lnTo>
                <a:close/>
              </a:path>
              <a:path w="854075" h="201294">
                <a:moveTo>
                  <a:pt x="215315" y="52184"/>
                </a:moveTo>
                <a:lnTo>
                  <a:pt x="196545" y="52184"/>
                </a:lnTo>
                <a:lnTo>
                  <a:pt x="189420" y="54305"/>
                </a:lnTo>
                <a:lnTo>
                  <a:pt x="177774" y="62763"/>
                </a:lnTo>
                <a:lnTo>
                  <a:pt x="175323" y="64960"/>
                </a:lnTo>
                <a:lnTo>
                  <a:pt x="176034" y="52184"/>
                </a:lnTo>
                <a:lnTo>
                  <a:pt x="152019" y="52184"/>
                </a:lnTo>
                <a:lnTo>
                  <a:pt x="152019" y="170776"/>
                </a:lnTo>
                <a:lnTo>
                  <a:pt x="176034" y="170776"/>
                </a:lnTo>
                <a:lnTo>
                  <a:pt x="176034" y="113258"/>
                </a:lnTo>
                <a:lnTo>
                  <a:pt x="176491" y="103860"/>
                </a:lnTo>
                <a:lnTo>
                  <a:pt x="195630" y="74726"/>
                </a:lnTo>
                <a:lnTo>
                  <a:pt x="215315" y="74726"/>
                </a:lnTo>
                <a:lnTo>
                  <a:pt x="215315" y="66001"/>
                </a:lnTo>
                <a:lnTo>
                  <a:pt x="215315" y="52184"/>
                </a:lnTo>
                <a:close/>
              </a:path>
              <a:path w="854075" h="201294">
                <a:moveTo>
                  <a:pt x="319024" y="109474"/>
                </a:moveTo>
                <a:lnTo>
                  <a:pt x="310248" y="72186"/>
                </a:lnTo>
                <a:lnTo>
                  <a:pt x="308203" y="68897"/>
                </a:lnTo>
                <a:lnTo>
                  <a:pt x="303326" y="63271"/>
                </a:lnTo>
                <a:lnTo>
                  <a:pt x="297637" y="58483"/>
                </a:lnTo>
                <a:lnTo>
                  <a:pt x="294487" y="56591"/>
                </a:lnTo>
                <a:lnTo>
                  <a:pt x="294487" y="93662"/>
                </a:lnTo>
                <a:lnTo>
                  <a:pt x="294487" y="97878"/>
                </a:lnTo>
                <a:lnTo>
                  <a:pt x="238493" y="97726"/>
                </a:lnTo>
                <a:lnTo>
                  <a:pt x="239572" y="90614"/>
                </a:lnTo>
                <a:lnTo>
                  <a:pt x="242671" y="84594"/>
                </a:lnTo>
                <a:lnTo>
                  <a:pt x="252920" y="74676"/>
                </a:lnTo>
                <a:lnTo>
                  <a:pt x="259676" y="72186"/>
                </a:lnTo>
                <a:lnTo>
                  <a:pt x="273456" y="72186"/>
                </a:lnTo>
                <a:lnTo>
                  <a:pt x="294487" y="93662"/>
                </a:lnTo>
                <a:lnTo>
                  <a:pt x="294487" y="56591"/>
                </a:lnTo>
                <a:lnTo>
                  <a:pt x="291249" y="54635"/>
                </a:lnTo>
                <a:lnTo>
                  <a:pt x="284314" y="51892"/>
                </a:lnTo>
                <a:lnTo>
                  <a:pt x="276847" y="50253"/>
                </a:lnTo>
                <a:lnTo>
                  <a:pt x="268846" y="49695"/>
                </a:lnTo>
                <a:lnTo>
                  <a:pt x="261429" y="50165"/>
                </a:lnTo>
                <a:lnTo>
                  <a:pt x="224942" y="71920"/>
                </a:lnTo>
                <a:lnTo>
                  <a:pt x="213614" y="111175"/>
                </a:lnTo>
                <a:lnTo>
                  <a:pt x="214058" y="120904"/>
                </a:lnTo>
                <a:lnTo>
                  <a:pt x="229031" y="157568"/>
                </a:lnTo>
                <a:lnTo>
                  <a:pt x="268846" y="173253"/>
                </a:lnTo>
                <a:lnTo>
                  <a:pt x="277622" y="172720"/>
                </a:lnTo>
                <a:lnTo>
                  <a:pt x="311200" y="152514"/>
                </a:lnTo>
                <a:lnTo>
                  <a:pt x="317881" y="133261"/>
                </a:lnTo>
                <a:lnTo>
                  <a:pt x="294030" y="133261"/>
                </a:lnTo>
                <a:lnTo>
                  <a:pt x="292138" y="139687"/>
                </a:lnTo>
                <a:lnTo>
                  <a:pt x="289204" y="144259"/>
                </a:lnTo>
                <a:lnTo>
                  <a:pt x="281317" y="149631"/>
                </a:lnTo>
                <a:lnTo>
                  <a:pt x="275983" y="150977"/>
                </a:lnTo>
                <a:lnTo>
                  <a:pt x="260146" y="150977"/>
                </a:lnTo>
                <a:lnTo>
                  <a:pt x="252818" y="148082"/>
                </a:lnTo>
                <a:lnTo>
                  <a:pt x="241719" y="136474"/>
                </a:lnTo>
                <a:lnTo>
                  <a:pt x="238582" y="129044"/>
                </a:lnTo>
                <a:lnTo>
                  <a:pt x="237832" y="120002"/>
                </a:lnTo>
                <a:lnTo>
                  <a:pt x="318084" y="120002"/>
                </a:lnTo>
                <a:lnTo>
                  <a:pt x="319024" y="109474"/>
                </a:lnTo>
                <a:close/>
              </a:path>
              <a:path w="854075" h="201294">
                <a:moveTo>
                  <a:pt x="442658" y="147828"/>
                </a:moveTo>
                <a:lnTo>
                  <a:pt x="431965" y="147828"/>
                </a:lnTo>
                <a:lnTo>
                  <a:pt x="430390" y="147510"/>
                </a:lnTo>
                <a:lnTo>
                  <a:pt x="429717" y="146862"/>
                </a:lnTo>
                <a:lnTo>
                  <a:pt x="429069" y="146189"/>
                </a:lnTo>
                <a:lnTo>
                  <a:pt x="428815" y="144691"/>
                </a:lnTo>
                <a:lnTo>
                  <a:pt x="428752" y="137109"/>
                </a:lnTo>
                <a:lnTo>
                  <a:pt x="428752" y="118948"/>
                </a:lnTo>
                <a:lnTo>
                  <a:pt x="428752" y="90970"/>
                </a:lnTo>
                <a:lnTo>
                  <a:pt x="409524" y="55410"/>
                </a:lnTo>
                <a:lnTo>
                  <a:pt x="404914" y="53479"/>
                </a:lnTo>
                <a:lnTo>
                  <a:pt x="404914" y="152590"/>
                </a:lnTo>
                <a:lnTo>
                  <a:pt x="404787" y="151384"/>
                </a:lnTo>
                <a:lnTo>
                  <a:pt x="404787" y="137109"/>
                </a:lnTo>
                <a:lnTo>
                  <a:pt x="404914" y="152590"/>
                </a:lnTo>
                <a:lnTo>
                  <a:pt x="404914" y="53479"/>
                </a:lnTo>
                <a:lnTo>
                  <a:pt x="401980" y="52235"/>
                </a:lnTo>
                <a:lnTo>
                  <a:pt x="393585" y="50330"/>
                </a:lnTo>
                <a:lnTo>
                  <a:pt x="384340" y="49695"/>
                </a:lnTo>
                <a:lnTo>
                  <a:pt x="375183" y="50292"/>
                </a:lnTo>
                <a:lnTo>
                  <a:pt x="342061" y="71323"/>
                </a:lnTo>
                <a:lnTo>
                  <a:pt x="336207" y="89242"/>
                </a:lnTo>
                <a:lnTo>
                  <a:pt x="361035" y="89242"/>
                </a:lnTo>
                <a:lnTo>
                  <a:pt x="362800" y="83058"/>
                </a:lnTo>
                <a:lnTo>
                  <a:pt x="365467" y="78663"/>
                </a:lnTo>
                <a:lnTo>
                  <a:pt x="372681" y="73494"/>
                </a:lnTo>
                <a:lnTo>
                  <a:pt x="377634" y="72186"/>
                </a:lnTo>
                <a:lnTo>
                  <a:pt x="390626" y="72186"/>
                </a:lnTo>
                <a:lnTo>
                  <a:pt x="395770" y="73799"/>
                </a:lnTo>
                <a:lnTo>
                  <a:pt x="399364" y="77012"/>
                </a:lnTo>
                <a:lnTo>
                  <a:pt x="402983" y="80187"/>
                </a:lnTo>
                <a:lnTo>
                  <a:pt x="404787" y="85623"/>
                </a:lnTo>
                <a:lnTo>
                  <a:pt x="404787" y="97218"/>
                </a:lnTo>
                <a:lnTo>
                  <a:pt x="404787" y="118948"/>
                </a:lnTo>
                <a:lnTo>
                  <a:pt x="404787" y="135928"/>
                </a:lnTo>
                <a:lnTo>
                  <a:pt x="402221" y="141909"/>
                </a:lnTo>
                <a:lnTo>
                  <a:pt x="391934" y="149479"/>
                </a:lnTo>
                <a:lnTo>
                  <a:pt x="385330" y="151384"/>
                </a:lnTo>
                <a:lnTo>
                  <a:pt x="370446" y="151384"/>
                </a:lnTo>
                <a:lnTo>
                  <a:pt x="365277" y="150037"/>
                </a:lnTo>
                <a:lnTo>
                  <a:pt x="358343" y="144691"/>
                </a:lnTo>
                <a:lnTo>
                  <a:pt x="356616" y="140868"/>
                </a:lnTo>
                <a:lnTo>
                  <a:pt x="356616" y="131127"/>
                </a:lnTo>
                <a:lnTo>
                  <a:pt x="404787" y="118948"/>
                </a:lnTo>
                <a:lnTo>
                  <a:pt x="404787" y="97218"/>
                </a:lnTo>
                <a:lnTo>
                  <a:pt x="360730" y="101180"/>
                </a:lnTo>
                <a:lnTo>
                  <a:pt x="332625" y="127787"/>
                </a:lnTo>
                <a:lnTo>
                  <a:pt x="331851" y="135902"/>
                </a:lnTo>
                <a:lnTo>
                  <a:pt x="331851" y="137109"/>
                </a:lnTo>
                <a:lnTo>
                  <a:pt x="357212" y="170967"/>
                </a:lnTo>
                <a:lnTo>
                  <a:pt x="373316" y="173253"/>
                </a:lnTo>
                <a:lnTo>
                  <a:pt x="381050" y="172758"/>
                </a:lnTo>
                <a:lnTo>
                  <a:pt x="406196" y="158140"/>
                </a:lnTo>
                <a:lnTo>
                  <a:pt x="408889" y="164274"/>
                </a:lnTo>
                <a:lnTo>
                  <a:pt x="411645" y="166928"/>
                </a:lnTo>
                <a:lnTo>
                  <a:pt x="415505" y="168490"/>
                </a:lnTo>
                <a:lnTo>
                  <a:pt x="419392" y="170014"/>
                </a:lnTo>
                <a:lnTo>
                  <a:pt x="424586" y="170776"/>
                </a:lnTo>
                <a:lnTo>
                  <a:pt x="442658" y="170776"/>
                </a:lnTo>
                <a:lnTo>
                  <a:pt x="442658" y="147828"/>
                </a:lnTo>
                <a:close/>
              </a:path>
              <a:path w="854075" h="201294">
                <a:moveTo>
                  <a:pt x="509358" y="52184"/>
                </a:moveTo>
                <a:lnTo>
                  <a:pt x="482498" y="52184"/>
                </a:lnTo>
                <a:lnTo>
                  <a:pt x="482498" y="20154"/>
                </a:lnTo>
                <a:lnTo>
                  <a:pt x="458343" y="20154"/>
                </a:lnTo>
                <a:lnTo>
                  <a:pt x="458343" y="52184"/>
                </a:lnTo>
                <a:lnTo>
                  <a:pt x="440474" y="52184"/>
                </a:lnTo>
                <a:lnTo>
                  <a:pt x="440474" y="74472"/>
                </a:lnTo>
                <a:lnTo>
                  <a:pt x="458343" y="74472"/>
                </a:lnTo>
                <a:lnTo>
                  <a:pt x="458343" y="138836"/>
                </a:lnTo>
                <a:lnTo>
                  <a:pt x="458825" y="146786"/>
                </a:lnTo>
                <a:lnTo>
                  <a:pt x="479272" y="170776"/>
                </a:lnTo>
                <a:lnTo>
                  <a:pt x="509358" y="170776"/>
                </a:lnTo>
                <a:lnTo>
                  <a:pt x="509358" y="148437"/>
                </a:lnTo>
                <a:lnTo>
                  <a:pt x="488289" y="148437"/>
                </a:lnTo>
                <a:lnTo>
                  <a:pt x="485635" y="147764"/>
                </a:lnTo>
                <a:lnTo>
                  <a:pt x="483133" y="145021"/>
                </a:lnTo>
                <a:lnTo>
                  <a:pt x="482498" y="141808"/>
                </a:lnTo>
                <a:lnTo>
                  <a:pt x="482498" y="74472"/>
                </a:lnTo>
                <a:lnTo>
                  <a:pt x="509358" y="74472"/>
                </a:lnTo>
                <a:lnTo>
                  <a:pt x="509358" y="52184"/>
                </a:lnTo>
                <a:close/>
              </a:path>
              <a:path w="854075" h="201294">
                <a:moveTo>
                  <a:pt x="549097" y="52184"/>
                </a:moveTo>
                <a:lnTo>
                  <a:pt x="524891" y="52184"/>
                </a:lnTo>
                <a:lnTo>
                  <a:pt x="524891" y="170776"/>
                </a:lnTo>
                <a:lnTo>
                  <a:pt x="549097" y="170776"/>
                </a:lnTo>
                <a:lnTo>
                  <a:pt x="549097" y="52184"/>
                </a:lnTo>
                <a:close/>
              </a:path>
              <a:path w="854075" h="201294">
                <a:moveTo>
                  <a:pt x="552196" y="22834"/>
                </a:moveTo>
                <a:lnTo>
                  <a:pt x="550684" y="19215"/>
                </a:lnTo>
                <a:lnTo>
                  <a:pt x="544664" y="12979"/>
                </a:lnTo>
                <a:lnTo>
                  <a:pt x="541058" y="11430"/>
                </a:lnTo>
                <a:lnTo>
                  <a:pt x="532701" y="11430"/>
                </a:lnTo>
                <a:lnTo>
                  <a:pt x="529120" y="12979"/>
                </a:lnTo>
                <a:lnTo>
                  <a:pt x="523087" y="19215"/>
                </a:lnTo>
                <a:lnTo>
                  <a:pt x="521589" y="22834"/>
                </a:lnTo>
                <a:lnTo>
                  <a:pt x="521589" y="31216"/>
                </a:lnTo>
                <a:lnTo>
                  <a:pt x="523036" y="34912"/>
                </a:lnTo>
                <a:lnTo>
                  <a:pt x="528891" y="41135"/>
                </a:lnTo>
                <a:lnTo>
                  <a:pt x="532536" y="42697"/>
                </a:lnTo>
                <a:lnTo>
                  <a:pt x="541058" y="42697"/>
                </a:lnTo>
                <a:lnTo>
                  <a:pt x="544664" y="41135"/>
                </a:lnTo>
                <a:lnTo>
                  <a:pt x="550684" y="34912"/>
                </a:lnTo>
                <a:lnTo>
                  <a:pt x="552196" y="31216"/>
                </a:lnTo>
                <a:lnTo>
                  <a:pt x="552196" y="22834"/>
                </a:lnTo>
                <a:close/>
              </a:path>
              <a:path w="854075" h="201294">
                <a:moveTo>
                  <a:pt x="675538" y="111379"/>
                </a:moveTo>
                <a:lnTo>
                  <a:pt x="664591" y="73050"/>
                </a:lnTo>
                <a:lnTo>
                  <a:pt x="650760" y="59105"/>
                </a:lnTo>
                <a:lnTo>
                  <a:pt x="650760" y="103352"/>
                </a:lnTo>
                <a:lnTo>
                  <a:pt x="650760" y="119532"/>
                </a:lnTo>
                <a:lnTo>
                  <a:pt x="626364" y="149910"/>
                </a:lnTo>
                <a:lnTo>
                  <a:pt x="614146" y="149910"/>
                </a:lnTo>
                <a:lnTo>
                  <a:pt x="589495" y="119532"/>
                </a:lnTo>
                <a:lnTo>
                  <a:pt x="589495" y="103352"/>
                </a:lnTo>
                <a:lnTo>
                  <a:pt x="614286" y="73050"/>
                </a:lnTo>
                <a:lnTo>
                  <a:pt x="626364" y="73050"/>
                </a:lnTo>
                <a:lnTo>
                  <a:pt x="631659" y="74561"/>
                </a:lnTo>
                <a:lnTo>
                  <a:pt x="636193" y="77571"/>
                </a:lnTo>
                <a:lnTo>
                  <a:pt x="640765" y="80543"/>
                </a:lnTo>
                <a:lnTo>
                  <a:pt x="644334" y="84924"/>
                </a:lnTo>
                <a:lnTo>
                  <a:pt x="649478" y="96469"/>
                </a:lnTo>
                <a:lnTo>
                  <a:pt x="650760" y="103352"/>
                </a:lnTo>
                <a:lnTo>
                  <a:pt x="650760" y="59105"/>
                </a:lnTo>
                <a:lnTo>
                  <a:pt x="620306" y="49695"/>
                </a:lnTo>
                <a:lnTo>
                  <a:pt x="612978" y="50165"/>
                </a:lnTo>
                <a:lnTo>
                  <a:pt x="576478" y="72123"/>
                </a:lnTo>
                <a:lnTo>
                  <a:pt x="564667" y="111379"/>
                </a:lnTo>
                <a:lnTo>
                  <a:pt x="565150" y="120497"/>
                </a:lnTo>
                <a:lnTo>
                  <a:pt x="581253" y="156806"/>
                </a:lnTo>
                <a:lnTo>
                  <a:pt x="620306" y="173253"/>
                </a:lnTo>
                <a:lnTo>
                  <a:pt x="627646" y="172796"/>
                </a:lnTo>
                <a:lnTo>
                  <a:pt x="663892" y="151015"/>
                </a:lnTo>
                <a:lnTo>
                  <a:pt x="675068" y="120497"/>
                </a:lnTo>
                <a:lnTo>
                  <a:pt x="675538" y="111379"/>
                </a:lnTo>
                <a:close/>
              </a:path>
              <a:path w="854075" h="201294">
                <a:moveTo>
                  <a:pt x="784987" y="96812"/>
                </a:moveTo>
                <a:lnTo>
                  <a:pt x="784263" y="86220"/>
                </a:lnTo>
                <a:lnTo>
                  <a:pt x="782116" y="76898"/>
                </a:lnTo>
                <a:lnTo>
                  <a:pt x="780402" y="73050"/>
                </a:lnTo>
                <a:lnTo>
                  <a:pt x="778535" y="68834"/>
                </a:lnTo>
                <a:lnTo>
                  <a:pt x="744118" y="49695"/>
                </a:lnTo>
                <a:lnTo>
                  <a:pt x="735622" y="49695"/>
                </a:lnTo>
                <a:lnTo>
                  <a:pt x="727964" y="51866"/>
                </a:lnTo>
                <a:lnTo>
                  <a:pt x="714324" y="60528"/>
                </a:lnTo>
                <a:lnTo>
                  <a:pt x="711225" y="62915"/>
                </a:lnTo>
                <a:lnTo>
                  <a:pt x="711835" y="52184"/>
                </a:lnTo>
                <a:lnTo>
                  <a:pt x="687616" y="52184"/>
                </a:lnTo>
                <a:lnTo>
                  <a:pt x="687616" y="170776"/>
                </a:lnTo>
                <a:lnTo>
                  <a:pt x="711835" y="170776"/>
                </a:lnTo>
                <a:lnTo>
                  <a:pt x="711835" y="94107"/>
                </a:lnTo>
                <a:lnTo>
                  <a:pt x="714235" y="86080"/>
                </a:lnTo>
                <a:lnTo>
                  <a:pt x="723874" y="75653"/>
                </a:lnTo>
                <a:lnTo>
                  <a:pt x="730288" y="73050"/>
                </a:lnTo>
                <a:lnTo>
                  <a:pt x="745655" y="73050"/>
                </a:lnTo>
                <a:lnTo>
                  <a:pt x="751255" y="75387"/>
                </a:lnTo>
                <a:lnTo>
                  <a:pt x="758901" y="84721"/>
                </a:lnTo>
                <a:lnTo>
                  <a:pt x="760818" y="92392"/>
                </a:lnTo>
                <a:lnTo>
                  <a:pt x="760818" y="170776"/>
                </a:lnTo>
                <a:lnTo>
                  <a:pt x="784987" y="170776"/>
                </a:lnTo>
                <a:lnTo>
                  <a:pt x="784987" y="96812"/>
                </a:lnTo>
                <a:close/>
              </a:path>
              <a:path w="854075" h="201294">
                <a:moveTo>
                  <a:pt x="853490" y="100571"/>
                </a:moveTo>
                <a:lnTo>
                  <a:pt x="848575" y="59613"/>
                </a:lnTo>
                <a:lnTo>
                  <a:pt x="834009" y="23304"/>
                </a:lnTo>
                <a:lnTo>
                  <a:pt x="819124" y="0"/>
                </a:lnTo>
                <a:lnTo>
                  <a:pt x="793584" y="0"/>
                </a:lnTo>
                <a:lnTo>
                  <a:pt x="802538" y="13931"/>
                </a:lnTo>
                <a:lnTo>
                  <a:pt x="809993" y="27190"/>
                </a:lnTo>
                <a:lnTo>
                  <a:pt x="823658" y="63411"/>
                </a:lnTo>
                <a:lnTo>
                  <a:pt x="827849" y="100571"/>
                </a:lnTo>
                <a:lnTo>
                  <a:pt x="827379" y="113258"/>
                </a:lnTo>
                <a:lnTo>
                  <a:pt x="815784" y="161366"/>
                </a:lnTo>
                <a:lnTo>
                  <a:pt x="793280" y="201129"/>
                </a:lnTo>
                <a:lnTo>
                  <a:pt x="819124" y="201129"/>
                </a:lnTo>
                <a:lnTo>
                  <a:pt x="839901" y="166039"/>
                </a:lnTo>
                <a:lnTo>
                  <a:pt x="851306" y="128663"/>
                </a:lnTo>
                <a:lnTo>
                  <a:pt x="852944" y="114947"/>
                </a:lnTo>
                <a:lnTo>
                  <a:pt x="853490" y="100571"/>
                </a:lnTo>
                <a:close/>
              </a:path>
            </a:pathLst>
          </a:custGeom>
          <a:solidFill>
            <a:srgbClr val="424242"/>
          </a:solidFill>
        </p:spPr>
        <p:txBody>
          <a:bodyPr bIns="0" lIns="0" rIns="0" rtlCol="0" tIns="0" wrap="square"/>
          <a:p>
            <a:endParaRPr sz="1196"/>
          </a:p>
        </p:txBody>
      </p:sp>
      <p:sp>
        <p:nvSpPr>
          <p:cNvPr id="1048682" name="object 34"/>
          <p:cNvSpPr txBox="1"/>
          <p:nvPr/>
        </p:nvSpPr>
        <p:spPr>
          <a:xfrm>
            <a:off x="611680" y="1932012"/>
            <a:ext cx="7343594" cy="1824864"/>
          </a:xfrm>
          <a:prstGeom prst="rect"/>
        </p:spPr>
        <p:txBody>
          <a:bodyPr bIns="0" lIns="0" rIns="0" rtlCol="0" tIns="12478" vert="horz" wrap="square">
            <a:spAutoFit/>
          </a:bodyPr>
          <a:p>
            <a:pPr marL="10851">
              <a:spcBef>
                <a:spcPts val="97"/>
              </a:spcBef>
            </a:pPr>
            <a:r>
              <a:rPr dirty="0" sz="1538" spc="68">
                <a:latin typeface="Microsoft Sans Serif"/>
                <a:cs typeface="Microsoft Sans Serif"/>
              </a:rPr>
              <a:t>Ad</a:t>
            </a:r>
            <a:r>
              <a:rPr dirty="0" sz="1538" spc="30">
                <a:latin typeface="Microsoft Sans Serif"/>
                <a:cs typeface="Microsoft Sans Serif"/>
              </a:rPr>
              <a:t> </a:t>
            </a:r>
            <a:r>
              <a:rPr dirty="0" sz="1538" spc="43">
                <a:latin typeface="Microsoft Sans Serif"/>
                <a:cs typeface="Microsoft Sans Serif"/>
              </a:rPr>
              <a:t>Campaigns</a:t>
            </a:r>
            <a:r>
              <a:rPr dirty="0" sz="1538" spc="-26">
                <a:latin typeface="Microsoft Sans Serif"/>
                <a:cs typeface="Microsoft Sans Serif"/>
              </a:rPr>
              <a:t> </a:t>
            </a:r>
            <a:r>
              <a:rPr dirty="0" sz="1538" spc="17">
                <a:latin typeface="Microsoft Sans Serif"/>
                <a:cs typeface="Microsoft Sans Serif"/>
              </a:rPr>
              <a:t>o</a:t>
            </a:r>
            <a:r>
              <a:rPr dirty="0" sz="1538" spc="17">
                <a:latin typeface="Lucida Sans Unicode"/>
                <a:cs typeface="Lucida Sans Unicode"/>
              </a:rPr>
              <a:t>v</a:t>
            </a:r>
            <a:r>
              <a:rPr dirty="0" sz="1538" spc="17">
                <a:latin typeface="Microsoft Sans Serif"/>
                <a:cs typeface="Microsoft Sans Serif"/>
              </a:rPr>
              <a:t>er</a:t>
            </a:r>
            <a:r>
              <a:rPr dirty="0" sz="1538" spc="9">
                <a:latin typeface="Microsoft Sans Serif"/>
                <a:cs typeface="Microsoft Sans Serif"/>
              </a:rPr>
              <a:t> </a:t>
            </a:r>
            <a:r>
              <a:rPr dirty="0" sz="1538" spc="21">
                <a:latin typeface="Microsoft Sans Serif"/>
                <a:cs typeface="Microsoft Sans Serif"/>
              </a:rPr>
              <a:t>Social</a:t>
            </a:r>
            <a:r>
              <a:rPr dirty="0" sz="1538" spc="-64">
                <a:latin typeface="Microsoft Sans Serif"/>
                <a:cs typeface="Microsoft Sans Serif"/>
              </a:rPr>
              <a:t> </a:t>
            </a:r>
            <a:r>
              <a:rPr dirty="0" sz="1538" spc="30">
                <a:latin typeface="Microsoft Sans Serif"/>
                <a:cs typeface="Microsoft Sans Serif"/>
              </a:rPr>
              <a:t>Media</a:t>
            </a:r>
            <a:r>
              <a:rPr dirty="0" sz="1495" spc="30">
                <a:latin typeface="Lucida Sans Unicode"/>
                <a:cs typeface="Lucida Sans Unicode"/>
              </a:rPr>
              <a:t>:</a:t>
            </a:r>
            <a:endParaRPr dirty="0" sz="1495">
              <a:latin typeface="Lucida Sans Unicode"/>
              <a:cs typeface="Lucida Sans Unicode"/>
            </a:endParaRPr>
          </a:p>
          <a:p>
            <a:pPr>
              <a:spcBef>
                <a:spcPts val="64"/>
              </a:spcBef>
            </a:pPr>
            <a:endParaRPr dirty="0" sz="1324">
              <a:latin typeface="Lucida Sans Unicode"/>
              <a:cs typeface="Lucida Sans Unicode"/>
            </a:endParaRPr>
          </a:p>
          <a:p>
            <a:pPr marL="10851" marR="4340">
              <a:lnSpc>
                <a:spcPct val="113700"/>
              </a:lnSpc>
            </a:pPr>
            <a:r>
              <a:rPr dirty="0" sz="1538" spc="13">
                <a:latin typeface="Microsoft Sans Serif"/>
                <a:cs typeface="Microsoft Sans Serif"/>
              </a:rPr>
              <a:t>Come</a:t>
            </a:r>
            <a:r>
              <a:rPr dirty="0" sz="1538" spc="4">
                <a:latin typeface="Microsoft Sans Serif"/>
                <a:cs typeface="Microsoft Sans Serif"/>
              </a:rPr>
              <a:t> </a:t>
            </a:r>
            <a:r>
              <a:rPr dirty="0" sz="1538" spc="68">
                <a:latin typeface="Microsoft Sans Serif"/>
                <a:cs typeface="Microsoft Sans Serif"/>
              </a:rPr>
              <a:t>up</a:t>
            </a:r>
            <a:r>
              <a:rPr dirty="0" sz="1538" spc="43">
                <a:latin typeface="Microsoft Sans Serif"/>
                <a:cs typeface="Microsoft Sans Serif"/>
              </a:rPr>
              <a:t> </a:t>
            </a:r>
            <a:r>
              <a:rPr dirty="0" sz="1538" spc="43">
                <a:latin typeface="Lucida Sans Unicode"/>
                <a:cs typeface="Lucida Sans Unicode"/>
              </a:rPr>
              <a:t>w</a:t>
            </a:r>
            <a:r>
              <a:rPr dirty="0" sz="1538" spc="43">
                <a:latin typeface="Microsoft Sans Serif"/>
                <a:cs typeface="Microsoft Sans Serif"/>
              </a:rPr>
              <a:t>ith</a:t>
            </a:r>
            <a:r>
              <a:rPr dirty="0" sz="1538" spc="-9">
                <a:latin typeface="Microsoft Sans Serif"/>
                <a:cs typeface="Microsoft Sans Serif"/>
              </a:rPr>
              <a:t> </a:t>
            </a:r>
            <a:r>
              <a:rPr dirty="0" sz="1538" spc="34">
                <a:latin typeface="Lucida Sans Unicode"/>
                <a:cs typeface="Lucida Sans Unicode"/>
              </a:rPr>
              <a:t>3</a:t>
            </a:r>
            <a:r>
              <a:rPr dirty="0" sz="1538" spc="-94">
                <a:latin typeface="Lucida Sans Unicode"/>
                <a:cs typeface="Lucida Sans Unicode"/>
              </a:rPr>
              <a:t> </a:t>
            </a:r>
            <a:r>
              <a:rPr dirty="0" sz="1538" spc="60">
                <a:latin typeface="Microsoft Sans Serif"/>
                <a:cs typeface="Microsoft Sans Serif"/>
              </a:rPr>
              <a:t>ad</a:t>
            </a:r>
            <a:r>
              <a:rPr dirty="0" sz="1538" spc="43">
                <a:latin typeface="Microsoft Sans Serif"/>
                <a:cs typeface="Microsoft Sans Serif"/>
              </a:rPr>
              <a:t> </a:t>
            </a:r>
            <a:r>
              <a:rPr dirty="0" sz="1538" spc="56">
                <a:latin typeface="Microsoft Sans Serif"/>
                <a:cs typeface="Microsoft Sans Serif"/>
              </a:rPr>
              <a:t>campaigns</a:t>
            </a:r>
            <a:r>
              <a:rPr dirty="0" sz="1538" spc="-13">
                <a:latin typeface="Microsoft Sans Serif"/>
                <a:cs typeface="Microsoft Sans Serif"/>
              </a:rPr>
              <a:t> </a:t>
            </a:r>
            <a:r>
              <a:rPr dirty="0" sz="1538" spc="60">
                <a:latin typeface="Microsoft Sans Serif"/>
                <a:cs typeface="Microsoft Sans Serif"/>
              </a:rPr>
              <a:t>each</a:t>
            </a:r>
            <a:r>
              <a:rPr dirty="0" sz="1538" spc="-9">
                <a:latin typeface="Microsoft Sans Serif"/>
                <a:cs typeface="Microsoft Sans Serif"/>
              </a:rPr>
              <a:t> </a:t>
            </a:r>
            <a:r>
              <a:rPr dirty="0" sz="1538" spc="34">
                <a:latin typeface="Microsoft Sans Serif"/>
                <a:cs typeface="Microsoft Sans Serif"/>
              </a:rPr>
              <a:t>co</a:t>
            </a:r>
            <a:r>
              <a:rPr dirty="0" sz="1538" spc="34">
                <a:latin typeface="Lucida Sans Unicode"/>
                <a:cs typeface="Lucida Sans Unicode"/>
              </a:rPr>
              <a:t>v</a:t>
            </a:r>
            <a:r>
              <a:rPr dirty="0" sz="1538" spc="34">
                <a:latin typeface="Microsoft Sans Serif"/>
                <a:cs typeface="Microsoft Sans Serif"/>
              </a:rPr>
              <a:t>ering</a:t>
            </a:r>
            <a:r>
              <a:rPr dirty="0" sz="1538" spc="43">
                <a:latin typeface="Microsoft Sans Serif"/>
                <a:cs typeface="Microsoft Sans Serif"/>
              </a:rPr>
              <a:t> </a:t>
            </a:r>
            <a:r>
              <a:rPr dirty="0" sz="1538" spc="34">
                <a:latin typeface="Microsoft Sans Serif"/>
                <a:cs typeface="Microsoft Sans Serif"/>
              </a:rPr>
              <a:t>one</a:t>
            </a:r>
            <a:r>
              <a:rPr dirty="0" sz="1538" spc="4">
                <a:latin typeface="Microsoft Sans Serif"/>
                <a:cs typeface="Microsoft Sans Serif"/>
              </a:rPr>
              <a:t> </a:t>
            </a:r>
            <a:r>
              <a:rPr dirty="0" sz="1538" spc="51">
                <a:latin typeface="Microsoft Sans Serif"/>
                <a:cs typeface="Microsoft Sans Serif"/>
              </a:rPr>
              <a:t>of</a:t>
            </a:r>
            <a:r>
              <a:rPr dirty="0" sz="1538" spc="-21">
                <a:latin typeface="Microsoft Sans Serif"/>
                <a:cs typeface="Microsoft Sans Serif"/>
              </a:rPr>
              <a:t> </a:t>
            </a:r>
            <a:r>
              <a:rPr dirty="0" sz="1538" spc="77">
                <a:latin typeface="Microsoft Sans Serif"/>
                <a:cs typeface="Microsoft Sans Serif"/>
              </a:rPr>
              <a:t>the</a:t>
            </a:r>
            <a:r>
              <a:rPr dirty="0" sz="1538" spc="4">
                <a:latin typeface="Microsoft Sans Serif"/>
                <a:cs typeface="Microsoft Sans Serif"/>
              </a:rPr>
              <a:t> </a:t>
            </a:r>
            <a:r>
              <a:rPr dirty="0" sz="1538" spc="43">
                <a:latin typeface="Microsoft Sans Serif"/>
                <a:cs typeface="Microsoft Sans Serif"/>
              </a:rPr>
              <a:t>mentioned</a:t>
            </a:r>
            <a:r>
              <a:rPr dirty="0" sz="1538" spc="47">
                <a:latin typeface="Microsoft Sans Serif"/>
                <a:cs typeface="Microsoft Sans Serif"/>
              </a:rPr>
              <a:t> </a:t>
            </a:r>
            <a:r>
              <a:rPr dirty="0" sz="1538" spc="13">
                <a:latin typeface="Microsoft Sans Serif"/>
                <a:cs typeface="Microsoft Sans Serif"/>
              </a:rPr>
              <a:t>goals</a:t>
            </a:r>
            <a:r>
              <a:rPr dirty="0" sz="1495" spc="13">
                <a:latin typeface="Lucida Sans Unicode"/>
                <a:cs typeface="Lucida Sans Unicode"/>
              </a:rPr>
              <a:t>:</a:t>
            </a:r>
            <a:r>
              <a:rPr dirty="0" sz="1495" spc="-34">
                <a:latin typeface="Lucida Sans Unicode"/>
                <a:cs typeface="Lucida Sans Unicode"/>
              </a:rPr>
              <a:t> </a:t>
            </a:r>
            <a:r>
              <a:rPr dirty="0" sz="1538" spc="64">
                <a:latin typeface="Microsoft Sans Serif"/>
                <a:cs typeface="Microsoft Sans Serif"/>
              </a:rPr>
              <a:t>brand </a:t>
            </a:r>
            <a:r>
              <a:rPr dirty="0" sz="1538" spc="-397">
                <a:latin typeface="Microsoft Sans Serif"/>
                <a:cs typeface="Microsoft Sans Serif"/>
              </a:rPr>
              <a:t> </a:t>
            </a:r>
            <a:r>
              <a:rPr dirty="0" sz="1538" spc="9">
                <a:latin typeface="Microsoft Sans Serif"/>
                <a:cs typeface="Microsoft Sans Serif"/>
              </a:rPr>
              <a:t>a</a:t>
            </a:r>
            <a:r>
              <a:rPr dirty="0" sz="1538" spc="9">
                <a:latin typeface="Lucida Sans Unicode"/>
                <a:cs typeface="Lucida Sans Unicode"/>
              </a:rPr>
              <a:t>w</a:t>
            </a:r>
            <a:r>
              <a:rPr dirty="0" sz="1538" spc="9">
                <a:latin typeface="Microsoft Sans Serif"/>
                <a:cs typeface="Microsoft Sans Serif"/>
              </a:rPr>
              <a:t>areness</a:t>
            </a:r>
            <a:r>
              <a:rPr dirty="0" sz="1495" spc="9">
                <a:latin typeface="Lucida Sans Unicode"/>
                <a:cs typeface="Lucida Sans Unicode"/>
              </a:rPr>
              <a:t>,</a:t>
            </a:r>
            <a:r>
              <a:rPr dirty="0" sz="1495" spc="-47">
                <a:latin typeface="Lucida Sans Unicode"/>
                <a:cs typeface="Lucida Sans Unicode"/>
              </a:rPr>
              <a:t> </a:t>
            </a:r>
            <a:r>
              <a:rPr dirty="0" sz="1538" spc="34">
                <a:latin typeface="Microsoft Sans Serif"/>
                <a:cs typeface="Microsoft Sans Serif"/>
              </a:rPr>
              <a:t>dri</a:t>
            </a:r>
            <a:r>
              <a:rPr dirty="0" sz="1538" spc="34">
                <a:latin typeface="Lucida Sans Unicode"/>
                <a:cs typeface="Lucida Sans Unicode"/>
              </a:rPr>
              <a:t>v</a:t>
            </a:r>
            <a:r>
              <a:rPr dirty="0" sz="1538" spc="34">
                <a:latin typeface="Microsoft Sans Serif"/>
                <a:cs typeface="Microsoft Sans Serif"/>
              </a:rPr>
              <a:t>ing</a:t>
            </a:r>
            <a:r>
              <a:rPr dirty="0" sz="1538" spc="38">
                <a:latin typeface="Microsoft Sans Serif"/>
                <a:cs typeface="Microsoft Sans Serif"/>
              </a:rPr>
              <a:t> </a:t>
            </a:r>
            <a:r>
              <a:rPr dirty="0" sz="1538" spc="38">
                <a:latin typeface="Lucida Sans Unicode"/>
                <a:cs typeface="Lucida Sans Unicode"/>
              </a:rPr>
              <a:t>w</a:t>
            </a:r>
            <a:r>
              <a:rPr dirty="0" sz="1538" spc="38">
                <a:latin typeface="Microsoft Sans Serif"/>
                <a:cs typeface="Microsoft Sans Serif"/>
              </a:rPr>
              <a:t>ebsite</a:t>
            </a:r>
            <a:r>
              <a:rPr dirty="0" sz="1538">
                <a:latin typeface="Microsoft Sans Serif"/>
                <a:cs typeface="Microsoft Sans Serif"/>
              </a:rPr>
              <a:t> </a:t>
            </a:r>
            <a:r>
              <a:rPr dirty="0" sz="1538" spc="77">
                <a:latin typeface="Microsoft Sans Serif"/>
                <a:cs typeface="Microsoft Sans Serif"/>
              </a:rPr>
              <a:t>tra</a:t>
            </a:r>
            <a:r>
              <a:rPr dirty="0" sz="1538" spc="508">
                <a:latin typeface="Microsoft Sans Serif"/>
                <a:cs typeface="Microsoft Sans Serif"/>
              </a:rPr>
              <a:t> </a:t>
            </a:r>
            <a:r>
              <a:rPr dirty="0" sz="1538" spc="13">
                <a:latin typeface="Microsoft Sans Serif"/>
                <a:cs typeface="Microsoft Sans Serif"/>
              </a:rPr>
              <a:t>c</a:t>
            </a:r>
            <a:r>
              <a:rPr dirty="0" sz="1495" spc="13">
                <a:latin typeface="Lucida Sans Unicode"/>
                <a:cs typeface="Lucida Sans Unicode"/>
              </a:rPr>
              <a:t>,</a:t>
            </a:r>
            <a:r>
              <a:rPr dirty="0" sz="1495" spc="-47">
                <a:latin typeface="Lucida Sans Unicode"/>
                <a:cs typeface="Lucida Sans Unicode"/>
              </a:rPr>
              <a:t> </a:t>
            </a:r>
            <a:r>
              <a:rPr dirty="0" sz="1538" spc="47">
                <a:latin typeface="Microsoft Sans Serif"/>
                <a:cs typeface="Microsoft Sans Serif"/>
              </a:rPr>
              <a:t>or</a:t>
            </a:r>
            <a:r>
              <a:rPr dirty="0" sz="1538" spc="17">
                <a:latin typeface="Microsoft Sans Serif"/>
                <a:cs typeface="Microsoft Sans Serif"/>
              </a:rPr>
              <a:t> </a:t>
            </a:r>
            <a:r>
              <a:rPr dirty="0" sz="1538" spc="51">
                <a:latin typeface="Microsoft Sans Serif"/>
                <a:cs typeface="Microsoft Sans Serif"/>
              </a:rPr>
              <a:t>generating</a:t>
            </a:r>
            <a:r>
              <a:rPr dirty="0" sz="1538" spc="38">
                <a:latin typeface="Microsoft Sans Serif"/>
                <a:cs typeface="Microsoft Sans Serif"/>
              </a:rPr>
              <a:t> leads</a:t>
            </a:r>
            <a:endParaRPr dirty="0" sz="1538">
              <a:latin typeface="Microsoft Sans Serif"/>
              <a:cs typeface="Microsoft Sans Serif"/>
            </a:endParaRPr>
          </a:p>
          <a:p>
            <a:pPr>
              <a:spcBef>
                <a:spcPts val="30"/>
              </a:spcBef>
            </a:pPr>
            <a:endParaRPr dirty="0" sz="1495">
              <a:latin typeface="Microsoft Sans Serif"/>
              <a:cs typeface="Microsoft Sans Serif"/>
            </a:endParaRPr>
          </a:p>
          <a:p>
            <a:pPr indent="697712" marL="1694907" marR="2354098">
              <a:lnSpc>
                <a:spcPct val="112599"/>
              </a:lnSpc>
              <a:spcBef>
                <a:spcPts val="4"/>
              </a:spcBef>
            </a:pPr>
            <a:r>
              <a:rPr dirty="0" sz="1922" spc="30">
                <a:latin typeface="Microsoft Sans Serif"/>
                <a:cs typeface="Microsoft Sans Serif"/>
              </a:rPr>
              <a:t>Brand </a:t>
            </a:r>
            <a:r>
              <a:rPr dirty="0" sz="1922" spc="13">
                <a:latin typeface="Microsoft Sans Serif"/>
                <a:cs typeface="Microsoft Sans Serif"/>
              </a:rPr>
              <a:t>A</a:t>
            </a:r>
            <a:r>
              <a:rPr dirty="0" sz="1922" spc="13">
                <a:latin typeface="Lucida Sans Unicode"/>
                <a:cs typeface="Lucida Sans Unicode"/>
              </a:rPr>
              <a:t>w</a:t>
            </a:r>
            <a:r>
              <a:rPr dirty="0" sz="1922" spc="13">
                <a:latin typeface="Microsoft Sans Serif"/>
                <a:cs typeface="Microsoft Sans Serif"/>
              </a:rPr>
              <a:t>areness </a:t>
            </a:r>
            <a:r>
              <a:rPr dirty="0" sz="1922" spc="17">
                <a:latin typeface="Microsoft Sans Serif"/>
                <a:cs typeface="Microsoft Sans Serif"/>
              </a:rPr>
              <a:t> </a:t>
            </a:r>
            <a:r>
              <a:rPr dirty="0" sz="1922" spc="4">
                <a:latin typeface="Microsoft Sans Serif"/>
                <a:cs typeface="Microsoft Sans Serif"/>
              </a:rPr>
              <a:t>C</a:t>
            </a:r>
            <a:r>
              <a:rPr dirty="0" sz="1922" spc="26">
                <a:latin typeface="Microsoft Sans Serif"/>
                <a:cs typeface="Microsoft Sans Serif"/>
              </a:rPr>
              <a:t>a</a:t>
            </a:r>
            <a:r>
              <a:rPr dirty="0" sz="1922" spc="94">
                <a:latin typeface="Microsoft Sans Serif"/>
                <a:cs typeface="Microsoft Sans Serif"/>
              </a:rPr>
              <a:t>m</a:t>
            </a:r>
            <a:r>
              <a:rPr dirty="0" sz="1922" spc="128">
                <a:latin typeface="Microsoft Sans Serif"/>
                <a:cs typeface="Microsoft Sans Serif"/>
              </a:rPr>
              <a:t>p</a:t>
            </a:r>
            <a:r>
              <a:rPr dirty="0" sz="1922" spc="26">
                <a:latin typeface="Microsoft Sans Serif"/>
                <a:cs typeface="Microsoft Sans Serif"/>
              </a:rPr>
              <a:t>a</a:t>
            </a:r>
            <a:r>
              <a:rPr dirty="0" sz="1922" spc="-43">
                <a:latin typeface="Microsoft Sans Serif"/>
                <a:cs typeface="Microsoft Sans Serif"/>
              </a:rPr>
              <a:t>i</a:t>
            </a:r>
            <a:r>
              <a:rPr dirty="0" sz="1922" spc="128">
                <a:latin typeface="Microsoft Sans Serif"/>
                <a:cs typeface="Microsoft Sans Serif"/>
              </a:rPr>
              <a:t>g</a:t>
            </a:r>
            <a:r>
              <a:rPr dirty="0" sz="1922" spc="60">
                <a:latin typeface="Microsoft Sans Serif"/>
                <a:cs typeface="Microsoft Sans Serif"/>
              </a:rPr>
              <a:t>n</a:t>
            </a:r>
            <a:r>
              <a:rPr dirty="0" sz="1922" spc="-43">
                <a:latin typeface="Microsoft Sans Serif"/>
                <a:cs typeface="Microsoft Sans Serif"/>
              </a:rPr>
              <a:t> </a:t>
            </a:r>
            <a:r>
              <a:rPr dirty="0" sz="1922" spc="9">
                <a:latin typeface="Microsoft Sans Serif"/>
                <a:cs typeface="Microsoft Sans Serif"/>
              </a:rPr>
              <a:t>N</a:t>
            </a:r>
            <a:r>
              <a:rPr dirty="0" sz="1922" spc="26">
                <a:latin typeface="Microsoft Sans Serif"/>
                <a:cs typeface="Microsoft Sans Serif"/>
              </a:rPr>
              <a:t>a</a:t>
            </a:r>
            <a:r>
              <a:rPr dirty="0" sz="1922" spc="85">
                <a:latin typeface="Microsoft Sans Serif"/>
                <a:cs typeface="Microsoft Sans Serif"/>
              </a:rPr>
              <a:t>m</a:t>
            </a:r>
            <a:r>
              <a:rPr dirty="0" sz="1922" spc="38">
                <a:latin typeface="Microsoft Sans Serif"/>
                <a:cs typeface="Microsoft Sans Serif"/>
              </a:rPr>
              <a:t>e</a:t>
            </a:r>
            <a:r>
              <a:rPr dirty="0" sz="1922" spc="-21">
                <a:latin typeface="Microsoft Sans Serif"/>
                <a:cs typeface="Microsoft Sans Serif"/>
              </a:rPr>
              <a:t> </a:t>
            </a:r>
            <a:r>
              <a:rPr dirty="0" sz="1880" spc="-145">
                <a:latin typeface="Lucida Sans Unicode"/>
                <a:cs typeface="Lucida Sans Unicode"/>
              </a:rPr>
              <a:t>:</a:t>
            </a:r>
            <a:r>
              <a:rPr dirty="0" sz="1880" spc="-51">
                <a:latin typeface="Lucida Sans Unicode"/>
                <a:cs typeface="Lucida Sans Unicode"/>
              </a:rPr>
              <a:t> </a:t>
            </a:r>
            <a:r>
              <a:rPr dirty="0" sz="1922" spc="-56">
                <a:latin typeface="Microsoft Sans Serif"/>
                <a:cs typeface="Microsoft Sans Serif"/>
              </a:rPr>
              <a:t>P</a:t>
            </a:r>
            <a:r>
              <a:rPr dirty="0" sz="1922" spc="26">
                <a:latin typeface="Microsoft Sans Serif"/>
                <a:cs typeface="Microsoft Sans Serif"/>
              </a:rPr>
              <a:t>a</a:t>
            </a:r>
            <a:r>
              <a:rPr dirty="0" sz="1922" spc="56">
                <a:latin typeface="Microsoft Sans Serif"/>
                <a:cs typeface="Microsoft Sans Serif"/>
              </a:rPr>
              <a:t>r</a:t>
            </a:r>
            <a:r>
              <a:rPr dirty="0" sz="1922" spc="-43">
                <a:latin typeface="Microsoft Sans Serif"/>
                <a:cs typeface="Microsoft Sans Serif"/>
              </a:rPr>
              <a:t>l</a:t>
            </a:r>
            <a:r>
              <a:rPr dirty="0" sz="1922" spc="38">
                <a:latin typeface="Microsoft Sans Serif"/>
                <a:cs typeface="Microsoft Sans Serif"/>
              </a:rPr>
              <a:t>e</a:t>
            </a:r>
            <a:r>
              <a:rPr dirty="0" sz="1922" spc="-21">
                <a:latin typeface="Microsoft Sans Serif"/>
                <a:cs typeface="Microsoft Sans Serif"/>
              </a:rPr>
              <a:t> </a:t>
            </a:r>
            <a:r>
              <a:rPr dirty="0" sz="1922" spc="81">
                <a:latin typeface="Microsoft Sans Serif"/>
                <a:cs typeface="Microsoft Sans Serif"/>
              </a:rPr>
              <a:t>A</a:t>
            </a:r>
            <a:r>
              <a:rPr dirty="0" sz="1922" spc="128">
                <a:latin typeface="Microsoft Sans Serif"/>
                <a:cs typeface="Microsoft Sans Serif"/>
              </a:rPr>
              <a:t>g</a:t>
            </a:r>
            <a:r>
              <a:rPr dirty="0" sz="1922" spc="-21">
                <a:latin typeface="Microsoft Sans Serif"/>
                <a:cs typeface="Microsoft Sans Serif"/>
              </a:rPr>
              <a:t>r</a:t>
            </a:r>
            <a:r>
              <a:rPr dirty="0" sz="1922" spc="103">
                <a:latin typeface="Microsoft Sans Serif"/>
                <a:cs typeface="Microsoft Sans Serif"/>
              </a:rPr>
              <a:t>o</a:t>
            </a:r>
            <a:endParaRPr dirty="0" sz="1922">
              <a:latin typeface="Microsoft Sans Serif"/>
              <a:cs typeface="Microsoft Sans Serif"/>
            </a:endParaRPr>
          </a:p>
        </p:txBody>
      </p:sp>
      <p:sp>
        <p:nvSpPr>
          <p:cNvPr id="1048683" name="object 47"/>
          <p:cNvSpPr txBox="1">
            <a:spLocks noGrp="1"/>
          </p:cNvSpPr>
          <p:nvPr>
            <p:ph type="title"/>
          </p:nvPr>
        </p:nvSpPr>
        <p:spPr>
          <a:xfrm>
            <a:off x="606308" y="1313154"/>
            <a:ext cx="4995706" cy="336611"/>
          </a:xfrm>
          <a:prstGeom prst="rect"/>
        </p:spPr>
        <p:txBody>
          <a:bodyPr anchor="t" anchorCtr="0" bIns="0" lIns="0" rIns="0" rtlCol="0" spcFirstLastPara="1" tIns="14649" vert="horz" wrap="square">
            <a:spAutoFit/>
          </a:bodyPr>
          <a:p>
            <a:pPr marL="10851">
              <a:spcBef>
                <a:spcPts val="115"/>
              </a:spcBef>
            </a:pPr>
            <a:r>
              <a:rPr dirty="0" sz="2008" spc="43" smtClean="0"/>
              <a:t>Social</a:t>
            </a:r>
            <a:r>
              <a:rPr dirty="0" sz="2008" lang="en-US" spc="43" smtClean="0"/>
              <a:t> </a:t>
            </a:r>
            <a:r>
              <a:rPr dirty="0" sz="2008" spc="77" smtClean="0"/>
              <a:t>Media</a:t>
            </a:r>
            <a:r>
              <a:rPr dirty="0" sz="2008" lang="en-US" spc="77" smtClean="0"/>
              <a:t> </a:t>
            </a:r>
            <a:r>
              <a:rPr dirty="0" sz="2008" spc="124" err="1" smtClean="0"/>
              <a:t>Ad</a:t>
            </a:r>
            <a:r>
              <a:rPr dirty="0" sz="2008" spc="73" err="1" smtClean="0"/>
              <a:t>Campaigns</a:t>
            </a:r>
            <a:r>
              <a:rPr dirty="0" sz="2008" lang="en-US" spc="73" smtClean="0"/>
              <a:t>:</a:t>
            </a:r>
            <a:endParaRPr dirty="0" sz="2008"/>
          </a:p>
        </p:txBody>
      </p:sp>
      <p:pic>
        <p:nvPicPr>
          <p:cNvPr id="2097169" name="object 48"/>
          <p:cNvPicPr>
            <a:picLocks/>
          </p:cNvPicPr>
          <p:nvPr/>
        </p:nvPicPr>
        <p:blipFill>
          <a:blip xmlns:r="http://schemas.openxmlformats.org/officeDocument/2006/relationships" r:embed="rId6" cstate="print"/>
          <a:stretch>
            <a:fillRect/>
          </a:stretch>
        </p:blipFill>
        <p:spPr>
          <a:xfrm>
            <a:off x="7138707" y="1153811"/>
            <a:ext cx="995140" cy="953930"/>
          </a:xfrm>
          <a:prstGeom prst="rect"/>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84" name="object 2"/>
          <p:cNvSpPr txBox="1">
            <a:spLocks noGrp="1"/>
          </p:cNvSpPr>
          <p:nvPr>
            <p:ph type="title"/>
          </p:nvPr>
        </p:nvSpPr>
        <p:spPr>
          <a:xfrm>
            <a:off x="164386" y="162102"/>
            <a:ext cx="6467642" cy="263766"/>
          </a:xfrm>
          <a:prstGeom prst="rect"/>
        </p:spPr>
        <p:txBody>
          <a:bodyPr anchor="t" anchorCtr="0" bIns="0" lIns="0" rIns="0" rtlCol="0" spcFirstLastPara="1" tIns="9766" vert="horz" wrap="square">
            <a:spAutoFit/>
          </a:bodyPr>
          <a:p>
            <a:pPr marL="10851">
              <a:spcBef>
                <a:spcPts val="77"/>
              </a:spcBef>
            </a:pPr>
            <a:r>
              <a:rPr dirty="0" sz="1752" spc="4"/>
              <a:t>Parle</a:t>
            </a:r>
            <a:r>
              <a:rPr dirty="0" sz="1752" spc="30"/>
              <a:t> </a:t>
            </a:r>
            <a:r>
              <a:rPr dirty="0" sz="1752" spc="43" smtClean="0"/>
              <a:t>Argo</a:t>
            </a:r>
            <a:r>
              <a:rPr dirty="0" sz="1752" lang="en-US" spc="68"/>
              <a:t> </a:t>
            </a:r>
            <a:r>
              <a:rPr dirty="0" sz="1752" spc="38" smtClean="0"/>
              <a:t>Mainl</a:t>
            </a:r>
            <a:r>
              <a:rPr dirty="0" sz="1709" spc="38" smtClean="0">
                <a:latin typeface="Lucida Sans Unicode"/>
                <a:cs typeface="Lucida Sans Unicode"/>
              </a:rPr>
              <a:t>y</a:t>
            </a:r>
            <a:r>
              <a:rPr dirty="0" sz="1709" lang="en-US" spc="38" smtClean="0">
                <a:latin typeface="Lucida Sans Unicode"/>
                <a:cs typeface="Lucida Sans Unicode"/>
              </a:rPr>
              <a:t> </a:t>
            </a:r>
            <a:r>
              <a:rPr dirty="0" sz="1752" spc="51" err="1" smtClean="0"/>
              <a:t>Depends</a:t>
            </a:r>
            <a:r>
              <a:rPr dirty="0" sz="1752" spc="77" err="1" smtClean="0"/>
              <a:t>on</a:t>
            </a:r>
            <a:r>
              <a:rPr dirty="0" sz="1752" lang="en-US" spc="77" smtClean="0"/>
              <a:t> </a:t>
            </a:r>
            <a:r>
              <a:rPr dirty="0" sz="1752" spc="21" smtClean="0"/>
              <a:t>Brand</a:t>
            </a:r>
            <a:r>
              <a:rPr dirty="0" sz="1752" lang="en-US" spc="21" smtClean="0"/>
              <a:t> </a:t>
            </a:r>
            <a:r>
              <a:rPr dirty="0" sz="1752" spc="30" smtClean="0"/>
              <a:t>Equalit</a:t>
            </a:r>
            <a:r>
              <a:rPr dirty="0" sz="1709" spc="30" smtClean="0">
                <a:latin typeface="Lucida Sans Unicode"/>
                <a:cs typeface="Lucida Sans Unicode"/>
              </a:rPr>
              <a:t>y</a:t>
            </a:r>
            <a:r>
              <a:rPr dirty="0" sz="1709" lang="en-US" spc="30" smtClean="0">
                <a:latin typeface="Lucida Sans Unicode"/>
                <a:cs typeface="Lucida Sans Unicode"/>
              </a:rPr>
              <a:t>:</a:t>
            </a:r>
            <a:endParaRPr dirty="0" sz="1709">
              <a:latin typeface="Lucida Sans Unicode"/>
              <a:cs typeface="Lucida Sans Unicode"/>
            </a:endParaRPr>
          </a:p>
        </p:txBody>
      </p:sp>
      <p:sp>
        <p:nvSpPr>
          <p:cNvPr id="1048685" name="object 3"/>
          <p:cNvSpPr txBox="1"/>
          <p:nvPr/>
        </p:nvSpPr>
        <p:spPr>
          <a:xfrm>
            <a:off x="164386" y="616318"/>
            <a:ext cx="8468328" cy="3878893"/>
          </a:xfrm>
          <a:prstGeom prst="rect"/>
        </p:spPr>
        <p:txBody>
          <a:bodyPr bIns="0" lIns="0" rIns="0" rtlCol="0" tIns="121534" vert="horz" wrap="square">
            <a:spAutoFit/>
          </a:bodyPr>
          <a:p>
            <a:pPr marL="10851">
              <a:spcBef>
                <a:spcPts val="957"/>
              </a:spcBef>
            </a:pPr>
            <a:r>
              <a:rPr dirty="0" sz="1538" spc="51">
                <a:latin typeface="Microsoft Sans Serif"/>
                <a:cs typeface="Microsoft Sans Serif"/>
              </a:rPr>
              <a:t>Brand</a:t>
            </a:r>
            <a:r>
              <a:rPr dirty="0" sz="1538" spc="9">
                <a:latin typeface="Microsoft Sans Serif"/>
                <a:cs typeface="Microsoft Sans Serif"/>
              </a:rPr>
              <a:t> </a:t>
            </a:r>
            <a:r>
              <a:rPr dirty="0" sz="1538" spc="34">
                <a:latin typeface="Microsoft Sans Serif"/>
                <a:cs typeface="Microsoft Sans Serif"/>
              </a:rPr>
              <a:t>Equalit</a:t>
            </a:r>
            <a:r>
              <a:rPr dirty="0" sz="1538" spc="34">
                <a:latin typeface="Lucida Sans Unicode"/>
                <a:cs typeface="Lucida Sans Unicode"/>
              </a:rPr>
              <a:t>y</a:t>
            </a:r>
            <a:endParaRPr dirty="0" sz="1538">
              <a:latin typeface="Lucida Sans Unicode"/>
              <a:cs typeface="Lucida Sans Unicode"/>
            </a:endParaRPr>
          </a:p>
          <a:p>
            <a:pPr marL="43404" marR="4340">
              <a:lnSpc>
                <a:spcPct val="119500"/>
              </a:lnSpc>
              <a:spcBef>
                <a:spcPts val="474"/>
              </a:spcBef>
            </a:pPr>
            <a:r>
              <a:rPr dirty="0" sz="1324" spc="43">
                <a:latin typeface="Microsoft Sans Serif"/>
                <a:cs typeface="Microsoft Sans Serif"/>
              </a:rPr>
              <a:t>Brand</a:t>
            </a:r>
            <a:r>
              <a:rPr dirty="0" sz="1324" spc="17">
                <a:latin typeface="Microsoft Sans Serif"/>
                <a:cs typeface="Microsoft Sans Serif"/>
              </a:rPr>
              <a:t> </a:t>
            </a:r>
            <a:r>
              <a:rPr dirty="0" sz="1324" spc="43">
                <a:latin typeface="Microsoft Sans Serif"/>
                <a:cs typeface="Microsoft Sans Serif"/>
              </a:rPr>
              <a:t>Equalit</a:t>
            </a:r>
            <a:r>
              <a:rPr dirty="0" sz="1324" spc="43">
                <a:latin typeface="Lucida Sans Unicode"/>
                <a:cs typeface="Lucida Sans Unicode"/>
              </a:rPr>
              <a:t>y</a:t>
            </a:r>
            <a:r>
              <a:rPr dirty="0" sz="1324" spc="-51">
                <a:latin typeface="Lucida Sans Unicode"/>
                <a:cs typeface="Lucida Sans Unicode"/>
              </a:rPr>
              <a:t> </a:t>
            </a:r>
            <a:r>
              <a:rPr dirty="0" sz="1324" spc="21">
                <a:latin typeface="Microsoft Sans Serif"/>
                <a:cs typeface="Microsoft Sans Serif"/>
              </a:rPr>
              <a:t>is</a:t>
            </a:r>
            <a:r>
              <a:rPr dirty="0" sz="1324" spc="47">
                <a:latin typeface="Microsoft Sans Serif"/>
                <a:cs typeface="Microsoft Sans Serif"/>
              </a:rPr>
              <a:t> </a:t>
            </a:r>
            <a:r>
              <a:rPr dirty="0" sz="1324" spc="73">
                <a:latin typeface="Microsoft Sans Serif"/>
                <a:cs typeface="Microsoft Sans Serif"/>
              </a:rPr>
              <a:t>the </a:t>
            </a:r>
            <a:r>
              <a:rPr dirty="0" sz="1324" spc="21">
                <a:latin typeface="Lucida Sans Unicode"/>
                <a:cs typeface="Lucida Sans Unicode"/>
              </a:rPr>
              <a:t>v</a:t>
            </a:r>
            <a:r>
              <a:rPr dirty="0" sz="1324" spc="21">
                <a:latin typeface="Microsoft Sans Serif"/>
                <a:cs typeface="Microsoft Sans Serif"/>
              </a:rPr>
              <a:t>alue</a:t>
            </a:r>
            <a:r>
              <a:rPr dirty="0" sz="1324" spc="77">
                <a:latin typeface="Microsoft Sans Serif"/>
                <a:cs typeface="Microsoft Sans Serif"/>
              </a:rPr>
              <a:t> </a:t>
            </a:r>
            <a:r>
              <a:rPr dirty="0" sz="1324" spc="43">
                <a:latin typeface="Microsoft Sans Serif"/>
                <a:cs typeface="Microsoft Sans Serif"/>
              </a:rPr>
              <a:t>built</a:t>
            </a:r>
            <a:r>
              <a:rPr dirty="0" sz="1324" spc="60">
                <a:latin typeface="Microsoft Sans Serif"/>
                <a:cs typeface="Microsoft Sans Serif"/>
              </a:rPr>
              <a:t> </a:t>
            </a:r>
            <a:r>
              <a:rPr dirty="0" sz="1324" spc="26">
                <a:latin typeface="Lucida Sans Unicode"/>
                <a:cs typeface="Lucida Sans Unicode"/>
              </a:rPr>
              <a:t>-</a:t>
            </a:r>
            <a:r>
              <a:rPr dirty="0" sz="1324" spc="26">
                <a:latin typeface="Microsoft Sans Serif"/>
                <a:cs typeface="Microsoft Sans Serif"/>
              </a:rPr>
              <a:t>up</a:t>
            </a:r>
            <a:r>
              <a:rPr dirty="0" sz="1324" spc="17">
                <a:latin typeface="Microsoft Sans Serif"/>
                <a:cs typeface="Microsoft Sans Serif"/>
              </a:rPr>
              <a:t> </a:t>
            </a:r>
            <a:r>
              <a:rPr dirty="0" sz="1324" spc="21">
                <a:latin typeface="Microsoft Sans Serif"/>
                <a:cs typeface="Microsoft Sans Serif"/>
              </a:rPr>
              <a:t>in</a:t>
            </a:r>
            <a:r>
              <a:rPr dirty="0" sz="1324" spc="64">
                <a:latin typeface="Microsoft Sans Serif"/>
                <a:cs typeface="Microsoft Sans Serif"/>
              </a:rPr>
              <a:t> </a:t>
            </a:r>
            <a:r>
              <a:rPr dirty="0" sz="1324" spc="47">
                <a:latin typeface="Microsoft Sans Serif"/>
                <a:cs typeface="Microsoft Sans Serif"/>
              </a:rPr>
              <a:t>a</a:t>
            </a:r>
            <a:r>
              <a:rPr dirty="0" sz="1324" spc="64">
                <a:latin typeface="Microsoft Sans Serif"/>
                <a:cs typeface="Microsoft Sans Serif"/>
              </a:rPr>
              <a:t> </a:t>
            </a:r>
            <a:r>
              <a:rPr dirty="0" sz="1324" spc="51">
                <a:latin typeface="Microsoft Sans Serif"/>
                <a:cs typeface="Microsoft Sans Serif"/>
              </a:rPr>
              <a:t>brand</a:t>
            </a:r>
            <a:r>
              <a:rPr dirty="0" sz="1324" spc="21">
                <a:latin typeface="Microsoft Sans Serif"/>
                <a:cs typeface="Microsoft Sans Serif"/>
              </a:rPr>
              <a:t> </a:t>
            </a:r>
            <a:r>
              <a:rPr dirty="0" sz="1324" spc="-103">
                <a:latin typeface="Lucida Sans Unicode"/>
                <a:cs typeface="Lucida Sans Unicode"/>
              </a:rPr>
              <a:t>.</a:t>
            </a:r>
            <a:r>
              <a:rPr dirty="0" sz="1324" spc="-34">
                <a:latin typeface="Lucida Sans Unicode"/>
                <a:cs typeface="Lucida Sans Unicode"/>
              </a:rPr>
              <a:t> </a:t>
            </a:r>
            <a:r>
              <a:rPr dirty="0" sz="1324" spc="21">
                <a:latin typeface="Microsoft Sans Serif"/>
                <a:cs typeface="Microsoft Sans Serif"/>
              </a:rPr>
              <a:t>It</a:t>
            </a:r>
            <a:r>
              <a:rPr dirty="0" sz="1324" spc="60">
                <a:latin typeface="Microsoft Sans Serif"/>
                <a:cs typeface="Microsoft Sans Serif"/>
              </a:rPr>
              <a:t> </a:t>
            </a:r>
            <a:r>
              <a:rPr dirty="0" sz="1324" spc="21">
                <a:latin typeface="Microsoft Sans Serif"/>
                <a:cs typeface="Microsoft Sans Serif"/>
              </a:rPr>
              <a:t>is</a:t>
            </a:r>
            <a:r>
              <a:rPr dirty="0" sz="1324" spc="47">
                <a:latin typeface="Microsoft Sans Serif"/>
                <a:cs typeface="Microsoft Sans Serif"/>
              </a:rPr>
              <a:t> </a:t>
            </a:r>
            <a:r>
              <a:rPr dirty="0" sz="1324" spc="56">
                <a:latin typeface="Microsoft Sans Serif"/>
                <a:cs typeface="Microsoft Sans Serif"/>
              </a:rPr>
              <a:t>measured</a:t>
            </a:r>
            <a:r>
              <a:rPr dirty="0" sz="1324" spc="17">
                <a:latin typeface="Microsoft Sans Serif"/>
                <a:cs typeface="Microsoft Sans Serif"/>
              </a:rPr>
              <a:t> </a:t>
            </a:r>
            <a:r>
              <a:rPr dirty="0" sz="1324" spc="60">
                <a:latin typeface="Microsoft Sans Serif"/>
                <a:cs typeface="Microsoft Sans Serif"/>
              </a:rPr>
              <a:t>based</a:t>
            </a:r>
            <a:r>
              <a:rPr dirty="0" sz="1324" spc="17">
                <a:latin typeface="Microsoft Sans Serif"/>
                <a:cs typeface="Microsoft Sans Serif"/>
              </a:rPr>
              <a:t> </a:t>
            </a:r>
            <a:r>
              <a:rPr dirty="0" sz="1324" spc="51">
                <a:latin typeface="Microsoft Sans Serif"/>
                <a:cs typeface="Microsoft Sans Serif"/>
              </a:rPr>
              <a:t>on</a:t>
            </a:r>
            <a:r>
              <a:rPr dirty="0" sz="1324" spc="64">
                <a:latin typeface="Microsoft Sans Serif"/>
                <a:cs typeface="Microsoft Sans Serif"/>
              </a:rPr>
              <a:t> </a:t>
            </a:r>
            <a:r>
              <a:rPr dirty="0" sz="1324" spc="43">
                <a:latin typeface="Microsoft Sans Serif"/>
                <a:cs typeface="Microsoft Sans Serif"/>
              </a:rPr>
              <a:t>ho</a:t>
            </a:r>
            <a:r>
              <a:rPr dirty="0" sz="1324" spc="43">
                <a:latin typeface="Lucida Sans Unicode"/>
                <a:cs typeface="Lucida Sans Unicode"/>
              </a:rPr>
              <a:t>w</a:t>
            </a:r>
            <a:r>
              <a:rPr dirty="0" sz="1324" spc="17">
                <a:latin typeface="Lucida Sans Unicode"/>
                <a:cs typeface="Lucida Sans Unicode"/>
              </a:rPr>
              <a:t> </a:t>
            </a:r>
            <a:r>
              <a:rPr dirty="0" sz="1324" spc="47">
                <a:latin typeface="Microsoft Sans Serif"/>
                <a:cs typeface="Microsoft Sans Serif"/>
              </a:rPr>
              <a:t>a</a:t>
            </a:r>
            <a:r>
              <a:rPr dirty="0" sz="1324" spc="68">
                <a:latin typeface="Microsoft Sans Serif"/>
                <a:cs typeface="Microsoft Sans Serif"/>
              </a:rPr>
              <a:t> </a:t>
            </a:r>
            <a:r>
              <a:rPr dirty="0" sz="1324" spc="73">
                <a:latin typeface="Microsoft Sans Serif"/>
                <a:cs typeface="Microsoft Sans Serif"/>
              </a:rPr>
              <a:t>customer</a:t>
            </a:r>
            <a:r>
              <a:rPr dirty="0" sz="1324" spc="47">
                <a:latin typeface="Microsoft Sans Serif"/>
                <a:cs typeface="Microsoft Sans Serif"/>
              </a:rPr>
              <a:t> </a:t>
            </a:r>
            <a:r>
              <a:rPr dirty="0" sz="1324" spc="21">
                <a:latin typeface="Microsoft Sans Serif"/>
                <a:cs typeface="Microsoft Sans Serif"/>
              </a:rPr>
              <a:t>is</a:t>
            </a:r>
            <a:r>
              <a:rPr dirty="0" sz="1324" spc="47">
                <a:latin typeface="Microsoft Sans Serif"/>
                <a:cs typeface="Microsoft Sans Serif"/>
              </a:rPr>
              <a:t> </a:t>
            </a:r>
            <a:r>
              <a:rPr dirty="0" sz="1324" spc="30">
                <a:latin typeface="Microsoft Sans Serif"/>
                <a:cs typeface="Microsoft Sans Serif"/>
              </a:rPr>
              <a:t>a</a:t>
            </a:r>
            <a:r>
              <a:rPr dirty="0" sz="1324" spc="30">
                <a:latin typeface="Lucida Sans Unicode"/>
                <a:cs typeface="Lucida Sans Unicode"/>
              </a:rPr>
              <a:t>w</a:t>
            </a:r>
            <a:r>
              <a:rPr dirty="0" sz="1324" spc="30">
                <a:latin typeface="Microsoft Sans Serif"/>
                <a:cs typeface="Microsoft Sans Serif"/>
              </a:rPr>
              <a:t>are</a:t>
            </a:r>
            <a:r>
              <a:rPr dirty="0" sz="1324" spc="73">
                <a:latin typeface="Microsoft Sans Serif"/>
                <a:cs typeface="Microsoft Sans Serif"/>
              </a:rPr>
              <a:t> </a:t>
            </a:r>
            <a:r>
              <a:rPr dirty="0" sz="1324" spc="60">
                <a:latin typeface="Microsoft Sans Serif"/>
                <a:cs typeface="Microsoft Sans Serif"/>
              </a:rPr>
              <a:t>of</a:t>
            </a:r>
            <a:r>
              <a:rPr dirty="0" sz="1324" spc="103">
                <a:latin typeface="Microsoft Sans Serif"/>
                <a:cs typeface="Microsoft Sans Serif"/>
              </a:rPr>
              <a:t> </a:t>
            </a:r>
            <a:r>
              <a:rPr dirty="0" sz="1324" spc="73">
                <a:latin typeface="Microsoft Sans Serif"/>
                <a:cs typeface="Microsoft Sans Serif"/>
              </a:rPr>
              <a:t>the </a:t>
            </a:r>
            <a:r>
              <a:rPr dirty="0" sz="1324" spc="-337">
                <a:latin typeface="Microsoft Sans Serif"/>
                <a:cs typeface="Microsoft Sans Serif"/>
              </a:rPr>
              <a:t> </a:t>
            </a:r>
            <a:r>
              <a:rPr dirty="0" sz="1324" spc="21">
                <a:latin typeface="Microsoft Sans Serif"/>
                <a:cs typeface="Microsoft Sans Serif"/>
              </a:rPr>
              <a:t>brand</a:t>
            </a:r>
            <a:r>
              <a:rPr dirty="0" sz="1324" spc="21">
                <a:latin typeface="Lucida Sans Unicode"/>
                <a:cs typeface="Lucida Sans Unicode"/>
              </a:rPr>
              <a:t>. </a:t>
            </a:r>
            <a:r>
              <a:rPr dirty="0" sz="1324" spc="60">
                <a:latin typeface="Microsoft Sans Serif"/>
                <a:cs typeface="Microsoft Sans Serif"/>
              </a:rPr>
              <a:t>The </a:t>
            </a:r>
            <a:r>
              <a:rPr dirty="0" sz="1324" spc="21">
                <a:latin typeface="Lucida Sans Unicode"/>
                <a:cs typeface="Lucida Sans Unicode"/>
              </a:rPr>
              <a:t>v</a:t>
            </a:r>
            <a:r>
              <a:rPr dirty="0" sz="1324" spc="21">
                <a:latin typeface="Microsoft Sans Serif"/>
                <a:cs typeface="Microsoft Sans Serif"/>
              </a:rPr>
              <a:t>alue </a:t>
            </a:r>
            <a:r>
              <a:rPr dirty="0" sz="1324" spc="60">
                <a:latin typeface="Microsoft Sans Serif"/>
                <a:cs typeface="Microsoft Sans Serif"/>
              </a:rPr>
              <a:t>of </a:t>
            </a:r>
            <a:r>
              <a:rPr dirty="0" sz="1324" spc="47">
                <a:latin typeface="Microsoft Sans Serif"/>
                <a:cs typeface="Microsoft Sans Serif"/>
              </a:rPr>
              <a:t>a </a:t>
            </a:r>
            <a:r>
              <a:rPr dirty="0" sz="1324" spc="51">
                <a:latin typeface="Microsoft Sans Serif"/>
                <a:cs typeface="Microsoft Sans Serif"/>
              </a:rPr>
              <a:t>compan</a:t>
            </a:r>
            <a:r>
              <a:rPr dirty="0" sz="1324" spc="51">
                <a:latin typeface="Lucida Sans Unicode"/>
                <a:cs typeface="Lucida Sans Unicode"/>
              </a:rPr>
              <a:t>y'</a:t>
            </a:r>
            <a:r>
              <a:rPr dirty="0" sz="1324" spc="51">
                <a:latin typeface="Microsoft Sans Serif"/>
                <a:cs typeface="Microsoft Sans Serif"/>
              </a:rPr>
              <a:t>s brand equalit</a:t>
            </a:r>
            <a:r>
              <a:rPr dirty="0" sz="1324" spc="51">
                <a:latin typeface="Lucida Sans Unicode"/>
                <a:cs typeface="Lucida Sans Unicode"/>
              </a:rPr>
              <a:t>y </a:t>
            </a:r>
            <a:r>
              <a:rPr dirty="0" sz="1324" spc="77">
                <a:latin typeface="Microsoft Sans Serif"/>
                <a:cs typeface="Microsoft Sans Serif"/>
              </a:rPr>
              <a:t>can </a:t>
            </a:r>
            <a:r>
              <a:rPr dirty="0" sz="1324" spc="47">
                <a:latin typeface="Microsoft Sans Serif"/>
                <a:cs typeface="Microsoft Sans Serif"/>
              </a:rPr>
              <a:t>be </a:t>
            </a:r>
            <a:r>
              <a:rPr dirty="0" sz="1324" spc="64">
                <a:latin typeface="Microsoft Sans Serif"/>
                <a:cs typeface="Microsoft Sans Serif"/>
              </a:rPr>
              <a:t>calculated </a:t>
            </a:r>
            <a:r>
              <a:rPr dirty="0" sz="1324" spc="34">
                <a:latin typeface="Microsoft Sans Serif"/>
                <a:cs typeface="Microsoft Sans Serif"/>
              </a:rPr>
              <a:t>b</a:t>
            </a:r>
            <a:r>
              <a:rPr dirty="0" sz="1324" spc="34">
                <a:latin typeface="Lucida Sans Unicode"/>
                <a:cs typeface="Lucida Sans Unicode"/>
              </a:rPr>
              <a:t>y </a:t>
            </a:r>
            <a:r>
              <a:rPr dirty="0" sz="1324" spc="64">
                <a:latin typeface="Microsoft Sans Serif"/>
                <a:cs typeface="Microsoft Sans Serif"/>
              </a:rPr>
              <a:t>comparing </a:t>
            </a:r>
            <a:r>
              <a:rPr dirty="0" sz="1324" spc="73">
                <a:latin typeface="Microsoft Sans Serif"/>
                <a:cs typeface="Microsoft Sans Serif"/>
              </a:rPr>
              <a:t>the </a:t>
            </a:r>
            <a:r>
              <a:rPr dirty="0" sz="1324" spc="51">
                <a:latin typeface="Microsoft Sans Serif"/>
                <a:cs typeface="Microsoft Sans Serif"/>
              </a:rPr>
              <a:t>e</a:t>
            </a:r>
            <a:r>
              <a:rPr dirty="0" sz="1324" spc="51">
                <a:latin typeface="Lucida Sans Unicode"/>
                <a:cs typeface="Lucida Sans Unicode"/>
              </a:rPr>
              <a:t>x</a:t>
            </a:r>
            <a:r>
              <a:rPr dirty="0" sz="1324" spc="51">
                <a:latin typeface="Microsoft Sans Serif"/>
                <a:cs typeface="Microsoft Sans Serif"/>
              </a:rPr>
              <a:t>pected </a:t>
            </a:r>
            <a:r>
              <a:rPr dirty="0" sz="1324" spc="68">
                <a:latin typeface="Microsoft Sans Serif"/>
                <a:cs typeface="Microsoft Sans Serif"/>
              </a:rPr>
              <a:t>future </a:t>
            </a:r>
            <a:r>
              <a:rPr dirty="0" sz="1324" spc="73">
                <a:latin typeface="Microsoft Sans Serif"/>
                <a:cs typeface="Microsoft Sans Serif"/>
              </a:rPr>
              <a:t> </a:t>
            </a:r>
            <a:r>
              <a:rPr dirty="0" sz="1324" spc="34">
                <a:latin typeface="Microsoft Sans Serif"/>
                <a:cs typeface="Microsoft Sans Serif"/>
              </a:rPr>
              <a:t>re</a:t>
            </a:r>
            <a:r>
              <a:rPr dirty="0" sz="1324" spc="34">
                <a:latin typeface="Lucida Sans Unicode"/>
                <a:cs typeface="Lucida Sans Unicode"/>
              </a:rPr>
              <a:t>v</a:t>
            </a:r>
            <a:r>
              <a:rPr dirty="0" sz="1324" spc="34">
                <a:latin typeface="Microsoft Sans Serif"/>
                <a:cs typeface="Microsoft Sans Serif"/>
              </a:rPr>
              <a:t>enue</a:t>
            </a:r>
            <a:r>
              <a:rPr dirty="0" sz="1324" spc="73">
                <a:latin typeface="Microsoft Sans Serif"/>
                <a:cs typeface="Microsoft Sans Serif"/>
              </a:rPr>
              <a:t> </a:t>
            </a:r>
            <a:r>
              <a:rPr dirty="0" sz="1324" spc="64">
                <a:latin typeface="Microsoft Sans Serif"/>
                <a:cs typeface="Microsoft Sans Serif"/>
              </a:rPr>
              <a:t>from</a:t>
            </a:r>
            <a:r>
              <a:rPr dirty="0" sz="1324" spc="81">
                <a:latin typeface="Microsoft Sans Serif"/>
                <a:cs typeface="Microsoft Sans Serif"/>
              </a:rPr>
              <a:t> </a:t>
            </a:r>
            <a:r>
              <a:rPr dirty="0" sz="1324" spc="73">
                <a:latin typeface="Microsoft Sans Serif"/>
                <a:cs typeface="Microsoft Sans Serif"/>
              </a:rPr>
              <a:t>the</a:t>
            </a:r>
            <a:r>
              <a:rPr dirty="0" sz="1324" spc="77">
                <a:latin typeface="Microsoft Sans Serif"/>
                <a:cs typeface="Microsoft Sans Serif"/>
              </a:rPr>
              <a:t> </a:t>
            </a:r>
            <a:r>
              <a:rPr dirty="0" sz="1324" spc="56">
                <a:latin typeface="Microsoft Sans Serif"/>
                <a:cs typeface="Microsoft Sans Serif"/>
              </a:rPr>
              <a:t>branded</a:t>
            </a:r>
            <a:r>
              <a:rPr dirty="0" sz="1324" spc="21">
                <a:latin typeface="Microsoft Sans Serif"/>
                <a:cs typeface="Microsoft Sans Serif"/>
              </a:rPr>
              <a:t> </a:t>
            </a:r>
            <a:r>
              <a:rPr dirty="0" sz="1324" spc="64">
                <a:latin typeface="Microsoft Sans Serif"/>
                <a:cs typeface="Microsoft Sans Serif"/>
              </a:rPr>
              <a:t>products</a:t>
            </a:r>
            <a:r>
              <a:rPr dirty="0" sz="1324" spc="47">
                <a:latin typeface="Microsoft Sans Serif"/>
                <a:cs typeface="Microsoft Sans Serif"/>
              </a:rPr>
              <a:t> </a:t>
            </a:r>
            <a:r>
              <a:rPr dirty="0" sz="1324" spc="60">
                <a:latin typeface="Lucida Sans Unicode"/>
                <a:cs typeface="Lucida Sans Unicode"/>
              </a:rPr>
              <a:t>w</a:t>
            </a:r>
            <a:r>
              <a:rPr dirty="0" sz="1324" spc="60">
                <a:latin typeface="Microsoft Sans Serif"/>
                <a:cs typeface="Microsoft Sans Serif"/>
              </a:rPr>
              <a:t>ith</a:t>
            </a:r>
            <a:r>
              <a:rPr dirty="0" sz="1324" spc="64">
                <a:latin typeface="Microsoft Sans Serif"/>
                <a:cs typeface="Microsoft Sans Serif"/>
              </a:rPr>
              <a:t> </a:t>
            </a:r>
            <a:r>
              <a:rPr dirty="0" sz="1324" spc="73">
                <a:latin typeface="Microsoft Sans Serif"/>
                <a:cs typeface="Microsoft Sans Serif"/>
              </a:rPr>
              <a:t>the</a:t>
            </a:r>
            <a:r>
              <a:rPr dirty="0" sz="1324" spc="77">
                <a:latin typeface="Microsoft Sans Serif"/>
                <a:cs typeface="Microsoft Sans Serif"/>
              </a:rPr>
              <a:t> </a:t>
            </a:r>
            <a:r>
              <a:rPr dirty="0" sz="1324" spc="51">
                <a:latin typeface="Microsoft Sans Serif"/>
                <a:cs typeface="Microsoft Sans Serif"/>
              </a:rPr>
              <a:t>e</a:t>
            </a:r>
            <a:r>
              <a:rPr dirty="0" sz="1324" spc="51">
                <a:latin typeface="Lucida Sans Unicode"/>
                <a:cs typeface="Lucida Sans Unicode"/>
              </a:rPr>
              <a:t>x</a:t>
            </a:r>
            <a:r>
              <a:rPr dirty="0" sz="1324" spc="51">
                <a:latin typeface="Microsoft Sans Serif"/>
                <a:cs typeface="Microsoft Sans Serif"/>
              </a:rPr>
              <a:t>pected</a:t>
            </a:r>
            <a:r>
              <a:rPr dirty="0" sz="1324" spc="21">
                <a:latin typeface="Microsoft Sans Serif"/>
                <a:cs typeface="Microsoft Sans Serif"/>
              </a:rPr>
              <a:t> </a:t>
            </a:r>
            <a:r>
              <a:rPr dirty="0" sz="1324" spc="68">
                <a:latin typeface="Microsoft Sans Serif"/>
                <a:cs typeface="Microsoft Sans Serif"/>
              </a:rPr>
              <a:t>future</a:t>
            </a:r>
            <a:r>
              <a:rPr dirty="0" sz="1324" spc="77">
                <a:latin typeface="Microsoft Sans Serif"/>
                <a:cs typeface="Microsoft Sans Serif"/>
              </a:rPr>
              <a:t> </a:t>
            </a:r>
            <a:r>
              <a:rPr dirty="0" sz="1324" spc="34">
                <a:latin typeface="Microsoft Sans Serif"/>
                <a:cs typeface="Microsoft Sans Serif"/>
              </a:rPr>
              <a:t>re</a:t>
            </a:r>
            <a:r>
              <a:rPr dirty="0" sz="1324" spc="34">
                <a:latin typeface="Lucida Sans Unicode"/>
                <a:cs typeface="Lucida Sans Unicode"/>
              </a:rPr>
              <a:t>v</a:t>
            </a:r>
            <a:r>
              <a:rPr dirty="0" sz="1324" spc="34">
                <a:latin typeface="Microsoft Sans Serif"/>
                <a:cs typeface="Microsoft Sans Serif"/>
              </a:rPr>
              <a:t>enue</a:t>
            </a:r>
            <a:r>
              <a:rPr dirty="0" sz="1324" spc="77">
                <a:latin typeface="Microsoft Sans Serif"/>
                <a:cs typeface="Microsoft Sans Serif"/>
              </a:rPr>
              <a:t> </a:t>
            </a:r>
            <a:r>
              <a:rPr dirty="0" sz="1324" spc="64">
                <a:latin typeface="Microsoft Sans Serif"/>
                <a:cs typeface="Microsoft Sans Serif"/>
              </a:rPr>
              <a:t>from</a:t>
            </a:r>
            <a:r>
              <a:rPr dirty="0" sz="1324" spc="81">
                <a:latin typeface="Microsoft Sans Serif"/>
                <a:cs typeface="Microsoft Sans Serif"/>
              </a:rPr>
              <a:t> </a:t>
            </a:r>
            <a:r>
              <a:rPr dirty="0" sz="1324" spc="56">
                <a:latin typeface="Microsoft Sans Serif"/>
                <a:cs typeface="Microsoft Sans Serif"/>
              </a:rPr>
              <a:t>an</a:t>
            </a:r>
            <a:r>
              <a:rPr dirty="0" sz="1324" spc="60">
                <a:latin typeface="Microsoft Sans Serif"/>
                <a:cs typeface="Microsoft Sans Serif"/>
              </a:rPr>
              <a:t> </a:t>
            </a:r>
            <a:r>
              <a:rPr dirty="0" sz="1324" spc="43">
                <a:latin typeface="Microsoft Sans Serif"/>
                <a:cs typeface="Microsoft Sans Serif"/>
              </a:rPr>
              <a:t>equi</a:t>
            </a:r>
            <a:r>
              <a:rPr dirty="0" sz="1324" spc="43">
                <a:latin typeface="Lucida Sans Unicode"/>
                <a:cs typeface="Lucida Sans Unicode"/>
              </a:rPr>
              <a:t>v</a:t>
            </a:r>
            <a:r>
              <a:rPr dirty="0" sz="1324" spc="43">
                <a:latin typeface="Microsoft Sans Serif"/>
                <a:cs typeface="Microsoft Sans Serif"/>
              </a:rPr>
              <a:t>alent</a:t>
            </a:r>
            <a:r>
              <a:rPr dirty="0" sz="1324" spc="64">
                <a:latin typeface="Microsoft Sans Serif"/>
                <a:cs typeface="Microsoft Sans Serif"/>
              </a:rPr>
              <a:t> </a:t>
            </a:r>
            <a:r>
              <a:rPr dirty="0" sz="1324" spc="43">
                <a:latin typeface="Microsoft Sans Serif"/>
                <a:cs typeface="Microsoft Sans Serif"/>
              </a:rPr>
              <a:t>non</a:t>
            </a:r>
            <a:r>
              <a:rPr dirty="0" sz="1324" spc="43">
                <a:latin typeface="Lucida Sans Unicode"/>
                <a:cs typeface="Lucida Sans Unicode"/>
              </a:rPr>
              <a:t>-</a:t>
            </a:r>
            <a:r>
              <a:rPr dirty="0" sz="1324" spc="43">
                <a:latin typeface="Microsoft Sans Serif"/>
                <a:cs typeface="Microsoft Sans Serif"/>
              </a:rPr>
              <a:t>branded </a:t>
            </a:r>
            <a:r>
              <a:rPr dirty="0" sz="1324" spc="47">
                <a:latin typeface="Microsoft Sans Serif"/>
                <a:cs typeface="Microsoft Sans Serif"/>
              </a:rPr>
              <a:t> </a:t>
            </a:r>
            <a:r>
              <a:rPr dirty="0" sz="1324" spc="68">
                <a:latin typeface="Microsoft Sans Serif"/>
                <a:cs typeface="Microsoft Sans Serif"/>
              </a:rPr>
              <a:t>product</a:t>
            </a:r>
            <a:r>
              <a:rPr dirty="0" sz="1324" spc="56">
                <a:latin typeface="Microsoft Sans Serif"/>
                <a:cs typeface="Microsoft Sans Serif"/>
              </a:rPr>
              <a:t> </a:t>
            </a:r>
            <a:r>
              <a:rPr dirty="0" sz="1324" spc="-103">
                <a:latin typeface="Lucida Sans Unicode"/>
                <a:cs typeface="Lucida Sans Unicode"/>
              </a:rPr>
              <a:t>.</a:t>
            </a:r>
            <a:r>
              <a:rPr dirty="0" sz="1324" spc="-38">
                <a:latin typeface="Lucida Sans Unicode"/>
                <a:cs typeface="Lucida Sans Unicode"/>
              </a:rPr>
              <a:t> </a:t>
            </a:r>
            <a:r>
              <a:rPr dirty="0" sz="1324" spc="47">
                <a:latin typeface="Microsoft Sans Serif"/>
                <a:cs typeface="Microsoft Sans Serif"/>
              </a:rPr>
              <a:t>This</a:t>
            </a:r>
            <a:r>
              <a:rPr dirty="0" sz="1324" spc="38">
                <a:latin typeface="Microsoft Sans Serif"/>
                <a:cs typeface="Microsoft Sans Serif"/>
              </a:rPr>
              <a:t> </a:t>
            </a:r>
            <a:r>
              <a:rPr dirty="0" sz="1324" spc="21">
                <a:latin typeface="Microsoft Sans Serif"/>
                <a:cs typeface="Microsoft Sans Serif"/>
              </a:rPr>
              <a:t>is</a:t>
            </a:r>
            <a:r>
              <a:rPr dirty="0" sz="1324" spc="38">
                <a:latin typeface="Microsoft Sans Serif"/>
                <a:cs typeface="Microsoft Sans Serif"/>
              </a:rPr>
              <a:t> </a:t>
            </a:r>
            <a:r>
              <a:rPr dirty="0" sz="1324" spc="73">
                <a:latin typeface="Microsoft Sans Serif"/>
                <a:cs typeface="Microsoft Sans Serif"/>
              </a:rPr>
              <a:t>the</a:t>
            </a:r>
            <a:r>
              <a:rPr dirty="0" sz="1324" spc="68">
                <a:latin typeface="Microsoft Sans Serif"/>
                <a:cs typeface="Microsoft Sans Serif"/>
              </a:rPr>
              <a:t> best</a:t>
            </a:r>
            <a:r>
              <a:rPr dirty="0" sz="1324" spc="56">
                <a:latin typeface="Microsoft Sans Serif"/>
                <a:cs typeface="Microsoft Sans Serif"/>
              </a:rPr>
              <a:t> calculation </a:t>
            </a:r>
            <a:r>
              <a:rPr dirty="0" sz="1324" spc="21">
                <a:latin typeface="Microsoft Sans Serif"/>
                <a:cs typeface="Microsoft Sans Serif"/>
              </a:rPr>
              <a:t>in</a:t>
            </a:r>
            <a:r>
              <a:rPr dirty="0" sz="1324" spc="56">
                <a:latin typeface="Microsoft Sans Serif"/>
                <a:cs typeface="Microsoft Sans Serif"/>
              </a:rPr>
              <a:t> </a:t>
            </a:r>
            <a:r>
              <a:rPr dirty="0" sz="1324" spc="9">
                <a:latin typeface="Microsoft Sans Serif"/>
                <a:cs typeface="Microsoft Sans Serif"/>
              </a:rPr>
              <a:t>appro</a:t>
            </a:r>
            <a:r>
              <a:rPr dirty="0" sz="1324" spc="9">
                <a:latin typeface="Lucida Sans Unicode"/>
                <a:cs typeface="Lucida Sans Unicode"/>
              </a:rPr>
              <a:t>x</a:t>
            </a:r>
            <a:r>
              <a:rPr dirty="0" sz="1324" spc="9">
                <a:latin typeface="Microsoft Sans Serif"/>
                <a:cs typeface="Microsoft Sans Serif"/>
              </a:rPr>
              <a:t>imatel</a:t>
            </a:r>
            <a:r>
              <a:rPr dirty="0" sz="1324" spc="9">
                <a:latin typeface="Lucida Sans Unicode"/>
                <a:cs typeface="Lucida Sans Unicode"/>
              </a:rPr>
              <a:t>y.</a:t>
            </a:r>
            <a:endParaRPr dirty="0" sz="1324">
              <a:latin typeface="Lucida Sans Unicode"/>
              <a:cs typeface="Lucida Sans Unicode"/>
            </a:endParaRPr>
          </a:p>
          <a:p>
            <a:pPr marL="10851">
              <a:spcBef>
                <a:spcPts val="1030"/>
              </a:spcBef>
            </a:pPr>
            <a:r>
              <a:rPr dirty="0" sz="1324" spc="43">
                <a:latin typeface="Microsoft Sans Serif"/>
                <a:cs typeface="Microsoft Sans Serif"/>
              </a:rPr>
              <a:t>Brand</a:t>
            </a:r>
            <a:r>
              <a:rPr dirty="0" sz="1324" spc="4">
                <a:latin typeface="Microsoft Sans Serif"/>
                <a:cs typeface="Microsoft Sans Serif"/>
              </a:rPr>
              <a:t> </a:t>
            </a:r>
            <a:r>
              <a:rPr dirty="0" sz="1324" spc="43">
                <a:latin typeface="Microsoft Sans Serif"/>
                <a:cs typeface="Microsoft Sans Serif"/>
              </a:rPr>
              <a:t>Equalit</a:t>
            </a:r>
            <a:r>
              <a:rPr dirty="0" sz="1324" spc="43">
                <a:latin typeface="Lucida Sans Unicode"/>
                <a:cs typeface="Lucida Sans Unicode"/>
              </a:rPr>
              <a:t>y</a:t>
            </a:r>
            <a:r>
              <a:rPr dirty="0" sz="1324" spc="-60">
                <a:latin typeface="Lucida Sans Unicode"/>
                <a:cs typeface="Lucida Sans Unicode"/>
              </a:rPr>
              <a:t> </a:t>
            </a:r>
            <a:r>
              <a:rPr dirty="0" sz="1324" spc="56">
                <a:latin typeface="Microsoft Sans Serif"/>
                <a:cs typeface="Microsoft Sans Serif"/>
              </a:rPr>
              <a:t>comprises</a:t>
            </a:r>
            <a:r>
              <a:rPr dirty="0" sz="1324" spc="34">
                <a:latin typeface="Microsoft Sans Serif"/>
                <a:cs typeface="Microsoft Sans Serif"/>
              </a:rPr>
              <a:t> </a:t>
            </a:r>
            <a:r>
              <a:rPr dirty="0" sz="1324" spc="60">
                <a:latin typeface="Microsoft Sans Serif"/>
                <a:cs typeface="Microsoft Sans Serif"/>
              </a:rPr>
              <a:t>of</a:t>
            </a:r>
            <a:endParaRPr dirty="0" sz="1324">
              <a:latin typeface="Microsoft Sans Serif"/>
              <a:cs typeface="Microsoft Sans Serif"/>
            </a:endParaRPr>
          </a:p>
          <a:p>
            <a:pPr indent="-190975" marL="2079029">
              <a:spcBef>
                <a:spcPts val="308"/>
              </a:spcBef>
              <a:buFont typeface="Lucida Sans Unicode"/>
              <a:buAutoNum type="arabicParenR"/>
              <a:tabLst>
                <a:tab algn="l" pos="2079571"/>
              </a:tabLst>
            </a:pPr>
            <a:r>
              <a:rPr dirty="0" sz="1324" spc="43">
                <a:latin typeface="Microsoft Sans Serif"/>
                <a:cs typeface="Microsoft Sans Serif"/>
              </a:rPr>
              <a:t>Brand</a:t>
            </a:r>
            <a:r>
              <a:rPr dirty="0" sz="1324" spc="-9">
                <a:latin typeface="Microsoft Sans Serif"/>
                <a:cs typeface="Microsoft Sans Serif"/>
              </a:rPr>
              <a:t> </a:t>
            </a:r>
            <a:r>
              <a:rPr dirty="0" sz="1324" spc="43">
                <a:latin typeface="Microsoft Sans Serif"/>
                <a:cs typeface="Microsoft Sans Serif"/>
              </a:rPr>
              <a:t>A</a:t>
            </a:r>
            <a:r>
              <a:rPr dirty="0" sz="1324" spc="43">
                <a:latin typeface="Lucida Sans Unicode"/>
                <a:cs typeface="Lucida Sans Unicode"/>
              </a:rPr>
              <a:t>w</a:t>
            </a:r>
            <a:r>
              <a:rPr dirty="0" sz="1324" spc="43">
                <a:latin typeface="Microsoft Sans Serif"/>
                <a:cs typeface="Microsoft Sans Serif"/>
              </a:rPr>
              <a:t>areness</a:t>
            </a:r>
            <a:endParaRPr dirty="0" sz="1324">
              <a:latin typeface="Microsoft Sans Serif"/>
              <a:cs typeface="Microsoft Sans Serif"/>
            </a:endParaRPr>
          </a:p>
          <a:p>
            <a:pPr marL="1888596" marR="4923044">
              <a:lnSpc>
                <a:spcPct val="119500"/>
              </a:lnSpc>
              <a:buFont typeface="Lucida Sans Unicode"/>
              <a:buAutoNum type="arabicParenR"/>
              <a:tabLst>
                <a:tab algn="l" pos="2117549"/>
              </a:tabLst>
            </a:pPr>
            <a:r>
              <a:rPr dirty="0" sz="1324" spc="43">
                <a:latin typeface="Microsoft Sans Serif"/>
                <a:cs typeface="Microsoft Sans Serif"/>
              </a:rPr>
              <a:t>Brand </a:t>
            </a:r>
            <a:r>
              <a:rPr dirty="0" sz="1324" spc="38">
                <a:latin typeface="Microsoft Sans Serif"/>
                <a:cs typeface="Microsoft Sans Serif"/>
              </a:rPr>
              <a:t>Lo</a:t>
            </a:r>
            <a:r>
              <a:rPr dirty="0" sz="1324" spc="38">
                <a:latin typeface="Lucida Sans Unicode"/>
                <a:cs typeface="Lucida Sans Unicode"/>
              </a:rPr>
              <a:t>y</a:t>
            </a:r>
            <a:r>
              <a:rPr dirty="0" sz="1324" spc="38">
                <a:latin typeface="Microsoft Sans Serif"/>
                <a:cs typeface="Microsoft Sans Serif"/>
              </a:rPr>
              <a:t>alt</a:t>
            </a:r>
            <a:r>
              <a:rPr dirty="0" sz="1324" spc="38">
                <a:latin typeface="Lucida Sans Unicode"/>
                <a:cs typeface="Lucida Sans Unicode"/>
              </a:rPr>
              <a:t>y </a:t>
            </a:r>
            <a:r>
              <a:rPr dirty="0" sz="1324" spc="43">
                <a:latin typeface="Lucida Sans Unicode"/>
                <a:cs typeface="Lucida Sans Unicode"/>
              </a:rPr>
              <a:t> </a:t>
            </a:r>
            <a:r>
              <a:rPr dirty="0" sz="1324" spc="47">
                <a:latin typeface="Lucida Sans Unicode"/>
                <a:cs typeface="Lucida Sans Unicode"/>
              </a:rPr>
              <a:t>3)</a:t>
            </a:r>
            <a:r>
              <a:rPr dirty="0" sz="1324" spc="47">
                <a:latin typeface="Microsoft Sans Serif"/>
                <a:cs typeface="Microsoft Sans Serif"/>
              </a:rPr>
              <a:t>Brand</a:t>
            </a:r>
            <a:r>
              <a:rPr dirty="0" sz="1324" spc="-17">
                <a:latin typeface="Microsoft Sans Serif"/>
                <a:cs typeface="Microsoft Sans Serif"/>
              </a:rPr>
              <a:t> </a:t>
            </a:r>
            <a:r>
              <a:rPr dirty="0" sz="1324" spc="56">
                <a:latin typeface="Microsoft Sans Serif"/>
                <a:cs typeface="Microsoft Sans Serif"/>
              </a:rPr>
              <a:t>Association</a:t>
            </a:r>
            <a:endParaRPr dirty="0" sz="1324">
              <a:latin typeface="Microsoft Sans Serif"/>
              <a:cs typeface="Microsoft Sans Serif"/>
            </a:endParaRPr>
          </a:p>
          <a:p>
            <a:pPr>
              <a:lnSpc>
                <a:spcPct val="100000"/>
              </a:lnSpc>
            </a:pPr>
            <a:endParaRPr dirty="0" sz="1196">
              <a:latin typeface="Microsoft Sans Serif"/>
              <a:cs typeface="Microsoft Sans Serif"/>
            </a:endParaRPr>
          </a:p>
          <a:p>
            <a:pPr marL="10851"/>
            <a:r>
              <a:rPr dirty="0" sz="1752" spc="21">
                <a:latin typeface="Microsoft Sans Serif"/>
                <a:cs typeface="Microsoft Sans Serif"/>
              </a:rPr>
              <a:t>Brand</a:t>
            </a:r>
            <a:r>
              <a:rPr dirty="0" sz="1752" spc="34">
                <a:latin typeface="Microsoft Sans Serif"/>
                <a:cs typeface="Microsoft Sans Serif"/>
              </a:rPr>
              <a:t> </a:t>
            </a:r>
            <a:r>
              <a:rPr dirty="0" sz="1752" spc="4">
                <a:latin typeface="Microsoft Sans Serif"/>
                <a:cs typeface="Microsoft Sans Serif"/>
              </a:rPr>
              <a:t>A</a:t>
            </a:r>
            <a:r>
              <a:rPr dirty="0" sz="1709" spc="4">
                <a:latin typeface="Lucida Sans Unicode"/>
                <a:cs typeface="Lucida Sans Unicode"/>
              </a:rPr>
              <a:t>w</a:t>
            </a:r>
            <a:r>
              <a:rPr dirty="0" sz="1752" spc="4">
                <a:latin typeface="Microsoft Sans Serif"/>
                <a:cs typeface="Microsoft Sans Serif"/>
              </a:rPr>
              <a:t>areness</a:t>
            </a:r>
            <a:endParaRPr dirty="0" sz="1752">
              <a:latin typeface="Microsoft Sans Serif"/>
              <a:cs typeface="Microsoft Sans Serif"/>
            </a:endParaRPr>
          </a:p>
          <a:p>
            <a:pPr marL="10851" marR="56967">
              <a:lnSpc>
                <a:spcPct val="113700"/>
              </a:lnSpc>
              <a:spcBef>
                <a:spcPts val="478"/>
              </a:spcBef>
            </a:pPr>
            <a:r>
              <a:rPr dirty="0" sz="1538" spc="56">
                <a:latin typeface="Microsoft Sans Serif"/>
                <a:cs typeface="Microsoft Sans Serif"/>
              </a:rPr>
              <a:t>creating </a:t>
            </a:r>
            <a:r>
              <a:rPr dirty="0" sz="1538" spc="51">
                <a:latin typeface="Microsoft Sans Serif"/>
                <a:cs typeface="Microsoft Sans Serif"/>
              </a:rPr>
              <a:t>public </a:t>
            </a:r>
            <a:r>
              <a:rPr dirty="0" sz="1538" spc="21">
                <a:latin typeface="Microsoft Sans Serif"/>
                <a:cs typeface="Microsoft Sans Serif"/>
              </a:rPr>
              <a:t>a</a:t>
            </a:r>
            <a:r>
              <a:rPr dirty="0" sz="1538" spc="21">
                <a:latin typeface="Lucida Sans Unicode"/>
                <a:cs typeface="Lucida Sans Unicode"/>
              </a:rPr>
              <a:t>w</a:t>
            </a:r>
            <a:r>
              <a:rPr dirty="0" sz="1538" spc="21">
                <a:latin typeface="Microsoft Sans Serif"/>
                <a:cs typeface="Microsoft Sans Serif"/>
              </a:rPr>
              <a:t>areness </a:t>
            </a:r>
            <a:r>
              <a:rPr dirty="0" sz="1538" spc="51">
                <a:latin typeface="Microsoft Sans Serif"/>
                <a:cs typeface="Microsoft Sans Serif"/>
              </a:rPr>
              <a:t>of </a:t>
            </a:r>
            <a:r>
              <a:rPr dirty="0" sz="1538" spc="43">
                <a:latin typeface="Microsoft Sans Serif"/>
                <a:cs typeface="Microsoft Sans Serif"/>
              </a:rPr>
              <a:t>a </a:t>
            </a:r>
            <a:r>
              <a:rPr dirty="0" sz="1538" spc="56">
                <a:latin typeface="Microsoft Sans Serif"/>
                <a:cs typeface="Microsoft Sans Serif"/>
              </a:rPr>
              <a:t>speci  </a:t>
            </a:r>
            <a:r>
              <a:rPr dirty="0" sz="1538" spc="94">
                <a:latin typeface="Microsoft Sans Serif"/>
                <a:cs typeface="Microsoft Sans Serif"/>
              </a:rPr>
              <a:t>c </a:t>
            </a:r>
            <a:r>
              <a:rPr dirty="0" sz="1538" spc="64">
                <a:latin typeface="Microsoft Sans Serif"/>
                <a:cs typeface="Microsoft Sans Serif"/>
              </a:rPr>
              <a:t>brand </a:t>
            </a:r>
            <a:r>
              <a:rPr dirty="0" sz="1538" spc="-4">
                <a:latin typeface="Microsoft Sans Serif"/>
                <a:cs typeface="Microsoft Sans Serif"/>
              </a:rPr>
              <a:t>in </a:t>
            </a:r>
            <a:r>
              <a:rPr dirty="0" sz="1538" spc="60">
                <a:latin typeface="Microsoft Sans Serif"/>
                <a:cs typeface="Microsoft Sans Serif"/>
              </a:rPr>
              <a:t>order </a:t>
            </a:r>
            <a:r>
              <a:rPr dirty="0" sz="1538" spc="107">
                <a:latin typeface="Microsoft Sans Serif"/>
                <a:cs typeface="Microsoft Sans Serif"/>
              </a:rPr>
              <a:t>to </a:t>
            </a:r>
            <a:r>
              <a:rPr dirty="0" sz="1538" spc="-34">
                <a:latin typeface="Microsoft Sans Serif"/>
                <a:cs typeface="Microsoft Sans Serif"/>
              </a:rPr>
              <a:t>ma</a:t>
            </a:r>
            <a:r>
              <a:rPr dirty="0" sz="1538" spc="-34">
                <a:latin typeface="Lucida Sans Unicode"/>
                <a:cs typeface="Lucida Sans Unicode"/>
              </a:rPr>
              <a:t>x</a:t>
            </a:r>
            <a:r>
              <a:rPr dirty="0" sz="1538" spc="-34">
                <a:latin typeface="Microsoft Sans Serif"/>
                <a:cs typeface="Microsoft Sans Serif"/>
              </a:rPr>
              <a:t>imi</a:t>
            </a:r>
            <a:r>
              <a:rPr dirty="0" sz="1538" spc="-34">
                <a:latin typeface="Lucida Sans Unicode"/>
                <a:cs typeface="Lucida Sans Unicode"/>
              </a:rPr>
              <a:t>z</a:t>
            </a:r>
            <a:r>
              <a:rPr dirty="0" sz="1538" spc="-34">
                <a:latin typeface="Microsoft Sans Serif"/>
                <a:cs typeface="Microsoft Sans Serif"/>
              </a:rPr>
              <a:t>e </a:t>
            </a:r>
            <a:r>
              <a:rPr dirty="0" sz="1538" spc="38">
                <a:latin typeface="Microsoft Sans Serif"/>
                <a:cs typeface="Microsoft Sans Serif"/>
              </a:rPr>
              <a:t>itsrecognition</a:t>
            </a:r>
            <a:r>
              <a:rPr dirty="0" sz="1495" spc="38">
                <a:latin typeface="Lucida Sans Unicode"/>
                <a:cs typeface="Lucida Sans Unicode"/>
              </a:rPr>
              <a:t>, </a:t>
            </a:r>
            <a:r>
              <a:rPr dirty="0" sz="1495" spc="43">
                <a:latin typeface="Lucida Sans Unicode"/>
                <a:cs typeface="Lucida Sans Unicode"/>
              </a:rPr>
              <a:t> </a:t>
            </a:r>
            <a:r>
              <a:rPr dirty="0" sz="1538" spc="47">
                <a:latin typeface="Microsoft Sans Serif"/>
                <a:cs typeface="Microsoft Sans Serif"/>
              </a:rPr>
              <a:t>successful </a:t>
            </a:r>
            <a:r>
              <a:rPr dirty="0" sz="1538" spc="64">
                <a:latin typeface="Microsoft Sans Serif"/>
                <a:cs typeface="Microsoft Sans Serif"/>
              </a:rPr>
              <a:t>brand </a:t>
            </a:r>
            <a:r>
              <a:rPr dirty="0" sz="1538" spc="21">
                <a:latin typeface="Microsoft Sans Serif"/>
                <a:cs typeface="Microsoft Sans Serif"/>
              </a:rPr>
              <a:t>a</a:t>
            </a:r>
            <a:r>
              <a:rPr dirty="0" sz="1538" spc="21">
                <a:latin typeface="Lucida Sans Unicode"/>
                <a:cs typeface="Lucida Sans Unicode"/>
              </a:rPr>
              <a:t>w</a:t>
            </a:r>
            <a:r>
              <a:rPr dirty="0" sz="1538" spc="21">
                <a:latin typeface="Microsoft Sans Serif"/>
                <a:cs typeface="Microsoft Sans Serif"/>
              </a:rPr>
              <a:t>areness </a:t>
            </a:r>
            <a:r>
              <a:rPr dirty="0" sz="1538" spc="56">
                <a:latin typeface="Microsoft Sans Serif"/>
                <a:cs typeface="Microsoft Sans Serif"/>
              </a:rPr>
              <a:t>strategies </a:t>
            </a:r>
            <a:r>
              <a:rPr dirty="0" sz="1538" spc="30">
                <a:latin typeface="Microsoft Sans Serif"/>
                <a:cs typeface="Microsoft Sans Serif"/>
              </a:rPr>
              <a:t>should </a:t>
            </a:r>
            <a:r>
              <a:rPr dirty="0" sz="1538" spc="90">
                <a:latin typeface="Microsoft Sans Serif"/>
                <a:cs typeface="Microsoft Sans Serif"/>
              </a:rPr>
              <a:t>de</a:t>
            </a:r>
            <a:r>
              <a:rPr dirty="0" sz="1538" spc="94">
                <a:latin typeface="Microsoft Sans Serif"/>
                <a:cs typeface="Microsoft Sans Serif"/>
              </a:rPr>
              <a:t> </a:t>
            </a:r>
            <a:r>
              <a:rPr dirty="0" sz="1538" spc="30">
                <a:latin typeface="Microsoft Sans Serif"/>
                <a:cs typeface="Microsoft Sans Serif"/>
              </a:rPr>
              <a:t>ne </a:t>
            </a:r>
            <a:r>
              <a:rPr dirty="0" sz="1538" spc="43">
                <a:latin typeface="Microsoft Sans Serif"/>
                <a:cs typeface="Microsoft Sans Serif"/>
              </a:rPr>
              <a:t>a </a:t>
            </a:r>
            <a:r>
              <a:rPr dirty="0" sz="1538" spc="38">
                <a:latin typeface="Microsoft Sans Serif"/>
                <a:cs typeface="Microsoft Sans Serif"/>
              </a:rPr>
              <a:t>compan</a:t>
            </a:r>
            <a:r>
              <a:rPr dirty="0" sz="1538" spc="38">
                <a:latin typeface="Lucida Sans Unicode"/>
                <a:cs typeface="Lucida Sans Unicode"/>
              </a:rPr>
              <a:t>y</a:t>
            </a:r>
            <a:r>
              <a:rPr dirty="0" sz="1495" spc="38">
                <a:latin typeface="Lucida Sans Unicode"/>
                <a:cs typeface="Lucida Sans Unicode"/>
              </a:rPr>
              <a:t>'</a:t>
            </a:r>
            <a:r>
              <a:rPr dirty="0" sz="1538" spc="38">
                <a:latin typeface="Microsoft Sans Serif"/>
                <a:cs typeface="Microsoft Sans Serif"/>
              </a:rPr>
              <a:t>s </a:t>
            </a:r>
            <a:r>
              <a:rPr dirty="0" sz="1538" spc="43">
                <a:latin typeface="Microsoft Sans Serif"/>
                <a:cs typeface="Microsoft Sans Serif"/>
              </a:rPr>
              <a:t>uniquenessand </a:t>
            </a:r>
            <a:r>
              <a:rPr dirty="0" sz="1538" spc="60">
                <a:latin typeface="Microsoft Sans Serif"/>
                <a:cs typeface="Microsoft Sans Serif"/>
              </a:rPr>
              <a:t>set </a:t>
            </a:r>
            <a:r>
              <a:rPr dirty="0" sz="1538" spc="34">
                <a:latin typeface="Microsoft Sans Serif"/>
                <a:cs typeface="Microsoft Sans Serif"/>
              </a:rPr>
              <a:t>it </a:t>
            </a:r>
            <a:r>
              <a:rPr dirty="0" sz="1538" spc="38">
                <a:latin typeface="Microsoft Sans Serif"/>
                <a:cs typeface="Microsoft Sans Serif"/>
              </a:rPr>
              <a:t> </a:t>
            </a:r>
            <a:r>
              <a:rPr dirty="0" sz="1538" spc="90">
                <a:latin typeface="Microsoft Sans Serif"/>
                <a:cs typeface="Microsoft Sans Serif"/>
              </a:rPr>
              <a:t>apart </a:t>
            </a:r>
            <a:r>
              <a:rPr dirty="0" sz="1538" spc="47">
                <a:latin typeface="Microsoft Sans Serif"/>
                <a:cs typeface="Microsoft Sans Serif"/>
              </a:rPr>
              <a:t>from competitors</a:t>
            </a:r>
            <a:r>
              <a:rPr dirty="0" sz="1495" spc="47">
                <a:latin typeface="Lucida Sans Unicode"/>
                <a:cs typeface="Lucida Sans Unicode"/>
              </a:rPr>
              <a:t>. </a:t>
            </a:r>
            <a:r>
              <a:rPr dirty="0" sz="1538" spc="30">
                <a:latin typeface="Microsoft Sans Serif"/>
                <a:cs typeface="Microsoft Sans Serif"/>
              </a:rPr>
              <a:t>Quite </a:t>
            </a:r>
            <a:r>
              <a:rPr dirty="0" sz="1538" spc="-21">
                <a:latin typeface="Microsoft Sans Serif"/>
                <a:cs typeface="Microsoft Sans Serif"/>
              </a:rPr>
              <a:t>simpl</a:t>
            </a:r>
            <a:r>
              <a:rPr dirty="0" sz="1538" spc="-21">
                <a:latin typeface="Lucida Sans Unicode"/>
                <a:cs typeface="Lucida Sans Unicode"/>
              </a:rPr>
              <a:t>y</a:t>
            </a:r>
            <a:r>
              <a:rPr dirty="0" sz="1495" spc="-21">
                <a:latin typeface="Lucida Sans Unicode"/>
                <a:cs typeface="Lucida Sans Unicode"/>
              </a:rPr>
              <a:t>, </a:t>
            </a:r>
            <a:r>
              <a:rPr dirty="0" sz="1538" spc="13">
                <a:latin typeface="Microsoft Sans Serif"/>
                <a:cs typeface="Microsoft Sans Serif"/>
              </a:rPr>
              <a:t>if </a:t>
            </a:r>
            <a:r>
              <a:rPr dirty="0" sz="1538" spc="56">
                <a:latin typeface="Microsoft Sans Serif"/>
                <a:cs typeface="Microsoft Sans Serif"/>
              </a:rPr>
              <a:t>potential customers </a:t>
            </a:r>
            <a:r>
              <a:rPr dirty="0" sz="1538" spc="111">
                <a:latin typeface="Microsoft Sans Serif"/>
                <a:cs typeface="Microsoft Sans Serif"/>
              </a:rPr>
              <a:t>do </a:t>
            </a:r>
            <a:r>
              <a:rPr dirty="0" sz="1538" spc="56">
                <a:latin typeface="Microsoft Sans Serif"/>
                <a:cs typeface="Microsoft Sans Serif"/>
              </a:rPr>
              <a:t>not </a:t>
            </a:r>
            <a:r>
              <a:rPr dirty="0" sz="1538" spc="26">
                <a:latin typeface="Microsoft Sans Serif"/>
                <a:cs typeface="Microsoft Sans Serif"/>
              </a:rPr>
              <a:t>kno</a:t>
            </a:r>
            <a:r>
              <a:rPr dirty="0" sz="1538" spc="26">
                <a:latin typeface="Lucida Sans Unicode"/>
                <a:cs typeface="Lucida Sans Unicode"/>
              </a:rPr>
              <a:t>w </a:t>
            </a:r>
            <a:r>
              <a:rPr dirty="0" sz="1538" spc="77">
                <a:latin typeface="Microsoft Sans Serif"/>
                <a:cs typeface="Microsoft Sans Serif"/>
              </a:rPr>
              <a:t>about </a:t>
            </a:r>
            <a:r>
              <a:rPr dirty="0" sz="1538" spc="17">
                <a:latin typeface="Microsoft Sans Serif"/>
                <a:cs typeface="Microsoft Sans Serif"/>
              </a:rPr>
              <a:t>acompan</a:t>
            </a:r>
            <a:r>
              <a:rPr dirty="0" sz="1538" spc="17">
                <a:latin typeface="Lucida Sans Unicode"/>
                <a:cs typeface="Lucida Sans Unicode"/>
              </a:rPr>
              <a:t>y</a:t>
            </a:r>
            <a:r>
              <a:rPr dirty="0" sz="1495" spc="17">
                <a:latin typeface="Lucida Sans Unicode"/>
                <a:cs typeface="Lucida Sans Unicode"/>
              </a:rPr>
              <a:t>, </a:t>
            </a:r>
            <a:r>
              <a:rPr dirty="0" sz="1495" spc="21">
                <a:latin typeface="Lucida Sans Unicode"/>
                <a:cs typeface="Lucida Sans Unicode"/>
              </a:rPr>
              <a:t> </a:t>
            </a:r>
            <a:r>
              <a:rPr dirty="0" sz="1538" spc="64">
                <a:latin typeface="Microsoft Sans Serif"/>
                <a:cs typeface="Microsoft Sans Serif"/>
              </a:rPr>
              <a:t>the</a:t>
            </a:r>
            <a:r>
              <a:rPr dirty="0" sz="1538" spc="64">
                <a:latin typeface="Lucida Sans Unicode"/>
                <a:cs typeface="Lucida Sans Unicode"/>
              </a:rPr>
              <a:t>y</a:t>
            </a:r>
            <a:r>
              <a:rPr dirty="0" sz="1538" spc="-124">
                <a:latin typeface="Lucida Sans Unicode"/>
                <a:cs typeface="Lucida Sans Unicode"/>
              </a:rPr>
              <a:t> </a:t>
            </a:r>
            <a:r>
              <a:rPr dirty="0" sz="1538" spc="-26">
                <a:latin typeface="Lucida Sans Unicode"/>
                <a:cs typeface="Lucida Sans Unicode"/>
              </a:rPr>
              <a:t>w</a:t>
            </a:r>
            <a:r>
              <a:rPr dirty="0" sz="1538" spc="-26">
                <a:latin typeface="Microsoft Sans Serif"/>
                <a:cs typeface="Microsoft Sans Serif"/>
              </a:rPr>
              <a:t>ill</a:t>
            </a:r>
            <a:r>
              <a:rPr dirty="0" sz="1538" spc="-60">
                <a:latin typeface="Microsoft Sans Serif"/>
                <a:cs typeface="Microsoft Sans Serif"/>
              </a:rPr>
              <a:t> </a:t>
            </a:r>
            <a:r>
              <a:rPr dirty="0" sz="1538" spc="56">
                <a:latin typeface="Microsoft Sans Serif"/>
                <a:cs typeface="Microsoft Sans Serif"/>
              </a:rPr>
              <a:t>not</a:t>
            </a:r>
            <a:r>
              <a:rPr dirty="0" sz="1538" spc="34">
                <a:latin typeface="Microsoft Sans Serif"/>
                <a:cs typeface="Microsoft Sans Serif"/>
              </a:rPr>
              <a:t> </a:t>
            </a:r>
            <a:r>
              <a:rPr dirty="0" sz="1538" spc="60">
                <a:latin typeface="Microsoft Sans Serif"/>
                <a:cs typeface="Microsoft Sans Serif"/>
              </a:rPr>
              <a:t>purchase</a:t>
            </a:r>
            <a:r>
              <a:rPr dirty="0" sz="1538">
                <a:latin typeface="Microsoft Sans Serif"/>
                <a:cs typeface="Microsoft Sans Serif"/>
              </a:rPr>
              <a:t> </a:t>
            </a:r>
            <a:r>
              <a:rPr dirty="0" sz="1538" spc="47">
                <a:latin typeface="Microsoft Sans Serif"/>
                <a:cs typeface="Microsoft Sans Serif"/>
              </a:rPr>
              <a:t>from</a:t>
            </a:r>
            <a:r>
              <a:rPr dirty="0" sz="1538" spc="-51">
                <a:latin typeface="Microsoft Sans Serif"/>
                <a:cs typeface="Microsoft Sans Serif"/>
              </a:rPr>
              <a:t> </a:t>
            </a:r>
            <a:r>
              <a:rPr dirty="0" sz="1538">
                <a:latin typeface="Microsoft Sans Serif"/>
                <a:cs typeface="Microsoft Sans Serif"/>
              </a:rPr>
              <a:t>it</a:t>
            </a:r>
            <a:r>
              <a:rPr dirty="0" sz="1495">
                <a:latin typeface="Lucida Sans Unicode"/>
                <a:cs typeface="Lucida Sans Unicode"/>
              </a:rPr>
              <a:t>.</a:t>
            </a:r>
            <a:r>
              <a:rPr dirty="0" sz="1495" spc="-34">
                <a:latin typeface="Lucida Sans Unicode"/>
                <a:cs typeface="Lucida Sans Unicode"/>
              </a:rPr>
              <a:t> </a:t>
            </a:r>
            <a:r>
              <a:rPr dirty="0" sz="1538" spc="21">
                <a:latin typeface="Microsoft Sans Serif"/>
                <a:cs typeface="Microsoft Sans Serif"/>
              </a:rPr>
              <a:t>Therefore</a:t>
            </a:r>
            <a:r>
              <a:rPr dirty="0" sz="1495" spc="21">
                <a:latin typeface="Lucida Sans Unicode"/>
                <a:cs typeface="Lucida Sans Unicode"/>
              </a:rPr>
              <a:t>,</a:t>
            </a:r>
            <a:r>
              <a:rPr dirty="0" sz="1495" spc="-47">
                <a:latin typeface="Lucida Sans Unicode"/>
                <a:cs typeface="Lucida Sans Unicode"/>
              </a:rPr>
              <a:t> </a:t>
            </a:r>
            <a:r>
              <a:rPr dirty="0" sz="1538" spc="34">
                <a:latin typeface="Microsoft Sans Serif"/>
                <a:cs typeface="Microsoft Sans Serif"/>
              </a:rPr>
              <a:t>one</a:t>
            </a:r>
            <a:r>
              <a:rPr dirty="0" sz="1538" spc="4">
                <a:latin typeface="Microsoft Sans Serif"/>
                <a:cs typeface="Microsoft Sans Serif"/>
              </a:rPr>
              <a:t> </a:t>
            </a:r>
            <a:r>
              <a:rPr dirty="0" sz="1538" spc="51">
                <a:latin typeface="Microsoft Sans Serif"/>
                <a:cs typeface="Microsoft Sans Serif"/>
              </a:rPr>
              <a:t>of</a:t>
            </a:r>
            <a:r>
              <a:rPr dirty="0" sz="1538" spc="-26">
                <a:latin typeface="Microsoft Sans Serif"/>
                <a:cs typeface="Microsoft Sans Serif"/>
              </a:rPr>
              <a:t> </a:t>
            </a:r>
            <a:r>
              <a:rPr dirty="0" sz="1538" spc="77">
                <a:latin typeface="Microsoft Sans Serif"/>
                <a:cs typeface="Microsoft Sans Serif"/>
              </a:rPr>
              <a:t>the</a:t>
            </a:r>
            <a:r>
              <a:rPr dirty="0" sz="1538" spc="4">
                <a:latin typeface="Microsoft Sans Serif"/>
                <a:cs typeface="Microsoft Sans Serif"/>
              </a:rPr>
              <a:t> </a:t>
            </a:r>
            <a:r>
              <a:rPr dirty="0" sz="1538" spc="43">
                <a:latin typeface="Microsoft Sans Serif"/>
                <a:cs typeface="Microsoft Sans Serif"/>
              </a:rPr>
              <a:t>preeminent</a:t>
            </a:r>
            <a:r>
              <a:rPr dirty="0" sz="1538" spc="30">
                <a:latin typeface="Microsoft Sans Serif"/>
                <a:cs typeface="Microsoft Sans Serif"/>
              </a:rPr>
              <a:t> </a:t>
            </a:r>
            <a:r>
              <a:rPr dirty="0" sz="1538" spc="43">
                <a:latin typeface="Microsoft Sans Serif"/>
                <a:cs typeface="Microsoft Sans Serif"/>
              </a:rPr>
              <a:t>goals</a:t>
            </a:r>
            <a:r>
              <a:rPr dirty="0" sz="1538" spc="-21">
                <a:latin typeface="Microsoft Sans Serif"/>
                <a:cs typeface="Microsoft Sans Serif"/>
              </a:rPr>
              <a:t> </a:t>
            </a:r>
            <a:r>
              <a:rPr dirty="0" sz="1538" spc="51">
                <a:latin typeface="Microsoft Sans Serif"/>
                <a:cs typeface="Microsoft Sans Serif"/>
              </a:rPr>
              <a:t>of</a:t>
            </a:r>
            <a:r>
              <a:rPr dirty="0" sz="1538" spc="-21">
                <a:latin typeface="Microsoft Sans Serif"/>
                <a:cs typeface="Microsoft Sans Serif"/>
              </a:rPr>
              <a:t> </a:t>
            </a:r>
            <a:r>
              <a:rPr dirty="0" sz="1538" spc="26">
                <a:latin typeface="Microsoft Sans Serif"/>
                <a:cs typeface="Microsoft Sans Serif"/>
              </a:rPr>
              <a:t>an</a:t>
            </a:r>
            <a:r>
              <a:rPr dirty="0" sz="1538" spc="26">
                <a:latin typeface="Lucida Sans Unicode"/>
                <a:cs typeface="Lucida Sans Unicode"/>
              </a:rPr>
              <a:t>y</a:t>
            </a:r>
            <a:r>
              <a:rPr dirty="0" sz="1538" spc="-124">
                <a:latin typeface="Lucida Sans Unicode"/>
                <a:cs typeface="Lucida Sans Unicode"/>
              </a:rPr>
              <a:t> </a:t>
            </a:r>
            <a:r>
              <a:rPr dirty="0" sz="1538" spc="38">
                <a:latin typeface="Microsoft Sans Serif"/>
                <a:cs typeface="Microsoft Sans Serif"/>
              </a:rPr>
              <a:t>business</a:t>
            </a:r>
            <a:r>
              <a:rPr dirty="0" sz="1538" spc="-17">
                <a:latin typeface="Microsoft Sans Serif"/>
                <a:cs typeface="Microsoft Sans Serif"/>
              </a:rPr>
              <a:t> </a:t>
            </a:r>
            <a:r>
              <a:rPr dirty="0" sz="1538" spc="30">
                <a:latin typeface="Microsoft Sans Serif"/>
                <a:cs typeface="Microsoft Sans Serif"/>
              </a:rPr>
              <a:t>should </a:t>
            </a:r>
            <a:r>
              <a:rPr dirty="0" sz="1538" spc="-397">
                <a:latin typeface="Microsoft Sans Serif"/>
                <a:cs typeface="Microsoft Sans Serif"/>
              </a:rPr>
              <a:t> </a:t>
            </a:r>
            <a:r>
              <a:rPr dirty="0" sz="1538" spc="85">
                <a:latin typeface="Microsoft Sans Serif"/>
                <a:cs typeface="Microsoft Sans Serif"/>
              </a:rPr>
              <a:t>be</a:t>
            </a:r>
            <a:r>
              <a:rPr dirty="0" sz="1538">
                <a:latin typeface="Microsoft Sans Serif"/>
                <a:cs typeface="Microsoft Sans Serif"/>
              </a:rPr>
              <a:t> </a:t>
            </a:r>
            <a:r>
              <a:rPr dirty="0" sz="1538" spc="107">
                <a:latin typeface="Microsoft Sans Serif"/>
                <a:cs typeface="Microsoft Sans Serif"/>
              </a:rPr>
              <a:t>to</a:t>
            </a:r>
            <a:r>
              <a:rPr dirty="0" sz="1538" spc="-51">
                <a:latin typeface="Microsoft Sans Serif"/>
                <a:cs typeface="Microsoft Sans Serif"/>
              </a:rPr>
              <a:t> </a:t>
            </a:r>
            <a:r>
              <a:rPr dirty="0" sz="1538" spc="30">
                <a:latin typeface="Microsoft Sans Serif"/>
                <a:cs typeface="Microsoft Sans Serif"/>
              </a:rPr>
              <a:t>build</a:t>
            </a:r>
            <a:r>
              <a:rPr dirty="0" sz="1538" spc="38">
                <a:latin typeface="Microsoft Sans Serif"/>
                <a:cs typeface="Microsoft Sans Serif"/>
              </a:rPr>
              <a:t> </a:t>
            </a:r>
            <a:r>
              <a:rPr dirty="0" sz="1538" spc="64">
                <a:latin typeface="Microsoft Sans Serif"/>
                <a:cs typeface="Microsoft Sans Serif"/>
              </a:rPr>
              <a:t>brand</a:t>
            </a:r>
            <a:r>
              <a:rPr dirty="0" sz="1538" spc="43">
                <a:latin typeface="Microsoft Sans Serif"/>
                <a:cs typeface="Microsoft Sans Serif"/>
              </a:rPr>
              <a:t> </a:t>
            </a:r>
            <a:r>
              <a:rPr dirty="0" sz="1538" spc="9">
                <a:latin typeface="Microsoft Sans Serif"/>
                <a:cs typeface="Microsoft Sans Serif"/>
              </a:rPr>
              <a:t>a</a:t>
            </a:r>
            <a:r>
              <a:rPr dirty="0" sz="1538" spc="9">
                <a:latin typeface="Lucida Sans Unicode"/>
                <a:cs typeface="Lucida Sans Unicode"/>
              </a:rPr>
              <a:t>w</a:t>
            </a:r>
            <a:r>
              <a:rPr dirty="0" sz="1538" spc="9">
                <a:latin typeface="Microsoft Sans Serif"/>
                <a:cs typeface="Microsoft Sans Serif"/>
              </a:rPr>
              <a:t>areness</a:t>
            </a:r>
            <a:r>
              <a:rPr dirty="0" sz="1495" spc="9">
                <a:latin typeface="Lucida Sans Unicode"/>
                <a:cs typeface="Lucida Sans Unicode"/>
              </a:rPr>
              <a:t>,</a:t>
            </a:r>
            <a:r>
              <a:rPr dirty="0" sz="1495" spc="-47">
                <a:latin typeface="Lucida Sans Unicode"/>
                <a:cs typeface="Lucida Sans Unicode"/>
              </a:rPr>
              <a:t> </a:t>
            </a:r>
            <a:r>
              <a:rPr dirty="0" sz="1538" spc="38">
                <a:latin typeface="Microsoft Sans Serif"/>
                <a:cs typeface="Microsoft Sans Serif"/>
              </a:rPr>
              <a:t>albeit</a:t>
            </a:r>
            <a:r>
              <a:rPr dirty="0" sz="1538" spc="30">
                <a:latin typeface="Microsoft Sans Serif"/>
                <a:cs typeface="Microsoft Sans Serif"/>
              </a:rPr>
              <a:t> </a:t>
            </a:r>
            <a:r>
              <a:rPr dirty="0" sz="1538" spc="-4">
                <a:latin typeface="Microsoft Sans Serif"/>
                <a:cs typeface="Microsoft Sans Serif"/>
              </a:rPr>
              <a:t>in</a:t>
            </a:r>
            <a:r>
              <a:rPr dirty="0" sz="1538" spc="-13">
                <a:latin typeface="Microsoft Sans Serif"/>
                <a:cs typeface="Microsoft Sans Serif"/>
              </a:rPr>
              <a:t> </a:t>
            </a:r>
            <a:r>
              <a:rPr dirty="0" sz="1538" spc="38">
                <a:latin typeface="Microsoft Sans Serif"/>
                <a:cs typeface="Microsoft Sans Serif"/>
              </a:rPr>
              <a:t>as</a:t>
            </a:r>
            <a:r>
              <a:rPr dirty="0" sz="1538" spc="-17">
                <a:latin typeface="Microsoft Sans Serif"/>
                <a:cs typeface="Microsoft Sans Serif"/>
              </a:rPr>
              <a:t> </a:t>
            </a:r>
            <a:r>
              <a:rPr dirty="0" sz="1538" spc="26">
                <a:latin typeface="Microsoft Sans Serif"/>
                <a:cs typeface="Microsoft Sans Serif"/>
              </a:rPr>
              <a:t>cost</a:t>
            </a:r>
            <a:r>
              <a:rPr dirty="0" sz="1495" spc="26">
                <a:latin typeface="Lucida Sans Unicode"/>
                <a:cs typeface="Lucida Sans Unicode"/>
              </a:rPr>
              <a:t>-</a:t>
            </a:r>
            <a:r>
              <a:rPr dirty="0" sz="1538" spc="26">
                <a:latin typeface="Microsoft Sans Serif"/>
                <a:cs typeface="Microsoft Sans Serif"/>
              </a:rPr>
              <a:t>e</a:t>
            </a:r>
            <a:r>
              <a:rPr dirty="0" sz="1538" spc="115">
                <a:latin typeface="Microsoft Sans Serif"/>
                <a:cs typeface="Microsoft Sans Serif"/>
              </a:rPr>
              <a:t> </a:t>
            </a:r>
            <a:r>
              <a:rPr dirty="0" sz="1538" spc="47">
                <a:latin typeface="Microsoft Sans Serif"/>
                <a:cs typeface="Microsoft Sans Serif"/>
              </a:rPr>
              <a:t>ecti</a:t>
            </a:r>
            <a:r>
              <a:rPr dirty="0" sz="1538" spc="47">
                <a:latin typeface="Lucida Sans Unicode"/>
                <a:cs typeface="Lucida Sans Unicode"/>
              </a:rPr>
              <a:t>v</a:t>
            </a:r>
            <a:r>
              <a:rPr dirty="0" sz="1538" spc="47">
                <a:latin typeface="Microsoft Sans Serif"/>
                <a:cs typeface="Microsoft Sans Serif"/>
              </a:rPr>
              <a:t>e</a:t>
            </a:r>
            <a:r>
              <a:rPr dirty="0" sz="1538">
                <a:latin typeface="Microsoft Sans Serif"/>
                <a:cs typeface="Microsoft Sans Serif"/>
              </a:rPr>
              <a:t> </a:t>
            </a:r>
            <a:r>
              <a:rPr dirty="0" sz="1538" spc="38">
                <a:latin typeface="Microsoft Sans Serif"/>
                <a:cs typeface="Microsoft Sans Serif"/>
              </a:rPr>
              <a:t>manner</a:t>
            </a:r>
            <a:r>
              <a:rPr dirty="0" sz="1538" spc="17">
                <a:latin typeface="Microsoft Sans Serif"/>
                <a:cs typeface="Microsoft Sans Serif"/>
              </a:rPr>
              <a:t> </a:t>
            </a:r>
            <a:r>
              <a:rPr dirty="0" sz="1538" spc="38">
                <a:latin typeface="Microsoft Sans Serif"/>
                <a:cs typeface="Microsoft Sans Serif"/>
              </a:rPr>
              <a:t>as</a:t>
            </a:r>
            <a:r>
              <a:rPr dirty="0" sz="1538" spc="-17">
                <a:latin typeface="Microsoft Sans Serif"/>
                <a:cs typeface="Microsoft Sans Serif"/>
              </a:rPr>
              <a:t> </a:t>
            </a:r>
            <a:r>
              <a:rPr dirty="0" sz="1538" spc="21">
                <a:latin typeface="Microsoft Sans Serif"/>
                <a:cs typeface="Microsoft Sans Serif"/>
              </a:rPr>
              <a:t>possible</a:t>
            </a:r>
            <a:r>
              <a:rPr dirty="0" sz="1495" spc="21">
                <a:latin typeface="Lucida Sans Unicode"/>
                <a:cs typeface="Lucida Sans Unicode"/>
              </a:rPr>
              <a:t>.</a:t>
            </a:r>
            <a:endParaRPr dirty="0" sz="1495">
              <a:latin typeface="Lucida Sans Unicode"/>
              <a:cs typeface="Lucida Sans Unicode"/>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86" name="object 2"/>
          <p:cNvSpPr txBox="1"/>
          <p:nvPr/>
        </p:nvSpPr>
        <p:spPr>
          <a:xfrm>
            <a:off x="439758" y="449677"/>
            <a:ext cx="7957776" cy="1356611"/>
          </a:xfrm>
          <a:prstGeom prst="rect"/>
        </p:spPr>
        <p:txBody>
          <a:bodyPr bIns="0" lIns="0" rIns="0" rtlCol="0" tIns="10309" vert="horz" wrap="square">
            <a:spAutoFit/>
          </a:bodyPr>
          <a:p>
            <a:pPr marL="10851" marR="4340">
              <a:lnSpc>
                <a:spcPct val="115500"/>
              </a:lnSpc>
              <a:spcBef>
                <a:spcPts val="81"/>
              </a:spcBef>
            </a:pPr>
            <a:r>
              <a:rPr dirty="0" sz="1153" spc="21">
                <a:latin typeface="Microsoft Sans Serif"/>
                <a:cs typeface="Microsoft Sans Serif"/>
              </a:rPr>
              <a:t>Parle</a:t>
            </a:r>
            <a:r>
              <a:rPr dirty="0" sz="1153" spc="30">
                <a:latin typeface="Microsoft Sans Serif"/>
                <a:cs typeface="Microsoft Sans Serif"/>
              </a:rPr>
              <a:t> </a:t>
            </a:r>
            <a:r>
              <a:rPr dirty="0" sz="1153" spc="21">
                <a:latin typeface="Microsoft Sans Serif"/>
                <a:cs typeface="Microsoft Sans Serif"/>
              </a:rPr>
              <a:t>Agro</a:t>
            </a:r>
            <a:r>
              <a:rPr dirty="0" sz="1153" spc="-9">
                <a:latin typeface="Microsoft Sans Serif"/>
                <a:cs typeface="Microsoft Sans Serif"/>
              </a:rPr>
              <a:t> </a:t>
            </a:r>
            <a:r>
              <a:rPr dirty="0" sz="1153" spc="30">
                <a:latin typeface="Microsoft Sans Serif"/>
                <a:cs typeface="Microsoft Sans Serif"/>
              </a:rPr>
              <a:t>is</a:t>
            </a:r>
            <a:r>
              <a:rPr dirty="0" sz="1153" spc="-13">
                <a:latin typeface="Microsoft Sans Serif"/>
                <a:cs typeface="Microsoft Sans Serif"/>
              </a:rPr>
              <a:t> </a:t>
            </a:r>
            <a:r>
              <a:rPr dirty="0" sz="1153" spc="30">
                <a:latin typeface="Microsoft Sans Serif"/>
                <a:cs typeface="Microsoft Sans Serif"/>
              </a:rPr>
              <a:t>a</a:t>
            </a:r>
            <a:r>
              <a:rPr dirty="0" sz="1153" spc="26">
                <a:latin typeface="Microsoft Sans Serif"/>
                <a:cs typeface="Microsoft Sans Serif"/>
              </a:rPr>
              <a:t> </a:t>
            </a:r>
            <a:r>
              <a:rPr dirty="0" sz="1153" spc="38">
                <a:latin typeface="Microsoft Sans Serif"/>
                <a:cs typeface="Microsoft Sans Serif"/>
              </a:rPr>
              <a:t>compan</a:t>
            </a:r>
            <a:r>
              <a:rPr dirty="0" sz="1153" spc="38">
                <a:latin typeface="Lucida Sans Unicode"/>
                <a:cs typeface="Lucida Sans Unicode"/>
              </a:rPr>
              <a:t>y</a:t>
            </a:r>
            <a:r>
              <a:rPr dirty="0" sz="1153" spc="-90">
                <a:latin typeface="Lucida Sans Unicode"/>
                <a:cs typeface="Lucida Sans Unicode"/>
              </a:rPr>
              <a:t> </a:t>
            </a:r>
            <a:r>
              <a:rPr dirty="0" sz="1153" spc="64">
                <a:latin typeface="Microsoft Sans Serif"/>
                <a:cs typeface="Microsoft Sans Serif"/>
              </a:rPr>
              <a:t>that</a:t>
            </a:r>
            <a:r>
              <a:rPr dirty="0" sz="1153" spc="-21">
                <a:latin typeface="Microsoft Sans Serif"/>
                <a:cs typeface="Microsoft Sans Serif"/>
              </a:rPr>
              <a:t> </a:t>
            </a:r>
            <a:r>
              <a:rPr dirty="0" sz="1153" spc="47">
                <a:latin typeface="Microsoft Sans Serif"/>
                <a:cs typeface="Microsoft Sans Serif"/>
              </a:rPr>
              <a:t>has</a:t>
            </a:r>
            <a:r>
              <a:rPr dirty="0" sz="1153" spc="-13">
                <a:latin typeface="Microsoft Sans Serif"/>
                <a:cs typeface="Microsoft Sans Serif"/>
              </a:rPr>
              <a:t> </a:t>
            </a:r>
            <a:r>
              <a:rPr dirty="0" sz="1153" spc="17">
                <a:latin typeface="Microsoft Sans Serif"/>
                <a:cs typeface="Microsoft Sans Serif"/>
              </a:rPr>
              <a:t>al</a:t>
            </a:r>
            <a:r>
              <a:rPr dirty="0" sz="1153" spc="17">
                <a:latin typeface="Lucida Sans Unicode"/>
                <a:cs typeface="Lucida Sans Unicode"/>
              </a:rPr>
              <a:t>w</a:t>
            </a:r>
            <a:r>
              <a:rPr dirty="0" sz="1153" spc="17">
                <a:latin typeface="Microsoft Sans Serif"/>
                <a:cs typeface="Microsoft Sans Serif"/>
              </a:rPr>
              <a:t>a</a:t>
            </a:r>
            <a:r>
              <a:rPr dirty="0" sz="1153" spc="17">
                <a:latin typeface="Lucida Sans Unicode"/>
                <a:cs typeface="Lucida Sans Unicode"/>
              </a:rPr>
              <a:t>y</a:t>
            </a:r>
            <a:r>
              <a:rPr dirty="0" sz="1153" spc="17">
                <a:latin typeface="Microsoft Sans Serif"/>
                <a:cs typeface="Microsoft Sans Serif"/>
              </a:rPr>
              <a:t>s</a:t>
            </a:r>
            <a:r>
              <a:rPr dirty="0" sz="1153" spc="-13">
                <a:latin typeface="Microsoft Sans Serif"/>
                <a:cs typeface="Microsoft Sans Serif"/>
              </a:rPr>
              <a:t> </a:t>
            </a:r>
            <a:r>
              <a:rPr dirty="0" sz="1153" spc="38">
                <a:latin typeface="Microsoft Sans Serif"/>
                <a:cs typeface="Microsoft Sans Serif"/>
              </a:rPr>
              <a:t>belie</a:t>
            </a:r>
            <a:r>
              <a:rPr dirty="0" sz="1153" spc="38">
                <a:latin typeface="Lucida Sans Unicode"/>
                <a:cs typeface="Lucida Sans Unicode"/>
              </a:rPr>
              <a:t>v</a:t>
            </a:r>
            <a:r>
              <a:rPr dirty="0" sz="1153" spc="38">
                <a:latin typeface="Microsoft Sans Serif"/>
                <a:cs typeface="Microsoft Sans Serif"/>
              </a:rPr>
              <a:t>ed</a:t>
            </a:r>
            <a:r>
              <a:rPr dirty="0" sz="1153" spc="-13">
                <a:latin typeface="Microsoft Sans Serif"/>
                <a:cs typeface="Microsoft Sans Serif"/>
              </a:rPr>
              <a:t> </a:t>
            </a:r>
            <a:r>
              <a:rPr dirty="0" sz="1153" spc="34">
                <a:latin typeface="Microsoft Sans Serif"/>
                <a:cs typeface="Microsoft Sans Serif"/>
              </a:rPr>
              <a:t>in</a:t>
            </a:r>
            <a:r>
              <a:rPr dirty="0" sz="1153" spc="17">
                <a:latin typeface="Microsoft Sans Serif"/>
                <a:cs typeface="Microsoft Sans Serif"/>
              </a:rPr>
              <a:t> </a:t>
            </a:r>
            <a:r>
              <a:rPr dirty="0" sz="1153" spc="21">
                <a:latin typeface="Microsoft Sans Serif"/>
                <a:cs typeface="Microsoft Sans Serif"/>
              </a:rPr>
              <a:t>Inno</a:t>
            </a:r>
            <a:r>
              <a:rPr dirty="0" sz="1153" spc="21">
                <a:latin typeface="Lucida Sans Unicode"/>
                <a:cs typeface="Lucida Sans Unicode"/>
              </a:rPr>
              <a:t>v</a:t>
            </a:r>
            <a:r>
              <a:rPr dirty="0" sz="1153" spc="21">
                <a:latin typeface="Microsoft Sans Serif"/>
                <a:cs typeface="Microsoft Sans Serif"/>
              </a:rPr>
              <a:t>ation</a:t>
            </a:r>
            <a:r>
              <a:rPr dirty="0" sz="1111" spc="21">
                <a:latin typeface="Lucida Sans Unicode"/>
                <a:cs typeface="Lucida Sans Unicode"/>
              </a:rPr>
              <a:t>,</a:t>
            </a:r>
            <a:r>
              <a:rPr dirty="0" sz="1111" spc="-26">
                <a:latin typeface="Lucida Sans Unicode"/>
                <a:cs typeface="Lucida Sans Unicode"/>
              </a:rPr>
              <a:t> </a:t>
            </a:r>
            <a:r>
              <a:rPr dirty="0" sz="1153" spc="38">
                <a:latin typeface="Microsoft Sans Serif"/>
                <a:cs typeface="Microsoft Sans Serif"/>
              </a:rPr>
              <a:t>Qualit</a:t>
            </a:r>
            <a:r>
              <a:rPr dirty="0" sz="1153" spc="38">
                <a:latin typeface="Lucida Sans Unicode"/>
                <a:cs typeface="Lucida Sans Unicode"/>
              </a:rPr>
              <a:t>y</a:t>
            </a:r>
            <a:r>
              <a:rPr dirty="0" sz="1153" spc="-90">
                <a:latin typeface="Lucida Sans Unicode"/>
                <a:cs typeface="Lucida Sans Unicode"/>
              </a:rPr>
              <a:t> </a:t>
            </a:r>
            <a:r>
              <a:rPr dirty="0" sz="1153" spc="4">
                <a:latin typeface="Microsoft Sans Serif"/>
                <a:cs typeface="Microsoft Sans Serif"/>
              </a:rPr>
              <a:t>andTaste</a:t>
            </a:r>
            <a:r>
              <a:rPr dirty="0" sz="1111" spc="4">
                <a:latin typeface="Lucida Sans Unicode"/>
                <a:cs typeface="Lucida Sans Unicode"/>
              </a:rPr>
              <a:t>.</a:t>
            </a:r>
            <a:r>
              <a:rPr dirty="0" sz="1111" spc="-17">
                <a:latin typeface="Lucida Sans Unicode"/>
                <a:cs typeface="Lucida Sans Unicode"/>
              </a:rPr>
              <a:t> </a:t>
            </a:r>
            <a:r>
              <a:rPr dirty="0" sz="1153" spc="34">
                <a:latin typeface="Microsoft Sans Serif"/>
                <a:cs typeface="Microsoft Sans Serif"/>
              </a:rPr>
              <a:t>It</a:t>
            </a:r>
            <a:r>
              <a:rPr dirty="0" sz="1153" spc="-21">
                <a:latin typeface="Microsoft Sans Serif"/>
                <a:cs typeface="Microsoft Sans Serif"/>
              </a:rPr>
              <a:t> </a:t>
            </a:r>
            <a:r>
              <a:rPr dirty="0" sz="1153" spc="47">
                <a:latin typeface="Microsoft Sans Serif"/>
                <a:cs typeface="Microsoft Sans Serif"/>
              </a:rPr>
              <a:t>has</a:t>
            </a:r>
            <a:r>
              <a:rPr dirty="0" sz="1153" spc="-13">
                <a:latin typeface="Microsoft Sans Serif"/>
                <a:cs typeface="Microsoft Sans Serif"/>
              </a:rPr>
              <a:t> </a:t>
            </a:r>
            <a:r>
              <a:rPr dirty="0" sz="1153" spc="47">
                <a:latin typeface="Microsoft Sans Serif"/>
                <a:cs typeface="Microsoft Sans Serif"/>
              </a:rPr>
              <a:t>launched</a:t>
            </a:r>
            <a:r>
              <a:rPr dirty="0" sz="1153" spc="-17">
                <a:latin typeface="Microsoft Sans Serif"/>
                <a:cs typeface="Microsoft Sans Serif"/>
              </a:rPr>
              <a:t> </a:t>
            </a:r>
            <a:r>
              <a:rPr dirty="0" sz="1153" spc="51">
                <a:latin typeface="Microsoft Sans Serif"/>
                <a:cs typeface="Microsoft Sans Serif"/>
              </a:rPr>
              <a:t>fantastic</a:t>
            </a:r>
            <a:r>
              <a:rPr dirty="0" sz="1153" spc="-56">
                <a:latin typeface="Microsoft Sans Serif"/>
                <a:cs typeface="Microsoft Sans Serif"/>
              </a:rPr>
              <a:t> </a:t>
            </a:r>
            <a:r>
              <a:rPr dirty="0" sz="1153" spc="43">
                <a:latin typeface="Microsoft Sans Serif"/>
                <a:cs typeface="Microsoft Sans Serif"/>
              </a:rPr>
              <a:t>product </a:t>
            </a:r>
            <a:r>
              <a:rPr dirty="0" sz="1153" spc="-290">
                <a:latin typeface="Microsoft Sans Serif"/>
                <a:cs typeface="Microsoft Sans Serif"/>
              </a:rPr>
              <a:t> </a:t>
            </a:r>
            <a:r>
              <a:rPr dirty="0" sz="1153" spc="64">
                <a:latin typeface="Microsoft Sans Serif"/>
                <a:cs typeface="Microsoft Sans Serif"/>
              </a:rPr>
              <a:t>that </a:t>
            </a:r>
            <a:r>
              <a:rPr dirty="0" sz="1153" spc="21">
                <a:latin typeface="Microsoft Sans Serif"/>
                <a:cs typeface="Microsoft Sans Serif"/>
              </a:rPr>
              <a:t>ha</a:t>
            </a:r>
            <a:r>
              <a:rPr dirty="0" sz="1153" spc="21">
                <a:latin typeface="Lucida Sans Unicode"/>
                <a:cs typeface="Lucida Sans Unicode"/>
              </a:rPr>
              <a:t>v</a:t>
            </a:r>
            <a:r>
              <a:rPr dirty="0" sz="1153" spc="21">
                <a:latin typeface="Microsoft Sans Serif"/>
                <a:cs typeface="Microsoft Sans Serif"/>
              </a:rPr>
              <a:t>e </a:t>
            </a:r>
            <a:r>
              <a:rPr dirty="0" sz="1153" spc="47">
                <a:latin typeface="Microsoft Sans Serif"/>
                <a:cs typeface="Microsoft Sans Serif"/>
              </a:rPr>
              <a:t>been </a:t>
            </a:r>
            <a:r>
              <a:rPr dirty="0" sz="1153" spc="21">
                <a:latin typeface="Microsoft Sans Serif"/>
                <a:cs typeface="Microsoft Sans Serif"/>
              </a:rPr>
              <a:t>e</a:t>
            </a:r>
            <a:r>
              <a:rPr dirty="0" sz="1153" spc="21">
                <a:latin typeface="Lucida Sans Unicode"/>
                <a:cs typeface="Lucida Sans Unicode"/>
              </a:rPr>
              <a:t>x</a:t>
            </a:r>
            <a:r>
              <a:rPr dirty="0" sz="1153" spc="21">
                <a:latin typeface="Microsoft Sans Serif"/>
                <a:cs typeface="Microsoft Sans Serif"/>
              </a:rPr>
              <a:t>tremel</a:t>
            </a:r>
            <a:r>
              <a:rPr dirty="0" sz="1153" spc="21">
                <a:latin typeface="Lucida Sans Unicode"/>
                <a:cs typeface="Lucida Sans Unicode"/>
              </a:rPr>
              <a:t>y </a:t>
            </a:r>
            <a:r>
              <a:rPr dirty="0" sz="1153" spc="30">
                <a:latin typeface="Microsoft Sans Serif"/>
                <a:cs typeface="Microsoft Sans Serif"/>
              </a:rPr>
              <a:t>successful </a:t>
            </a:r>
            <a:r>
              <a:rPr dirty="0" sz="1153" spc="21">
                <a:latin typeface="Microsoft Sans Serif"/>
                <a:cs typeface="Microsoft Sans Serif"/>
              </a:rPr>
              <a:t>across </a:t>
            </a:r>
            <a:r>
              <a:rPr dirty="0" sz="1153" spc="26">
                <a:latin typeface="Microsoft Sans Serif"/>
                <a:cs typeface="Microsoft Sans Serif"/>
              </a:rPr>
              <a:t>thecountr</a:t>
            </a:r>
            <a:r>
              <a:rPr dirty="0" sz="1153" spc="26">
                <a:latin typeface="Lucida Sans Unicode"/>
                <a:cs typeface="Lucida Sans Unicode"/>
              </a:rPr>
              <a:t>y</a:t>
            </a:r>
            <a:r>
              <a:rPr dirty="0" sz="1111" spc="26">
                <a:latin typeface="Lucida Sans Unicode"/>
                <a:cs typeface="Lucida Sans Unicode"/>
              </a:rPr>
              <a:t>. </a:t>
            </a:r>
            <a:r>
              <a:rPr dirty="0" sz="1153" spc="34">
                <a:latin typeface="Microsoft Sans Serif"/>
                <a:cs typeface="Microsoft Sans Serif"/>
              </a:rPr>
              <a:t>Their brands </a:t>
            </a:r>
            <a:r>
              <a:rPr dirty="0" sz="1153" spc="4">
                <a:latin typeface="Microsoft Sans Serif"/>
                <a:cs typeface="Microsoft Sans Serif"/>
              </a:rPr>
              <a:t>Frooti</a:t>
            </a:r>
            <a:r>
              <a:rPr dirty="0" sz="1111" spc="4">
                <a:latin typeface="Lucida Sans Unicode"/>
                <a:cs typeface="Lucida Sans Unicode"/>
              </a:rPr>
              <a:t>, </a:t>
            </a:r>
            <a:r>
              <a:rPr dirty="0" sz="1153" spc="-13">
                <a:latin typeface="Microsoft Sans Serif"/>
                <a:cs typeface="Microsoft Sans Serif"/>
              </a:rPr>
              <a:t>App</a:t>
            </a:r>
            <a:r>
              <a:rPr dirty="0" sz="1153" spc="-13">
                <a:latin typeface="Lucida Sans Unicode"/>
                <a:cs typeface="Lucida Sans Unicode"/>
              </a:rPr>
              <a:t>y</a:t>
            </a:r>
            <a:r>
              <a:rPr dirty="0" sz="1111" spc="-13">
                <a:latin typeface="Lucida Sans Unicode"/>
                <a:cs typeface="Lucida Sans Unicode"/>
              </a:rPr>
              <a:t>, </a:t>
            </a:r>
            <a:r>
              <a:rPr dirty="0" sz="1153" spc="9">
                <a:latin typeface="Microsoft Sans Serif"/>
                <a:cs typeface="Microsoft Sans Serif"/>
              </a:rPr>
              <a:t>N</a:t>
            </a:r>
            <a:r>
              <a:rPr dirty="0" sz="1111" spc="9">
                <a:latin typeface="Lucida Sans Unicode"/>
                <a:cs typeface="Lucida Sans Unicode"/>
              </a:rPr>
              <a:t>-</a:t>
            </a:r>
            <a:r>
              <a:rPr dirty="0" sz="1153" spc="9">
                <a:latin typeface="Microsoft Sans Serif"/>
                <a:cs typeface="Microsoft Sans Serif"/>
              </a:rPr>
              <a:t>joi</a:t>
            </a:r>
            <a:r>
              <a:rPr dirty="0" sz="1111" spc="9">
                <a:latin typeface="Lucida Sans Unicode"/>
                <a:cs typeface="Lucida Sans Unicode"/>
              </a:rPr>
              <a:t>, </a:t>
            </a:r>
            <a:r>
              <a:rPr dirty="0" sz="1153" spc="34">
                <a:latin typeface="Microsoft Sans Serif"/>
                <a:cs typeface="Microsoft Sans Serif"/>
              </a:rPr>
              <a:t>App</a:t>
            </a:r>
            <a:r>
              <a:rPr dirty="0" sz="1153" spc="34">
                <a:latin typeface="Lucida Sans Unicode"/>
                <a:cs typeface="Lucida Sans Unicode"/>
              </a:rPr>
              <a:t>y </a:t>
            </a:r>
            <a:r>
              <a:rPr dirty="0" sz="1153" spc="-30">
                <a:latin typeface="Microsoft Sans Serif"/>
                <a:cs typeface="Microsoft Sans Serif"/>
              </a:rPr>
              <a:t>Fi</a:t>
            </a:r>
            <a:r>
              <a:rPr dirty="0" sz="1153" spc="-30">
                <a:latin typeface="Lucida Sans Unicode"/>
                <a:cs typeface="Lucida Sans Unicode"/>
              </a:rPr>
              <a:t>zz </a:t>
            </a:r>
            <a:r>
              <a:rPr dirty="0" sz="1153" spc="56">
                <a:latin typeface="Microsoft Sans Serif"/>
                <a:cs typeface="Microsoft Sans Serif"/>
              </a:rPr>
              <a:t>and </a:t>
            </a:r>
            <a:r>
              <a:rPr dirty="0" sz="1153" spc="34">
                <a:latin typeface="Microsoft Sans Serif"/>
                <a:cs typeface="Microsoft Sans Serif"/>
              </a:rPr>
              <a:t>Baille</a:t>
            </a:r>
            <a:r>
              <a:rPr dirty="0" sz="1153" spc="34">
                <a:latin typeface="Lucida Sans Unicode"/>
                <a:cs typeface="Lucida Sans Unicode"/>
              </a:rPr>
              <a:t>y </a:t>
            </a:r>
            <a:r>
              <a:rPr dirty="0" sz="1153" spc="13">
                <a:latin typeface="Microsoft Sans Serif"/>
                <a:cs typeface="Microsoft Sans Serif"/>
              </a:rPr>
              <a:t>are </a:t>
            </a:r>
            <a:r>
              <a:rPr dirty="0" sz="1153" spc="-295">
                <a:latin typeface="Microsoft Sans Serif"/>
                <a:cs typeface="Microsoft Sans Serif"/>
              </a:rPr>
              <a:t> </a:t>
            </a:r>
            <a:r>
              <a:rPr dirty="0" sz="1153" spc="38">
                <a:latin typeface="Microsoft Sans Serif"/>
                <a:cs typeface="Microsoft Sans Serif"/>
              </a:rPr>
              <a:t>leaders </a:t>
            </a:r>
            <a:r>
              <a:rPr dirty="0" sz="1153" spc="34">
                <a:latin typeface="Microsoft Sans Serif"/>
                <a:cs typeface="Microsoft Sans Serif"/>
              </a:rPr>
              <a:t>in </a:t>
            </a:r>
            <a:r>
              <a:rPr dirty="0" sz="1153" spc="51">
                <a:latin typeface="Microsoft Sans Serif"/>
                <a:cs typeface="Microsoft Sans Serif"/>
              </a:rPr>
              <a:t>their </a:t>
            </a:r>
            <a:r>
              <a:rPr dirty="0" sz="1153" spc="38">
                <a:latin typeface="Microsoft Sans Serif"/>
                <a:cs typeface="Microsoft Sans Serif"/>
              </a:rPr>
              <a:t>categories </a:t>
            </a:r>
            <a:r>
              <a:rPr dirty="0" sz="1153" spc="56">
                <a:latin typeface="Microsoft Sans Serif"/>
                <a:cs typeface="Microsoft Sans Serif"/>
              </a:rPr>
              <a:t>and </a:t>
            </a:r>
            <a:r>
              <a:rPr dirty="0" sz="1153" spc="13">
                <a:latin typeface="Microsoft Sans Serif"/>
                <a:cs typeface="Microsoft Sans Serif"/>
              </a:rPr>
              <a:t>are </a:t>
            </a:r>
            <a:r>
              <a:rPr dirty="0" sz="1153" spc="47">
                <a:latin typeface="Microsoft Sans Serif"/>
                <a:cs typeface="Microsoft Sans Serif"/>
              </a:rPr>
              <a:t>household </a:t>
            </a:r>
            <a:r>
              <a:rPr dirty="0" sz="1153" spc="43">
                <a:latin typeface="Microsoft Sans Serif"/>
                <a:cs typeface="Microsoft Sans Serif"/>
              </a:rPr>
              <a:t>names </a:t>
            </a:r>
            <a:r>
              <a:rPr dirty="0" sz="1153" spc="34">
                <a:latin typeface="Microsoft Sans Serif"/>
                <a:cs typeface="Microsoft Sans Serif"/>
              </a:rPr>
              <a:t>in </a:t>
            </a:r>
            <a:r>
              <a:rPr dirty="0" sz="1153" spc="9">
                <a:latin typeface="Microsoft Sans Serif"/>
                <a:cs typeface="Microsoft Sans Serif"/>
              </a:rPr>
              <a:t>India</a:t>
            </a:r>
            <a:r>
              <a:rPr dirty="0" sz="1111" spc="9">
                <a:latin typeface="Lucida Sans Unicode"/>
                <a:cs typeface="Lucida Sans Unicode"/>
              </a:rPr>
              <a:t>.</a:t>
            </a:r>
            <a:r>
              <a:rPr dirty="0" sz="1153" spc="9">
                <a:latin typeface="Microsoft Sans Serif"/>
                <a:cs typeface="Microsoft Sans Serif"/>
              </a:rPr>
              <a:t>The</a:t>
            </a:r>
            <a:r>
              <a:rPr dirty="0" sz="1153" spc="9">
                <a:latin typeface="Lucida Sans Unicode"/>
                <a:cs typeface="Lucida Sans Unicode"/>
              </a:rPr>
              <a:t>y </a:t>
            </a:r>
            <a:r>
              <a:rPr dirty="0" sz="1153" spc="21">
                <a:latin typeface="Microsoft Sans Serif"/>
                <a:cs typeface="Microsoft Sans Serif"/>
              </a:rPr>
              <a:t>ha</a:t>
            </a:r>
            <a:r>
              <a:rPr dirty="0" sz="1153" spc="21">
                <a:latin typeface="Lucida Sans Unicode"/>
                <a:cs typeface="Lucida Sans Unicode"/>
              </a:rPr>
              <a:t>v</a:t>
            </a:r>
            <a:r>
              <a:rPr dirty="0" sz="1153" spc="21">
                <a:latin typeface="Microsoft Sans Serif"/>
                <a:cs typeface="Microsoft Sans Serif"/>
              </a:rPr>
              <a:t>e </a:t>
            </a:r>
            <a:r>
              <a:rPr dirty="0" sz="1153" spc="17">
                <a:latin typeface="Microsoft Sans Serif"/>
                <a:cs typeface="Microsoft Sans Serif"/>
              </a:rPr>
              <a:t>al</a:t>
            </a:r>
            <a:r>
              <a:rPr dirty="0" sz="1153" spc="17">
                <a:latin typeface="Lucida Sans Unicode"/>
                <a:cs typeface="Lucida Sans Unicode"/>
              </a:rPr>
              <a:t>w</a:t>
            </a:r>
            <a:r>
              <a:rPr dirty="0" sz="1153" spc="17">
                <a:latin typeface="Microsoft Sans Serif"/>
                <a:cs typeface="Microsoft Sans Serif"/>
              </a:rPr>
              <a:t>a</a:t>
            </a:r>
            <a:r>
              <a:rPr dirty="0" sz="1153" spc="17">
                <a:latin typeface="Lucida Sans Unicode"/>
                <a:cs typeface="Lucida Sans Unicode"/>
              </a:rPr>
              <a:t>y</a:t>
            </a:r>
            <a:r>
              <a:rPr dirty="0" sz="1153" spc="17">
                <a:latin typeface="Microsoft Sans Serif"/>
                <a:cs typeface="Microsoft Sans Serif"/>
              </a:rPr>
              <a:t>s </a:t>
            </a:r>
            <a:r>
              <a:rPr dirty="0" sz="1153" spc="47">
                <a:latin typeface="Microsoft Sans Serif"/>
                <a:cs typeface="Microsoft Sans Serif"/>
              </a:rPr>
              <a:t>been </a:t>
            </a:r>
            <a:r>
              <a:rPr dirty="0" sz="1153" spc="30">
                <a:latin typeface="Microsoft Sans Serif"/>
                <a:cs typeface="Microsoft Sans Serif"/>
              </a:rPr>
              <a:t>a </a:t>
            </a:r>
            <a:r>
              <a:rPr dirty="0" sz="1153" spc="47">
                <a:latin typeface="Microsoft Sans Serif"/>
                <a:cs typeface="Microsoft Sans Serif"/>
              </a:rPr>
              <a:t>pioneer </a:t>
            </a:r>
            <a:r>
              <a:rPr dirty="0" sz="1153" spc="34">
                <a:latin typeface="Microsoft Sans Serif"/>
                <a:cs typeface="Microsoft Sans Serif"/>
              </a:rPr>
              <a:t>in </a:t>
            </a:r>
            <a:r>
              <a:rPr dirty="0" sz="1153" spc="30">
                <a:latin typeface="Lucida Sans Unicode"/>
                <a:cs typeface="Lucida Sans Unicode"/>
              </a:rPr>
              <a:t>w</a:t>
            </a:r>
            <a:r>
              <a:rPr dirty="0" sz="1153" spc="30">
                <a:latin typeface="Microsoft Sans Serif"/>
                <a:cs typeface="Microsoft Sans Serif"/>
              </a:rPr>
              <a:t>hate</a:t>
            </a:r>
            <a:r>
              <a:rPr dirty="0" sz="1153" spc="30">
                <a:latin typeface="Lucida Sans Unicode"/>
                <a:cs typeface="Lucida Sans Unicode"/>
              </a:rPr>
              <a:t>v</a:t>
            </a:r>
            <a:r>
              <a:rPr dirty="0" sz="1153" spc="30">
                <a:latin typeface="Microsoft Sans Serif"/>
                <a:cs typeface="Microsoft Sans Serif"/>
              </a:rPr>
              <a:t>er </a:t>
            </a:r>
            <a:r>
              <a:rPr dirty="0" sz="1153" spc="47">
                <a:latin typeface="Microsoft Sans Serif"/>
                <a:cs typeface="Microsoft Sans Serif"/>
              </a:rPr>
              <a:t>the</a:t>
            </a:r>
            <a:r>
              <a:rPr dirty="0" sz="1153" spc="47">
                <a:latin typeface="Lucida Sans Unicode"/>
                <a:cs typeface="Lucida Sans Unicode"/>
              </a:rPr>
              <a:t>y </a:t>
            </a:r>
            <a:r>
              <a:rPr dirty="0" sz="1153" spc="51">
                <a:latin typeface="Lucida Sans Unicode"/>
                <a:cs typeface="Lucida Sans Unicode"/>
              </a:rPr>
              <a:t> </a:t>
            </a:r>
            <a:r>
              <a:rPr dirty="0" sz="1153" spc="21">
                <a:latin typeface="Microsoft Sans Serif"/>
                <a:cs typeface="Microsoft Sans Serif"/>
              </a:rPr>
              <a:t>ha</a:t>
            </a:r>
            <a:r>
              <a:rPr dirty="0" sz="1153" spc="21">
                <a:latin typeface="Lucida Sans Unicode"/>
                <a:cs typeface="Lucida Sans Unicode"/>
              </a:rPr>
              <a:t>v</a:t>
            </a:r>
            <a:r>
              <a:rPr dirty="0" sz="1153" spc="21">
                <a:latin typeface="Microsoft Sans Serif"/>
                <a:cs typeface="Microsoft Sans Serif"/>
              </a:rPr>
              <a:t>e </a:t>
            </a:r>
            <a:r>
              <a:rPr dirty="0" sz="1153" spc="26">
                <a:latin typeface="Microsoft Sans Serif"/>
                <a:cs typeface="Microsoft Sans Serif"/>
              </a:rPr>
              <a:t>done</a:t>
            </a:r>
            <a:r>
              <a:rPr dirty="0" sz="1111" spc="26">
                <a:latin typeface="Lucida Sans Unicode"/>
                <a:cs typeface="Lucida Sans Unicode"/>
              </a:rPr>
              <a:t>.</a:t>
            </a:r>
            <a:endParaRPr sz="1111">
              <a:latin typeface="Lucida Sans Unicode"/>
              <a:cs typeface="Lucida Sans Unicode"/>
            </a:endParaRPr>
          </a:p>
          <a:p>
            <a:pPr marL="10851">
              <a:spcBef>
                <a:spcPts val="923"/>
              </a:spcBef>
            </a:pPr>
            <a:r>
              <a:rPr dirty="0" sz="1068" spc="-30">
                <a:latin typeface="Microsoft Sans Serif"/>
                <a:cs typeface="Microsoft Sans Serif"/>
              </a:rPr>
              <a:t>PARLE</a:t>
            </a:r>
            <a:r>
              <a:rPr dirty="0" sz="1068" spc="38">
                <a:latin typeface="Microsoft Sans Serif"/>
                <a:cs typeface="Microsoft Sans Serif"/>
              </a:rPr>
              <a:t> </a:t>
            </a:r>
            <a:r>
              <a:rPr dirty="0" sz="1068" spc="-17">
                <a:latin typeface="Microsoft Sans Serif"/>
                <a:cs typeface="Microsoft Sans Serif"/>
              </a:rPr>
              <a:t>AGRO</a:t>
            </a:r>
            <a:r>
              <a:rPr dirty="0" sz="1068" spc="-38">
                <a:latin typeface="Microsoft Sans Serif"/>
                <a:cs typeface="Microsoft Sans Serif"/>
              </a:rPr>
              <a:t> </a:t>
            </a:r>
            <a:r>
              <a:rPr dirty="0" sz="1068" spc="-4">
                <a:latin typeface="Microsoft Sans Serif"/>
                <a:cs typeface="Microsoft Sans Serif"/>
              </a:rPr>
              <a:t>BUSINESS</a:t>
            </a:r>
            <a:r>
              <a:rPr dirty="0" sz="1068" spc="4">
                <a:latin typeface="Microsoft Sans Serif"/>
                <a:cs typeface="Microsoft Sans Serif"/>
              </a:rPr>
              <a:t> STATEMENT</a:t>
            </a:r>
            <a:endParaRPr sz="1068">
              <a:latin typeface="Microsoft Sans Serif"/>
              <a:cs typeface="Microsoft Sans Serif"/>
            </a:endParaRPr>
          </a:p>
          <a:p>
            <a:pPr marL="10851" marR="550682">
              <a:lnSpc>
                <a:spcPct val="116900"/>
              </a:lnSpc>
            </a:pPr>
            <a:r>
              <a:rPr dirty="0" sz="1068" spc="26">
                <a:latin typeface="Microsoft Sans Serif"/>
                <a:cs typeface="Microsoft Sans Serif"/>
              </a:rPr>
              <a:t>We</a:t>
            </a:r>
            <a:r>
              <a:rPr dirty="0" sz="1068" spc="9">
                <a:latin typeface="Microsoft Sans Serif"/>
                <a:cs typeface="Microsoft Sans Serif"/>
              </a:rPr>
              <a:t> </a:t>
            </a:r>
            <a:r>
              <a:rPr dirty="0" sz="1068" spc="4">
                <a:latin typeface="Microsoft Sans Serif"/>
                <a:cs typeface="Microsoft Sans Serif"/>
              </a:rPr>
              <a:t>are</a:t>
            </a:r>
            <a:r>
              <a:rPr dirty="0" sz="1068" spc="9">
                <a:latin typeface="Microsoft Sans Serif"/>
                <a:cs typeface="Microsoft Sans Serif"/>
              </a:rPr>
              <a:t> </a:t>
            </a:r>
            <a:r>
              <a:rPr dirty="0" sz="1068" spc="-9">
                <a:latin typeface="Microsoft Sans Serif"/>
                <a:cs typeface="Microsoft Sans Serif"/>
              </a:rPr>
              <a:t>in</a:t>
            </a:r>
            <a:r>
              <a:rPr dirty="0" sz="1068">
                <a:latin typeface="Microsoft Sans Serif"/>
                <a:cs typeface="Microsoft Sans Serif"/>
              </a:rPr>
              <a:t> </a:t>
            </a:r>
            <a:r>
              <a:rPr dirty="0" sz="1068" spc="38">
                <a:latin typeface="Microsoft Sans Serif"/>
                <a:cs typeface="Microsoft Sans Serif"/>
              </a:rPr>
              <a:t>the</a:t>
            </a:r>
            <a:r>
              <a:rPr dirty="0" sz="1068" spc="9">
                <a:latin typeface="Microsoft Sans Serif"/>
                <a:cs typeface="Microsoft Sans Serif"/>
              </a:rPr>
              <a:t> </a:t>
            </a:r>
            <a:r>
              <a:rPr dirty="0" sz="1068" spc="26">
                <a:latin typeface="Microsoft Sans Serif"/>
                <a:cs typeface="Microsoft Sans Serif"/>
              </a:rPr>
              <a:t>business</a:t>
            </a:r>
            <a:r>
              <a:rPr dirty="0" sz="1068" spc="64">
                <a:latin typeface="Microsoft Sans Serif"/>
                <a:cs typeface="Microsoft Sans Serif"/>
              </a:rPr>
              <a:t> </a:t>
            </a:r>
            <a:r>
              <a:rPr dirty="0" sz="1068" spc="21">
                <a:latin typeface="Microsoft Sans Serif"/>
                <a:cs typeface="Microsoft Sans Serif"/>
              </a:rPr>
              <a:t>of</a:t>
            </a:r>
            <a:r>
              <a:rPr dirty="0" sz="1068" spc="64">
                <a:latin typeface="Microsoft Sans Serif"/>
                <a:cs typeface="Microsoft Sans Serif"/>
              </a:rPr>
              <a:t> </a:t>
            </a:r>
            <a:r>
              <a:rPr dirty="0" sz="1068" spc="17">
                <a:latin typeface="Microsoft Sans Serif"/>
                <a:cs typeface="Microsoft Sans Serif"/>
              </a:rPr>
              <a:t>refreshing</a:t>
            </a:r>
            <a:r>
              <a:rPr dirty="0" sz="1068" spc="68">
                <a:latin typeface="Microsoft Sans Serif"/>
                <a:cs typeface="Microsoft Sans Serif"/>
              </a:rPr>
              <a:t> </a:t>
            </a:r>
            <a:r>
              <a:rPr dirty="0" sz="1068" spc="17">
                <a:latin typeface="Microsoft Sans Serif"/>
                <a:cs typeface="Microsoft Sans Serif"/>
              </a:rPr>
              <a:t>India</a:t>
            </a:r>
            <a:r>
              <a:rPr dirty="0" sz="1068">
                <a:latin typeface="Microsoft Sans Serif"/>
                <a:cs typeface="Microsoft Sans Serif"/>
              </a:rPr>
              <a:t> </a:t>
            </a:r>
            <a:r>
              <a:rPr dirty="0" sz="1025" spc="21">
                <a:latin typeface="Lucida Sans Unicode"/>
                <a:cs typeface="Lucida Sans Unicode"/>
              </a:rPr>
              <a:t>w</a:t>
            </a:r>
            <a:r>
              <a:rPr dirty="0" sz="1068" spc="21">
                <a:latin typeface="Microsoft Sans Serif"/>
                <a:cs typeface="Microsoft Sans Serif"/>
              </a:rPr>
              <a:t>ith</a:t>
            </a:r>
            <a:r>
              <a:rPr dirty="0" sz="1068" spc="-4">
                <a:latin typeface="Microsoft Sans Serif"/>
                <a:cs typeface="Microsoft Sans Serif"/>
              </a:rPr>
              <a:t> </a:t>
            </a:r>
            <a:r>
              <a:rPr dirty="0" sz="1068" spc="13">
                <a:latin typeface="Microsoft Sans Serif"/>
                <a:cs typeface="Microsoft Sans Serif"/>
              </a:rPr>
              <a:t>our</a:t>
            </a:r>
            <a:r>
              <a:rPr dirty="0" sz="1068" spc="30">
                <a:latin typeface="Microsoft Sans Serif"/>
                <a:cs typeface="Microsoft Sans Serif"/>
              </a:rPr>
              <a:t> </a:t>
            </a:r>
            <a:r>
              <a:rPr dirty="0" sz="1068" spc="38">
                <a:latin typeface="Microsoft Sans Serif"/>
                <a:cs typeface="Microsoft Sans Serif"/>
              </a:rPr>
              <a:t>products</a:t>
            </a:r>
            <a:r>
              <a:rPr dirty="0" sz="1025" spc="38">
                <a:latin typeface="Lucida Sans Unicode"/>
                <a:cs typeface="Lucida Sans Unicode"/>
              </a:rPr>
              <a:t>,</a:t>
            </a:r>
            <a:r>
              <a:rPr dirty="0" sz="1025" spc="21">
                <a:latin typeface="Lucida Sans Unicode"/>
                <a:cs typeface="Lucida Sans Unicode"/>
              </a:rPr>
              <a:t> </a:t>
            </a:r>
            <a:r>
              <a:rPr dirty="0" sz="1068" spc="17">
                <a:latin typeface="Microsoft Sans Serif"/>
                <a:cs typeface="Microsoft Sans Serif"/>
              </a:rPr>
              <a:t>refreshing</a:t>
            </a:r>
            <a:r>
              <a:rPr dirty="0" sz="1068" spc="68">
                <a:latin typeface="Microsoft Sans Serif"/>
                <a:cs typeface="Microsoft Sans Serif"/>
              </a:rPr>
              <a:t> </a:t>
            </a:r>
            <a:r>
              <a:rPr dirty="0" sz="1068" spc="38">
                <a:latin typeface="Microsoft Sans Serif"/>
                <a:cs typeface="Microsoft Sans Serif"/>
              </a:rPr>
              <a:t>the</a:t>
            </a:r>
            <a:r>
              <a:rPr dirty="0" sz="1068" spc="9">
                <a:latin typeface="Microsoft Sans Serif"/>
                <a:cs typeface="Microsoft Sans Serif"/>
              </a:rPr>
              <a:t> </a:t>
            </a:r>
            <a:r>
              <a:rPr dirty="0" sz="1068" spc="26">
                <a:latin typeface="Microsoft Sans Serif"/>
                <a:cs typeface="Microsoft Sans Serif"/>
              </a:rPr>
              <a:t>market</a:t>
            </a:r>
            <a:r>
              <a:rPr dirty="0" sz="1025" spc="26">
                <a:latin typeface="Lucida Sans Unicode"/>
                <a:cs typeface="Lucida Sans Unicode"/>
              </a:rPr>
              <a:t>w</a:t>
            </a:r>
            <a:r>
              <a:rPr dirty="0" sz="1068" spc="26">
                <a:latin typeface="Microsoft Sans Serif"/>
                <a:cs typeface="Microsoft Sans Serif"/>
              </a:rPr>
              <a:t>ith</a:t>
            </a:r>
            <a:r>
              <a:rPr dirty="0" sz="1068">
                <a:latin typeface="Microsoft Sans Serif"/>
                <a:cs typeface="Microsoft Sans Serif"/>
              </a:rPr>
              <a:t> </a:t>
            </a:r>
            <a:r>
              <a:rPr dirty="0" sz="1068" spc="13">
                <a:latin typeface="Microsoft Sans Serif"/>
                <a:cs typeface="Microsoft Sans Serif"/>
              </a:rPr>
              <a:t>ne</a:t>
            </a:r>
            <a:r>
              <a:rPr dirty="0" sz="1025" spc="13">
                <a:latin typeface="Lucida Sans Unicode"/>
                <a:cs typeface="Lucida Sans Unicode"/>
              </a:rPr>
              <a:t>w</a:t>
            </a:r>
            <a:r>
              <a:rPr dirty="0" sz="1025" spc="-60">
                <a:latin typeface="Lucida Sans Unicode"/>
                <a:cs typeface="Lucida Sans Unicode"/>
              </a:rPr>
              <a:t> </a:t>
            </a:r>
            <a:r>
              <a:rPr dirty="0" sz="1068" spc="21">
                <a:latin typeface="Microsoft Sans Serif"/>
                <a:cs typeface="Microsoft Sans Serif"/>
              </a:rPr>
              <a:t>categories</a:t>
            </a:r>
            <a:r>
              <a:rPr dirty="0" sz="1068" spc="64">
                <a:latin typeface="Microsoft Sans Serif"/>
                <a:cs typeface="Microsoft Sans Serif"/>
              </a:rPr>
              <a:t> </a:t>
            </a:r>
            <a:r>
              <a:rPr dirty="0" sz="1068" spc="21">
                <a:latin typeface="Microsoft Sans Serif"/>
                <a:cs typeface="Microsoft Sans Serif"/>
              </a:rPr>
              <a:t>and</a:t>
            </a:r>
            <a:r>
              <a:rPr dirty="0" sz="1068" spc="64">
                <a:latin typeface="Microsoft Sans Serif"/>
                <a:cs typeface="Microsoft Sans Serif"/>
              </a:rPr>
              <a:t> </a:t>
            </a:r>
            <a:r>
              <a:rPr dirty="0" sz="1068" spc="17">
                <a:latin typeface="Microsoft Sans Serif"/>
                <a:cs typeface="Microsoft Sans Serif"/>
              </a:rPr>
              <a:t>refreshing </a:t>
            </a:r>
            <a:r>
              <a:rPr dirty="0" sz="1068" spc="-269">
                <a:latin typeface="Microsoft Sans Serif"/>
                <a:cs typeface="Microsoft Sans Serif"/>
              </a:rPr>
              <a:t> </a:t>
            </a:r>
            <a:r>
              <a:rPr dirty="0" sz="1068" spc="13">
                <a:latin typeface="Microsoft Sans Serif"/>
                <a:cs typeface="Microsoft Sans Serif"/>
              </a:rPr>
              <a:t>oursel</a:t>
            </a:r>
            <a:r>
              <a:rPr dirty="0" sz="1025" spc="13">
                <a:latin typeface="Lucida Sans Unicode"/>
                <a:cs typeface="Lucida Sans Unicode"/>
              </a:rPr>
              <a:t>v</a:t>
            </a:r>
            <a:r>
              <a:rPr dirty="0" sz="1068" spc="13">
                <a:latin typeface="Microsoft Sans Serif"/>
                <a:cs typeface="Microsoft Sans Serif"/>
              </a:rPr>
              <a:t>es</a:t>
            </a:r>
            <a:r>
              <a:rPr dirty="0" sz="1068" spc="51">
                <a:latin typeface="Microsoft Sans Serif"/>
                <a:cs typeface="Microsoft Sans Serif"/>
              </a:rPr>
              <a:t> </a:t>
            </a:r>
            <a:r>
              <a:rPr dirty="0" sz="1068" spc="30">
                <a:latin typeface="Microsoft Sans Serif"/>
                <a:cs typeface="Microsoft Sans Serif"/>
              </a:rPr>
              <a:t>through</a:t>
            </a:r>
            <a:r>
              <a:rPr dirty="0" sz="1068" spc="-9">
                <a:latin typeface="Microsoft Sans Serif"/>
                <a:cs typeface="Microsoft Sans Serif"/>
              </a:rPr>
              <a:t> inno</a:t>
            </a:r>
            <a:r>
              <a:rPr dirty="0" sz="1025" spc="-9">
                <a:latin typeface="Lucida Sans Unicode"/>
                <a:cs typeface="Lucida Sans Unicode"/>
              </a:rPr>
              <a:t>v</a:t>
            </a:r>
            <a:r>
              <a:rPr dirty="0" sz="1068" spc="-9">
                <a:latin typeface="Microsoft Sans Serif"/>
                <a:cs typeface="Microsoft Sans Serif"/>
              </a:rPr>
              <a:t>ation</a:t>
            </a:r>
            <a:r>
              <a:rPr dirty="0" sz="1025" spc="-9">
                <a:latin typeface="Lucida Sans Unicode"/>
                <a:cs typeface="Lucida Sans Unicode"/>
              </a:rPr>
              <a:t>.</a:t>
            </a:r>
            <a:endParaRPr sz="1025">
              <a:latin typeface="Lucida Sans Unicode"/>
              <a:cs typeface="Lucida Sans Unicode"/>
            </a:endParaRPr>
          </a:p>
        </p:txBody>
      </p:sp>
      <p:sp>
        <p:nvSpPr>
          <p:cNvPr id="1048687" name="object 3"/>
          <p:cNvSpPr txBox="1">
            <a:spLocks noGrp="1"/>
          </p:cNvSpPr>
          <p:nvPr>
            <p:ph type="title"/>
          </p:nvPr>
        </p:nvSpPr>
        <p:spPr>
          <a:xfrm>
            <a:off x="3710920" y="56181"/>
            <a:ext cx="2153851" cy="330462"/>
          </a:xfrm>
          <a:prstGeom prst="rect"/>
        </p:spPr>
        <p:txBody>
          <a:bodyPr anchor="t" anchorCtr="0" bIns="0" lIns="0" rIns="0" rtlCol="0" spcFirstLastPara="1" tIns="9766" vert="horz" wrap="square">
            <a:spAutoFit/>
          </a:bodyPr>
          <a:p>
            <a:pPr marL="10851">
              <a:spcBef>
                <a:spcPts val="77"/>
              </a:spcBef>
            </a:pPr>
            <a:r>
              <a:rPr dirty="0" spc="38"/>
              <a:t>Compan</a:t>
            </a:r>
            <a:r>
              <a:rPr dirty="0" spc="38">
                <a:latin typeface="Lucida Sans Unicode"/>
                <a:cs typeface="Lucida Sans Unicode"/>
              </a:rPr>
              <a:t>y</a:t>
            </a:r>
            <a:r>
              <a:rPr dirty="0" spc="-107">
                <a:latin typeface="Lucida Sans Unicode"/>
                <a:cs typeface="Lucida Sans Unicode"/>
              </a:rPr>
              <a:t> </a:t>
            </a:r>
            <a:r>
              <a:rPr dirty="0" spc="17" smtClean="0"/>
              <a:t>Pro</a:t>
            </a:r>
            <a:r>
              <a:rPr dirty="0" lang="en-US" spc="17" smtClean="0"/>
              <a:t>file</a:t>
            </a:r>
            <a:endParaRPr dirty="0">
              <a:latin typeface="Lucida Sans Unicode"/>
              <a:cs typeface="Lucida Sans Unicode"/>
            </a:endParaRPr>
          </a:p>
        </p:txBody>
      </p:sp>
      <p:pic>
        <p:nvPicPr>
          <p:cNvPr id="2097170" name="object 4"/>
          <p:cNvPicPr>
            <a:picLocks/>
          </p:cNvPicPr>
          <p:nvPr/>
        </p:nvPicPr>
        <p:blipFill>
          <a:blip xmlns:r="http://schemas.openxmlformats.org/officeDocument/2006/relationships" r:embed="rId1" cstate="print"/>
          <a:stretch>
            <a:fillRect/>
          </a:stretch>
        </p:blipFill>
        <p:spPr>
          <a:xfrm>
            <a:off x="2314119" y="2114255"/>
            <a:ext cx="2197128" cy="876914"/>
          </a:xfrm>
          <a:prstGeom prst="rect"/>
        </p:spPr>
      </p:pic>
      <p:sp>
        <p:nvSpPr>
          <p:cNvPr id="1048688" name="object 5"/>
          <p:cNvSpPr txBox="1"/>
          <p:nvPr/>
        </p:nvSpPr>
        <p:spPr>
          <a:xfrm>
            <a:off x="439758" y="3253809"/>
            <a:ext cx="8206812" cy="1276763"/>
          </a:xfrm>
          <a:prstGeom prst="rect"/>
        </p:spPr>
        <p:txBody>
          <a:bodyPr bIns="0" lIns="0" rIns="0" rtlCol="0" tIns="12478" vert="horz" wrap="square">
            <a:spAutoFit/>
          </a:bodyPr>
          <a:p>
            <a:pPr marL="61307">
              <a:spcBef>
                <a:spcPts val="97"/>
              </a:spcBef>
            </a:pPr>
            <a:r>
              <a:rPr dirty="0" sz="1538" spc="56">
                <a:latin typeface="Microsoft Sans Serif"/>
                <a:cs typeface="Microsoft Sans Serif"/>
              </a:rPr>
              <a:t>Brands</a:t>
            </a:r>
            <a:r>
              <a:rPr dirty="0" sz="1538" spc="-30">
                <a:latin typeface="Microsoft Sans Serif"/>
                <a:cs typeface="Microsoft Sans Serif"/>
              </a:rPr>
              <a:t> </a:t>
            </a:r>
            <a:r>
              <a:rPr dirty="0" sz="1538" spc="30">
                <a:latin typeface="Microsoft Sans Serif"/>
                <a:cs typeface="Microsoft Sans Serif"/>
              </a:rPr>
              <a:t>are</a:t>
            </a:r>
            <a:r>
              <a:rPr dirty="0" sz="1538" spc="-9">
                <a:latin typeface="Microsoft Sans Serif"/>
                <a:cs typeface="Microsoft Sans Serif"/>
              </a:rPr>
              <a:t> </a:t>
            </a:r>
            <a:r>
              <a:rPr dirty="0" sz="1538" spc="64">
                <a:latin typeface="Microsoft Sans Serif"/>
                <a:cs typeface="Microsoft Sans Serif"/>
              </a:rPr>
              <a:t>under</a:t>
            </a:r>
            <a:r>
              <a:rPr dirty="0" sz="1538" spc="9">
                <a:latin typeface="Microsoft Sans Serif"/>
                <a:cs typeface="Microsoft Sans Serif"/>
              </a:rPr>
              <a:t> </a:t>
            </a:r>
            <a:r>
              <a:rPr dirty="0" sz="1538" spc="4">
                <a:latin typeface="Microsoft Sans Serif"/>
                <a:cs typeface="Microsoft Sans Serif"/>
              </a:rPr>
              <a:t>Parle</a:t>
            </a:r>
            <a:r>
              <a:rPr dirty="0" sz="1538" spc="-4">
                <a:latin typeface="Microsoft Sans Serif"/>
                <a:cs typeface="Microsoft Sans Serif"/>
              </a:rPr>
              <a:t> </a:t>
            </a:r>
            <a:r>
              <a:rPr dirty="0" sz="1538" spc="73">
                <a:latin typeface="Microsoft Sans Serif"/>
                <a:cs typeface="Microsoft Sans Serif"/>
              </a:rPr>
              <a:t>Agro</a:t>
            </a:r>
            <a:endParaRPr sz="1538">
              <a:latin typeface="Microsoft Sans Serif"/>
              <a:cs typeface="Microsoft Sans Serif"/>
            </a:endParaRPr>
          </a:p>
          <a:p>
            <a:pPr>
              <a:spcBef>
                <a:spcPts val="38"/>
              </a:spcBef>
            </a:pPr>
            <a:endParaRPr sz="1324">
              <a:latin typeface="Microsoft Sans Serif"/>
              <a:cs typeface="Microsoft Sans Serif"/>
            </a:endParaRPr>
          </a:p>
          <a:p>
            <a:pPr marL="10851" marR="370558">
              <a:lnSpc>
                <a:spcPct val="115500"/>
              </a:lnSpc>
            </a:pPr>
            <a:r>
              <a:rPr dirty="0" sz="1153" spc="21">
                <a:latin typeface="Microsoft Sans Serif"/>
                <a:cs typeface="Microsoft Sans Serif"/>
              </a:rPr>
              <a:t>Parle</a:t>
            </a:r>
            <a:r>
              <a:rPr dirty="0" sz="1153" spc="30">
                <a:latin typeface="Microsoft Sans Serif"/>
                <a:cs typeface="Microsoft Sans Serif"/>
              </a:rPr>
              <a:t> </a:t>
            </a:r>
            <a:r>
              <a:rPr dirty="0" sz="1153" spc="21">
                <a:latin typeface="Microsoft Sans Serif"/>
                <a:cs typeface="Microsoft Sans Serif"/>
              </a:rPr>
              <a:t>Agro</a:t>
            </a:r>
            <a:r>
              <a:rPr dirty="0" sz="1153" spc="-9">
                <a:latin typeface="Microsoft Sans Serif"/>
                <a:cs typeface="Microsoft Sans Serif"/>
              </a:rPr>
              <a:t> </a:t>
            </a:r>
            <a:r>
              <a:rPr dirty="0" sz="1153" spc="30">
                <a:latin typeface="Microsoft Sans Serif"/>
                <a:cs typeface="Microsoft Sans Serif"/>
              </a:rPr>
              <a:t>is</a:t>
            </a:r>
            <a:r>
              <a:rPr dirty="0" sz="1153" spc="-13">
                <a:latin typeface="Microsoft Sans Serif"/>
                <a:cs typeface="Microsoft Sans Serif"/>
              </a:rPr>
              <a:t> </a:t>
            </a:r>
            <a:r>
              <a:rPr dirty="0" sz="1153" spc="47">
                <a:latin typeface="Microsoft Sans Serif"/>
                <a:cs typeface="Microsoft Sans Serif"/>
              </a:rPr>
              <a:t>the</a:t>
            </a:r>
            <a:r>
              <a:rPr dirty="0" sz="1153" spc="30">
                <a:latin typeface="Microsoft Sans Serif"/>
                <a:cs typeface="Microsoft Sans Serif"/>
              </a:rPr>
              <a:t> </a:t>
            </a:r>
            <a:r>
              <a:rPr dirty="0" sz="1153" spc="56">
                <a:latin typeface="Microsoft Sans Serif"/>
                <a:cs typeface="Microsoft Sans Serif"/>
              </a:rPr>
              <a:t>best</a:t>
            </a:r>
            <a:r>
              <a:rPr dirty="0" sz="1153" spc="-21">
                <a:latin typeface="Microsoft Sans Serif"/>
                <a:cs typeface="Microsoft Sans Serif"/>
              </a:rPr>
              <a:t> </a:t>
            </a:r>
            <a:r>
              <a:rPr dirty="0" sz="1153" spc="34">
                <a:latin typeface="Microsoft Sans Serif"/>
                <a:cs typeface="Microsoft Sans Serif"/>
              </a:rPr>
              <a:t>Indian</a:t>
            </a:r>
            <a:r>
              <a:rPr dirty="0" sz="1153" spc="21">
                <a:latin typeface="Microsoft Sans Serif"/>
                <a:cs typeface="Microsoft Sans Serif"/>
              </a:rPr>
              <a:t> </a:t>
            </a:r>
            <a:r>
              <a:rPr dirty="0" sz="1153" spc="43">
                <a:latin typeface="Microsoft Sans Serif"/>
                <a:cs typeface="Microsoft Sans Serif"/>
              </a:rPr>
              <a:t>liquor</a:t>
            </a:r>
            <a:r>
              <a:rPr dirty="0" sz="1153" spc="-34">
                <a:latin typeface="Microsoft Sans Serif"/>
                <a:cs typeface="Microsoft Sans Serif"/>
              </a:rPr>
              <a:t> </a:t>
            </a:r>
            <a:r>
              <a:rPr dirty="0" sz="1153" spc="30">
                <a:latin typeface="Microsoft Sans Serif"/>
                <a:cs typeface="Microsoft Sans Serif"/>
              </a:rPr>
              <a:t>guest</a:t>
            </a:r>
            <a:r>
              <a:rPr dirty="0" sz="1111" spc="30">
                <a:latin typeface="Lucida Sans Unicode"/>
                <a:cs typeface="Lucida Sans Unicode"/>
              </a:rPr>
              <a:t>.</a:t>
            </a:r>
            <a:r>
              <a:rPr dirty="0" sz="1111" spc="-21">
                <a:latin typeface="Lucida Sans Unicode"/>
                <a:cs typeface="Lucida Sans Unicode"/>
              </a:rPr>
              <a:t> </a:t>
            </a:r>
            <a:r>
              <a:rPr dirty="0" sz="1153" spc="30">
                <a:latin typeface="Microsoft Sans Serif"/>
                <a:cs typeface="Microsoft Sans Serif"/>
              </a:rPr>
              <a:t>Our</a:t>
            </a:r>
            <a:r>
              <a:rPr dirty="0" sz="1153" spc="-34">
                <a:latin typeface="Microsoft Sans Serif"/>
                <a:cs typeface="Microsoft Sans Serif"/>
              </a:rPr>
              <a:t> </a:t>
            </a:r>
            <a:r>
              <a:rPr dirty="0" sz="1153" spc="38">
                <a:latin typeface="Microsoft Sans Serif"/>
                <a:cs typeface="Microsoft Sans Serif"/>
              </a:rPr>
              <a:t>substance</a:t>
            </a:r>
            <a:r>
              <a:rPr dirty="0" sz="1153" spc="30">
                <a:latin typeface="Microsoft Sans Serif"/>
                <a:cs typeface="Microsoft Sans Serif"/>
              </a:rPr>
              <a:t> </a:t>
            </a:r>
            <a:r>
              <a:rPr dirty="0" sz="1153" spc="34">
                <a:latin typeface="Microsoft Sans Serif"/>
                <a:cs typeface="Microsoft Sans Serif"/>
              </a:rPr>
              <a:t>displa</a:t>
            </a:r>
            <a:r>
              <a:rPr dirty="0" sz="1153" spc="34">
                <a:latin typeface="Lucida Sans Unicode"/>
                <a:cs typeface="Lucida Sans Unicode"/>
              </a:rPr>
              <a:t>y</a:t>
            </a:r>
            <a:r>
              <a:rPr dirty="0" sz="1153" spc="-90">
                <a:latin typeface="Lucida Sans Unicode"/>
                <a:cs typeface="Lucida Sans Unicode"/>
              </a:rPr>
              <a:t> </a:t>
            </a:r>
            <a:r>
              <a:rPr dirty="0" sz="1153" spc="47">
                <a:latin typeface="Microsoft Sans Serif"/>
                <a:cs typeface="Microsoft Sans Serif"/>
              </a:rPr>
              <a:t>or</a:t>
            </a:r>
            <a:r>
              <a:rPr dirty="0" sz="1153" spc="-34">
                <a:latin typeface="Microsoft Sans Serif"/>
                <a:cs typeface="Microsoft Sans Serif"/>
              </a:rPr>
              <a:t> </a:t>
            </a:r>
            <a:r>
              <a:rPr dirty="0" sz="1153" spc="30">
                <a:latin typeface="Microsoft Sans Serif"/>
                <a:cs typeface="Microsoft Sans Serif"/>
              </a:rPr>
              <a:t>take </a:t>
            </a:r>
            <a:r>
              <a:rPr dirty="0" sz="1153" spc="51">
                <a:latin typeface="Microsoft Sans Serif"/>
                <a:cs typeface="Microsoft Sans Serif"/>
              </a:rPr>
              <a:t>public</a:t>
            </a:r>
            <a:r>
              <a:rPr dirty="0" sz="1153" spc="-56">
                <a:latin typeface="Microsoft Sans Serif"/>
                <a:cs typeface="Microsoft Sans Serif"/>
              </a:rPr>
              <a:t> </a:t>
            </a:r>
            <a:r>
              <a:rPr dirty="0" sz="1153" spc="43">
                <a:latin typeface="Microsoft Sans Serif"/>
                <a:cs typeface="Microsoft Sans Serif"/>
              </a:rPr>
              <a:t>demonstrating</a:t>
            </a:r>
            <a:r>
              <a:rPr dirty="0" sz="1153" spc="-17">
                <a:latin typeface="Microsoft Sans Serif"/>
                <a:cs typeface="Microsoft Sans Serif"/>
              </a:rPr>
              <a:t> </a:t>
            </a:r>
            <a:r>
              <a:rPr dirty="0" sz="1153" spc="38">
                <a:latin typeface="Microsoft Sans Serif"/>
                <a:cs typeface="Microsoft Sans Serif"/>
              </a:rPr>
              <a:t>ne</a:t>
            </a:r>
            <a:r>
              <a:rPr dirty="0" sz="1153" spc="38">
                <a:latin typeface="Lucida Sans Unicode"/>
                <a:cs typeface="Lucida Sans Unicode"/>
              </a:rPr>
              <a:t>w</a:t>
            </a:r>
            <a:r>
              <a:rPr dirty="0" sz="1153" spc="-73">
                <a:latin typeface="Lucida Sans Unicode"/>
                <a:cs typeface="Lucida Sans Unicode"/>
              </a:rPr>
              <a:t> </a:t>
            </a:r>
            <a:r>
              <a:rPr dirty="0" sz="1153" spc="30">
                <a:latin typeface="Microsoft Sans Serif"/>
                <a:cs typeface="Microsoft Sans Serif"/>
              </a:rPr>
              <a:t>classi</a:t>
            </a:r>
            <a:r>
              <a:rPr dirty="0" sz="1153" spc="299">
                <a:latin typeface="Microsoft Sans Serif"/>
                <a:cs typeface="Microsoft Sans Serif"/>
              </a:rPr>
              <a:t> </a:t>
            </a:r>
            <a:r>
              <a:rPr dirty="0" sz="1153" spc="26">
                <a:latin typeface="Microsoft Sans Serif"/>
                <a:cs typeface="Microsoft Sans Serif"/>
              </a:rPr>
              <a:t>cations</a:t>
            </a:r>
            <a:r>
              <a:rPr dirty="0" sz="1111" spc="26">
                <a:latin typeface="Lucida Sans Unicode"/>
                <a:cs typeface="Lucida Sans Unicode"/>
              </a:rPr>
              <a:t>, </a:t>
            </a:r>
            <a:r>
              <a:rPr dirty="0" sz="1111" spc="-337">
                <a:latin typeface="Lucida Sans Unicode"/>
                <a:cs typeface="Lucida Sans Unicode"/>
              </a:rPr>
              <a:t> </a:t>
            </a:r>
            <a:r>
              <a:rPr dirty="0" sz="1153" spc="38">
                <a:latin typeface="Microsoft Sans Serif"/>
                <a:cs typeface="Microsoft Sans Serif"/>
              </a:rPr>
              <a:t>construction</a:t>
            </a:r>
            <a:r>
              <a:rPr dirty="0" sz="1153" spc="13">
                <a:latin typeface="Microsoft Sans Serif"/>
                <a:cs typeface="Microsoft Sans Serif"/>
              </a:rPr>
              <a:t> </a:t>
            </a:r>
            <a:r>
              <a:rPr dirty="0" sz="1153" spc="34">
                <a:latin typeface="Microsoft Sans Serif"/>
                <a:cs typeface="Microsoft Sans Serif"/>
              </a:rPr>
              <a:t>brands</a:t>
            </a:r>
            <a:r>
              <a:rPr dirty="0" sz="1153" spc="-17">
                <a:latin typeface="Microsoft Sans Serif"/>
                <a:cs typeface="Microsoft Sans Serif"/>
              </a:rPr>
              <a:t> </a:t>
            </a:r>
            <a:r>
              <a:rPr dirty="0" sz="1153" spc="56">
                <a:latin typeface="Microsoft Sans Serif"/>
                <a:cs typeface="Microsoft Sans Serif"/>
              </a:rPr>
              <a:t>and</a:t>
            </a:r>
            <a:r>
              <a:rPr dirty="0" sz="1153" spc="-21">
                <a:latin typeface="Microsoft Sans Serif"/>
                <a:cs typeface="Microsoft Sans Serif"/>
              </a:rPr>
              <a:t> </a:t>
            </a:r>
            <a:r>
              <a:rPr dirty="0" sz="1153" spc="26">
                <a:latin typeface="Microsoft Sans Serif"/>
                <a:cs typeface="Microsoft Sans Serif"/>
              </a:rPr>
              <a:t>sei</a:t>
            </a:r>
            <a:r>
              <a:rPr dirty="0" sz="1153" spc="26">
                <a:latin typeface="Lucida Sans Unicode"/>
                <a:cs typeface="Lucida Sans Unicode"/>
              </a:rPr>
              <a:t>z</a:t>
            </a:r>
            <a:r>
              <a:rPr dirty="0" sz="1153" spc="26">
                <a:latin typeface="Microsoft Sans Serif"/>
                <a:cs typeface="Microsoft Sans Serif"/>
              </a:rPr>
              <a:t>ing</a:t>
            </a:r>
            <a:r>
              <a:rPr dirty="0" sz="1153" spc="-21">
                <a:latin typeface="Microsoft Sans Serif"/>
                <a:cs typeface="Microsoft Sans Serif"/>
              </a:rPr>
              <a:t> </a:t>
            </a:r>
            <a:r>
              <a:rPr dirty="0" sz="1153" spc="26">
                <a:latin typeface="Microsoft Sans Serif"/>
                <a:cs typeface="Microsoft Sans Serif"/>
              </a:rPr>
              <a:t>retail</a:t>
            </a:r>
            <a:r>
              <a:rPr dirty="0" sz="1153" spc="34">
                <a:latin typeface="Microsoft Sans Serif"/>
                <a:cs typeface="Microsoft Sans Serif"/>
              </a:rPr>
              <a:t> </a:t>
            </a:r>
            <a:r>
              <a:rPr dirty="0" sz="1153" spc="21">
                <a:latin typeface="Microsoft Sans Serif"/>
                <a:cs typeface="Microsoft Sans Serif"/>
              </a:rPr>
              <a:t>share</a:t>
            </a:r>
            <a:r>
              <a:rPr dirty="0" sz="1153" spc="26">
                <a:latin typeface="Microsoft Sans Serif"/>
                <a:cs typeface="Microsoft Sans Serif"/>
              </a:rPr>
              <a:t> </a:t>
            </a:r>
            <a:r>
              <a:rPr dirty="0" sz="1153" spc="38">
                <a:latin typeface="Microsoft Sans Serif"/>
                <a:cs typeface="Microsoft Sans Serif"/>
              </a:rPr>
              <a:t>inside</a:t>
            </a:r>
            <a:r>
              <a:rPr dirty="0" sz="1153" spc="26">
                <a:latin typeface="Microsoft Sans Serif"/>
                <a:cs typeface="Microsoft Sans Serif"/>
              </a:rPr>
              <a:t> </a:t>
            </a:r>
            <a:r>
              <a:rPr dirty="0" sz="1153" spc="43">
                <a:latin typeface="Microsoft Sans Serif"/>
                <a:cs typeface="Microsoft Sans Serif"/>
              </a:rPr>
              <a:t>those</a:t>
            </a:r>
            <a:r>
              <a:rPr dirty="0" sz="1153" spc="26">
                <a:latin typeface="Microsoft Sans Serif"/>
                <a:cs typeface="Microsoft Sans Serif"/>
              </a:rPr>
              <a:t> </a:t>
            </a:r>
            <a:r>
              <a:rPr dirty="0" sz="1153" spc="30">
                <a:latin typeface="Microsoft Sans Serif"/>
                <a:cs typeface="Microsoft Sans Serif"/>
              </a:rPr>
              <a:t>classi</a:t>
            </a:r>
            <a:r>
              <a:rPr dirty="0" sz="1153" spc="295">
                <a:latin typeface="Microsoft Sans Serif"/>
                <a:cs typeface="Microsoft Sans Serif"/>
              </a:rPr>
              <a:t> </a:t>
            </a:r>
            <a:r>
              <a:rPr dirty="0" sz="1153" spc="21">
                <a:latin typeface="Microsoft Sans Serif"/>
                <a:cs typeface="Microsoft Sans Serif"/>
              </a:rPr>
              <a:t>cations</a:t>
            </a:r>
            <a:r>
              <a:rPr dirty="0" sz="1111" spc="21">
                <a:latin typeface="Lucida Sans Unicode"/>
                <a:cs typeface="Lucida Sans Unicode"/>
              </a:rPr>
              <a:t>.</a:t>
            </a:r>
            <a:endParaRPr sz="1111">
              <a:latin typeface="Lucida Sans Unicode"/>
              <a:cs typeface="Lucida Sans Unicode"/>
            </a:endParaRPr>
          </a:p>
          <a:p>
            <a:pPr marL="30382" marR="4340">
              <a:lnSpc>
                <a:spcPct val="115500"/>
              </a:lnSpc>
              <a:spcBef>
                <a:spcPts val="611"/>
              </a:spcBef>
            </a:pPr>
            <a:r>
              <a:rPr dirty="0" sz="1153" spc="38">
                <a:latin typeface="Microsoft Sans Serif"/>
                <a:cs typeface="Microsoft Sans Serif"/>
              </a:rPr>
              <a:t>We</a:t>
            </a:r>
            <a:r>
              <a:rPr dirty="0" sz="1153" spc="30">
                <a:latin typeface="Microsoft Sans Serif"/>
                <a:cs typeface="Microsoft Sans Serif"/>
              </a:rPr>
              <a:t> </a:t>
            </a:r>
            <a:r>
              <a:rPr dirty="0" sz="1153" spc="13">
                <a:latin typeface="Microsoft Sans Serif"/>
                <a:cs typeface="Microsoft Sans Serif"/>
              </a:rPr>
              <a:t>are</a:t>
            </a:r>
            <a:r>
              <a:rPr dirty="0" sz="1153" spc="34">
                <a:latin typeface="Microsoft Sans Serif"/>
                <a:cs typeface="Microsoft Sans Serif"/>
              </a:rPr>
              <a:t> </a:t>
            </a:r>
            <a:r>
              <a:rPr dirty="0" sz="1153" spc="38">
                <a:latin typeface="Microsoft Sans Serif"/>
                <a:cs typeface="Microsoft Sans Serif"/>
              </a:rPr>
              <a:t>passionate</a:t>
            </a:r>
            <a:r>
              <a:rPr dirty="0" sz="1153" spc="34">
                <a:latin typeface="Microsoft Sans Serif"/>
                <a:cs typeface="Microsoft Sans Serif"/>
              </a:rPr>
              <a:t> </a:t>
            </a:r>
            <a:r>
              <a:rPr dirty="0" sz="1153" spc="64">
                <a:latin typeface="Microsoft Sans Serif"/>
                <a:cs typeface="Microsoft Sans Serif"/>
              </a:rPr>
              <a:t>about</a:t>
            </a:r>
            <a:r>
              <a:rPr dirty="0" sz="1153" spc="-17">
                <a:latin typeface="Microsoft Sans Serif"/>
                <a:cs typeface="Microsoft Sans Serif"/>
              </a:rPr>
              <a:t> </a:t>
            </a:r>
            <a:r>
              <a:rPr dirty="0" sz="1153" spc="43">
                <a:latin typeface="Microsoft Sans Serif"/>
                <a:cs typeface="Microsoft Sans Serif"/>
              </a:rPr>
              <a:t>de</a:t>
            </a:r>
            <a:r>
              <a:rPr dirty="0" sz="1153" spc="43">
                <a:latin typeface="Lucida Sans Unicode"/>
                <a:cs typeface="Lucida Sans Unicode"/>
              </a:rPr>
              <a:t>v</a:t>
            </a:r>
            <a:r>
              <a:rPr dirty="0" sz="1153" spc="43">
                <a:latin typeface="Microsoft Sans Serif"/>
                <a:cs typeface="Microsoft Sans Serif"/>
              </a:rPr>
              <a:t>eloping</a:t>
            </a:r>
            <a:r>
              <a:rPr dirty="0" sz="1153" spc="-17">
                <a:latin typeface="Microsoft Sans Serif"/>
                <a:cs typeface="Microsoft Sans Serif"/>
              </a:rPr>
              <a:t> </a:t>
            </a:r>
            <a:r>
              <a:rPr dirty="0" sz="1153" spc="47">
                <a:latin typeface="Microsoft Sans Serif"/>
                <a:cs typeface="Microsoft Sans Serif"/>
              </a:rPr>
              <a:t>our</a:t>
            </a:r>
            <a:r>
              <a:rPr dirty="0" sz="1153" spc="-30">
                <a:latin typeface="Microsoft Sans Serif"/>
                <a:cs typeface="Microsoft Sans Serif"/>
              </a:rPr>
              <a:t> </a:t>
            </a:r>
            <a:r>
              <a:rPr dirty="0" sz="1153" spc="30">
                <a:latin typeface="Microsoft Sans Serif"/>
                <a:cs typeface="Microsoft Sans Serif"/>
              </a:rPr>
              <a:t>o</a:t>
            </a:r>
            <a:r>
              <a:rPr dirty="0" sz="1153" spc="30">
                <a:latin typeface="Lucida Sans Unicode"/>
                <a:cs typeface="Lucida Sans Unicode"/>
              </a:rPr>
              <a:t>w</a:t>
            </a:r>
            <a:r>
              <a:rPr dirty="0" sz="1153" spc="30">
                <a:latin typeface="Microsoft Sans Serif"/>
                <a:cs typeface="Microsoft Sans Serif"/>
              </a:rPr>
              <a:t>n</a:t>
            </a:r>
            <a:r>
              <a:rPr dirty="0" sz="1153" spc="17">
                <a:latin typeface="Microsoft Sans Serif"/>
                <a:cs typeface="Microsoft Sans Serif"/>
              </a:rPr>
              <a:t> brands</a:t>
            </a:r>
            <a:r>
              <a:rPr dirty="0" sz="1111" spc="17">
                <a:latin typeface="Lucida Sans Unicode"/>
                <a:cs typeface="Lucida Sans Unicode"/>
              </a:rPr>
              <a:t>,</a:t>
            </a:r>
            <a:r>
              <a:rPr dirty="0" sz="1111" spc="-21">
                <a:latin typeface="Lucida Sans Unicode"/>
                <a:cs typeface="Lucida Sans Unicode"/>
              </a:rPr>
              <a:t> </a:t>
            </a:r>
            <a:r>
              <a:rPr dirty="0" sz="1153" spc="30">
                <a:latin typeface="Microsoft Sans Serif"/>
                <a:cs typeface="Microsoft Sans Serif"/>
              </a:rPr>
              <a:t>such</a:t>
            </a:r>
            <a:r>
              <a:rPr dirty="0" sz="1153" spc="21">
                <a:latin typeface="Microsoft Sans Serif"/>
                <a:cs typeface="Microsoft Sans Serif"/>
              </a:rPr>
              <a:t> </a:t>
            </a:r>
            <a:r>
              <a:rPr dirty="0" sz="1153" spc="38">
                <a:latin typeface="Microsoft Sans Serif"/>
                <a:cs typeface="Microsoft Sans Serif"/>
              </a:rPr>
              <a:t>as</a:t>
            </a:r>
            <a:r>
              <a:rPr dirty="0" sz="1153" spc="-9">
                <a:latin typeface="Microsoft Sans Serif"/>
                <a:cs typeface="Microsoft Sans Serif"/>
              </a:rPr>
              <a:t> </a:t>
            </a:r>
            <a:r>
              <a:rPr dirty="0" sz="1153" spc="4">
                <a:latin typeface="Microsoft Sans Serif"/>
                <a:cs typeface="Microsoft Sans Serif"/>
              </a:rPr>
              <a:t>Frooti</a:t>
            </a:r>
            <a:r>
              <a:rPr dirty="0" sz="1111" spc="4">
                <a:latin typeface="Lucida Sans Unicode"/>
                <a:cs typeface="Lucida Sans Unicode"/>
              </a:rPr>
              <a:t>,</a:t>
            </a:r>
            <a:r>
              <a:rPr dirty="0" sz="1111" spc="-26">
                <a:latin typeface="Lucida Sans Unicode"/>
                <a:cs typeface="Lucida Sans Unicode"/>
              </a:rPr>
              <a:t> </a:t>
            </a:r>
            <a:r>
              <a:rPr dirty="0" sz="1153" spc="-13">
                <a:latin typeface="Microsoft Sans Serif"/>
                <a:cs typeface="Microsoft Sans Serif"/>
              </a:rPr>
              <a:t>App</a:t>
            </a:r>
            <a:r>
              <a:rPr dirty="0" sz="1153" spc="-13">
                <a:latin typeface="Lucida Sans Unicode"/>
                <a:cs typeface="Lucida Sans Unicode"/>
              </a:rPr>
              <a:t>y</a:t>
            </a:r>
            <a:r>
              <a:rPr dirty="0" sz="1111" spc="-13">
                <a:latin typeface="Lucida Sans Unicode"/>
                <a:cs typeface="Lucida Sans Unicode"/>
              </a:rPr>
              <a:t>,</a:t>
            </a:r>
            <a:r>
              <a:rPr dirty="0" sz="1111" spc="-21">
                <a:latin typeface="Lucida Sans Unicode"/>
                <a:cs typeface="Lucida Sans Unicode"/>
              </a:rPr>
              <a:t> </a:t>
            </a:r>
            <a:r>
              <a:rPr dirty="0" sz="1153" spc="34">
                <a:latin typeface="Microsoft Sans Serif"/>
                <a:cs typeface="Microsoft Sans Serif"/>
              </a:rPr>
              <a:t>App</a:t>
            </a:r>
            <a:r>
              <a:rPr dirty="0" sz="1153" spc="34">
                <a:latin typeface="Lucida Sans Unicode"/>
                <a:cs typeface="Lucida Sans Unicode"/>
              </a:rPr>
              <a:t>y</a:t>
            </a:r>
            <a:r>
              <a:rPr dirty="0" sz="1153" spc="-85">
                <a:latin typeface="Lucida Sans Unicode"/>
                <a:cs typeface="Lucida Sans Unicode"/>
              </a:rPr>
              <a:t> </a:t>
            </a:r>
            <a:r>
              <a:rPr dirty="0" sz="1153" spc="-38">
                <a:latin typeface="Microsoft Sans Serif"/>
                <a:cs typeface="Microsoft Sans Serif"/>
              </a:rPr>
              <a:t>Fi</a:t>
            </a:r>
            <a:r>
              <a:rPr dirty="0" sz="1153" spc="-38">
                <a:latin typeface="Lucida Sans Unicode"/>
                <a:cs typeface="Lucida Sans Unicode"/>
              </a:rPr>
              <a:t>zz</a:t>
            </a:r>
            <a:r>
              <a:rPr dirty="0" sz="1111" spc="-38">
                <a:latin typeface="Lucida Sans Unicode"/>
                <a:cs typeface="Lucida Sans Unicode"/>
              </a:rPr>
              <a:t>,</a:t>
            </a:r>
            <a:r>
              <a:rPr dirty="0" sz="1111" spc="-26">
                <a:latin typeface="Lucida Sans Unicode"/>
                <a:cs typeface="Lucida Sans Unicode"/>
              </a:rPr>
              <a:t> </a:t>
            </a:r>
            <a:r>
              <a:rPr dirty="0" sz="1153" spc="-26">
                <a:latin typeface="Microsoft Sans Serif"/>
                <a:cs typeface="Microsoft Sans Serif"/>
              </a:rPr>
              <a:t>BFi</a:t>
            </a:r>
            <a:r>
              <a:rPr dirty="0" sz="1153" spc="-26">
                <a:latin typeface="Lucida Sans Unicode"/>
                <a:cs typeface="Lucida Sans Unicode"/>
              </a:rPr>
              <a:t>zz</a:t>
            </a:r>
            <a:r>
              <a:rPr dirty="0" sz="1111" spc="-26">
                <a:latin typeface="Lucida Sans Unicode"/>
                <a:cs typeface="Lucida Sans Unicode"/>
              </a:rPr>
              <a:t>,</a:t>
            </a:r>
            <a:r>
              <a:rPr dirty="0" sz="1111" spc="-21">
                <a:latin typeface="Lucida Sans Unicode"/>
                <a:cs typeface="Lucida Sans Unicode"/>
              </a:rPr>
              <a:t> </a:t>
            </a:r>
            <a:r>
              <a:rPr dirty="0" sz="1153" spc="13">
                <a:latin typeface="Microsoft Sans Serif"/>
                <a:cs typeface="Microsoft Sans Serif"/>
              </a:rPr>
              <a:t>SMOODH</a:t>
            </a:r>
            <a:r>
              <a:rPr dirty="0" sz="1111" spc="13">
                <a:latin typeface="Lucida Sans Unicode"/>
                <a:cs typeface="Lucida Sans Unicode"/>
              </a:rPr>
              <a:t>,</a:t>
            </a:r>
            <a:r>
              <a:rPr dirty="0" sz="1111" spc="-21">
                <a:latin typeface="Lucida Sans Unicode"/>
                <a:cs typeface="Lucida Sans Unicode"/>
              </a:rPr>
              <a:t> </a:t>
            </a:r>
            <a:r>
              <a:rPr dirty="0" sz="1153" spc="9">
                <a:latin typeface="Microsoft Sans Serif"/>
                <a:cs typeface="Microsoft Sans Serif"/>
              </a:rPr>
              <a:t>Baille</a:t>
            </a:r>
            <a:r>
              <a:rPr dirty="0" sz="1153" spc="9">
                <a:latin typeface="Lucida Sans Unicode"/>
                <a:cs typeface="Lucida Sans Unicode"/>
              </a:rPr>
              <a:t>y</a:t>
            </a:r>
            <a:r>
              <a:rPr dirty="0" sz="1111" spc="9">
                <a:latin typeface="Lucida Sans Unicode"/>
                <a:cs typeface="Lucida Sans Unicode"/>
              </a:rPr>
              <a:t>,</a:t>
            </a:r>
            <a:r>
              <a:rPr dirty="0" sz="1111" spc="-21">
                <a:latin typeface="Lucida Sans Unicode"/>
                <a:cs typeface="Lucida Sans Unicode"/>
              </a:rPr>
              <a:t> </a:t>
            </a:r>
            <a:r>
              <a:rPr dirty="0" sz="1153" spc="34">
                <a:latin typeface="Microsoft Sans Serif"/>
                <a:cs typeface="Microsoft Sans Serif"/>
              </a:rPr>
              <a:t>Baille</a:t>
            </a:r>
            <a:r>
              <a:rPr dirty="0" sz="1153" spc="34">
                <a:latin typeface="Lucida Sans Unicode"/>
                <a:cs typeface="Lucida Sans Unicode"/>
              </a:rPr>
              <a:t>y </a:t>
            </a:r>
            <a:r>
              <a:rPr dirty="0" sz="1153" spc="-355">
                <a:latin typeface="Lucida Sans Unicode"/>
                <a:cs typeface="Lucida Sans Unicode"/>
              </a:rPr>
              <a:t> </a:t>
            </a:r>
            <a:r>
              <a:rPr dirty="0" sz="1153" spc="21">
                <a:latin typeface="Microsoft Sans Serif"/>
                <a:cs typeface="Microsoft Sans Serif"/>
              </a:rPr>
              <a:t>Soda</a:t>
            </a:r>
            <a:r>
              <a:rPr dirty="0" sz="1111" spc="21">
                <a:latin typeface="Lucida Sans Unicode"/>
                <a:cs typeface="Lucida Sans Unicode"/>
              </a:rPr>
              <a:t>,</a:t>
            </a:r>
            <a:r>
              <a:rPr dirty="0" sz="1111" spc="-30">
                <a:latin typeface="Lucida Sans Unicode"/>
                <a:cs typeface="Lucida Sans Unicode"/>
              </a:rPr>
              <a:t> </a:t>
            </a:r>
            <a:r>
              <a:rPr dirty="0" sz="1153" spc="47">
                <a:latin typeface="Microsoft Sans Serif"/>
                <a:cs typeface="Microsoft Sans Serif"/>
              </a:rPr>
              <a:t>Dhishoom</a:t>
            </a:r>
            <a:r>
              <a:rPr dirty="0" sz="1153" spc="-13">
                <a:latin typeface="Microsoft Sans Serif"/>
                <a:cs typeface="Microsoft Sans Serif"/>
              </a:rPr>
              <a:t> </a:t>
            </a:r>
            <a:r>
              <a:rPr dirty="0" sz="1153" spc="56">
                <a:latin typeface="Microsoft Sans Serif"/>
                <a:cs typeface="Microsoft Sans Serif"/>
              </a:rPr>
              <a:t>and</a:t>
            </a:r>
            <a:r>
              <a:rPr dirty="0" sz="1153" spc="-21">
                <a:latin typeface="Microsoft Sans Serif"/>
                <a:cs typeface="Microsoft Sans Serif"/>
              </a:rPr>
              <a:t> </a:t>
            </a:r>
            <a:r>
              <a:rPr dirty="0" sz="1153" spc="-9">
                <a:latin typeface="Microsoft Sans Serif"/>
                <a:cs typeface="Microsoft Sans Serif"/>
              </a:rPr>
              <a:t>Frio</a:t>
            </a:r>
            <a:r>
              <a:rPr dirty="0" sz="1111" spc="-9">
                <a:latin typeface="Lucida Sans Unicode"/>
                <a:cs typeface="Lucida Sans Unicode"/>
              </a:rPr>
              <a:t>.</a:t>
            </a:r>
            <a:r>
              <a:rPr dirty="0" sz="1111" spc="-26">
                <a:latin typeface="Lucida Sans Unicode"/>
                <a:cs typeface="Lucida Sans Unicode"/>
              </a:rPr>
              <a:t> </a:t>
            </a:r>
            <a:r>
              <a:rPr dirty="0" sz="1153" spc="38">
                <a:latin typeface="Microsoft Sans Serif"/>
                <a:cs typeface="Microsoft Sans Serif"/>
              </a:rPr>
              <a:t>We</a:t>
            </a:r>
            <a:r>
              <a:rPr dirty="0" sz="1153" spc="26">
                <a:latin typeface="Microsoft Sans Serif"/>
                <a:cs typeface="Microsoft Sans Serif"/>
              </a:rPr>
              <a:t> </a:t>
            </a:r>
            <a:r>
              <a:rPr dirty="0" sz="1153" spc="38">
                <a:latin typeface="Microsoft Sans Serif"/>
                <a:cs typeface="Microsoft Sans Serif"/>
              </a:rPr>
              <a:t>enjo</a:t>
            </a:r>
            <a:r>
              <a:rPr dirty="0" sz="1153" spc="38">
                <a:latin typeface="Lucida Sans Unicode"/>
                <a:cs typeface="Lucida Sans Unicode"/>
              </a:rPr>
              <a:t>y</a:t>
            </a:r>
            <a:r>
              <a:rPr dirty="0" sz="1153" spc="-94">
                <a:latin typeface="Lucida Sans Unicode"/>
                <a:cs typeface="Lucida Sans Unicode"/>
              </a:rPr>
              <a:t> </a:t>
            </a:r>
            <a:r>
              <a:rPr dirty="0" sz="1153" spc="34">
                <a:latin typeface="Microsoft Sans Serif"/>
                <a:cs typeface="Microsoft Sans Serif"/>
              </a:rPr>
              <a:t>creating</a:t>
            </a:r>
            <a:r>
              <a:rPr dirty="0" sz="1153" spc="-21">
                <a:latin typeface="Microsoft Sans Serif"/>
                <a:cs typeface="Microsoft Sans Serif"/>
              </a:rPr>
              <a:t> </a:t>
            </a:r>
            <a:r>
              <a:rPr dirty="0" sz="1153" spc="56">
                <a:latin typeface="Microsoft Sans Serif"/>
                <a:cs typeface="Microsoft Sans Serif"/>
              </a:rPr>
              <a:t>and</a:t>
            </a:r>
            <a:r>
              <a:rPr dirty="0" sz="1153" spc="-21">
                <a:latin typeface="Microsoft Sans Serif"/>
                <a:cs typeface="Microsoft Sans Serif"/>
              </a:rPr>
              <a:t> </a:t>
            </a:r>
            <a:r>
              <a:rPr dirty="0" sz="1153" spc="47">
                <a:latin typeface="Microsoft Sans Serif"/>
                <a:cs typeface="Microsoft Sans Serif"/>
              </a:rPr>
              <a:t>nurturing</a:t>
            </a:r>
            <a:r>
              <a:rPr dirty="0" sz="1153" spc="-17">
                <a:latin typeface="Microsoft Sans Serif"/>
                <a:cs typeface="Microsoft Sans Serif"/>
              </a:rPr>
              <a:t> </a:t>
            </a:r>
            <a:r>
              <a:rPr dirty="0" sz="1153" spc="47">
                <a:latin typeface="Lucida Sans Unicode"/>
                <a:cs typeface="Lucida Sans Unicode"/>
              </a:rPr>
              <a:t>w</a:t>
            </a:r>
            <a:r>
              <a:rPr dirty="0" sz="1153" spc="47">
                <a:latin typeface="Microsoft Sans Serif"/>
                <a:cs typeface="Microsoft Sans Serif"/>
              </a:rPr>
              <a:t>hat</a:t>
            </a:r>
            <a:r>
              <a:rPr dirty="0" sz="1153" spc="-26">
                <a:latin typeface="Microsoft Sans Serif"/>
                <a:cs typeface="Microsoft Sans Serif"/>
              </a:rPr>
              <a:t> </a:t>
            </a:r>
            <a:r>
              <a:rPr dirty="0" sz="1153" spc="4">
                <a:latin typeface="Lucida Sans Unicode"/>
                <a:cs typeface="Lucida Sans Unicode"/>
              </a:rPr>
              <a:t>w</a:t>
            </a:r>
            <a:r>
              <a:rPr dirty="0" sz="1153" spc="4">
                <a:latin typeface="Microsoft Sans Serif"/>
                <a:cs typeface="Microsoft Sans Serif"/>
              </a:rPr>
              <a:t>e</a:t>
            </a:r>
            <a:r>
              <a:rPr dirty="0" sz="1153" spc="26">
                <a:latin typeface="Microsoft Sans Serif"/>
                <a:cs typeface="Microsoft Sans Serif"/>
              </a:rPr>
              <a:t> </a:t>
            </a:r>
            <a:r>
              <a:rPr dirty="0" sz="1153" spc="13">
                <a:latin typeface="Microsoft Sans Serif"/>
                <a:cs typeface="Microsoft Sans Serif"/>
              </a:rPr>
              <a:t>create</a:t>
            </a:r>
            <a:r>
              <a:rPr dirty="0" sz="1111" spc="13">
                <a:latin typeface="Lucida Sans Unicode"/>
                <a:cs typeface="Lucida Sans Unicode"/>
              </a:rPr>
              <a:t>.</a:t>
            </a:r>
            <a:endParaRPr sz="1111">
              <a:latin typeface="Lucida Sans Unicode"/>
              <a:cs typeface="Lucida Sans Unicode"/>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pic>
        <p:nvPicPr>
          <p:cNvPr id="2097171" name="object 2"/>
          <p:cNvPicPr>
            <a:picLocks/>
          </p:cNvPicPr>
          <p:nvPr/>
        </p:nvPicPr>
        <p:blipFill>
          <a:blip xmlns:r="http://schemas.openxmlformats.org/officeDocument/2006/relationships" r:embed="rId1" cstate="print"/>
          <a:stretch>
            <a:fillRect/>
          </a:stretch>
        </p:blipFill>
        <p:spPr>
          <a:xfrm>
            <a:off x="866259" y="1222632"/>
            <a:ext cx="7189889" cy="2473896"/>
          </a:xfrm>
          <a:prstGeom prst="rect"/>
        </p:spPr>
      </p:pic>
      <p:sp>
        <p:nvSpPr>
          <p:cNvPr id="1048689" name="object 3"/>
          <p:cNvSpPr txBox="1"/>
          <p:nvPr/>
        </p:nvSpPr>
        <p:spPr>
          <a:xfrm>
            <a:off x="696692" y="745896"/>
            <a:ext cx="5529263" cy="305123"/>
          </a:xfrm>
          <a:prstGeom prst="rect"/>
        </p:spPr>
        <p:txBody>
          <a:bodyPr bIns="0" lIns="0" rIns="0" rtlCol="0" tIns="13022" vert="horz" wrap="square">
            <a:spAutoFit/>
          </a:bodyPr>
          <a:p>
            <a:pPr indent="-101998" marL="112307">
              <a:spcBef>
                <a:spcPts val="103"/>
              </a:spcBef>
              <a:buSzPct val="97777"/>
              <a:buFont typeface="Lucida Sans Unicode"/>
              <a:buChar char="•"/>
              <a:tabLst>
                <a:tab algn="l" pos="112849"/>
              </a:tabLst>
            </a:pPr>
            <a:r>
              <a:rPr dirty="0" sz="1922" spc="90">
                <a:latin typeface="Microsoft Sans Serif"/>
                <a:cs typeface="Microsoft Sans Serif"/>
              </a:rPr>
              <a:t>W</a:t>
            </a:r>
            <a:r>
              <a:rPr dirty="0" sz="1922" spc="38">
                <a:latin typeface="Microsoft Sans Serif"/>
                <a:cs typeface="Microsoft Sans Serif"/>
              </a:rPr>
              <a:t>e</a:t>
            </a:r>
            <a:r>
              <a:rPr dirty="0" sz="1922" spc="-21">
                <a:latin typeface="Microsoft Sans Serif"/>
                <a:cs typeface="Microsoft Sans Serif"/>
              </a:rPr>
              <a:t> </a:t>
            </a:r>
            <a:r>
              <a:rPr dirty="0" sz="1922" spc="26">
                <a:latin typeface="Microsoft Sans Serif"/>
                <a:cs typeface="Microsoft Sans Serif"/>
              </a:rPr>
              <a:t>en</a:t>
            </a:r>
            <a:r>
              <a:rPr dirty="0" sz="1922" spc="-43">
                <a:latin typeface="Microsoft Sans Serif"/>
                <a:cs typeface="Microsoft Sans Serif"/>
              </a:rPr>
              <a:t>j</a:t>
            </a:r>
            <a:r>
              <a:rPr dirty="0" sz="1922" spc="85">
                <a:latin typeface="Microsoft Sans Serif"/>
                <a:cs typeface="Microsoft Sans Serif"/>
              </a:rPr>
              <a:t>o</a:t>
            </a:r>
            <a:r>
              <a:rPr dirty="0" sz="1922" spc="38">
                <a:latin typeface="Lucida Sans Unicode"/>
                <a:cs typeface="Lucida Sans Unicode"/>
              </a:rPr>
              <a:t>y</a:t>
            </a:r>
            <a:r>
              <a:rPr dirty="0" sz="1922" spc="-158">
                <a:latin typeface="Lucida Sans Unicode"/>
                <a:cs typeface="Lucida Sans Unicode"/>
              </a:rPr>
              <a:t> </a:t>
            </a:r>
            <a:r>
              <a:rPr dirty="0" sz="1922" spc="137">
                <a:latin typeface="Microsoft Sans Serif"/>
                <a:cs typeface="Microsoft Sans Serif"/>
              </a:rPr>
              <a:t>c</a:t>
            </a:r>
            <a:r>
              <a:rPr dirty="0" sz="1922" spc="-21">
                <a:latin typeface="Microsoft Sans Serif"/>
                <a:cs typeface="Microsoft Sans Serif"/>
              </a:rPr>
              <a:t>r</a:t>
            </a:r>
            <a:r>
              <a:rPr dirty="0" sz="1922" spc="21">
                <a:latin typeface="Microsoft Sans Serif"/>
                <a:cs typeface="Microsoft Sans Serif"/>
              </a:rPr>
              <a:t>e</a:t>
            </a:r>
            <a:r>
              <a:rPr dirty="0" sz="1922" spc="-21">
                <a:latin typeface="Microsoft Sans Serif"/>
                <a:cs typeface="Microsoft Sans Serif"/>
              </a:rPr>
              <a:t>a</a:t>
            </a:r>
            <a:r>
              <a:rPr dirty="0" sz="1922" spc="162">
                <a:latin typeface="Microsoft Sans Serif"/>
                <a:cs typeface="Microsoft Sans Serif"/>
              </a:rPr>
              <a:t>t</a:t>
            </a:r>
            <a:r>
              <a:rPr dirty="0" sz="1922" spc="-43">
                <a:latin typeface="Microsoft Sans Serif"/>
                <a:cs typeface="Microsoft Sans Serif"/>
              </a:rPr>
              <a:t>i</a:t>
            </a:r>
            <a:r>
              <a:rPr dirty="0" sz="1922" spc="21">
                <a:latin typeface="Microsoft Sans Serif"/>
                <a:cs typeface="Microsoft Sans Serif"/>
              </a:rPr>
              <a:t>n</a:t>
            </a:r>
            <a:r>
              <a:rPr dirty="0" sz="1922" spc="115">
                <a:latin typeface="Microsoft Sans Serif"/>
                <a:cs typeface="Microsoft Sans Serif"/>
              </a:rPr>
              <a:t>g</a:t>
            </a:r>
            <a:r>
              <a:rPr dirty="0" sz="1922">
                <a:latin typeface="Microsoft Sans Serif"/>
                <a:cs typeface="Microsoft Sans Serif"/>
              </a:rPr>
              <a:t> </a:t>
            </a:r>
            <a:r>
              <a:rPr dirty="0" sz="1922" spc="26">
                <a:latin typeface="Microsoft Sans Serif"/>
                <a:cs typeface="Microsoft Sans Serif"/>
              </a:rPr>
              <a:t>a</a:t>
            </a:r>
            <a:r>
              <a:rPr dirty="0" sz="1922" spc="21">
                <a:latin typeface="Microsoft Sans Serif"/>
                <a:cs typeface="Microsoft Sans Serif"/>
              </a:rPr>
              <a:t>n</a:t>
            </a:r>
            <a:r>
              <a:rPr dirty="0" sz="1922" spc="115">
                <a:latin typeface="Microsoft Sans Serif"/>
                <a:cs typeface="Microsoft Sans Serif"/>
              </a:rPr>
              <a:t>d</a:t>
            </a:r>
            <a:r>
              <a:rPr dirty="0" sz="1922">
                <a:latin typeface="Microsoft Sans Serif"/>
                <a:cs typeface="Microsoft Sans Serif"/>
              </a:rPr>
              <a:t> </a:t>
            </a:r>
            <a:r>
              <a:rPr dirty="0" sz="1922" spc="26">
                <a:latin typeface="Microsoft Sans Serif"/>
                <a:cs typeface="Microsoft Sans Serif"/>
              </a:rPr>
              <a:t>nu</a:t>
            </a:r>
            <a:r>
              <a:rPr dirty="0" sz="1922" spc="81">
                <a:latin typeface="Microsoft Sans Serif"/>
                <a:cs typeface="Microsoft Sans Serif"/>
              </a:rPr>
              <a:t>r</a:t>
            </a:r>
            <a:r>
              <a:rPr dirty="0" sz="1922" spc="154">
                <a:latin typeface="Microsoft Sans Serif"/>
                <a:cs typeface="Microsoft Sans Serif"/>
              </a:rPr>
              <a:t>t</a:t>
            </a:r>
            <a:r>
              <a:rPr dirty="0" sz="1922" spc="26">
                <a:latin typeface="Microsoft Sans Serif"/>
                <a:cs typeface="Microsoft Sans Serif"/>
              </a:rPr>
              <a:t>u</a:t>
            </a:r>
            <a:r>
              <a:rPr dirty="0" sz="1922" spc="56">
                <a:latin typeface="Microsoft Sans Serif"/>
                <a:cs typeface="Microsoft Sans Serif"/>
              </a:rPr>
              <a:t>r</a:t>
            </a:r>
            <a:r>
              <a:rPr dirty="0" sz="1922" spc="-43">
                <a:latin typeface="Microsoft Sans Serif"/>
                <a:cs typeface="Microsoft Sans Serif"/>
              </a:rPr>
              <a:t>i</a:t>
            </a:r>
            <a:r>
              <a:rPr dirty="0" sz="1922" spc="21">
                <a:latin typeface="Microsoft Sans Serif"/>
                <a:cs typeface="Microsoft Sans Serif"/>
              </a:rPr>
              <a:t>n</a:t>
            </a:r>
            <a:r>
              <a:rPr dirty="0" sz="1922" spc="115">
                <a:latin typeface="Microsoft Sans Serif"/>
                <a:cs typeface="Microsoft Sans Serif"/>
              </a:rPr>
              <a:t>g</a:t>
            </a:r>
            <a:r>
              <a:rPr dirty="0" sz="1922">
                <a:latin typeface="Microsoft Sans Serif"/>
                <a:cs typeface="Microsoft Sans Serif"/>
              </a:rPr>
              <a:t> </a:t>
            </a:r>
            <a:r>
              <a:rPr dirty="0" sz="1922" spc="13">
                <a:latin typeface="Lucida Sans Unicode"/>
                <a:cs typeface="Lucida Sans Unicode"/>
              </a:rPr>
              <a:t>w</a:t>
            </a:r>
            <a:r>
              <a:rPr dirty="0" sz="1922" spc="26">
                <a:latin typeface="Microsoft Sans Serif"/>
                <a:cs typeface="Microsoft Sans Serif"/>
              </a:rPr>
              <a:t>h</a:t>
            </a:r>
            <a:r>
              <a:rPr dirty="0" sz="1922" spc="-21">
                <a:latin typeface="Microsoft Sans Serif"/>
                <a:cs typeface="Microsoft Sans Serif"/>
              </a:rPr>
              <a:t>a</a:t>
            </a:r>
            <a:r>
              <a:rPr dirty="0" sz="1922" spc="162">
                <a:latin typeface="Microsoft Sans Serif"/>
                <a:cs typeface="Microsoft Sans Serif"/>
              </a:rPr>
              <a:t>t</a:t>
            </a:r>
            <a:r>
              <a:rPr dirty="0" sz="1922" spc="-13">
                <a:latin typeface="Microsoft Sans Serif"/>
                <a:cs typeface="Microsoft Sans Serif"/>
              </a:rPr>
              <a:t> </a:t>
            </a:r>
            <a:r>
              <a:rPr dirty="0" sz="1922" spc="-26">
                <a:latin typeface="Lucida Sans Unicode"/>
                <a:cs typeface="Lucida Sans Unicode"/>
              </a:rPr>
              <a:t>w</a:t>
            </a:r>
            <a:r>
              <a:rPr dirty="0" sz="1922" spc="38">
                <a:latin typeface="Microsoft Sans Serif"/>
                <a:cs typeface="Microsoft Sans Serif"/>
              </a:rPr>
              <a:t>e</a:t>
            </a:r>
            <a:r>
              <a:rPr dirty="0" sz="1922" spc="-21">
                <a:latin typeface="Microsoft Sans Serif"/>
                <a:cs typeface="Microsoft Sans Serif"/>
              </a:rPr>
              <a:t> </a:t>
            </a:r>
            <a:r>
              <a:rPr dirty="0" sz="1922" spc="137">
                <a:latin typeface="Microsoft Sans Serif"/>
                <a:cs typeface="Microsoft Sans Serif"/>
              </a:rPr>
              <a:t>c</a:t>
            </a:r>
            <a:r>
              <a:rPr dirty="0" sz="1922" spc="-21">
                <a:latin typeface="Microsoft Sans Serif"/>
                <a:cs typeface="Microsoft Sans Serif"/>
              </a:rPr>
              <a:t>r</a:t>
            </a:r>
            <a:r>
              <a:rPr dirty="0" sz="1922" spc="21">
                <a:latin typeface="Microsoft Sans Serif"/>
                <a:cs typeface="Microsoft Sans Serif"/>
              </a:rPr>
              <a:t>e</a:t>
            </a:r>
            <a:r>
              <a:rPr dirty="0" sz="1922" spc="-21">
                <a:latin typeface="Microsoft Sans Serif"/>
                <a:cs typeface="Microsoft Sans Serif"/>
              </a:rPr>
              <a:t>a</a:t>
            </a:r>
            <a:r>
              <a:rPr dirty="0" sz="1922" spc="115">
                <a:latin typeface="Microsoft Sans Serif"/>
                <a:cs typeface="Microsoft Sans Serif"/>
              </a:rPr>
              <a:t>t</a:t>
            </a:r>
            <a:r>
              <a:rPr dirty="0" sz="1922" spc="38">
                <a:latin typeface="Microsoft Sans Serif"/>
                <a:cs typeface="Microsoft Sans Serif"/>
              </a:rPr>
              <a:t>e</a:t>
            </a:r>
            <a:endParaRPr sz="1922">
              <a:latin typeface="Microsoft Sans Serif"/>
              <a:cs typeface="Microsoft Sans Serif"/>
            </a:endParaRPr>
          </a:p>
        </p:txBody>
      </p:sp>
      <p:sp>
        <p:nvSpPr>
          <p:cNvPr id="1048690" name="object 4"/>
          <p:cNvSpPr txBox="1"/>
          <p:nvPr/>
        </p:nvSpPr>
        <p:spPr>
          <a:xfrm>
            <a:off x="1924347" y="4039719"/>
            <a:ext cx="5293790" cy="458607"/>
          </a:xfrm>
          <a:prstGeom prst="rect"/>
        </p:spPr>
        <p:txBody>
          <a:bodyPr bIns="0" lIns="0" rIns="0" rtlCol="0" tIns="14107" vert="horz" wrap="square">
            <a:spAutoFit/>
          </a:bodyPr>
          <a:p>
            <a:pPr marL="10851">
              <a:spcBef>
                <a:spcPts val="111"/>
              </a:spcBef>
            </a:pPr>
            <a:r>
              <a:rPr dirty="0" sz="3076" spc="68">
                <a:latin typeface="Microsoft Sans Serif"/>
                <a:cs typeface="Microsoft Sans Serif"/>
              </a:rPr>
              <a:t>Brands</a:t>
            </a:r>
            <a:r>
              <a:rPr dirty="0" sz="3076" spc="-51">
                <a:latin typeface="Microsoft Sans Serif"/>
                <a:cs typeface="Microsoft Sans Serif"/>
              </a:rPr>
              <a:t> </a:t>
            </a:r>
            <a:r>
              <a:rPr dirty="0" sz="3076" spc="51">
                <a:latin typeface="Microsoft Sans Serif"/>
                <a:cs typeface="Microsoft Sans Serif"/>
              </a:rPr>
              <a:t>Are</a:t>
            </a:r>
            <a:r>
              <a:rPr dirty="0" sz="3076" spc="-9">
                <a:latin typeface="Microsoft Sans Serif"/>
                <a:cs typeface="Microsoft Sans Serif"/>
              </a:rPr>
              <a:t> </a:t>
            </a:r>
            <a:r>
              <a:rPr dirty="0" sz="3076" spc="107">
                <a:latin typeface="Microsoft Sans Serif"/>
                <a:cs typeface="Microsoft Sans Serif"/>
              </a:rPr>
              <a:t>Under</a:t>
            </a:r>
            <a:r>
              <a:rPr dirty="0" sz="3076" spc="-77">
                <a:latin typeface="Microsoft Sans Serif"/>
                <a:cs typeface="Microsoft Sans Serif"/>
              </a:rPr>
              <a:t> </a:t>
            </a:r>
            <a:r>
              <a:rPr dirty="0" sz="3076" spc="30">
                <a:latin typeface="Microsoft Sans Serif"/>
                <a:cs typeface="Microsoft Sans Serif"/>
              </a:rPr>
              <a:t>Parle</a:t>
            </a:r>
            <a:r>
              <a:rPr dirty="0" sz="3076" spc="-9">
                <a:latin typeface="Microsoft Sans Serif"/>
                <a:cs typeface="Microsoft Sans Serif"/>
              </a:rPr>
              <a:t> </a:t>
            </a:r>
            <a:r>
              <a:rPr dirty="0" sz="3076" spc="97">
                <a:latin typeface="Microsoft Sans Serif"/>
                <a:cs typeface="Microsoft Sans Serif"/>
              </a:rPr>
              <a:t>Agro</a:t>
            </a:r>
            <a:endParaRPr sz="3076">
              <a:latin typeface="Microsoft Sans Serif"/>
              <a:cs typeface="Microsoft Sans Serif"/>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9" name="Shape 135"/>
        <p:cNvGrpSpPr/>
        <p:nvPr/>
      </p:nvGrpSpPr>
      <p:grpSpPr>
        <a:xfrm>
          <a:off x="0" y="0"/>
          <a:ext cx="0" cy="0"/>
          <a:chOff x="0" y="0"/>
          <a:chExt cx="0" cy="0"/>
        </a:xfrm>
      </p:grpSpPr>
      <p:sp>
        <p:nvSpPr>
          <p:cNvPr id="1048691" name="Google Shape;136;p26"/>
          <p:cNvSpPr txBox="1"/>
          <p:nvPr/>
        </p:nvSpPr>
        <p:spPr>
          <a:xfrm>
            <a:off x="181350" y="323700"/>
            <a:ext cx="87813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lang="en-GB">
                <a:solidFill>
                  <a:srgbClr val="434343"/>
                </a:solidFill>
              </a:rPr>
              <a:t>Part 4: Content Creation and Curation (Post creations, Designs/Video Editing, Ad Campaigns over Social Media and Email Ideation and Creation) </a:t>
            </a:r>
          </a:p>
        </p:txBody>
      </p:sp>
      <p:sp>
        <p:nvSpPr>
          <p:cNvPr id="1048692" name="Google Shape;137;p26"/>
          <p:cNvSpPr txBox="1"/>
          <p:nvPr/>
        </p:nvSpPr>
        <p:spPr>
          <a:xfrm>
            <a:off x="478200" y="2022525"/>
            <a:ext cx="8187600" cy="1605250"/>
          </a:xfrm>
          <a:prstGeom prst="rect"/>
          <a:noFill/>
          <a:ln>
            <a:noFill/>
          </a:ln>
        </p:spPr>
        <p:txBody>
          <a:bodyPr anchor="t" anchorCtr="0" bIns="91425" lIns="91425" rIns="91425" spcFirstLastPara="1" tIns="91425" wrap="square">
            <a:spAutoFit/>
          </a:bodyPr>
          <a:p>
            <a:pPr algn="l" indent="0" lvl="0" marL="457200" rtl="0">
              <a:spcBef>
                <a:spcPts val="0"/>
              </a:spcBef>
              <a:spcAft>
                <a:spcPts val="0"/>
              </a:spcAft>
              <a:buNone/>
            </a:pPr>
            <a:r>
              <a:rPr b="1" lang="en-GB"/>
              <a:t>For every campaign clearly define:</a:t>
            </a:r>
            <a:endParaRPr b="1"/>
          </a:p>
          <a:p>
            <a:pPr algn="l" indent="-317500" lvl="0" marL="457200" rtl="0">
              <a:spcBef>
                <a:spcPts val="0"/>
              </a:spcBef>
              <a:spcAft>
                <a:spcPts val="0"/>
              </a:spcAft>
              <a:buSzPts val="1400"/>
              <a:buChar char="●"/>
            </a:pPr>
            <a:r>
              <a:rPr b="1" lang="en-GB"/>
              <a:t>Advertising Goals:</a:t>
            </a:r>
            <a:r>
              <a:rPr lang="en-GB"/>
              <a:t> increasing brand awareness, driving website traffic, or generating leads.</a:t>
            </a:r>
          </a:p>
          <a:p>
            <a:pPr algn="l" indent="-317500" lvl="0" marL="457200" rtl="0">
              <a:spcBef>
                <a:spcPts val="0"/>
              </a:spcBef>
              <a:spcAft>
                <a:spcPts val="0"/>
              </a:spcAft>
              <a:buSzPts val="1400"/>
              <a:buChar char="●"/>
            </a:pPr>
            <a:r>
              <a:rPr b="1" lang="en-GB"/>
              <a:t>Audience Targeting:</a:t>
            </a:r>
            <a:r>
              <a:rPr lang="en-GB"/>
              <a:t> Define the target audience for the ad campaigns based on demographics, interests, and behavior.</a:t>
            </a:r>
          </a:p>
          <a:p>
            <a:pPr algn="l" indent="-317500" lvl="0" marL="457200" rtl="0">
              <a:spcBef>
                <a:spcPts val="0"/>
              </a:spcBef>
              <a:spcAft>
                <a:spcPts val="0"/>
              </a:spcAft>
              <a:buSzPts val="1400"/>
              <a:buChar char="●"/>
            </a:pPr>
            <a:r>
              <a:rPr b="1" lang="en-GB"/>
              <a:t>Ad Creation:</a:t>
            </a:r>
            <a:r>
              <a:rPr lang="en-GB"/>
              <a:t> Create visually appealing ad creatives, compelling ad copy and relevant call-to-action.</a:t>
            </a:r>
          </a:p>
          <a:p>
            <a:pPr algn="l" indent="0" lvl="0" marL="457200" rtl="0">
              <a:spcBef>
                <a:spcPts val="0"/>
              </a:spcBef>
              <a:spcAft>
                <a:spcPts val="0"/>
              </a:spcAft>
              <a:buNone/>
            </a:p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95" name="object 2"/>
          <p:cNvSpPr txBox="1"/>
          <p:nvPr/>
        </p:nvSpPr>
        <p:spPr>
          <a:xfrm>
            <a:off x="454025" y="0"/>
            <a:ext cx="8235950" cy="480056"/>
          </a:xfrm>
          <a:prstGeom prst="rect"/>
        </p:spPr>
        <p:txBody>
          <a:bodyPr bIns="0" lIns="0" rIns="0" rtlCol="0" tIns="12700" vert="horz" wrap="square">
            <a:spAutoFit/>
          </a:bodyPr>
          <a:p>
            <a:pPr indent="-2100580" marL="2112645" marR="5080">
              <a:lnSpc>
                <a:spcPct val="114999"/>
              </a:lnSpc>
              <a:spcBef>
                <a:spcPts val="100"/>
              </a:spcBef>
            </a:pPr>
            <a:r>
              <a:rPr b="1" dirty="0" sz="1400">
                <a:solidFill>
                  <a:srgbClr val="434343"/>
                </a:solidFill>
                <a:latin typeface="Arial"/>
                <a:cs typeface="Arial"/>
              </a:rPr>
              <a:t>Part </a:t>
            </a:r>
            <a:r>
              <a:rPr b="1" dirty="0" sz="1400" spc="-5">
                <a:solidFill>
                  <a:srgbClr val="434343"/>
                </a:solidFill>
                <a:latin typeface="Arial"/>
                <a:cs typeface="Arial"/>
              </a:rPr>
              <a:t>4content Creation and Curation </a:t>
            </a:r>
            <a:r>
              <a:rPr b="1" dirty="0" sz="1400">
                <a:solidFill>
                  <a:srgbClr val="434343"/>
                </a:solidFill>
                <a:latin typeface="Arial"/>
                <a:cs typeface="Arial"/>
              </a:rPr>
              <a:t>(Post </a:t>
            </a:r>
            <a:r>
              <a:rPr b="1" dirty="0" sz="1400" spc="-5">
                <a:solidFill>
                  <a:srgbClr val="434343"/>
                </a:solidFill>
                <a:latin typeface="Arial"/>
                <a:cs typeface="Arial"/>
              </a:rPr>
              <a:t>creations, Designs/Video Editing, </a:t>
            </a:r>
            <a:r>
              <a:rPr b="1" dirty="0" sz="1400" spc="-20">
                <a:solidFill>
                  <a:srgbClr val="434343"/>
                </a:solidFill>
                <a:latin typeface="Arial"/>
                <a:cs typeface="Arial"/>
              </a:rPr>
              <a:t>Ad </a:t>
            </a:r>
            <a:r>
              <a:rPr b="1" dirty="0" sz="1400" spc="-5">
                <a:solidFill>
                  <a:srgbClr val="434343"/>
                </a:solidFill>
                <a:latin typeface="Arial"/>
                <a:cs typeface="Arial"/>
              </a:rPr>
              <a:t>Campaigns over </a:t>
            </a:r>
            <a:r>
              <a:rPr b="1" dirty="0" sz="1400">
                <a:solidFill>
                  <a:srgbClr val="434343"/>
                </a:solidFill>
                <a:latin typeface="Arial"/>
                <a:cs typeface="Arial"/>
              </a:rPr>
              <a:t>: </a:t>
            </a:r>
            <a:r>
              <a:rPr b="1" dirty="0" sz="1400" spc="-375">
                <a:solidFill>
                  <a:srgbClr val="434343"/>
                </a:solidFill>
                <a:latin typeface="Arial"/>
                <a:cs typeface="Arial"/>
              </a:rPr>
              <a:t> </a:t>
            </a:r>
            <a:r>
              <a:rPr b="1" dirty="0" sz="1400" spc="-5">
                <a:solidFill>
                  <a:srgbClr val="434343"/>
                </a:solidFill>
                <a:latin typeface="Arial"/>
                <a:cs typeface="Arial"/>
              </a:rPr>
              <a:t>CSocial</a:t>
            </a:r>
            <a:r>
              <a:rPr b="1" dirty="0" sz="1400" spc="-30">
                <a:solidFill>
                  <a:srgbClr val="434343"/>
                </a:solidFill>
                <a:latin typeface="Arial"/>
                <a:cs typeface="Arial"/>
              </a:rPr>
              <a:t> </a:t>
            </a:r>
            <a:r>
              <a:rPr b="1" dirty="0" sz="1400" spc="5">
                <a:solidFill>
                  <a:srgbClr val="434343"/>
                </a:solidFill>
                <a:latin typeface="Arial"/>
                <a:cs typeface="Arial"/>
              </a:rPr>
              <a:t>Media</a:t>
            </a:r>
            <a:r>
              <a:rPr b="1" dirty="0" sz="1400" spc="-40">
                <a:solidFill>
                  <a:srgbClr val="434343"/>
                </a:solidFill>
                <a:latin typeface="Arial"/>
                <a:cs typeface="Arial"/>
              </a:rPr>
              <a:t> </a:t>
            </a:r>
            <a:r>
              <a:rPr b="1" dirty="0" sz="1400">
                <a:solidFill>
                  <a:srgbClr val="434343"/>
                </a:solidFill>
                <a:latin typeface="Arial"/>
                <a:cs typeface="Arial"/>
              </a:rPr>
              <a:t>and</a:t>
            </a:r>
            <a:r>
              <a:rPr b="1" dirty="0" sz="1400" spc="-25">
                <a:solidFill>
                  <a:srgbClr val="434343"/>
                </a:solidFill>
                <a:latin typeface="Arial"/>
                <a:cs typeface="Arial"/>
              </a:rPr>
              <a:t> </a:t>
            </a:r>
            <a:r>
              <a:rPr b="1" dirty="0" sz="1400">
                <a:solidFill>
                  <a:srgbClr val="434343"/>
                </a:solidFill>
                <a:latin typeface="Arial"/>
                <a:cs typeface="Arial"/>
              </a:rPr>
              <a:t>Email</a:t>
            </a:r>
            <a:r>
              <a:rPr b="1" dirty="0" sz="1400" spc="-15">
                <a:solidFill>
                  <a:srgbClr val="434343"/>
                </a:solidFill>
                <a:latin typeface="Arial"/>
                <a:cs typeface="Arial"/>
              </a:rPr>
              <a:t> </a:t>
            </a:r>
            <a:r>
              <a:rPr b="1" dirty="0" sz="1400">
                <a:solidFill>
                  <a:srgbClr val="434343"/>
                </a:solidFill>
                <a:latin typeface="Arial"/>
                <a:cs typeface="Arial"/>
              </a:rPr>
              <a:t>Ideation</a:t>
            </a:r>
            <a:r>
              <a:rPr b="1" dirty="0" sz="1400" spc="-50">
                <a:solidFill>
                  <a:srgbClr val="434343"/>
                </a:solidFill>
                <a:latin typeface="Arial"/>
                <a:cs typeface="Arial"/>
              </a:rPr>
              <a:t> </a:t>
            </a:r>
            <a:r>
              <a:rPr b="1" dirty="0" sz="1400">
                <a:solidFill>
                  <a:srgbClr val="434343"/>
                </a:solidFill>
                <a:latin typeface="Arial"/>
                <a:cs typeface="Arial"/>
              </a:rPr>
              <a:t>and</a:t>
            </a:r>
            <a:r>
              <a:rPr b="1" dirty="0" sz="1400" spc="-10">
                <a:solidFill>
                  <a:srgbClr val="434343"/>
                </a:solidFill>
                <a:latin typeface="Arial"/>
                <a:cs typeface="Arial"/>
              </a:rPr>
              <a:t> </a:t>
            </a:r>
            <a:r>
              <a:rPr b="1" dirty="0" sz="1400">
                <a:solidFill>
                  <a:srgbClr val="434343"/>
                </a:solidFill>
                <a:latin typeface="Arial"/>
                <a:cs typeface="Arial"/>
              </a:rPr>
              <a:t>Creation)</a:t>
            </a:r>
            <a:endParaRPr dirty="0" sz="1400">
              <a:latin typeface="Arial"/>
              <a:cs typeface="Arial"/>
            </a:endParaRPr>
          </a:p>
        </p:txBody>
      </p:sp>
      <p:sp>
        <p:nvSpPr>
          <p:cNvPr id="1048696" name="object 4"/>
          <p:cNvSpPr txBox="1">
            <a:spLocks noGrp="1"/>
          </p:cNvSpPr>
          <p:nvPr>
            <p:ph type="body" idx="1"/>
          </p:nvPr>
        </p:nvSpPr>
        <p:spPr>
          <a:xfrm>
            <a:off x="311700" y="1152475"/>
            <a:ext cx="8520600" cy="1842135"/>
          </a:xfrm>
          <a:prstGeom prst="rect"/>
        </p:spPr>
        <p:txBody>
          <a:bodyPr bIns="0" lIns="0" rIns="0" rtlCol="0" tIns="13335" vert="horz" wrap="square">
            <a:spAutoFit/>
          </a:bodyPr>
          <a:p>
            <a:pPr marL="12700" marR="5080">
              <a:lnSpc>
                <a:spcPct val="100000"/>
              </a:lnSpc>
              <a:spcBef>
                <a:spcPts val="105"/>
              </a:spcBef>
            </a:pPr>
            <a:r>
              <a:rPr b="1" dirty="0" spc="-5">
                <a:latin typeface="Arial"/>
                <a:cs typeface="Arial"/>
              </a:rPr>
              <a:t>Content </a:t>
            </a:r>
            <a:r>
              <a:rPr b="1" dirty="0">
                <a:latin typeface="Arial"/>
                <a:cs typeface="Arial"/>
              </a:rPr>
              <a:t>Creation </a:t>
            </a:r>
            <a:r>
              <a:rPr b="1" dirty="0" spc="-5">
                <a:latin typeface="Arial"/>
                <a:cs typeface="Arial"/>
              </a:rPr>
              <a:t>of </a:t>
            </a:r>
            <a:r>
              <a:rPr b="1" dirty="0" err="1" smtClean="0">
                <a:latin typeface="Arial"/>
                <a:cs typeface="Arial"/>
              </a:rPr>
              <a:t>parle</a:t>
            </a:r>
            <a:r>
              <a:rPr b="1" dirty="0" smtClean="0">
                <a:latin typeface="Arial"/>
                <a:cs typeface="Arial"/>
              </a:rPr>
              <a:t> </a:t>
            </a:r>
            <a:r>
              <a:rPr b="1" dirty="0" spc="-5" err="1" smtClean="0">
                <a:latin typeface="Arial"/>
                <a:cs typeface="Arial"/>
              </a:rPr>
              <a:t>argo:</a:t>
            </a:r>
            <a:r>
              <a:rPr dirty="0" spc="-5" err="1" smtClean="0"/>
              <a:t>The</a:t>
            </a:r>
            <a:r>
              <a:rPr dirty="0" spc="-5" smtClean="0"/>
              <a:t> well-known </a:t>
            </a:r>
            <a:r>
              <a:rPr dirty="0" smtClean="0"/>
              <a:t>Indian </a:t>
            </a:r>
            <a:r>
              <a:rPr dirty="0" spc="-5" smtClean="0"/>
              <a:t>beverage manufacturer </a:t>
            </a:r>
            <a:r>
              <a:rPr dirty="0" smtClean="0"/>
              <a:t>"Parle Agro" is </a:t>
            </a:r>
            <a:r>
              <a:rPr dirty="0" spc="-5" smtClean="0"/>
              <a:t>well </a:t>
            </a:r>
            <a:r>
              <a:rPr dirty="0" smtClean="0"/>
              <a:t> recognized for creating well-liked brands like </a:t>
            </a:r>
            <a:r>
              <a:rPr dirty="0" err="1" smtClean="0"/>
              <a:t>Frooti</a:t>
            </a:r>
            <a:r>
              <a:rPr dirty="0" smtClean="0"/>
              <a:t>, </a:t>
            </a:r>
            <a:r>
              <a:rPr dirty="0" spc="-5" err="1" smtClean="0"/>
              <a:t>Appy</a:t>
            </a:r>
            <a:r>
              <a:rPr dirty="0" spc="-5" smtClean="0"/>
              <a:t>, </a:t>
            </a:r>
            <a:r>
              <a:rPr dirty="0" err="1" smtClean="0"/>
              <a:t>Appy</a:t>
            </a:r>
            <a:r>
              <a:rPr dirty="0" smtClean="0"/>
              <a:t> </a:t>
            </a:r>
            <a:r>
              <a:rPr dirty="0" spc="-5" smtClean="0"/>
              <a:t>Fizz, </a:t>
            </a:r>
            <a:r>
              <a:rPr dirty="0" smtClean="0"/>
              <a:t>and </a:t>
            </a:r>
            <a:r>
              <a:rPr dirty="0" spc="-5" err="1" smtClean="0"/>
              <a:t>Bailley</a:t>
            </a:r>
            <a:r>
              <a:rPr dirty="0" spc="-5" smtClean="0"/>
              <a:t>. Here </a:t>
            </a:r>
            <a:r>
              <a:rPr dirty="0" smtClean="0"/>
              <a:t>are </a:t>
            </a:r>
            <a:r>
              <a:rPr dirty="0" spc="-5" smtClean="0"/>
              <a:t>some </a:t>
            </a:r>
            <a:r>
              <a:rPr dirty="0" smtClean="0"/>
              <a:t> suggestions for content </a:t>
            </a:r>
            <a:r>
              <a:rPr dirty="0" spc="-5" smtClean="0"/>
              <a:t>development </a:t>
            </a:r>
            <a:r>
              <a:rPr dirty="0" smtClean="0"/>
              <a:t>if </a:t>
            </a:r>
            <a:r>
              <a:rPr dirty="0" spc="-5" smtClean="0"/>
              <a:t>you want </a:t>
            </a:r>
            <a:r>
              <a:rPr dirty="0" smtClean="0"/>
              <a:t>to create something about Parle Agro or their </a:t>
            </a:r>
            <a:r>
              <a:rPr dirty="0" spc="5" smtClean="0"/>
              <a:t> </a:t>
            </a:r>
            <a:r>
              <a:rPr dirty="0" spc="-5" err="1" smtClean="0"/>
              <a:t>products:Review</a:t>
            </a:r>
            <a:r>
              <a:rPr dirty="0" spc="-5" smtClean="0"/>
              <a:t> </a:t>
            </a:r>
            <a:r>
              <a:rPr dirty="0" smtClean="0"/>
              <a:t>the numerous </a:t>
            </a:r>
            <a:r>
              <a:rPr dirty="0" spc="-5" smtClean="0"/>
              <a:t>beverages </a:t>
            </a:r>
            <a:r>
              <a:rPr dirty="0" smtClean="0"/>
              <a:t>offered by Parle Agro in </a:t>
            </a:r>
            <a:r>
              <a:rPr dirty="0" spc="-5" smtClean="0"/>
              <a:t>writing </a:t>
            </a:r>
            <a:r>
              <a:rPr dirty="0" smtClean="0"/>
              <a:t>or on </a:t>
            </a:r>
            <a:r>
              <a:rPr dirty="0" spc="-5" smtClean="0"/>
              <a:t>video. </a:t>
            </a:r>
            <a:r>
              <a:rPr dirty="0" smtClean="0"/>
              <a:t>Discuss the items' </a:t>
            </a:r>
            <a:r>
              <a:rPr dirty="0" spc="-375" smtClean="0"/>
              <a:t> </a:t>
            </a:r>
            <a:r>
              <a:rPr dirty="0" spc="-5" smtClean="0"/>
              <a:t>flavor, </a:t>
            </a:r>
            <a:r>
              <a:rPr dirty="0" smtClean="0"/>
              <a:t>packaging, and </a:t>
            </a:r>
            <a:r>
              <a:rPr dirty="0" spc="-5" smtClean="0"/>
              <a:t>overall </a:t>
            </a:r>
            <a:r>
              <a:rPr dirty="0" smtClean="0"/>
              <a:t>consumption experience. </a:t>
            </a:r>
            <a:r>
              <a:rPr dirty="0" spc="-5" smtClean="0"/>
              <a:t>To </a:t>
            </a:r>
            <a:r>
              <a:rPr dirty="0" smtClean="0"/>
              <a:t>assist </a:t>
            </a:r>
            <a:r>
              <a:rPr dirty="0" spc="-5" smtClean="0"/>
              <a:t>customers </a:t>
            </a:r>
            <a:r>
              <a:rPr dirty="0" smtClean="0"/>
              <a:t>in making </a:t>
            </a:r>
            <a:r>
              <a:rPr dirty="0" spc="-5" smtClean="0"/>
              <a:t>wise </a:t>
            </a:r>
            <a:r>
              <a:rPr dirty="0" smtClean="0"/>
              <a:t>decisions, </a:t>
            </a:r>
            <a:r>
              <a:rPr dirty="0" spc="5" smtClean="0"/>
              <a:t> </a:t>
            </a:r>
            <a:r>
              <a:rPr dirty="0" smtClean="0"/>
              <a:t>compare</a:t>
            </a:r>
            <a:r>
              <a:rPr dirty="0" spc="-35" smtClean="0"/>
              <a:t> </a:t>
            </a:r>
            <a:r>
              <a:rPr dirty="0" spc="-5" smtClean="0"/>
              <a:t>various</a:t>
            </a:r>
            <a:r>
              <a:rPr dirty="0" spc="10" smtClean="0"/>
              <a:t> </a:t>
            </a:r>
            <a:r>
              <a:rPr dirty="0" smtClean="0"/>
              <a:t>tastes</a:t>
            </a:r>
            <a:r>
              <a:rPr dirty="0" spc="-40" smtClean="0"/>
              <a:t> </a:t>
            </a:r>
            <a:r>
              <a:rPr dirty="0" smtClean="0"/>
              <a:t>and</a:t>
            </a:r>
            <a:r>
              <a:rPr dirty="0" spc="-5" smtClean="0"/>
              <a:t> </a:t>
            </a:r>
            <a:r>
              <a:rPr dirty="0" err="1" smtClean="0"/>
              <a:t>varieties.Produce</a:t>
            </a:r>
            <a:r>
              <a:rPr dirty="0" spc="-30" smtClean="0"/>
              <a:t> </a:t>
            </a:r>
            <a:r>
              <a:rPr dirty="0" smtClean="0"/>
              <a:t>information</a:t>
            </a:r>
            <a:r>
              <a:rPr dirty="0" spc="-35" smtClean="0"/>
              <a:t> </a:t>
            </a:r>
            <a:r>
              <a:rPr dirty="0" smtClean="0"/>
              <a:t>that</a:t>
            </a:r>
            <a:r>
              <a:rPr dirty="0" spc="-20" smtClean="0"/>
              <a:t> </a:t>
            </a:r>
            <a:r>
              <a:rPr dirty="0" spc="-5" smtClean="0"/>
              <a:t>explores</a:t>
            </a:r>
            <a:r>
              <a:rPr dirty="0" smtClean="0"/>
              <a:t> the</a:t>
            </a:r>
            <a:r>
              <a:rPr dirty="0" spc="-15" smtClean="0"/>
              <a:t> </a:t>
            </a:r>
            <a:r>
              <a:rPr dirty="0" spc="-5" smtClean="0"/>
              <a:t>background</a:t>
            </a:r>
            <a:r>
              <a:rPr dirty="0" spc="-35" smtClean="0"/>
              <a:t> </a:t>
            </a:r>
            <a:r>
              <a:rPr dirty="0" smtClean="0"/>
              <a:t>and</a:t>
            </a:r>
            <a:r>
              <a:rPr dirty="0" spc="-10" smtClean="0"/>
              <a:t> </a:t>
            </a:r>
            <a:r>
              <a:rPr dirty="0" spc="-5" smtClean="0"/>
              <a:t>development </a:t>
            </a:r>
            <a:r>
              <a:rPr dirty="0" spc="-375" smtClean="0"/>
              <a:t> </a:t>
            </a:r>
            <a:r>
              <a:rPr dirty="0" smtClean="0"/>
              <a:t>of Parle Agro as a business. Highlight their </a:t>
            </a:r>
            <a:r>
              <a:rPr dirty="0" spc="-5" smtClean="0"/>
              <a:t>development, </a:t>
            </a:r>
            <a:r>
              <a:rPr dirty="0" smtClean="0"/>
              <a:t>significant </a:t>
            </a:r>
            <a:r>
              <a:rPr dirty="0" spc="-5" smtClean="0"/>
              <a:t>moments, </a:t>
            </a:r>
            <a:r>
              <a:rPr dirty="0" smtClean="0"/>
              <a:t>and how they rose to </a:t>
            </a:r>
            <a:r>
              <a:rPr dirty="0" spc="5" smtClean="0"/>
              <a:t> </a:t>
            </a:r>
            <a:r>
              <a:rPr dirty="0" smtClean="0"/>
              <a:t>prominence in the </a:t>
            </a:r>
            <a:r>
              <a:rPr dirty="0" spc="-5" smtClean="0"/>
              <a:t>beverage </a:t>
            </a:r>
            <a:r>
              <a:rPr dirty="0" spc="-5" err="1" smtClean="0"/>
              <a:t>business.Behind</a:t>
            </a:r>
            <a:r>
              <a:rPr dirty="0" spc="-5" smtClean="0"/>
              <a:t>-the-Scenes: Give viewers </a:t>
            </a:r>
            <a:r>
              <a:rPr dirty="0" smtClean="0"/>
              <a:t>a look at the production process </a:t>
            </a:r>
            <a:r>
              <a:rPr dirty="0" spc="5" smtClean="0"/>
              <a:t> </a:t>
            </a:r>
            <a:r>
              <a:rPr dirty="0" smtClean="0"/>
              <a:t>and</a:t>
            </a:r>
            <a:r>
              <a:rPr dirty="0" spc="-20" smtClean="0"/>
              <a:t> </a:t>
            </a:r>
            <a:r>
              <a:rPr dirty="0" spc="-5" smtClean="0"/>
              <a:t>behind-the-scenes</a:t>
            </a:r>
            <a:r>
              <a:rPr dirty="0" spc="-40" smtClean="0"/>
              <a:t> </a:t>
            </a:r>
            <a:r>
              <a:rPr dirty="0" spc="-5" smtClean="0"/>
              <a:t>video</a:t>
            </a:r>
            <a:r>
              <a:rPr dirty="0" spc="-10" smtClean="0"/>
              <a:t> </a:t>
            </a:r>
            <a:r>
              <a:rPr dirty="0" smtClean="0"/>
              <a:t>of</a:t>
            </a:r>
            <a:r>
              <a:rPr dirty="0" spc="-15" smtClean="0"/>
              <a:t> </a:t>
            </a:r>
            <a:r>
              <a:rPr dirty="0" smtClean="0"/>
              <a:t>Parle</a:t>
            </a:r>
            <a:r>
              <a:rPr dirty="0" spc="-15" smtClean="0"/>
              <a:t> </a:t>
            </a:r>
            <a:r>
              <a:rPr dirty="0" err="1" smtClean="0"/>
              <a:t>Agro's</a:t>
            </a:r>
            <a:r>
              <a:rPr dirty="0" spc="-15" smtClean="0"/>
              <a:t> </a:t>
            </a:r>
            <a:r>
              <a:rPr dirty="0" spc="-5" smtClean="0"/>
              <a:t>beverage</a:t>
            </a:r>
            <a:r>
              <a:rPr dirty="0" spc="-35" smtClean="0"/>
              <a:t> </a:t>
            </a:r>
            <a:r>
              <a:rPr dirty="0" smtClean="0"/>
              <a:t>production.</a:t>
            </a:r>
            <a:endParaRPr dirty="0"/>
          </a:p>
        </p:txBody>
      </p:sp>
      <p:pic>
        <p:nvPicPr>
          <p:cNvPr id="2097172" name="object 5"/>
          <p:cNvPicPr>
            <a:picLocks/>
          </p:cNvPicPr>
          <p:nvPr/>
        </p:nvPicPr>
        <p:blipFill>
          <a:blip xmlns:r="http://schemas.openxmlformats.org/officeDocument/2006/relationships" r:embed="rId1" cstate="print"/>
          <a:stretch>
            <a:fillRect/>
          </a:stretch>
        </p:blipFill>
        <p:spPr>
          <a:xfrm>
            <a:off x="2506979" y="3144011"/>
            <a:ext cx="3523488" cy="1876044"/>
          </a:xfrm>
          <a:prstGeom prst="rect"/>
        </p:spPr>
      </p:pic>
      <p:sp>
        <p:nvSpPr>
          <p:cNvPr id="1048697" name="Google Shape;144;p27"/>
          <p:cNvSpPr txBox="1"/>
          <p:nvPr/>
        </p:nvSpPr>
        <p:spPr>
          <a:xfrm>
            <a:off x="454025" y="516255"/>
            <a:ext cx="3531781" cy="556276"/>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b="1" dirty="0" sz="2100" lang="en-GB">
                <a:solidFill>
                  <a:srgbClr val="434343"/>
                </a:solidFill>
              </a:rPr>
              <a:t>Email Ad </a:t>
            </a:r>
            <a:r>
              <a:rPr b="1" dirty="0" sz="2100" lang="en-GB" smtClean="0">
                <a:solidFill>
                  <a:srgbClr val="434343"/>
                </a:solidFill>
              </a:rPr>
              <a:t>Campaigns</a:t>
            </a:r>
            <a:endParaRPr b="1" dirty="0" sz="2100">
              <a:solidFill>
                <a:srgbClr val="434343"/>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Shape 72"/>
        <p:cNvGrpSpPr/>
        <p:nvPr/>
      </p:nvGrpSpPr>
      <p:grpSpPr>
        <a:xfrm>
          <a:off x="0" y="0"/>
          <a:ext cx="0" cy="0"/>
          <a:chOff x="0" y="0"/>
          <a:chExt cx="0" cy="0"/>
        </a:xfrm>
      </p:grpSpPr>
      <p:sp>
        <p:nvSpPr>
          <p:cNvPr id="1048589" name="Google Shape;73;p16"/>
          <p:cNvSpPr txBox="1"/>
          <p:nvPr/>
        </p:nvSpPr>
        <p:spPr>
          <a:xfrm>
            <a:off x="520370" y="102901"/>
            <a:ext cx="7610100" cy="854679"/>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900" lang="en-GB">
                <a:solidFill>
                  <a:srgbClr val="434343"/>
                </a:solidFill>
              </a:rPr>
              <a:t>Part 1: Brand study, Competitor Analysis &amp; Buyer’s/Audience’s Persona</a:t>
            </a:r>
            <a:endParaRPr dirty="0" sz="1900"/>
          </a:p>
        </p:txBody>
      </p:sp>
      <p:sp>
        <p:nvSpPr>
          <p:cNvPr id="1048590" name="Google Shape;74;p16"/>
          <p:cNvSpPr txBox="1"/>
          <p:nvPr/>
        </p:nvSpPr>
        <p:spPr>
          <a:xfrm>
            <a:off x="520370" y="957754"/>
            <a:ext cx="7610100" cy="546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dirty="0"/>
          </a:p>
          <a:p>
            <a:pPr indent="-317500" lvl="0" marL="457200">
              <a:buSzPts val="1400"/>
              <a:buChar char="●"/>
            </a:pPr>
            <a:r>
              <a:rPr b="1" dirty="0" lang="en-GB" smtClean="0"/>
              <a:t>Analyse </a:t>
            </a:r>
            <a:r>
              <a:rPr b="1" dirty="0" lang="en-GB"/>
              <a:t>Brand </a:t>
            </a:r>
            <a:r>
              <a:rPr b="1" dirty="0" lang="en-GB" smtClean="0"/>
              <a:t>Messaging:</a:t>
            </a:r>
            <a:r>
              <a:rPr dirty="0" lang="en-US"/>
              <a:t>Accentuation on Regular and Genuine Natural product Fixings: Parle </a:t>
            </a:r>
            <a:r>
              <a:rPr dirty="0" lang="en-US" smtClean="0"/>
              <a:t>Argo's </a:t>
            </a:r>
            <a:r>
              <a:rPr dirty="0" lang="en-US"/>
              <a:t>image informing has reliably featured the utilization of genuine organic product fixings in their refreshments, particularly in items like </a:t>
            </a:r>
            <a:r>
              <a:rPr dirty="0" lang="en-US" smtClean="0"/>
              <a:t>Froth </a:t>
            </a:r>
            <a:r>
              <a:rPr dirty="0" lang="en-US"/>
              <a:t>and </a:t>
            </a:r>
            <a:r>
              <a:rPr dirty="0" lang="en-US" smtClean="0"/>
              <a:t>Apply. </a:t>
            </a:r>
            <a:r>
              <a:rPr dirty="0" lang="en-US"/>
              <a:t>This informing is pointed toward engaging wellbeing cognizant customers who favor normal and bona fide flavors in their beverages.</a:t>
            </a:r>
          </a:p>
          <a:p>
            <a:pPr indent="-317500" lvl="0" marL="457200">
              <a:buSzPts val="1400"/>
              <a:buChar char="●"/>
            </a:pPr>
            <a:endParaRPr dirty="0" lang="en-US"/>
          </a:p>
          <a:p>
            <a:pPr indent="-317500" lvl="0" marL="457200">
              <a:buSzPts val="1400"/>
              <a:buChar char="●"/>
            </a:pPr>
            <a:r>
              <a:rPr b="1" dirty="0" lang="en-US"/>
              <a:t>Invigorating and Pleasant Experience</a:t>
            </a:r>
            <a:r>
              <a:rPr dirty="0" lang="en-US"/>
              <a:t>: Parle Agro frequently centers around the reviving and charming experience of consuming their items. The brand informing passes on a feeling of tomfoolery, happiness, and unwinding, situating their drinks as reviving allies for different events.</a:t>
            </a:r>
          </a:p>
          <a:p>
            <a:pPr indent="-317500" lvl="0" marL="457200">
              <a:buSzPts val="1400"/>
              <a:buChar char="●"/>
            </a:pPr>
            <a:endParaRPr dirty="0" lang="en-US"/>
          </a:p>
          <a:p>
            <a:pPr indent="-317500" lvl="0" marL="457200">
              <a:buSzPts val="1400"/>
              <a:buChar char="●"/>
            </a:pPr>
            <a:r>
              <a:rPr b="1" dirty="0" lang="en-US"/>
              <a:t>Young and Enthusiastic Energy</a:t>
            </a:r>
            <a:r>
              <a:rPr dirty="0" lang="en-US"/>
              <a:t>: The brand informing of Parle Agro items, especially </a:t>
            </a:r>
            <a:r>
              <a:rPr dirty="0" lang="en-US" smtClean="0"/>
              <a:t>Froth </a:t>
            </a:r>
            <a:r>
              <a:rPr dirty="0" lang="en-US"/>
              <a:t>and </a:t>
            </a:r>
            <a:r>
              <a:rPr dirty="0" lang="en-US" smtClean="0"/>
              <a:t>Apply, </a:t>
            </a:r>
            <a:r>
              <a:rPr dirty="0" lang="en-US"/>
              <a:t>has an energetic and lively energy. They focus on a wide age bunch, with a unique enticement for the more youthful age, making their refreshments a piece of a lively and dynamic way of life.</a:t>
            </a:r>
            <a:r>
              <a:rPr dirty="0" lang="en-GB" smtClean="0"/>
              <a:t> </a:t>
            </a: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a:p>
            <a:pPr algn="l" indent="0" lvl="0" marL="0" rtl="0">
              <a:spcBef>
                <a:spcPts val="0"/>
              </a:spcBef>
              <a:spcAft>
                <a:spcPts val="0"/>
              </a:spcAft>
              <a:buNone/>
            </a:pPr>
            <a:endParaRPr dirty="0"/>
          </a:p>
          <a:p>
            <a:pPr indent="-317500" lvl="0" marL="457200">
              <a:buSzPts val="1400"/>
              <a:buChar char="●"/>
            </a:pPr>
            <a:endParaRPr dirty="0" lang="en-US"/>
          </a:p>
          <a:p>
            <a:pPr algn="l" indent="0" lvl="0" marL="0" rtl="0">
              <a:spcBef>
                <a:spcPts val="0"/>
              </a:spcBef>
              <a:spcAft>
                <a:spcPts val="0"/>
              </a:spcAft>
              <a:buNone/>
            </a:pPr>
            <a:endParaRPr b="1" dirty="0"/>
          </a:p>
          <a:p>
            <a:pPr algn="l" indent="0" lvl="0" marL="0" rtl="0">
              <a:spcBef>
                <a:spcPts val="0"/>
              </a:spcBef>
              <a:spcAft>
                <a:spcPts val="0"/>
              </a:spcAft>
              <a:buNone/>
            </a:pPr>
            <a:endParaRPr b="1" dirty="0"/>
          </a:p>
          <a:p>
            <a:pPr algn="l" indent="0" lvl="0" marL="0" rtl="0">
              <a:spcBef>
                <a:spcPts val="0"/>
              </a:spcBef>
              <a:spcAft>
                <a:spcPts val="0"/>
              </a:spcAft>
              <a:buNone/>
            </a:pPr>
            <a:endParaRPr b="1" dirty="0"/>
          </a:p>
          <a:p>
            <a:pPr algn="l" indent="0" lvl="0" marL="0" rtl="0">
              <a:spcBef>
                <a:spcPts val="0"/>
              </a:spcBef>
              <a:spcAft>
                <a:spcPts val="0"/>
              </a:spcAft>
              <a:buNone/>
            </a:pPr>
            <a:endParaRPr dirty="0"/>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98" name="object 2"/>
          <p:cNvSpPr txBox="1"/>
          <p:nvPr/>
        </p:nvSpPr>
        <p:spPr>
          <a:xfrm>
            <a:off x="51612" y="334771"/>
            <a:ext cx="8251190" cy="1638935"/>
          </a:xfrm>
          <a:prstGeom prst="rect"/>
        </p:spPr>
        <p:txBody>
          <a:bodyPr bIns="0" lIns="0" rIns="0" rtlCol="0" tIns="13335" vert="horz" wrap="square">
            <a:spAutoFit/>
          </a:bodyPr>
          <a:p>
            <a:pPr algn="ctr" marL="12065" marR="5080">
              <a:lnSpc>
                <a:spcPct val="100000"/>
              </a:lnSpc>
              <a:spcBef>
                <a:spcPts val="105"/>
              </a:spcBef>
            </a:pPr>
            <a:r>
              <a:rPr dirty="0" sz="1400">
                <a:latin typeface="Arial MT"/>
                <a:cs typeface="Arial MT"/>
              </a:rPr>
              <a:t>At</a:t>
            </a:r>
            <a:r>
              <a:rPr dirty="0" sz="1400" spc="-5">
                <a:latin typeface="Arial MT"/>
                <a:cs typeface="Arial MT"/>
              </a:rPr>
              <a:t> </a:t>
            </a:r>
            <a:r>
              <a:rPr dirty="0" sz="1400">
                <a:latin typeface="Arial MT"/>
                <a:cs typeface="Arial MT"/>
              </a:rPr>
              <a:t>the</a:t>
            </a:r>
            <a:r>
              <a:rPr dirty="0" sz="1400" spc="-25">
                <a:latin typeface="Arial MT"/>
                <a:cs typeface="Arial MT"/>
              </a:rPr>
              <a:t> </a:t>
            </a:r>
            <a:r>
              <a:rPr dirty="0" sz="1400" spc="-5">
                <a:latin typeface="Arial MT"/>
                <a:cs typeface="Arial MT"/>
              </a:rPr>
              <a:t>time </a:t>
            </a:r>
            <a:r>
              <a:rPr dirty="0" sz="1400">
                <a:latin typeface="Arial MT"/>
                <a:cs typeface="Arial MT"/>
              </a:rPr>
              <a:t>of</a:t>
            </a:r>
            <a:r>
              <a:rPr dirty="0" sz="1400" spc="-10">
                <a:latin typeface="Arial MT"/>
                <a:cs typeface="Arial MT"/>
              </a:rPr>
              <a:t> </a:t>
            </a:r>
            <a:r>
              <a:rPr dirty="0" sz="1400" spc="-5">
                <a:latin typeface="Arial MT"/>
                <a:cs typeface="Arial MT"/>
              </a:rPr>
              <a:t>my</a:t>
            </a:r>
            <a:r>
              <a:rPr dirty="0" sz="1400" spc="-15">
                <a:latin typeface="Arial MT"/>
                <a:cs typeface="Arial MT"/>
              </a:rPr>
              <a:t> </a:t>
            </a:r>
            <a:r>
              <a:rPr dirty="0" sz="1400" spc="-5">
                <a:latin typeface="Arial MT"/>
                <a:cs typeface="Arial MT"/>
              </a:rPr>
              <a:t>most</a:t>
            </a:r>
            <a:r>
              <a:rPr dirty="0" sz="1400" spc="-10">
                <a:latin typeface="Arial MT"/>
                <a:cs typeface="Arial MT"/>
              </a:rPr>
              <a:t> </a:t>
            </a:r>
            <a:r>
              <a:rPr dirty="0" sz="1400">
                <a:latin typeface="Arial MT"/>
                <a:cs typeface="Arial MT"/>
              </a:rPr>
              <a:t>recent</a:t>
            </a:r>
            <a:r>
              <a:rPr dirty="0" sz="1400" spc="-35">
                <a:latin typeface="Arial MT"/>
                <a:cs typeface="Arial MT"/>
              </a:rPr>
              <a:t> </a:t>
            </a:r>
            <a:r>
              <a:rPr dirty="0" sz="1400">
                <a:latin typeface="Arial MT"/>
                <a:cs typeface="Arial MT"/>
              </a:rPr>
              <a:t>update</a:t>
            </a:r>
            <a:r>
              <a:rPr dirty="0" sz="1400" spc="-40">
                <a:latin typeface="Arial MT"/>
                <a:cs typeface="Arial MT"/>
              </a:rPr>
              <a:t> </a:t>
            </a:r>
            <a:r>
              <a:rPr dirty="0" sz="1400">
                <a:latin typeface="Arial MT"/>
                <a:cs typeface="Arial MT"/>
              </a:rPr>
              <a:t>in</a:t>
            </a:r>
            <a:r>
              <a:rPr dirty="0" sz="1400" spc="-5">
                <a:latin typeface="Arial MT"/>
                <a:cs typeface="Arial MT"/>
              </a:rPr>
              <a:t> </a:t>
            </a:r>
            <a:r>
              <a:rPr dirty="0" sz="1400">
                <a:latin typeface="Arial MT"/>
                <a:cs typeface="Arial MT"/>
              </a:rPr>
              <a:t>September</a:t>
            </a:r>
            <a:r>
              <a:rPr dirty="0" sz="1400" spc="-40">
                <a:latin typeface="Arial MT"/>
                <a:cs typeface="Arial MT"/>
              </a:rPr>
              <a:t> </a:t>
            </a:r>
            <a:r>
              <a:rPr dirty="0" sz="1400">
                <a:latin typeface="Arial MT"/>
                <a:cs typeface="Arial MT"/>
              </a:rPr>
              <a:t>2021,</a:t>
            </a:r>
            <a:r>
              <a:rPr dirty="0" sz="1400" spc="-25">
                <a:latin typeface="Arial MT"/>
                <a:cs typeface="Arial MT"/>
              </a:rPr>
              <a:t> </a:t>
            </a:r>
            <a:r>
              <a:rPr dirty="0" sz="1400">
                <a:latin typeface="Arial MT"/>
                <a:cs typeface="Arial MT"/>
              </a:rPr>
              <a:t>there</a:t>
            </a:r>
            <a:r>
              <a:rPr dirty="0" sz="1400" spc="-35">
                <a:latin typeface="Arial MT"/>
                <a:cs typeface="Arial MT"/>
              </a:rPr>
              <a:t> </a:t>
            </a:r>
            <a:r>
              <a:rPr dirty="0" sz="1400" spc="-5">
                <a:latin typeface="Arial MT"/>
                <a:cs typeface="Arial MT"/>
              </a:rPr>
              <a:t>was</a:t>
            </a:r>
            <a:r>
              <a:rPr dirty="0" sz="1400" spc="10">
                <a:latin typeface="Arial MT"/>
                <a:cs typeface="Arial MT"/>
              </a:rPr>
              <a:t> </a:t>
            </a:r>
            <a:r>
              <a:rPr dirty="0" sz="1400">
                <a:latin typeface="Arial MT"/>
                <a:cs typeface="Arial MT"/>
              </a:rPr>
              <a:t>no</a:t>
            </a:r>
            <a:r>
              <a:rPr dirty="0" sz="1400" spc="-15">
                <a:latin typeface="Arial MT"/>
                <a:cs typeface="Arial MT"/>
              </a:rPr>
              <a:t> </a:t>
            </a:r>
            <a:r>
              <a:rPr dirty="0" sz="1400">
                <a:latin typeface="Arial MT"/>
                <a:cs typeface="Arial MT"/>
              </a:rPr>
              <a:t>particular</a:t>
            </a:r>
            <a:r>
              <a:rPr dirty="0" sz="1400" spc="-40">
                <a:latin typeface="Arial MT"/>
                <a:cs typeface="Arial MT"/>
              </a:rPr>
              <a:t> </a:t>
            </a:r>
            <a:r>
              <a:rPr dirty="0" sz="1400">
                <a:latin typeface="Arial MT"/>
                <a:cs typeface="Arial MT"/>
              </a:rPr>
              <a:t>item</a:t>
            </a:r>
            <a:r>
              <a:rPr dirty="0" sz="1400" spc="-25">
                <a:latin typeface="Arial MT"/>
                <a:cs typeface="Arial MT"/>
              </a:rPr>
              <a:t> </a:t>
            </a:r>
            <a:r>
              <a:rPr dirty="0" sz="1400">
                <a:latin typeface="Arial MT"/>
                <a:cs typeface="Arial MT"/>
              </a:rPr>
              <a:t>or</a:t>
            </a:r>
            <a:r>
              <a:rPr dirty="0" sz="1400" spc="-15">
                <a:latin typeface="Arial MT"/>
                <a:cs typeface="Arial MT"/>
              </a:rPr>
              <a:t> </a:t>
            </a:r>
            <a:r>
              <a:rPr dirty="0" sz="1400">
                <a:latin typeface="Arial MT"/>
                <a:cs typeface="Arial MT"/>
              </a:rPr>
              <a:t>piece</a:t>
            </a:r>
            <a:r>
              <a:rPr dirty="0" sz="1400" spc="-25">
                <a:latin typeface="Arial MT"/>
                <a:cs typeface="Arial MT"/>
              </a:rPr>
              <a:t> </a:t>
            </a:r>
            <a:r>
              <a:rPr dirty="0" sz="1400">
                <a:latin typeface="Arial MT"/>
                <a:cs typeface="Arial MT"/>
              </a:rPr>
              <a:t>of content </a:t>
            </a:r>
            <a:r>
              <a:rPr dirty="0" sz="1400" spc="-375">
                <a:latin typeface="Arial MT"/>
                <a:cs typeface="Arial MT"/>
              </a:rPr>
              <a:t> </a:t>
            </a:r>
            <a:r>
              <a:rPr dirty="0" sz="1400" spc="-5">
                <a:latin typeface="Arial MT"/>
                <a:cs typeface="Arial MT"/>
              </a:rPr>
              <a:t>with </a:t>
            </a:r>
            <a:r>
              <a:rPr dirty="0" sz="1400">
                <a:latin typeface="Arial MT"/>
                <a:cs typeface="Arial MT"/>
              </a:rPr>
              <a:t>the </a:t>
            </a:r>
            <a:r>
              <a:rPr dirty="0" sz="1400" spc="-5">
                <a:latin typeface="Arial MT"/>
                <a:cs typeface="Arial MT"/>
              </a:rPr>
              <a:t>name </a:t>
            </a:r>
            <a:r>
              <a:rPr dirty="0" sz="1400">
                <a:latin typeface="Arial MT"/>
                <a:cs typeface="Arial MT"/>
              </a:rPr>
              <a:t>"Parle Argo." </a:t>
            </a:r>
            <a:r>
              <a:rPr dirty="0" sz="1400" spc="-5">
                <a:latin typeface="Arial MT"/>
                <a:cs typeface="Arial MT"/>
              </a:rPr>
              <a:t>However, </a:t>
            </a:r>
            <a:r>
              <a:rPr dirty="0" sz="1400">
                <a:latin typeface="Arial MT"/>
                <a:cs typeface="Arial MT"/>
              </a:rPr>
              <a:t>if "Parle Argo" has gained popularity since </a:t>
            </a:r>
            <a:r>
              <a:rPr dirty="0" sz="1400" spc="-5">
                <a:latin typeface="Arial MT"/>
                <a:cs typeface="Arial MT"/>
              </a:rPr>
              <a:t>my previous </a:t>
            </a:r>
            <a:r>
              <a:rPr dirty="0" sz="1400">
                <a:latin typeface="Arial MT"/>
                <a:cs typeface="Arial MT"/>
              </a:rPr>
              <a:t>update, I </a:t>
            </a:r>
            <a:r>
              <a:rPr dirty="0" sz="1400" spc="5">
                <a:latin typeface="Arial MT"/>
                <a:cs typeface="Arial MT"/>
              </a:rPr>
              <a:t> </a:t>
            </a:r>
            <a:r>
              <a:rPr dirty="0" sz="1400">
                <a:latin typeface="Arial MT"/>
                <a:cs typeface="Arial MT"/>
              </a:rPr>
              <a:t>can still </a:t>
            </a:r>
            <a:r>
              <a:rPr dirty="0" sz="1400" spc="-5">
                <a:latin typeface="Arial MT"/>
                <a:cs typeface="Arial MT"/>
              </a:rPr>
              <a:t>provide you </a:t>
            </a:r>
            <a:r>
              <a:rPr dirty="0" sz="1400">
                <a:latin typeface="Arial MT"/>
                <a:cs typeface="Arial MT"/>
              </a:rPr>
              <a:t>a broad guide to content curation for a product or brand that can be useful to </a:t>
            </a:r>
            <a:r>
              <a:rPr dirty="0" sz="1400" spc="5">
                <a:latin typeface="Arial MT"/>
                <a:cs typeface="Arial MT"/>
              </a:rPr>
              <a:t> </a:t>
            </a:r>
            <a:r>
              <a:rPr dirty="0" sz="1400" spc="-5">
                <a:latin typeface="Arial MT"/>
                <a:cs typeface="Arial MT"/>
              </a:rPr>
              <a:t>you.Gathering, </a:t>
            </a:r>
            <a:r>
              <a:rPr dirty="0" sz="1400">
                <a:latin typeface="Arial MT"/>
                <a:cs typeface="Arial MT"/>
              </a:rPr>
              <a:t>arranging, and presenting pertinent and quality content from numerous sources about a </a:t>
            </a:r>
            <a:r>
              <a:rPr dirty="0" sz="1400" spc="5">
                <a:latin typeface="Arial MT"/>
                <a:cs typeface="Arial MT"/>
              </a:rPr>
              <a:t> </a:t>
            </a:r>
            <a:r>
              <a:rPr dirty="0" sz="1400">
                <a:latin typeface="Arial MT"/>
                <a:cs typeface="Arial MT"/>
              </a:rPr>
              <a:t>specific subject, brand, or product is </a:t>
            </a:r>
            <a:r>
              <a:rPr dirty="0" sz="1400" spc="-5">
                <a:latin typeface="Arial MT"/>
                <a:cs typeface="Arial MT"/>
              </a:rPr>
              <a:t>known </a:t>
            </a:r>
            <a:r>
              <a:rPr dirty="0" sz="1400">
                <a:latin typeface="Arial MT"/>
                <a:cs typeface="Arial MT"/>
              </a:rPr>
              <a:t>as content curation. An instruction manual for selecting </a:t>
            </a:r>
            <a:r>
              <a:rPr dirty="0" sz="1400" spc="5">
                <a:latin typeface="Arial MT"/>
                <a:cs typeface="Arial MT"/>
              </a:rPr>
              <a:t> </a:t>
            </a:r>
            <a:r>
              <a:rPr dirty="0" sz="1400">
                <a:latin typeface="Arial MT"/>
                <a:cs typeface="Arial MT"/>
              </a:rPr>
              <a:t>material for "Parle Argo" or a comparable product is </a:t>
            </a:r>
            <a:r>
              <a:rPr dirty="0" sz="1400" spc="-5">
                <a:latin typeface="Arial MT"/>
                <a:cs typeface="Arial MT"/>
              </a:rPr>
              <a:t>provided below:Establish Your </a:t>
            </a:r>
            <a:r>
              <a:rPr dirty="0" sz="1400">
                <a:latin typeface="Arial MT"/>
                <a:cs typeface="Arial MT"/>
              </a:rPr>
              <a:t>Audience Recognize </a:t>
            </a:r>
            <a:r>
              <a:rPr dirty="0" sz="1400" spc="5">
                <a:latin typeface="Arial MT"/>
                <a:cs typeface="Arial MT"/>
              </a:rPr>
              <a:t> </a:t>
            </a:r>
            <a:r>
              <a:rPr dirty="0" sz="1400" spc="-5">
                <a:latin typeface="Arial MT"/>
                <a:cs typeface="Arial MT"/>
              </a:rPr>
              <a:t>who your </a:t>
            </a:r>
            <a:r>
              <a:rPr dirty="0" sz="1400">
                <a:latin typeface="Arial MT"/>
                <a:cs typeface="Arial MT"/>
              </a:rPr>
              <a:t>target market is. </a:t>
            </a:r>
            <a:r>
              <a:rPr dirty="0" sz="1400" spc="-5">
                <a:latin typeface="Arial MT"/>
                <a:cs typeface="Arial MT"/>
              </a:rPr>
              <a:t>Do </a:t>
            </a:r>
            <a:r>
              <a:rPr dirty="0" sz="1400">
                <a:latin typeface="Arial MT"/>
                <a:cs typeface="Arial MT"/>
              </a:rPr>
              <a:t>they </a:t>
            </a:r>
            <a:r>
              <a:rPr dirty="0" sz="1400" spc="-5">
                <a:latin typeface="Arial MT"/>
                <a:cs typeface="Arial MT"/>
              </a:rPr>
              <a:t>want </a:t>
            </a:r>
            <a:r>
              <a:rPr dirty="0" sz="1400">
                <a:latin typeface="Arial MT"/>
                <a:cs typeface="Arial MT"/>
              </a:rPr>
              <a:t>to buy snacks? Are they foodies or something else? </a:t>
            </a:r>
            <a:r>
              <a:rPr dirty="0" sz="1400" spc="-5">
                <a:latin typeface="Arial MT"/>
                <a:cs typeface="Arial MT"/>
              </a:rPr>
              <a:t>Knowing </a:t>
            </a:r>
            <a:r>
              <a:rPr dirty="0" sz="1400">
                <a:latin typeface="Arial MT"/>
                <a:cs typeface="Arial MT"/>
              </a:rPr>
              <a:t> </a:t>
            </a:r>
            <a:r>
              <a:rPr dirty="0" sz="1400" spc="-5">
                <a:latin typeface="Arial MT"/>
                <a:cs typeface="Arial MT"/>
              </a:rPr>
              <a:t>your</a:t>
            </a:r>
            <a:r>
              <a:rPr dirty="0" sz="1400" spc="-15">
                <a:latin typeface="Arial MT"/>
                <a:cs typeface="Arial MT"/>
              </a:rPr>
              <a:t> </a:t>
            </a:r>
            <a:r>
              <a:rPr dirty="0" sz="1400">
                <a:latin typeface="Arial MT"/>
                <a:cs typeface="Arial MT"/>
              </a:rPr>
              <a:t>audience</a:t>
            </a:r>
            <a:r>
              <a:rPr dirty="0" sz="1400" spc="-45">
                <a:latin typeface="Arial MT"/>
                <a:cs typeface="Arial MT"/>
              </a:rPr>
              <a:t> </a:t>
            </a:r>
            <a:r>
              <a:rPr dirty="0" sz="1400" spc="-5">
                <a:latin typeface="Arial MT"/>
                <a:cs typeface="Arial MT"/>
              </a:rPr>
              <a:t>will</a:t>
            </a:r>
            <a:r>
              <a:rPr dirty="0" sz="1400" spc="15">
                <a:latin typeface="Arial MT"/>
                <a:cs typeface="Arial MT"/>
              </a:rPr>
              <a:t> </a:t>
            </a:r>
            <a:r>
              <a:rPr dirty="0" sz="1400">
                <a:latin typeface="Arial MT"/>
                <a:cs typeface="Arial MT"/>
              </a:rPr>
              <a:t>help</a:t>
            </a:r>
            <a:r>
              <a:rPr dirty="0" sz="1400" spc="-25">
                <a:latin typeface="Arial MT"/>
                <a:cs typeface="Arial MT"/>
              </a:rPr>
              <a:t> </a:t>
            </a:r>
            <a:r>
              <a:rPr dirty="0" sz="1400" spc="-5">
                <a:latin typeface="Arial MT"/>
                <a:cs typeface="Arial MT"/>
              </a:rPr>
              <a:t>you.</a:t>
            </a:r>
            <a:endParaRPr sz="1400">
              <a:latin typeface="Arial MT"/>
              <a:cs typeface="Arial MT"/>
            </a:endParaRPr>
          </a:p>
        </p:txBody>
      </p:sp>
      <p:sp>
        <p:nvSpPr>
          <p:cNvPr id="1048699" name="object 3"/>
          <p:cNvSpPr txBox="1">
            <a:spLocks noGrp="1"/>
          </p:cNvSpPr>
          <p:nvPr>
            <p:ph type="title"/>
          </p:nvPr>
        </p:nvSpPr>
        <p:spPr>
          <a:xfrm>
            <a:off x="181457" y="28448"/>
            <a:ext cx="2999740" cy="269240"/>
          </a:xfrm>
          <a:prstGeom prst="rect"/>
        </p:spPr>
        <p:txBody>
          <a:bodyPr bIns="0" lIns="0" rIns="0" rtlCol="0" tIns="12065" vert="horz" wrap="square">
            <a:spAutoFit/>
          </a:bodyPr>
          <a:p>
            <a:pPr marL="12700">
              <a:lnSpc>
                <a:spcPct val="100000"/>
              </a:lnSpc>
              <a:spcBef>
                <a:spcPts val="95"/>
              </a:spcBef>
            </a:pPr>
            <a:r>
              <a:rPr dirty="0" sz="1600" spc="-10">
                <a:solidFill>
                  <a:srgbClr val="434343"/>
                </a:solidFill>
              </a:rPr>
              <a:t>Content</a:t>
            </a:r>
            <a:r>
              <a:rPr dirty="0" sz="1600" spc="30">
                <a:solidFill>
                  <a:srgbClr val="434343"/>
                </a:solidFill>
              </a:rPr>
              <a:t> </a:t>
            </a:r>
            <a:r>
              <a:rPr dirty="0" sz="1600" spc="-5">
                <a:solidFill>
                  <a:srgbClr val="434343"/>
                </a:solidFill>
              </a:rPr>
              <a:t>curation</a:t>
            </a:r>
            <a:r>
              <a:rPr dirty="0" sz="1600" spc="15">
                <a:solidFill>
                  <a:srgbClr val="434343"/>
                </a:solidFill>
              </a:rPr>
              <a:t> </a:t>
            </a:r>
            <a:r>
              <a:rPr dirty="0" sz="1600" spc="-5">
                <a:solidFill>
                  <a:srgbClr val="434343"/>
                </a:solidFill>
              </a:rPr>
              <a:t>of</a:t>
            </a:r>
            <a:r>
              <a:rPr dirty="0" sz="1600" spc="20">
                <a:solidFill>
                  <a:srgbClr val="434343"/>
                </a:solidFill>
              </a:rPr>
              <a:t> </a:t>
            </a:r>
            <a:r>
              <a:rPr dirty="0" sz="1600" spc="-5">
                <a:solidFill>
                  <a:srgbClr val="434343"/>
                </a:solidFill>
              </a:rPr>
              <a:t>parle</a:t>
            </a:r>
            <a:r>
              <a:rPr dirty="0" sz="1600" spc="5">
                <a:solidFill>
                  <a:srgbClr val="434343"/>
                </a:solidFill>
              </a:rPr>
              <a:t> </a:t>
            </a:r>
            <a:r>
              <a:rPr dirty="0" sz="1600" spc="-5">
                <a:solidFill>
                  <a:srgbClr val="434343"/>
                </a:solidFill>
              </a:rPr>
              <a:t>argo</a:t>
            </a:r>
            <a:r>
              <a:rPr dirty="0" sz="1400" spc="-5">
                <a:solidFill>
                  <a:srgbClr val="434343"/>
                </a:solidFill>
              </a:rPr>
              <a:t>:</a:t>
            </a:r>
            <a:endParaRPr sz="1400"/>
          </a:p>
        </p:txBody>
      </p:sp>
      <p:pic>
        <p:nvPicPr>
          <p:cNvPr id="2097173" name="object 4"/>
          <p:cNvPicPr>
            <a:picLocks/>
          </p:cNvPicPr>
          <p:nvPr/>
        </p:nvPicPr>
        <p:blipFill>
          <a:blip xmlns:r="http://schemas.openxmlformats.org/officeDocument/2006/relationships" r:embed="rId1" cstate="print"/>
          <a:stretch>
            <a:fillRect/>
          </a:stretch>
        </p:blipFill>
        <p:spPr>
          <a:xfrm>
            <a:off x="2229611" y="2346960"/>
            <a:ext cx="3575304" cy="2400300"/>
          </a:xfrm>
          <a:prstGeom prst="rect"/>
        </p:spPr>
      </p:pic>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00" name="object 2"/>
          <p:cNvSpPr txBox="1">
            <a:spLocks noGrp="1"/>
          </p:cNvSpPr>
          <p:nvPr>
            <p:ph type="title"/>
          </p:nvPr>
        </p:nvSpPr>
        <p:spPr>
          <a:xfrm>
            <a:off x="78739" y="87579"/>
            <a:ext cx="2754630" cy="317500"/>
          </a:xfrm>
          <a:prstGeom prst="rect"/>
        </p:spPr>
        <p:txBody>
          <a:bodyPr bIns="0" lIns="0" rIns="0" rtlCol="0" tIns="12700" vert="horz" wrap="square">
            <a:spAutoFit/>
          </a:bodyPr>
          <a:p>
            <a:pPr marL="12700">
              <a:lnSpc>
                <a:spcPct val="100000"/>
              </a:lnSpc>
              <a:spcBef>
                <a:spcPts val="100"/>
              </a:spcBef>
            </a:pPr>
            <a:r>
              <a:rPr dirty="0" sz="2100">
                <a:solidFill>
                  <a:srgbClr val="434343"/>
                </a:solidFill>
              </a:rPr>
              <a:t>Email</a:t>
            </a:r>
            <a:r>
              <a:rPr dirty="0" sz="2100" spc="-35">
                <a:solidFill>
                  <a:srgbClr val="434343"/>
                </a:solidFill>
              </a:rPr>
              <a:t> </a:t>
            </a:r>
            <a:r>
              <a:rPr dirty="0" sz="2100">
                <a:solidFill>
                  <a:srgbClr val="434343"/>
                </a:solidFill>
              </a:rPr>
              <a:t>Ad</a:t>
            </a:r>
            <a:r>
              <a:rPr dirty="0" sz="2100" spc="-40">
                <a:solidFill>
                  <a:srgbClr val="434343"/>
                </a:solidFill>
              </a:rPr>
              <a:t> </a:t>
            </a:r>
            <a:r>
              <a:rPr dirty="0" sz="2100">
                <a:solidFill>
                  <a:srgbClr val="434343"/>
                </a:solidFill>
              </a:rPr>
              <a:t>Campaign</a:t>
            </a:r>
            <a:r>
              <a:rPr dirty="0" sz="2100" spc="-15">
                <a:solidFill>
                  <a:srgbClr val="434343"/>
                </a:solidFill>
              </a:rPr>
              <a:t> </a:t>
            </a:r>
            <a:r>
              <a:rPr dirty="0" sz="2100">
                <a:solidFill>
                  <a:srgbClr val="434343"/>
                </a:solidFill>
              </a:rPr>
              <a:t>1</a:t>
            </a:r>
            <a:endParaRPr sz="2100"/>
          </a:p>
        </p:txBody>
      </p:sp>
      <p:sp>
        <p:nvSpPr>
          <p:cNvPr id="1048701" name="object 3"/>
          <p:cNvSpPr txBox="1"/>
          <p:nvPr/>
        </p:nvSpPr>
        <p:spPr>
          <a:xfrm>
            <a:off x="78739" y="441705"/>
            <a:ext cx="7371080" cy="1919606"/>
          </a:xfrm>
          <a:prstGeom prst="rect"/>
        </p:spPr>
        <p:txBody>
          <a:bodyPr bIns="0" lIns="0" rIns="0" rtlCol="0" tIns="12065" vert="horz" wrap="square">
            <a:spAutoFit/>
          </a:bodyPr>
          <a:p>
            <a:pPr marL="60960">
              <a:lnSpc>
                <a:spcPct val="100000"/>
              </a:lnSpc>
              <a:spcBef>
                <a:spcPts val="95"/>
              </a:spcBef>
            </a:pPr>
            <a:r>
              <a:rPr b="1" dirty="0" sz="1600" spc="-5">
                <a:solidFill>
                  <a:srgbClr val="434343"/>
                </a:solidFill>
                <a:latin typeface="Arial"/>
                <a:cs typeface="Arial"/>
              </a:rPr>
              <a:t>Brand</a:t>
            </a:r>
            <a:r>
              <a:rPr b="1" dirty="0" sz="1600" spc="-30">
                <a:solidFill>
                  <a:srgbClr val="434343"/>
                </a:solidFill>
                <a:latin typeface="Arial"/>
                <a:cs typeface="Arial"/>
              </a:rPr>
              <a:t> </a:t>
            </a:r>
            <a:r>
              <a:rPr b="1" dirty="0" sz="1600" spc="-5">
                <a:solidFill>
                  <a:srgbClr val="434343"/>
                </a:solidFill>
                <a:latin typeface="Arial"/>
                <a:cs typeface="Arial"/>
              </a:rPr>
              <a:t>Awareness:</a:t>
            </a:r>
            <a:endParaRPr sz="1600">
              <a:latin typeface="Arial"/>
              <a:cs typeface="Arial"/>
            </a:endParaRPr>
          </a:p>
          <a:p>
            <a:pPr marL="12700" marR="516255">
              <a:lnSpc>
                <a:spcPct val="100000"/>
              </a:lnSpc>
              <a:spcBef>
                <a:spcPts val="5"/>
              </a:spcBef>
            </a:pPr>
            <a:r>
              <a:rPr dirty="0" sz="1400" spc="-5">
                <a:latin typeface="Arial MT"/>
                <a:cs typeface="Arial MT"/>
              </a:rPr>
              <a:t>an</a:t>
            </a:r>
            <a:r>
              <a:rPr dirty="0" sz="1400" spc="-15">
                <a:latin typeface="Arial MT"/>
                <a:cs typeface="Arial MT"/>
              </a:rPr>
              <a:t> </a:t>
            </a:r>
            <a:r>
              <a:rPr dirty="0" sz="1400" spc="-5">
                <a:latin typeface="Arial MT"/>
                <a:cs typeface="Arial MT"/>
              </a:rPr>
              <a:t>effective</a:t>
            </a:r>
            <a:r>
              <a:rPr dirty="0" sz="1400" spc="-25">
                <a:latin typeface="Arial MT"/>
                <a:cs typeface="Arial MT"/>
              </a:rPr>
              <a:t> </a:t>
            </a:r>
            <a:r>
              <a:rPr dirty="0" sz="1400">
                <a:latin typeface="Arial MT"/>
                <a:cs typeface="Arial MT"/>
              </a:rPr>
              <a:t>marketing</a:t>
            </a:r>
            <a:r>
              <a:rPr dirty="0" sz="1400" spc="-40">
                <a:latin typeface="Arial MT"/>
                <a:cs typeface="Arial MT"/>
              </a:rPr>
              <a:t> </a:t>
            </a:r>
            <a:r>
              <a:rPr dirty="0" sz="1400">
                <a:latin typeface="Arial MT"/>
                <a:cs typeface="Arial MT"/>
              </a:rPr>
              <a:t>tool</a:t>
            </a:r>
            <a:r>
              <a:rPr dirty="0" sz="1400" spc="-15">
                <a:latin typeface="Arial MT"/>
                <a:cs typeface="Arial MT"/>
              </a:rPr>
              <a:t> </a:t>
            </a:r>
            <a:r>
              <a:rPr dirty="0" sz="1400">
                <a:latin typeface="Arial MT"/>
                <a:cs typeface="Arial MT"/>
              </a:rPr>
              <a:t>to</a:t>
            </a:r>
            <a:r>
              <a:rPr dirty="0" sz="1400" spc="-15">
                <a:latin typeface="Arial MT"/>
                <a:cs typeface="Arial MT"/>
              </a:rPr>
              <a:t> </a:t>
            </a:r>
            <a:r>
              <a:rPr dirty="0" sz="1400">
                <a:latin typeface="Arial MT"/>
                <a:cs typeface="Arial MT"/>
              </a:rPr>
              <a:t>increase</a:t>
            </a:r>
            <a:r>
              <a:rPr dirty="0" sz="1400" spc="-40">
                <a:latin typeface="Arial MT"/>
                <a:cs typeface="Arial MT"/>
              </a:rPr>
              <a:t> </a:t>
            </a:r>
            <a:r>
              <a:rPr dirty="0" sz="1400">
                <a:latin typeface="Arial MT"/>
                <a:cs typeface="Arial MT"/>
              </a:rPr>
              <a:t>brand</a:t>
            </a:r>
            <a:r>
              <a:rPr dirty="0" sz="1400" spc="-30">
                <a:latin typeface="Arial MT"/>
                <a:cs typeface="Arial MT"/>
              </a:rPr>
              <a:t> </a:t>
            </a:r>
            <a:r>
              <a:rPr dirty="0" sz="1400">
                <a:latin typeface="Arial MT"/>
                <a:cs typeface="Arial MT"/>
              </a:rPr>
              <a:t>awareness.</a:t>
            </a:r>
            <a:r>
              <a:rPr dirty="0" sz="1400" spc="-35">
                <a:latin typeface="Arial MT"/>
                <a:cs typeface="Arial MT"/>
              </a:rPr>
              <a:t> </a:t>
            </a:r>
            <a:r>
              <a:rPr dirty="0" sz="1400" spc="-5">
                <a:latin typeface="Arial MT"/>
                <a:cs typeface="Arial MT"/>
              </a:rPr>
              <a:t>Here</a:t>
            </a:r>
            <a:r>
              <a:rPr dirty="0" sz="1400" spc="-15">
                <a:latin typeface="Arial MT"/>
                <a:cs typeface="Arial MT"/>
              </a:rPr>
              <a:t> </a:t>
            </a:r>
            <a:r>
              <a:rPr dirty="0" sz="1400">
                <a:latin typeface="Arial MT"/>
                <a:cs typeface="Arial MT"/>
              </a:rPr>
              <a:t>are</a:t>
            </a:r>
            <a:r>
              <a:rPr dirty="0" sz="1400" spc="-15">
                <a:latin typeface="Arial MT"/>
                <a:cs typeface="Arial MT"/>
              </a:rPr>
              <a:t> </a:t>
            </a:r>
            <a:r>
              <a:rPr dirty="0" sz="1400" spc="-5">
                <a:latin typeface="Arial MT"/>
                <a:cs typeface="Arial MT"/>
              </a:rPr>
              <a:t>some</a:t>
            </a:r>
            <a:r>
              <a:rPr dirty="0" sz="1400" spc="-15">
                <a:latin typeface="Arial MT"/>
                <a:cs typeface="Arial MT"/>
              </a:rPr>
              <a:t> </a:t>
            </a:r>
            <a:r>
              <a:rPr dirty="0" sz="1400" spc="-10">
                <a:latin typeface="Arial MT"/>
                <a:cs typeface="Arial MT"/>
              </a:rPr>
              <a:t>ways</a:t>
            </a:r>
            <a:r>
              <a:rPr dirty="0" sz="1400" spc="25">
                <a:latin typeface="Arial MT"/>
                <a:cs typeface="Arial MT"/>
              </a:rPr>
              <a:t> </a:t>
            </a:r>
            <a:r>
              <a:rPr dirty="0" sz="1400" spc="-5">
                <a:latin typeface="Arial MT"/>
                <a:cs typeface="Arial MT"/>
              </a:rPr>
              <a:t>email</a:t>
            </a:r>
            <a:r>
              <a:rPr dirty="0" sz="1400" spc="-15">
                <a:latin typeface="Arial MT"/>
                <a:cs typeface="Arial MT"/>
              </a:rPr>
              <a:t> </a:t>
            </a:r>
            <a:r>
              <a:rPr dirty="0" sz="1400">
                <a:latin typeface="Arial MT"/>
                <a:cs typeface="Arial MT"/>
              </a:rPr>
              <a:t>ad </a:t>
            </a:r>
            <a:r>
              <a:rPr dirty="0" sz="1400" spc="-370">
                <a:latin typeface="Arial MT"/>
                <a:cs typeface="Arial MT"/>
              </a:rPr>
              <a:t> </a:t>
            </a:r>
            <a:r>
              <a:rPr dirty="0" sz="1400">
                <a:latin typeface="Arial MT"/>
                <a:cs typeface="Arial MT"/>
              </a:rPr>
              <a:t>campaigns</a:t>
            </a:r>
            <a:r>
              <a:rPr dirty="0" sz="1400" spc="-45">
                <a:latin typeface="Arial MT"/>
                <a:cs typeface="Arial MT"/>
              </a:rPr>
              <a:t> </a:t>
            </a:r>
            <a:r>
              <a:rPr dirty="0" sz="1400">
                <a:latin typeface="Arial MT"/>
                <a:cs typeface="Arial MT"/>
              </a:rPr>
              <a:t>can</a:t>
            </a:r>
            <a:r>
              <a:rPr dirty="0" sz="1400" spc="-20">
                <a:latin typeface="Arial MT"/>
                <a:cs typeface="Arial MT"/>
              </a:rPr>
              <a:t> </a:t>
            </a:r>
            <a:r>
              <a:rPr dirty="0" sz="1400" spc="-5">
                <a:latin typeface="Arial MT"/>
                <a:cs typeface="Arial MT"/>
              </a:rPr>
              <a:t>contribute</a:t>
            </a:r>
            <a:r>
              <a:rPr dirty="0" sz="1400" spc="-45">
                <a:latin typeface="Arial MT"/>
                <a:cs typeface="Arial MT"/>
              </a:rPr>
              <a:t> </a:t>
            </a:r>
            <a:r>
              <a:rPr dirty="0" sz="1400">
                <a:latin typeface="Arial MT"/>
                <a:cs typeface="Arial MT"/>
              </a:rPr>
              <a:t>to</a:t>
            </a:r>
            <a:r>
              <a:rPr dirty="0" sz="1400" spc="-20">
                <a:latin typeface="Arial MT"/>
                <a:cs typeface="Arial MT"/>
              </a:rPr>
              <a:t> </a:t>
            </a:r>
            <a:r>
              <a:rPr dirty="0" sz="1400">
                <a:latin typeface="Arial MT"/>
                <a:cs typeface="Arial MT"/>
              </a:rPr>
              <a:t>brand</a:t>
            </a:r>
            <a:r>
              <a:rPr dirty="0" sz="1400" spc="-20">
                <a:latin typeface="Arial MT"/>
                <a:cs typeface="Arial MT"/>
              </a:rPr>
              <a:t> </a:t>
            </a:r>
            <a:r>
              <a:rPr dirty="0" sz="1400">
                <a:latin typeface="Arial MT"/>
                <a:cs typeface="Arial MT"/>
              </a:rPr>
              <a:t>awareness:</a:t>
            </a:r>
            <a:endParaRPr sz="1400">
              <a:latin typeface="Arial MT"/>
              <a:cs typeface="Arial MT"/>
            </a:endParaRPr>
          </a:p>
          <a:p>
            <a:pPr marL="12700">
              <a:lnSpc>
                <a:spcPct val="100000"/>
              </a:lnSpc>
              <a:spcBef>
                <a:spcPts val="5"/>
              </a:spcBef>
            </a:pPr>
            <a:r>
              <a:rPr dirty="0" sz="1400">
                <a:latin typeface="Arial MT"/>
                <a:cs typeface="Arial MT"/>
              </a:rPr>
              <a:t>Reach:</a:t>
            </a:r>
            <a:r>
              <a:rPr dirty="0" sz="1400" spc="-30">
                <a:latin typeface="Arial MT"/>
                <a:cs typeface="Arial MT"/>
              </a:rPr>
              <a:t> </a:t>
            </a:r>
            <a:r>
              <a:rPr dirty="0" sz="1400" spc="-5">
                <a:latin typeface="Arial MT"/>
                <a:cs typeface="Arial MT"/>
              </a:rPr>
              <a:t>Email</a:t>
            </a:r>
            <a:r>
              <a:rPr dirty="0" sz="1400">
                <a:latin typeface="Arial MT"/>
                <a:cs typeface="Arial MT"/>
              </a:rPr>
              <a:t> campaigns</a:t>
            </a:r>
            <a:r>
              <a:rPr dirty="0" sz="1400" spc="-40">
                <a:latin typeface="Arial MT"/>
                <a:cs typeface="Arial MT"/>
              </a:rPr>
              <a:t> </a:t>
            </a:r>
            <a:r>
              <a:rPr dirty="0" sz="1400">
                <a:latin typeface="Arial MT"/>
                <a:cs typeface="Arial MT"/>
              </a:rPr>
              <a:t>allow</a:t>
            </a:r>
            <a:r>
              <a:rPr dirty="0" sz="1400" spc="-10">
                <a:latin typeface="Arial MT"/>
                <a:cs typeface="Arial MT"/>
              </a:rPr>
              <a:t> </a:t>
            </a:r>
            <a:r>
              <a:rPr dirty="0" sz="1400">
                <a:latin typeface="Arial MT"/>
                <a:cs typeface="Arial MT"/>
              </a:rPr>
              <a:t>companies</a:t>
            </a:r>
            <a:r>
              <a:rPr dirty="0" sz="1400" spc="-35">
                <a:latin typeface="Arial MT"/>
                <a:cs typeface="Arial MT"/>
              </a:rPr>
              <a:t> </a:t>
            </a:r>
            <a:r>
              <a:rPr dirty="0" sz="1400">
                <a:latin typeface="Arial MT"/>
                <a:cs typeface="Arial MT"/>
              </a:rPr>
              <a:t>to</a:t>
            </a:r>
            <a:r>
              <a:rPr dirty="0" sz="1400" spc="-20">
                <a:latin typeface="Arial MT"/>
                <a:cs typeface="Arial MT"/>
              </a:rPr>
              <a:t> </a:t>
            </a:r>
            <a:r>
              <a:rPr dirty="0" sz="1400">
                <a:latin typeface="Arial MT"/>
                <a:cs typeface="Arial MT"/>
              </a:rPr>
              <a:t>reach</a:t>
            </a:r>
            <a:r>
              <a:rPr dirty="0" sz="1400" spc="-25">
                <a:latin typeface="Arial MT"/>
                <a:cs typeface="Arial MT"/>
              </a:rPr>
              <a:t> </a:t>
            </a:r>
            <a:r>
              <a:rPr dirty="0" sz="1400">
                <a:latin typeface="Arial MT"/>
                <a:cs typeface="Arial MT"/>
              </a:rPr>
              <a:t>a</a:t>
            </a:r>
            <a:r>
              <a:rPr dirty="0" sz="1400" spc="-20">
                <a:latin typeface="Arial MT"/>
                <a:cs typeface="Arial MT"/>
              </a:rPr>
              <a:t> </a:t>
            </a:r>
            <a:r>
              <a:rPr dirty="0" sz="1400">
                <a:latin typeface="Arial MT"/>
                <a:cs typeface="Arial MT"/>
              </a:rPr>
              <a:t>large</a:t>
            </a:r>
            <a:r>
              <a:rPr dirty="0" sz="1400" spc="-15">
                <a:latin typeface="Arial MT"/>
                <a:cs typeface="Arial MT"/>
              </a:rPr>
              <a:t> </a:t>
            </a:r>
            <a:r>
              <a:rPr dirty="0" sz="1400">
                <a:latin typeface="Arial MT"/>
                <a:cs typeface="Arial MT"/>
              </a:rPr>
              <a:t>audience</a:t>
            </a:r>
            <a:r>
              <a:rPr dirty="0" sz="1400" spc="-35">
                <a:latin typeface="Arial MT"/>
                <a:cs typeface="Arial MT"/>
              </a:rPr>
              <a:t> </a:t>
            </a:r>
            <a:r>
              <a:rPr dirty="0" sz="1400">
                <a:latin typeface="Arial MT"/>
                <a:cs typeface="Arial MT"/>
              </a:rPr>
              <a:t>directly</a:t>
            </a:r>
            <a:r>
              <a:rPr dirty="0" sz="1400" spc="-40">
                <a:latin typeface="Arial MT"/>
                <a:cs typeface="Arial MT"/>
              </a:rPr>
              <a:t> </a:t>
            </a:r>
            <a:r>
              <a:rPr dirty="0" sz="1400">
                <a:latin typeface="Arial MT"/>
                <a:cs typeface="Arial MT"/>
              </a:rPr>
              <a:t>in</a:t>
            </a:r>
            <a:r>
              <a:rPr dirty="0" sz="1400" spc="-5">
                <a:latin typeface="Arial MT"/>
                <a:cs typeface="Arial MT"/>
              </a:rPr>
              <a:t> </a:t>
            </a:r>
            <a:r>
              <a:rPr dirty="0" sz="1400">
                <a:latin typeface="Arial MT"/>
                <a:cs typeface="Arial MT"/>
              </a:rPr>
              <a:t>their</a:t>
            </a:r>
            <a:r>
              <a:rPr dirty="0" sz="1400" spc="-20">
                <a:latin typeface="Arial MT"/>
                <a:cs typeface="Arial MT"/>
              </a:rPr>
              <a:t> </a:t>
            </a:r>
            <a:r>
              <a:rPr dirty="0" sz="1400" spc="-5">
                <a:latin typeface="Arial MT"/>
                <a:cs typeface="Arial MT"/>
              </a:rPr>
              <a:t>inboxes,</a:t>
            </a:r>
            <a:endParaRPr sz="1400">
              <a:latin typeface="Arial MT"/>
              <a:cs typeface="Arial MT"/>
            </a:endParaRPr>
          </a:p>
          <a:p>
            <a:pPr marL="12700">
              <a:lnSpc>
                <a:spcPct val="100000"/>
              </a:lnSpc>
            </a:pPr>
            <a:r>
              <a:rPr dirty="0" sz="1400">
                <a:latin typeface="Arial MT"/>
                <a:cs typeface="Arial MT"/>
              </a:rPr>
              <a:t>making</a:t>
            </a:r>
            <a:r>
              <a:rPr dirty="0" sz="1400" spc="-40">
                <a:latin typeface="Arial MT"/>
                <a:cs typeface="Arial MT"/>
              </a:rPr>
              <a:t> </a:t>
            </a:r>
            <a:r>
              <a:rPr dirty="0" sz="1400">
                <a:latin typeface="Arial MT"/>
                <a:cs typeface="Arial MT"/>
              </a:rPr>
              <a:t>it</a:t>
            </a:r>
            <a:r>
              <a:rPr dirty="0" sz="1400" spc="-5">
                <a:latin typeface="Arial MT"/>
                <a:cs typeface="Arial MT"/>
              </a:rPr>
              <a:t> </a:t>
            </a:r>
            <a:r>
              <a:rPr dirty="0" sz="1400">
                <a:latin typeface="Arial MT"/>
                <a:cs typeface="Arial MT"/>
              </a:rPr>
              <a:t>easier</a:t>
            </a:r>
            <a:r>
              <a:rPr dirty="0" sz="1400" spc="-35">
                <a:latin typeface="Arial MT"/>
                <a:cs typeface="Arial MT"/>
              </a:rPr>
              <a:t> </a:t>
            </a:r>
            <a:r>
              <a:rPr dirty="0" sz="1400">
                <a:latin typeface="Arial MT"/>
                <a:cs typeface="Arial MT"/>
              </a:rPr>
              <a:t>to</a:t>
            </a:r>
            <a:r>
              <a:rPr dirty="0" sz="1400" spc="-25">
                <a:latin typeface="Arial MT"/>
                <a:cs typeface="Arial MT"/>
              </a:rPr>
              <a:t> </a:t>
            </a:r>
            <a:r>
              <a:rPr dirty="0" sz="1400">
                <a:latin typeface="Arial MT"/>
                <a:cs typeface="Arial MT"/>
              </a:rPr>
              <a:t>spread</a:t>
            </a:r>
            <a:r>
              <a:rPr dirty="0" sz="1400" spc="-35">
                <a:latin typeface="Arial MT"/>
                <a:cs typeface="Arial MT"/>
              </a:rPr>
              <a:t> </a:t>
            </a:r>
            <a:r>
              <a:rPr dirty="0" sz="1400">
                <a:latin typeface="Arial MT"/>
                <a:cs typeface="Arial MT"/>
              </a:rPr>
              <a:t>brand</a:t>
            </a:r>
            <a:r>
              <a:rPr dirty="0" sz="1400" spc="-35">
                <a:latin typeface="Arial MT"/>
                <a:cs typeface="Arial MT"/>
              </a:rPr>
              <a:t> </a:t>
            </a:r>
            <a:r>
              <a:rPr dirty="0" sz="1400">
                <a:latin typeface="Arial MT"/>
                <a:cs typeface="Arial MT"/>
              </a:rPr>
              <a:t>messaging</a:t>
            </a:r>
            <a:r>
              <a:rPr dirty="0" sz="1400" spc="-50">
                <a:latin typeface="Arial MT"/>
                <a:cs typeface="Arial MT"/>
              </a:rPr>
              <a:t> </a:t>
            </a:r>
            <a:r>
              <a:rPr dirty="0" sz="1400">
                <a:latin typeface="Arial MT"/>
                <a:cs typeface="Arial MT"/>
              </a:rPr>
              <a:t>and</a:t>
            </a:r>
            <a:r>
              <a:rPr dirty="0" sz="1400" spc="-25">
                <a:latin typeface="Arial MT"/>
                <a:cs typeface="Arial MT"/>
              </a:rPr>
              <a:t> </a:t>
            </a:r>
            <a:r>
              <a:rPr dirty="0" sz="1400">
                <a:latin typeface="Arial MT"/>
                <a:cs typeface="Arial MT"/>
              </a:rPr>
              <a:t>promotions.</a:t>
            </a:r>
            <a:endParaRPr sz="1400">
              <a:latin typeface="Arial MT"/>
              <a:cs typeface="Arial MT"/>
            </a:endParaRPr>
          </a:p>
          <a:p>
            <a:pPr marL="12700" marR="5080">
              <a:lnSpc>
                <a:spcPct val="100000"/>
              </a:lnSpc>
            </a:pPr>
            <a:r>
              <a:rPr dirty="0" sz="1400" spc="-5">
                <a:latin typeface="Arial MT"/>
                <a:cs typeface="Arial MT"/>
              </a:rPr>
              <a:t>Personalization: Effective email </a:t>
            </a:r>
            <a:r>
              <a:rPr dirty="0" sz="1400">
                <a:latin typeface="Arial MT"/>
                <a:cs typeface="Arial MT"/>
              </a:rPr>
              <a:t>campaigns can be personalized based on customer </a:t>
            </a:r>
            <a:r>
              <a:rPr dirty="0" sz="1400" spc="5">
                <a:latin typeface="Arial MT"/>
                <a:cs typeface="Arial MT"/>
              </a:rPr>
              <a:t> </a:t>
            </a:r>
            <a:r>
              <a:rPr dirty="0" sz="1400" spc="-5">
                <a:latin typeface="Arial MT"/>
                <a:cs typeface="Arial MT"/>
              </a:rPr>
              <a:t>preferences,</a:t>
            </a:r>
            <a:r>
              <a:rPr dirty="0" sz="1400" spc="-40">
                <a:latin typeface="Arial MT"/>
                <a:cs typeface="Arial MT"/>
              </a:rPr>
              <a:t> </a:t>
            </a:r>
            <a:r>
              <a:rPr dirty="0" sz="1400" spc="-5">
                <a:latin typeface="Arial MT"/>
                <a:cs typeface="Arial MT"/>
              </a:rPr>
              <a:t>behavior, </a:t>
            </a:r>
            <a:r>
              <a:rPr dirty="0" sz="1400">
                <a:latin typeface="Arial MT"/>
                <a:cs typeface="Arial MT"/>
              </a:rPr>
              <a:t>and</a:t>
            </a:r>
            <a:r>
              <a:rPr dirty="0" sz="1400" spc="-5">
                <a:latin typeface="Arial MT"/>
                <a:cs typeface="Arial MT"/>
              </a:rPr>
              <a:t> demographics,</a:t>
            </a:r>
            <a:r>
              <a:rPr dirty="0" sz="1400" spc="-40">
                <a:latin typeface="Arial MT"/>
                <a:cs typeface="Arial MT"/>
              </a:rPr>
              <a:t> </a:t>
            </a:r>
            <a:r>
              <a:rPr dirty="0" sz="1400">
                <a:latin typeface="Arial MT"/>
                <a:cs typeface="Arial MT"/>
              </a:rPr>
              <a:t>leading</a:t>
            </a:r>
            <a:r>
              <a:rPr dirty="0" sz="1400" spc="-10">
                <a:latin typeface="Arial MT"/>
                <a:cs typeface="Arial MT"/>
              </a:rPr>
              <a:t> </a:t>
            </a:r>
            <a:r>
              <a:rPr dirty="0" sz="1400">
                <a:latin typeface="Arial MT"/>
                <a:cs typeface="Arial MT"/>
              </a:rPr>
              <a:t>to</a:t>
            </a:r>
            <a:r>
              <a:rPr dirty="0" sz="1400" spc="-5">
                <a:latin typeface="Arial MT"/>
                <a:cs typeface="Arial MT"/>
              </a:rPr>
              <a:t> more</a:t>
            </a:r>
            <a:r>
              <a:rPr dirty="0" sz="1400" spc="-10">
                <a:latin typeface="Arial MT"/>
                <a:cs typeface="Arial MT"/>
              </a:rPr>
              <a:t> </a:t>
            </a:r>
            <a:r>
              <a:rPr dirty="0" sz="1400">
                <a:latin typeface="Arial MT"/>
                <a:cs typeface="Arial MT"/>
              </a:rPr>
              <a:t>engaging</a:t>
            </a:r>
            <a:r>
              <a:rPr dirty="0" sz="1400" spc="-30">
                <a:latin typeface="Arial MT"/>
                <a:cs typeface="Arial MT"/>
              </a:rPr>
              <a:t> </a:t>
            </a:r>
            <a:r>
              <a:rPr dirty="0" sz="1400">
                <a:latin typeface="Arial MT"/>
                <a:cs typeface="Arial MT"/>
              </a:rPr>
              <a:t>content</a:t>
            </a:r>
            <a:r>
              <a:rPr dirty="0" sz="1400" spc="-30">
                <a:latin typeface="Arial MT"/>
                <a:cs typeface="Arial MT"/>
              </a:rPr>
              <a:t> </a:t>
            </a:r>
            <a:r>
              <a:rPr dirty="0" sz="1400">
                <a:latin typeface="Arial MT"/>
                <a:cs typeface="Arial MT"/>
              </a:rPr>
              <a:t>and</a:t>
            </a:r>
            <a:r>
              <a:rPr dirty="0" sz="1400" spc="-10">
                <a:latin typeface="Arial MT"/>
                <a:cs typeface="Arial MT"/>
              </a:rPr>
              <a:t> </a:t>
            </a:r>
            <a:r>
              <a:rPr dirty="0" sz="1400">
                <a:latin typeface="Arial MT"/>
                <a:cs typeface="Arial MT"/>
              </a:rPr>
              <a:t>better</a:t>
            </a:r>
            <a:r>
              <a:rPr dirty="0" sz="1400" spc="-30">
                <a:latin typeface="Arial MT"/>
                <a:cs typeface="Arial MT"/>
              </a:rPr>
              <a:t> </a:t>
            </a:r>
            <a:r>
              <a:rPr dirty="0" sz="1400">
                <a:latin typeface="Arial MT"/>
                <a:cs typeface="Arial MT"/>
              </a:rPr>
              <a:t>brand </a:t>
            </a:r>
            <a:r>
              <a:rPr dirty="0" sz="1400" spc="-375">
                <a:latin typeface="Arial MT"/>
                <a:cs typeface="Arial MT"/>
              </a:rPr>
              <a:t> </a:t>
            </a:r>
            <a:r>
              <a:rPr dirty="0" sz="1400">
                <a:latin typeface="Arial MT"/>
                <a:cs typeface="Arial MT"/>
              </a:rPr>
              <a:t>perception.</a:t>
            </a:r>
            <a:endParaRPr sz="1400">
              <a:latin typeface="Arial MT"/>
              <a:cs typeface="Arial MT"/>
            </a:endParaRPr>
          </a:p>
          <a:p>
            <a:pPr marL="12700">
              <a:lnSpc>
                <a:spcPts val="1910"/>
              </a:lnSpc>
            </a:pPr>
            <a:r>
              <a:rPr b="1" dirty="0" sz="1600" spc="-5">
                <a:latin typeface="Arial"/>
                <a:cs typeface="Arial"/>
                <a:hlinkClick r:id="rId1"/>
              </a:rPr>
              <a:t>Email:parloargo@gmail.com</a:t>
            </a:r>
            <a:endParaRPr sz="1600">
              <a:latin typeface="Arial"/>
              <a:cs typeface="Arial"/>
            </a:endParaRPr>
          </a:p>
        </p:txBody>
      </p:sp>
      <p:pic>
        <p:nvPicPr>
          <p:cNvPr id="2097174" name="object 4"/>
          <p:cNvPicPr>
            <a:picLocks/>
          </p:cNvPicPr>
          <p:nvPr/>
        </p:nvPicPr>
        <p:blipFill>
          <a:blip xmlns:r="http://schemas.openxmlformats.org/officeDocument/2006/relationships" r:embed="rId2" cstate="print"/>
          <a:stretch>
            <a:fillRect/>
          </a:stretch>
        </p:blipFill>
        <p:spPr>
          <a:xfrm>
            <a:off x="1493519" y="2619755"/>
            <a:ext cx="4108704" cy="2269236"/>
          </a:xfrm>
          <a:prstGeom prst="rect"/>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02" name="object 2"/>
          <p:cNvSpPr txBox="1">
            <a:spLocks noGrp="1"/>
          </p:cNvSpPr>
          <p:nvPr>
            <p:ph type="title"/>
          </p:nvPr>
        </p:nvSpPr>
        <p:spPr>
          <a:xfrm>
            <a:off x="78739" y="0"/>
            <a:ext cx="2917190" cy="317500"/>
          </a:xfrm>
          <a:prstGeom prst="rect"/>
        </p:spPr>
        <p:txBody>
          <a:bodyPr bIns="0" lIns="0" rIns="0" rtlCol="0" tIns="12700" vert="horz" wrap="square">
            <a:spAutoFit/>
          </a:bodyPr>
          <a:p>
            <a:pPr marL="12700">
              <a:lnSpc>
                <a:spcPct val="100000"/>
              </a:lnSpc>
              <a:spcBef>
                <a:spcPts val="100"/>
              </a:spcBef>
            </a:pPr>
            <a:r>
              <a:rPr dirty="0" sz="2100">
                <a:solidFill>
                  <a:srgbClr val="434343"/>
                </a:solidFill>
              </a:rPr>
              <a:t>Email</a:t>
            </a:r>
            <a:r>
              <a:rPr dirty="0" sz="2100" spc="-15">
                <a:solidFill>
                  <a:srgbClr val="434343"/>
                </a:solidFill>
              </a:rPr>
              <a:t> </a:t>
            </a:r>
            <a:r>
              <a:rPr dirty="0" sz="2100" spc="-10">
                <a:solidFill>
                  <a:srgbClr val="434343"/>
                </a:solidFill>
              </a:rPr>
              <a:t>Ad </a:t>
            </a:r>
            <a:r>
              <a:rPr dirty="0" sz="2100" spc="-5">
                <a:solidFill>
                  <a:srgbClr val="434343"/>
                </a:solidFill>
              </a:rPr>
              <a:t>Campaign 2 </a:t>
            </a:r>
            <a:r>
              <a:rPr dirty="0" sz="2100">
                <a:solidFill>
                  <a:srgbClr val="434343"/>
                </a:solidFill>
              </a:rPr>
              <a:t>-</a:t>
            </a:r>
            <a:endParaRPr sz="2100"/>
          </a:p>
        </p:txBody>
      </p:sp>
      <p:sp>
        <p:nvSpPr>
          <p:cNvPr id="1048703" name="object 3"/>
          <p:cNvSpPr txBox="1"/>
          <p:nvPr/>
        </p:nvSpPr>
        <p:spPr>
          <a:xfrm>
            <a:off x="78739" y="383801"/>
            <a:ext cx="7432040" cy="2511730"/>
          </a:xfrm>
          <a:prstGeom prst="rect"/>
        </p:spPr>
        <p:txBody>
          <a:bodyPr bIns="0" lIns="0" rIns="0" rtlCol="0" tIns="19050" vert="horz" wrap="square">
            <a:spAutoFit/>
          </a:bodyPr>
          <a:p>
            <a:pPr indent="69850" marL="12700" marR="107950">
              <a:lnSpc>
                <a:spcPct val="102400"/>
              </a:lnSpc>
              <a:spcBef>
                <a:spcPts val="150"/>
              </a:spcBef>
            </a:pPr>
            <a:r>
              <a:rPr b="1" dirty="0" sz="1600" spc="-5">
                <a:solidFill>
                  <a:srgbClr val="434343"/>
                </a:solidFill>
                <a:latin typeface="Arial"/>
                <a:cs typeface="Arial"/>
              </a:rPr>
              <a:t>Lead Generation: </a:t>
            </a:r>
            <a:r>
              <a:rPr b="1" dirty="0" sz="1400" spc="-5">
                <a:latin typeface="Arial"/>
                <a:cs typeface="Arial"/>
              </a:rPr>
              <a:t>Target </a:t>
            </a:r>
            <a:r>
              <a:rPr b="1" dirty="0" sz="1400" spc="-10">
                <a:latin typeface="Arial"/>
                <a:cs typeface="Arial"/>
              </a:rPr>
              <a:t>Audience </a:t>
            </a:r>
            <a:r>
              <a:rPr b="1" dirty="0" sz="1400" spc="-5">
                <a:latin typeface="Arial"/>
                <a:cs typeface="Arial"/>
              </a:rPr>
              <a:t>Definition</a:t>
            </a:r>
            <a:r>
              <a:rPr dirty="0" sz="1400" spc="-5">
                <a:latin typeface="Arial MT"/>
                <a:cs typeface="Arial MT"/>
              </a:rPr>
              <a:t>: </a:t>
            </a:r>
            <a:r>
              <a:rPr dirty="0" sz="1400">
                <a:latin typeface="Arial MT"/>
                <a:cs typeface="Arial MT"/>
              </a:rPr>
              <a:t>Clearly define the target audience for </a:t>
            </a:r>
            <a:r>
              <a:rPr dirty="0" sz="1400" spc="5">
                <a:latin typeface="Arial MT"/>
                <a:cs typeface="Arial MT"/>
              </a:rPr>
              <a:t> </a:t>
            </a:r>
            <a:r>
              <a:rPr dirty="0" sz="1400" spc="-5">
                <a:latin typeface="Arial MT"/>
                <a:cs typeface="Arial MT"/>
              </a:rPr>
              <a:t>Parle</a:t>
            </a:r>
            <a:r>
              <a:rPr dirty="0" sz="1400" spc="-15">
                <a:latin typeface="Arial MT"/>
                <a:cs typeface="Arial MT"/>
              </a:rPr>
              <a:t> </a:t>
            </a:r>
            <a:r>
              <a:rPr dirty="0" sz="1400">
                <a:latin typeface="Arial MT"/>
                <a:cs typeface="Arial MT"/>
              </a:rPr>
              <a:t>Agro's</a:t>
            </a:r>
            <a:r>
              <a:rPr dirty="0" sz="1400" spc="-15">
                <a:latin typeface="Arial MT"/>
                <a:cs typeface="Arial MT"/>
              </a:rPr>
              <a:t> </a:t>
            </a:r>
            <a:r>
              <a:rPr dirty="0" sz="1400">
                <a:latin typeface="Arial MT"/>
                <a:cs typeface="Arial MT"/>
              </a:rPr>
              <a:t>products.</a:t>
            </a:r>
            <a:r>
              <a:rPr dirty="0" sz="1400" spc="-30">
                <a:latin typeface="Arial MT"/>
                <a:cs typeface="Arial MT"/>
              </a:rPr>
              <a:t> </a:t>
            </a:r>
            <a:r>
              <a:rPr dirty="0" sz="1400" spc="-5">
                <a:latin typeface="Arial MT"/>
                <a:cs typeface="Arial MT"/>
              </a:rPr>
              <a:t>Understand</a:t>
            </a:r>
            <a:r>
              <a:rPr dirty="0" sz="1400" spc="-40">
                <a:latin typeface="Arial MT"/>
                <a:cs typeface="Arial MT"/>
              </a:rPr>
              <a:t> </a:t>
            </a:r>
            <a:r>
              <a:rPr dirty="0" sz="1400">
                <a:latin typeface="Arial MT"/>
                <a:cs typeface="Arial MT"/>
              </a:rPr>
              <a:t>their</a:t>
            </a:r>
            <a:r>
              <a:rPr dirty="0" sz="1400" spc="-10">
                <a:latin typeface="Arial MT"/>
                <a:cs typeface="Arial MT"/>
              </a:rPr>
              <a:t> </a:t>
            </a:r>
            <a:r>
              <a:rPr dirty="0" sz="1400" spc="-5">
                <a:latin typeface="Arial MT"/>
                <a:cs typeface="Arial MT"/>
              </a:rPr>
              <a:t>demographics,</a:t>
            </a:r>
            <a:r>
              <a:rPr dirty="0" sz="1400" spc="-40">
                <a:latin typeface="Arial MT"/>
                <a:cs typeface="Arial MT"/>
              </a:rPr>
              <a:t> </a:t>
            </a:r>
            <a:r>
              <a:rPr dirty="0" sz="1400">
                <a:latin typeface="Arial MT"/>
                <a:cs typeface="Arial MT"/>
              </a:rPr>
              <a:t>interests,</a:t>
            </a:r>
            <a:r>
              <a:rPr dirty="0" sz="1400" spc="-30">
                <a:latin typeface="Arial MT"/>
                <a:cs typeface="Arial MT"/>
              </a:rPr>
              <a:t> </a:t>
            </a:r>
            <a:r>
              <a:rPr dirty="0" sz="1400" spc="-5">
                <a:latin typeface="Arial MT"/>
                <a:cs typeface="Arial MT"/>
              </a:rPr>
              <a:t>behavior,</a:t>
            </a:r>
            <a:r>
              <a:rPr dirty="0" sz="1400" spc="-25">
                <a:latin typeface="Arial MT"/>
                <a:cs typeface="Arial MT"/>
              </a:rPr>
              <a:t> </a:t>
            </a:r>
            <a:r>
              <a:rPr dirty="0" sz="1400">
                <a:latin typeface="Arial MT"/>
                <a:cs typeface="Arial MT"/>
              </a:rPr>
              <a:t>and</a:t>
            </a:r>
            <a:r>
              <a:rPr dirty="0" sz="1400" spc="-10">
                <a:latin typeface="Arial MT"/>
                <a:cs typeface="Arial MT"/>
              </a:rPr>
              <a:t> </a:t>
            </a:r>
            <a:r>
              <a:rPr dirty="0" sz="1400">
                <a:latin typeface="Arial MT"/>
                <a:cs typeface="Arial MT"/>
              </a:rPr>
              <a:t>pain</a:t>
            </a:r>
            <a:r>
              <a:rPr dirty="0" sz="1400" spc="-10">
                <a:latin typeface="Arial MT"/>
                <a:cs typeface="Arial MT"/>
              </a:rPr>
              <a:t> </a:t>
            </a:r>
            <a:r>
              <a:rPr dirty="0" sz="1400">
                <a:latin typeface="Arial MT"/>
                <a:cs typeface="Arial MT"/>
              </a:rPr>
              <a:t>points</a:t>
            </a:r>
            <a:r>
              <a:rPr dirty="0" sz="1400" spc="-15">
                <a:latin typeface="Arial MT"/>
                <a:cs typeface="Arial MT"/>
              </a:rPr>
              <a:t> </a:t>
            </a:r>
            <a:r>
              <a:rPr dirty="0" sz="1400">
                <a:latin typeface="Arial MT"/>
                <a:cs typeface="Arial MT"/>
              </a:rPr>
              <a:t>to </a:t>
            </a:r>
            <a:r>
              <a:rPr dirty="0" sz="1400" spc="-375">
                <a:latin typeface="Arial MT"/>
                <a:cs typeface="Arial MT"/>
              </a:rPr>
              <a:t> </a:t>
            </a:r>
            <a:r>
              <a:rPr dirty="0" sz="1400">
                <a:latin typeface="Arial MT"/>
                <a:cs typeface="Arial MT"/>
              </a:rPr>
              <a:t>create</a:t>
            </a:r>
            <a:r>
              <a:rPr dirty="0" sz="1400" spc="-50">
                <a:latin typeface="Arial MT"/>
                <a:cs typeface="Arial MT"/>
              </a:rPr>
              <a:t> </a:t>
            </a:r>
            <a:r>
              <a:rPr dirty="0" sz="1400">
                <a:latin typeface="Arial MT"/>
                <a:cs typeface="Arial MT"/>
              </a:rPr>
              <a:t>targeted</a:t>
            </a:r>
            <a:r>
              <a:rPr dirty="0" sz="1400" spc="-45">
                <a:latin typeface="Arial MT"/>
                <a:cs typeface="Arial MT"/>
              </a:rPr>
              <a:t> </a:t>
            </a:r>
            <a:r>
              <a:rPr dirty="0" sz="1400">
                <a:latin typeface="Arial MT"/>
                <a:cs typeface="Arial MT"/>
              </a:rPr>
              <a:t>marketing</a:t>
            </a:r>
            <a:r>
              <a:rPr dirty="0" sz="1400" spc="-45">
                <a:latin typeface="Arial MT"/>
                <a:cs typeface="Arial MT"/>
              </a:rPr>
              <a:t> </a:t>
            </a:r>
            <a:r>
              <a:rPr dirty="0" sz="1400">
                <a:latin typeface="Arial MT"/>
                <a:cs typeface="Arial MT"/>
              </a:rPr>
              <a:t>campaigns.</a:t>
            </a:r>
            <a:endParaRPr sz="1400">
              <a:latin typeface="Arial MT"/>
              <a:cs typeface="Arial MT"/>
            </a:endParaRPr>
          </a:p>
          <a:p>
            <a:pPr marL="12700" marR="5080">
              <a:lnSpc>
                <a:spcPct val="100000"/>
              </a:lnSpc>
            </a:pPr>
            <a:r>
              <a:rPr b="1" dirty="0" sz="1400" spc="-5">
                <a:latin typeface="Arial"/>
                <a:cs typeface="Arial"/>
              </a:rPr>
              <a:t>Online</a:t>
            </a:r>
            <a:r>
              <a:rPr b="1" dirty="0" sz="1400" spc="-30">
                <a:latin typeface="Arial"/>
                <a:cs typeface="Arial"/>
              </a:rPr>
              <a:t> </a:t>
            </a:r>
            <a:r>
              <a:rPr b="1" dirty="0" sz="1400">
                <a:latin typeface="Arial"/>
                <a:cs typeface="Arial"/>
              </a:rPr>
              <a:t>Presence</a:t>
            </a:r>
            <a:r>
              <a:rPr dirty="0" sz="1400">
                <a:latin typeface="Arial MT"/>
                <a:cs typeface="Arial MT"/>
              </a:rPr>
              <a:t>:</a:t>
            </a:r>
            <a:r>
              <a:rPr dirty="0" sz="1400" spc="-35">
                <a:latin typeface="Arial MT"/>
                <a:cs typeface="Arial MT"/>
              </a:rPr>
              <a:t> </a:t>
            </a:r>
            <a:r>
              <a:rPr dirty="0" sz="1400">
                <a:latin typeface="Arial MT"/>
                <a:cs typeface="Arial MT"/>
              </a:rPr>
              <a:t>Enhance</a:t>
            </a:r>
            <a:r>
              <a:rPr dirty="0" sz="1400" spc="-25">
                <a:latin typeface="Arial MT"/>
                <a:cs typeface="Arial MT"/>
              </a:rPr>
              <a:t> </a:t>
            </a:r>
            <a:r>
              <a:rPr dirty="0" sz="1400">
                <a:latin typeface="Arial MT"/>
                <a:cs typeface="Arial MT"/>
              </a:rPr>
              <a:t>the</a:t>
            </a:r>
            <a:r>
              <a:rPr dirty="0" sz="1400" spc="-25">
                <a:latin typeface="Arial MT"/>
                <a:cs typeface="Arial MT"/>
              </a:rPr>
              <a:t> </a:t>
            </a:r>
            <a:r>
              <a:rPr dirty="0" sz="1400" spc="-5">
                <a:latin typeface="Arial MT"/>
                <a:cs typeface="Arial MT"/>
              </a:rPr>
              <a:t>company's</a:t>
            </a:r>
            <a:r>
              <a:rPr dirty="0" sz="1400" spc="-15">
                <a:latin typeface="Arial MT"/>
                <a:cs typeface="Arial MT"/>
              </a:rPr>
              <a:t> </a:t>
            </a:r>
            <a:r>
              <a:rPr dirty="0" sz="1400">
                <a:latin typeface="Arial MT"/>
                <a:cs typeface="Arial MT"/>
              </a:rPr>
              <a:t>online</a:t>
            </a:r>
            <a:r>
              <a:rPr dirty="0" sz="1400" spc="-20">
                <a:latin typeface="Arial MT"/>
                <a:cs typeface="Arial MT"/>
              </a:rPr>
              <a:t> </a:t>
            </a:r>
            <a:r>
              <a:rPr dirty="0" sz="1400">
                <a:latin typeface="Arial MT"/>
                <a:cs typeface="Arial MT"/>
              </a:rPr>
              <a:t>presence</a:t>
            </a:r>
            <a:r>
              <a:rPr dirty="0" sz="1400" spc="-40">
                <a:latin typeface="Arial MT"/>
                <a:cs typeface="Arial MT"/>
              </a:rPr>
              <a:t> </a:t>
            </a:r>
            <a:r>
              <a:rPr dirty="0" sz="1400">
                <a:latin typeface="Arial MT"/>
                <a:cs typeface="Arial MT"/>
              </a:rPr>
              <a:t>through</a:t>
            </a:r>
            <a:r>
              <a:rPr dirty="0" sz="1400" spc="-40">
                <a:latin typeface="Arial MT"/>
                <a:cs typeface="Arial MT"/>
              </a:rPr>
              <a:t> </a:t>
            </a:r>
            <a:r>
              <a:rPr dirty="0" sz="1400">
                <a:latin typeface="Arial MT"/>
                <a:cs typeface="Arial MT"/>
              </a:rPr>
              <a:t>a</a:t>
            </a:r>
            <a:r>
              <a:rPr dirty="0" sz="1400" spc="-5">
                <a:latin typeface="Arial MT"/>
                <a:cs typeface="Arial MT"/>
              </a:rPr>
              <a:t> </a:t>
            </a:r>
            <a:r>
              <a:rPr dirty="0" sz="1400">
                <a:latin typeface="Arial MT"/>
                <a:cs typeface="Arial MT"/>
              </a:rPr>
              <a:t>well-designed</a:t>
            </a:r>
            <a:r>
              <a:rPr dirty="0" sz="1400" spc="-35">
                <a:latin typeface="Arial MT"/>
                <a:cs typeface="Arial MT"/>
              </a:rPr>
              <a:t> </a:t>
            </a:r>
            <a:r>
              <a:rPr dirty="0" sz="1400">
                <a:latin typeface="Arial MT"/>
                <a:cs typeface="Arial MT"/>
              </a:rPr>
              <a:t>and</a:t>
            </a:r>
            <a:r>
              <a:rPr dirty="0" sz="1400" spc="-15">
                <a:latin typeface="Arial MT"/>
                <a:cs typeface="Arial MT"/>
              </a:rPr>
              <a:t> </a:t>
            </a:r>
            <a:r>
              <a:rPr dirty="0" sz="1400">
                <a:latin typeface="Arial MT"/>
                <a:cs typeface="Arial MT"/>
              </a:rPr>
              <a:t>user- </a:t>
            </a:r>
            <a:r>
              <a:rPr dirty="0" sz="1400" spc="-370">
                <a:latin typeface="Arial MT"/>
                <a:cs typeface="Arial MT"/>
              </a:rPr>
              <a:t> </a:t>
            </a:r>
            <a:r>
              <a:rPr dirty="0" sz="1400">
                <a:latin typeface="Arial MT"/>
                <a:cs typeface="Arial MT"/>
              </a:rPr>
              <a:t>friendly</a:t>
            </a:r>
            <a:r>
              <a:rPr dirty="0" sz="1400" spc="-40">
                <a:latin typeface="Arial MT"/>
                <a:cs typeface="Arial MT"/>
              </a:rPr>
              <a:t> </a:t>
            </a:r>
            <a:r>
              <a:rPr dirty="0" sz="1400" spc="-5">
                <a:latin typeface="Arial MT"/>
                <a:cs typeface="Arial MT"/>
              </a:rPr>
              <a:t>website.</a:t>
            </a:r>
            <a:r>
              <a:rPr dirty="0" sz="1400" spc="-15">
                <a:latin typeface="Arial MT"/>
                <a:cs typeface="Arial MT"/>
              </a:rPr>
              <a:t> </a:t>
            </a:r>
            <a:r>
              <a:rPr dirty="0" sz="1400">
                <a:latin typeface="Arial MT"/>
                <a:cs typeface="Arial MT"/>
              </a:rPr>
              <a:t>Optimize</a:t>
            </a:r>
            <a:r>
              <a:rPr dirty="0" sz="1400" spc="-40">
                <a:latin typeface="Arial MT"/>
                <a:cs typeface="Arial MT"/>
              </a:rPr>
              <a:t> </a:t>
            </a:r>
            <a:r>
              <a:rPr dirty="0" sz="1400">
                <a:latin typeface="Arial MT"/>
                <a:cs typeface="Arial MT"/>
              </a:rPr>
              <a:t>the</a:t>
            </a:r>
            <a:r>
              <a:rPr dirty="0" sz="1400" spc="-20">
                <a:latin typeface="Arial MT"/>
                <a:cs typeface="Arial MT"/>
              </a:rPr>
              <a:t> </a:t>
            </a:r>
            <a:r>
              <a:rPr dirty="0" sz="1400" spc="-5">
                <a:latin typeface="Arial MT"/>
                <a:cs typeface="Arial MT"/>
              </a:rPr>
              <a:t>website</a:t>
            </a:r>
            <a:r>
              <a:rPr dirty="0" sz="1400" spc="-15">
                <a:latin typeface="Arial MT"/>
                <a:cs typeface="Arial MT"/>
              </a:rPr>
              <a:t> </a:t>
            </a:r>
            <a:r>
              <a:rPr dirty="0" sz="1400">
                <a:latin typeface="Arial MT"/>
                <a:cs typeface="Arial MT"/>
              </a:rPr>
              <a:t>for</a:t>
            </a:r>
            <a:r>
              <a:rPr dirty="0" sz="1400" spc="-20">
                <a:latin typeface="Arial MT"/>
                <a:cs typeface="Arial MT"/>
              </a:rPr>
              <a:t> </a:t>
            </a:r>
            <a:r>
              <a:rPr dirty="0" sz="1400">
                <a:latin typeface="Arial MT"/>
                <a:cs typeface="Arial MT"/>
              </a:rPr>
              <a:t>search</a:t>
            </a:r>
            <a:r>
              <a:rPr dirty="0" sz="1400" spc="-40">
                <a:latin typeface="Arial MT"/>
                <a:cs typeface="Arial MT"/>
              </a:rPr>
              <a:t> </a:t>
            </a:r>
            <a:r>
              <a:rPr dirty="0" sz="1400">
                <a:latin typeface="Arial MT"/>
                <a:cs typeface="Arial MT"/>
              </a:rPr>
              <a:t>engines</a:t>
            </a:r>
            <a:r>
              <a:rPr dirty="0" sz="1400" spc="-30">
                <a:latin typeface="Arial MT"/>
                <a:cs typeface="Arial MT"/>
              </a:rPr>
              <a:t> </a:t>
            </a:r>
            <a:r>
              <a:rPr dirty="0" sz="1400">
                <a:latin typeface="Arial MT"/>
                <a:cs typeface="Arial MT"/>
              </a:rPr>
              <a:t>(SEO)</a:t>
            </a:r>
            <a:r>
              <a:rPr dirty="0" sz="1400" spc="-15">
                <a:latin typeface="Arial MT"/>
                <a:cs typeface="Arial MT"/>
              </a:rPr>
              <a:t> </a:t>
            </a:r>
            <a:r>
              <a:rPr dirty="0" sz="1400">
                <a:latin typeface="Arial MT"/>
                <a:cs typeface="Arial MT"/>
              </a:rPr>
              <a:t>to</a:t>
            </a:r>
            <a:r>
              <a:rPr dirty="0" sz="1400" spc="-20">
                <a:latin typeface="Arial MT"/>
                <a:cs typeface="Arial MT"/>
              </a:rPr>
              <a:t> </a:t>
            </a:r>
            <a:r>
              <a:rPr dirty="0" sz="1400">
                <a:latin typeface="Arial MT"/>
                <a:cs typeface="Arial MT"/>
              </a:rPr>
              <a:t>attract</a:t>
            </a:r>
            <a:r>
              <a:rPr dirty="0" sz="1400" spc="-45">
                <a:latin typeface="Arial MT"/>
                <a:cs typeface="Arial MT"/>
              </a:rPr>
              <a:t> </a:t>
            </a:r>
            <a:r>
              <a:rPr dirty="0" sz="1400">
                <a:latin typeface="Arial MT"/>
                <a:cs typeface="Arial MT"/>
              </a:rPr>
              <a:t>organic</a:t>
            </a:r>
            <a:r>
              <a:rPr dirty="0" sz="1400" spc="-30">
                <a:latin typeface="Arial MT"/>
                <a:cs typeface="Arial MT"/>
              </a:rPr>
              <a:t> </a:t>
            </a:r>
            <a:r>
              <a:rPr dirty="0" sz="1400">
                <a:latin typeface="Arial MT"/>
                <a:cs typeface="Arial MT"/>
              </a:rPr>
              <a:t>traffic.</a:t>
            </a:r>
            <a:endParaRPr sz="1400">
              <a:latin typeface="Arial MT"/>
              <a:cs typeface="Arial MT"/>
            </a:endParaRPr>
          </a:p>
          <a:p>
            <a:pPr marL="12700" marR="57785">
              <a:lnSpc>
                <a:spcPct val="100000"/>
              </a:lnSpc>
            </a:pPr>
            <a:r>
              <a:rPr b="1" dirty="0" sz="1400" spc="-5">
                <a:latin typeface="Arial"/>
                <a:cs typeface="Arial"/>
              </a:rPr>
              <a:t>Content Marketing</a:t>
            </a:r>
            <a:r>
              <a:rPr dirty="0" sz="1400" spc="-5">
                <a:latin typeface="Arial MT"/>
                <a:cs typeface="Arial MT"/>
              </a:rPr>
              <a:t>: Develop </a:t>
            </a:r>
            <a:r>
              <a:rPr dirty="0" sz="1400">
                <a:latin typeface="Arial MT"/>
                <a:cs typeface="Arial MT"/>
              </a:rPr>
              <a:t>engaging and </a:t>
            </a:r>
            <a:r>
              <a:rPr dirty="0" sz="1400" spc="-5">
                <a:latin typeface="Arial MT"/>
                <a:cs typeface="Arial MT"/>
              </a:rPr>
              <a:t>informative </a:t>
            </a:r>
            <a:r>
              <a:rPr dirty="0" sz="1400">
                <a:latin typeface="Arial MT"/>
                <a:cs typeface="Arial MT"/>
              </a:rPr>
              <a:t>content related to Parle Agro's </a:t>
            </a:r>
            <a:r>
              <a:rPr dirty="0" sz="1400" spc="5">
                <a:latin typeface="Arial MT"/>
                <a:cs typeface="Arial MT"/>
              </a:rPr>
              <a:t> </a:t>
            </a:r>
            <a:r>
              <a:rPr dirty="0" sz="1400">
                <a:latin typeface="Arial MT"/>
                <a:cs typeface="Arial MT"/>
              </a:rPr>
              <a:t>products.</a:t>
            </a:r>
            <a:r>
              <a:rPr dirty="0" sz="1400" spc="-45">
                <a:latin typeface="Arial MT"/>
                <a:cs typeface="Arial MT"/>
              </a:rPr>
              <a:t> </a:t>
            </a:r>
            <a:r>
              <a:rPr dirty="0" sz="1400" spc="-5">
                <a:latin typeface="Arial MT"/>
                <a:cs typeface="Arial MT"/>
              </a:rPr>
              <a:t>This</a:t>
            </a:r>
            <a:r>
              <a:rPr dirty="0" sz="1400" spc="-15">
                <a:latin typeface="Arial MT"/>
                <a:cs typeface="Arial MT"/>
              </a:rPr>
              <a:t> </a:t>
            </a:r>
            <a:r>
              <a:rPr dirty="0" sz="1400">
                <a:latin typeface="Arial MT"/>
                <a:cs typeface="Arial MT"/>
              </a:rPr>
              <a:t>could</a:t>
            </a:r>
            <a:r>
              <a:rPr dirty="0" sz="1400" spc="-15">
                <a:latin typeface="Arial MT"/>
                <a:cs typeface="Arial MT"/>
              </a:rPr>
              <a:t> </a:t>
            </a:r>
            <a:r>
              <a:rPr dirty="0" sz="1400">
                <a:latin typeface="Arial MT"/>
                <a:cs typeface="Arial MT"/>
              </a:rPr>
              <a:t>include</a:t>
            </a:r>
            <a:r>
              <a:rPr dirty="0" sz="1400" spc="-35">
                <a:latin typeface="Arial MT"/>
                <a:cs typeface="Arial MT"/>
              </a:rPr>
              <a:t> </a:t>
            </a:r>
            <a:r>
              <a:rPr dirty="0" sz="1400">
                <a:latin typeface="Arial MT"/>
                <a:cs typeface="Arial MT"/>
              </a:rPr>
              <a:t>blog</a:t>
            </a:r>
            <a:r>
              <a:rPr dirty="0" sz="1400" spc="-15">
                <a:latin typeface="Arial MT"/>
                <a:cs typeface="Arial MT"/>
              </a:rPr>
              <a:t> </a:t>
            </a:r>
            <a:r>
              <a:rPr dirty="0" sz="1400">
                <a:latin typeface="Arial MT"/>
                <a:cs typeface="Arial MT"/>
              </a:rPr>
              <a:t>posts,</a:t>
            </a:r>
            <a:r>
              <a:rPr dirty="0" sz="1400" spc="-40">
                <a:latin typeface="Arial MT"/>
                <a:cs typeface="Arial MT"/>
              </a:rPr>
              <a:t> </a:t>
            </a:r>
            <a:r>
              <a:rPr dirty="0" sz="1400" spc="-5">
                <a:latin typeface="Arial MT"/>
                <a:cs typeface="Arial MT"/>
              </a:rPr>
              <a:t>videos,</a:t>
            </a:r>
            <a:r>
              <a:rPr dirty="0" sz="1400" spc="10">
                <a:latin typeface="Arial MT"/>
                <a:cs typeface="Arial MT"/>
              </a:rPr>
              <a:t> </a:t>
            </a:r>
            <a:r>
              <a:rPr dirty="0" sz="1400">
                <a:latin typeface="Arial MT"/>
                <a:cs typeface="Arial MT"/>
              </a:rPr>
              <a:t>infographics,</a:t>
            </a:r>
            <a:r>
              <a:rPr dirty="0" sz="1400" spc="-50">
                <a:latin typeface="Arial MT"/>
                <a:cs typeface="Arial MT"/>
              </a:rPr>
              <a:t> </a:t>
            </a:r>
            <a:r>
              <a:rPr dirty="0" sz="1400">
                <a:latin typeface="Arial MT"/>
                <a:cs typeface="Arial MT"/>
              </a:rPr>
              <a:t>and</a:t>
            </a:r>
            <a:r>
              <a:rPr dirty="0" sz="1400" spc="-5">
                <a:latin typeface="Arial MT"/>
                <a:cs typeface="Arial MT"/>
              </a:rPr>
              <a:t> </a:t>
            </a:r>
            <a:r>
              <a:rPr dirty="0" sz="1400">
                <a:latin typeface="Arial MT"/>
                <a:cs typeface="Arial MT"/>
              </a:rPr>
              <a:t>social</a:t>
            </a:r>
            <a:r>
              <a:rPr dirty="0" sz="1400" spc="-30">
                <a:latin typeface="Arial MT"/>
                <a:cs typeface="Arial MT"/>
              </a:rPr>
              <a:t> </a:t>
            </a:r>
            <a:r>
              <a:rPr dirty="0" sz="1400">
                <a:latin typeface="Arial MT"/>
                <a:cs typeface="Arial MT"/>
              </a:rPr>
              <a:t>media</a:t>
            </a:r>
            <a:r>
              <a:rPr dirty="0" sz="1400" spc="-15">
                <a:latin typeface="Arial MT"/>
                <a:cs typeface="Arial MT"/>
              </a:rPr>
              <a:t> </a:t>
            </a:r>
            <a:r>
              <a:rPr dirty="0" sz="1400">
                <a:latin typeface="Arial MT"/>
                <a:cs typeface="Arial MT"/>
              </a:rPr>
              <a:t>content.</a:t>
            </a:r>
            <a:r>
              <a:rPr dirty="0" sz="1400" spc="-40">
                <a:latin typeface="Arial MT"/>
                <a:cs typeface="Arial MT"/>
              </a:rPr>
              <a:t> </a:t>
            </a:r>
            <a:r>
              <a:rPr dirty="0" sz="1400">
                <a:latin typeface="Arial MT"/>
                <a:cs typeface="Arial MT"/>
              </a:rPr>
              <a:t>Share </a:t>
            </a:r>
            <a:r>
              <a:rPr dirty="0" sz="1400" spc="-375">
                <a:latin typeface="Arial MT"/>
                <a:cs typeface="Arial MT"/>
              </a:rPr>
              <a:t> </a:t>
            </a:r>
            <a:r>
              <a:rPr dirty="0" sz="1400">
                <a:latin typeface="Arial MT"/>
                <a:cs typeface="Arial MT"/>
              </a:rPr>
              <a:t>this</a:t>
            </a:r>
            <a:r>
              <a:rPr dirty="0" sz="1400" spc="-15">
                <a:latin typeface="Arial MT"/>
                <a:cs typeface="Arial MT"/>
              </a:rPr>
              <a:t> </a:t>
            </a:r>
            <a:r>
              <a:rPr dirty="0" sz="1400">
                <a:latin typeface="Arial MT"/>
                <a:cs typeface="Arial MT"/>
              </a:rPr>
              <a:t>content</a:t>
            </a:r>
            <a:r>
              <a:rPr dirty="0" sz="1400" spc="-40">
                <a:latin typeface="Arial MT"/>
                <a:cs typeface="Arial MT"/>
              </a:rPr>
              <a:t> </a:t>
            </a:r>
            <a:r>
              <a:rPr dirty="0" sz="1400">
                <a:latin typeface="Arial MT"/>
                <a:cs typeface="Arial MT"/>
              </a:rPr>
              <a:t>on</a:t>
            </a:r>
            <a:r>
              <a:rPr dirty="0" sz="1400" spc="-10">
                <a:latin typeface="Arial MT"/>
                <a:cs typeface="Arial MT"/>
              </a:rPr>
              <a:t> </a:t>
            </a:r>
            <a:r>
              <a:rPr dirty="0" sz="1400" spc="-5">
                <a:latin typeface="Arial MT"/>
                <a:cs typeface="Arial MT"/>
              </a:rPr>
              <a:t>various</a:t>
            </a:r>
            <a:r>
              <a:rPr dirty="0" sz="1400" spc="-15">
                <a:latin typeface="Arial MT"/>
                <a:cs typeface="Arial MT"/>
              </a:rPr>
              <a:t> </a:t>
            </a:r>
            <a:r>
              <a:rPr dirty="0" sz="1400">
                <a:latin typeface="Arial MT"/>
                <a:cs typeface="Arial MT"/>
              </a:rPr>
              <a:t>platforms</a:t>
            </a:r>
            <a:r>
              <a:rPr dirty="0" sz="1400" spc="-50">
                <a:latin typeface="Arial MT"/>
                <a:cs typeface="Arial MT"/>
              </a:rPr>
              <a:t> </a:t>
            </a:r>
            <a:r>
              <a:rPr dirty="0" sz="1400">
                <a:latin typeface="Arial MT"/>
                <a:cs typeface="Arial MT"/>
              </a:rPr>
              <a:t>to</a:t>
            </a:r>
            <a:r>
              <a:rPr dirty="0" sz="1400" spc="-20">
                <a:latin typeface="Arial MT"/>
                <a:cs typeface="Arial MT"/>
              </a:rPr>
              <a:t> </a:t>
            </a:r>
            <a:r>
              <a:rPr dirty="0" sz="1400">
                <a:latin typeface="Arial MT"/>
                <a:cs typeface="Arial MT"/>
              </a:rPr>
              <a:t>reach</a:t>
            </a:r>
            <a:r>
              <a:rPr dirty="0" sz="1400" spc="-35">
                <a:latin typeface="Arial MT"/>
                <a:cs typeface="Arial MT"/>
              </a:rPr>
              <a:t> </a:t>
            </a:r>
            <a:r>
              <a:rPr dirty="0" sz="1400">
                <a:latin typeface="Arial MT"/>
                <a:cs typeface="Arial MT"/>
              </a:rPr>
              <a:t>potential</a:t>
            </a:r>
            <a:r>
              <a:rPr dirty="0" sz="1400" spc="-45">
                <a:latin typeface="Arial MT"/>
                <a:cs typeface="Arial MT"/>
              </a:rPr>
              <a:t> </a:t>
            </a:r>
            <a:r>
              <a:rPr dirty="0" sz="1400">
                <a:latin typeface="Arial MT"/>
                <a:cs typeface="Arial MT"/>
              </a:rPr>
              <a:t>customers.</a:t>
            </a:r>
            <a:endParaRPr sz="1400">
              <a:latin typeface="Arial MT"/>
              <a:cs typeface="Arial MT"/>
            </a:endParaRPr>
          </a:p>
          <a:p>
            <a:pPr marL="12700" marR="156845">
              <a:lnSpc>
                <a:spcPct val="100000"/>
              </a:lnSpc>
              <a:spcBef>
                <a:spcPts val="5"/>
              </a:spcBef>
            </a:pPr>
            <a:r>
              <a:rPr b="1" dirty="0" sz="1400">
                <a:latin typeface="Arial"/>
                <a:cs typeface="Arial"/>
              </a:rPr>
              <a:t>Social Media </a:t>
            </a:r>
            <a:r>
              <a:rPr b="1" dirty="0" sz="1400" spc="-5">
                <a:latin typeface="Arial"/>
                <a:cs typeface="Arial"/>
              </a:rPr>
              <a:t>Marketing</a:t>
            </a:r>
            <a:r>
              <a:rPr dirty="0" sz="1400" spc="-5">
                <a:latin typeface="Arial MT"/>
                <a:cs typeface="Arial MT"/>
              </a:rPr>
              <a:t>: </a:t>
            </a:r>
            <a:r>
              <a:rPr dirty="0" sz="1400">
                <a:latin typeface="Arial MT"/>
                <a:cs typeface="Arial MT"/>
              </a:rPr>
              <a:t>Utilize social media platforms to connect </a:t>
            </a:r>
            <a:r>
              <a:rPr dirty="0" sz="1400" spc="-5">
                <a:latin typeface="Arial MT"/>
                <a:cs typeface="Arial MT"/>
              </a:rPr>
              <a:t>with </a:t>
            </a:r>
            <a:r>
              <a:rPr dirty="0" sz="1400">
                <a:latin typeface="Arial MT"/>
                <a:cs typeface="Arial MT"/>
              </a:rPr>
              <a:t>the target audience </a:t>
            </a:r>
            <a:r>
              <a:rPr dirty="0" sz="1400" spc="5">
                <a:latin typeface="Arial MT"/>
                <a:cs typeface="Arial MT"/>
              </a:rPr>
              <a:t> </a:t>
            </a:r>
            <a:r>
              <a:rPr dirty="0" sz="1400" spc="-5">
                <a:latin typeface="Arial MT"/>
                <a:cs typeface="Arial MT"/>
              </a:rPr>
              <a:t>directly.</a:t>
            </a:r>
            <a:r>
              <a:rPr dirty="0" sz="1400" spc="-25">
                <a:latin typeface="Arial MT"/>
                <a:cs typeface="Arial MT"/>
              </a:rPr>
              <a:t> </a:t>
            </a:r>
            <a:r>
              <a:rPr dirty="0" sz="1400">
                <a:latin typeface="Arial MT"/>
                <a:cs typeface="Arial MT"/>
              </a:rPr>
              <a:t>Engage</a:t>
            </a:r>
            <a:r>
              <a:rPr dirty="0" sz="1400" spc="-20">
                <a:latin typeface="Arial MT"/>
                <a:cs typeface="Arial MT"/>
              </a:rPr>
              <a:t> </a:t>
            </a:r>
            <a:r>
              <a:rPr dirty="0" sz="1400" spc="-5">
                <a:latin typeface="Arial MT"/>
                <a:cs typeface="Arial MT"/>
              </a:rPr>
              <a:t>with </a:t>
            </a:r>
            <a:r>
              <a:rPr dirty="0" sz="1400">
                <a:latin typeface="Arial MT"/>
                <a:cs typeface="Arial MT"/>
              </a:rPr>
              <a:t>users,</a:t>
            </a:r>
            <a:r>
              <a:rPr dirty="0" sz="1400" spc="-35">
                <a:latin typeface="Arial MT"/>
                <a:cs typeface="Arial MT"/>
              </a:rPr>
              <a:t> </a:t>
            </a:r>
            <a:r>
              <a:rPr dirty="0" sz="1400">
                <a:latin typeface="Arial MT"/>
                <a:cs typeface="Arial MT"/>
              </a:rPr>
              <a:t>respond</a:t>
            </a:r>
            <a:r>
              <a:rPr dirty="0" sz="1400" spc="-40">
                <a:latin typeface="Arial MT"/>
                <a:cs typeface="Arial MT"/>
              </a:rPr>
              <a:t> </a:t>
            </a:r>
            <a:r>
              <a:rPr dirty="0" sz="1400">
                <a:latin typeface="Arial MT"/>
                <a:cs typeface="Arial MT"/>
              </a:rPr>
              <a:t>to</a:t>
            </a:r>
            <a:r>
              <a:rPr dirty="0" sz="1400" spc="-10">
                <a:latin typeface="Arial MT"/>
                <a:cs typeface="Arial MT"/>
              </a:rPr>
              <a:t> </a:t>
            </a:r>
            <a:r>
              <a:rPr dirty="0" sz="1400">
                <a:latin typeface="Arial MT"/>
                <a:cs typeface="Arial MT"/>
              </a:rPr>
              <a:t>their</a:t>
            </a:r>
            <a:r>
              <a:rPr dirty="0" sz="1400" spc="-15">
                <a:latin typeface="Arial MT"/>
                <a:cs typeface="Arial MT"/>
              </a:rPr>
              <a:t> </a:t>
            </a:r>
            <a:r>
              <a:rPr dirty="0" sz="1400">
                <a:latin typeface="Arial MT"/>
                <a:cs typeface="Arial MT"/>
              </a:rPr>
              <a:t>queries,</a:t>
            </a:r>
            <a:r>
              <a:rPr dirty="0" sz="1400" spc="-35">
                <a:latin typeface="Arial MT"/>
                <a:cs typeface="Arial MT"/>
              </a:rPr>
              <a:t> </a:t>
            </a:r>
            <a:r>
              <a:rPr dirty="0" sz="1400">
                <a:latin typeface="Arial MT"/>
                <a:cs typeface="Arial MT"/>
              </a:rPr>
              <a:t>and</a:t>
            </a:r>
            <a:r>
              <a:rPr dirty="0" sz="1400" spc="-15">
                <a:latin typeface="Arial MT"/>
                <a:cs typeface="Arial MT"/>
              </a:rPr>
              <a:t> </a:t>
            </a:r>
            <a:r>
              <a:rPr dirty="0" sz="1400">
                <a:latin typeface="Arial MT"/>
                <a:cs typeface="Arial MT"/>
              </a:rPr>
              <a:t>run</a:t>
            </a:r>
            <a:r>
              <a:rPr dirty="0" sz="1400" spc="-15">
                <a:latin typeface="Arial MT"/>
                <a:cs typeface="Arial MT"/>
              </a:rPr>
              <a:t> </a:t>
            </a:r>
            <a:r>
              <a:rPr dirty="0" sz="1400" spc="-5">
                <a:latin typeface="Arial MT"/>
                <a:cs typeface="Arial MT"/>
              </a:rPr>
              <a:t>targeted</a:t>
            </a:r>
            <a:r>
              <a:rPr dirty="0" sz="1400" spc="-40">
                <a:latin typeface="Arial MT"/>
                <a:cs typeface="Arial MT"/>
              </a:rPr>
              <a:t> </a:t>
            </a:r>
            <a:r>
              <a:rPr dirty="0" sz="1400">
                <a:latin typeface="Arial MT"/>
                <a:cs typeface="Arial MT"/>
              </a:rPr>
              <a:t>ad</a:t>
            </a:r>
            <a:r>
              <a:rPr dirty="0" sz="1400" spc="-10">
                <a:latin typeface="Arial MT"/>
                <a:cs typeface="Arial MT"/>
              </a:rPr>
              <a:t> </a:t>
            </a:r>
            <a:r>
              <a:rPr dirty="0" sz="1400">
                <a:latin typeface="Arial MT"/>
                <a:cs typeface="Arial MT"/>
              </a:rPr>
              <a:t>campaigns</a:t>
            </a:r>
            <a:r>
              <a:rPr dirty="0" sz="1400" spc="-35">
                <a:latin typeface="Arial MT"/>
                <a:cs typeface="Arial MT"/>
              </a:rPr>
              <a:t> </a:t>
            </a:r>
            <a:r>
              <a:rPr dirty="0" sz="1400">
                <a:latin typeface="Arial MT"/>
                <a:cs typeface="Arial MT"/>
              </a:rPr>
              <a:t>to</a:t>
            </a:r>
            <a:r>
              <a:rPr dirty="0" sz="1400" spc="-15">
                <a:latin typeface="Arial MT"/>
                <a:cs typeface="Arial MT"/>
              </a:rPr>
              <a:t> </a:t>
            </a:r>
            <a:r>
              <a:rPr dirty="0" sz="1400" spc="-5">
                <a:latin typeface="Arial MT"/>
                <a:cs typeface="Arial MT"/>
              </a:rPr>
              <a:t>drive </a:t>
            </a:r>
            <a:r>
              <a:rPr dirty="0" sz="1400" spc="-375">
                <a:latin typeface="Arial MT"/>
                <a:cs typeface="Arial MT"/>
              </a:rPr>
              <a:t> </a:t>
            </a:r>
            <a:r>
              <a:rPr dirty="0" sz="1400">
                <a:latin typeface="Arial MT"/>
                <a:cs typeface="Arial MT"/>
              </a:rPr>
              <a:t>traffic</a:t>
            </a:r>
            <a:r>
              <a:rPr dirty="0" sz="1400" spc="-45">
                <a:latin typeface="Arial MT"/>
                <a:cs typeface="Arial MT"/>
              </a:rPr>
              <a:t> </a:t>
            </a:r>
            <a:r>
              <a:rPr dirty="0" sz="1400">
                <a:latin typeface="Arial MT"/>
                <a:cs typeface="Arial MT"/>
              </a:rPr>
              <a:t>to</a:t>
            </a:r>
            <a:r>
              <a:rPr dirty="0" sz="1400" spc="-20">
                <a:latin typeface="Arial MT"/>
                <a:cs typeface="Arial MT"/>
              </a:rPr>
              <a:t> </a:t>
            </a:r>
            <a:r>
              <a:rPr dirty="0" sz="1400">
                <a:latin typeface="Arial MT"/>
                <a:cs typeface="Arial MT"/>
              </a:rPr>
              <a:t>the</a:t>
            </a:r>
            <a:r>
              <a:rPr dirty="0" sz="1400" spc="-20">
                <a:latin typeface="Arial MT"/>
                <a:cs typeface="Arial MT"/>
              </a:rPr>
              <a:t> </a:t>
            </a:r>
            <a:r>
              <a:rPr dirty="0" sz="1400" spc="-5">
                <a:latin typeface="Arial MT"/>
                <a:cs typeface="Arial MT"/>
              </a:rPr>
              <a:t>website.</a:t>
            </a:r>
            <a:endParaRPr sz="1400">
              <a:latin typeface="Arial MT"/>
              <a:cs typeface="Arial MT"/>
            </a:endParaRPr>
          </a:p>
          <a:p>
            <a:pPr marL="12700">
              <a:lnSpc>
                <a:spcPct val="100000"/>
              </a:lnSpc>
            </a:pPr>
            <a:r>
              <a:rPr b="1" dirty="0" sz="1400">
                <a:latin typeface="Arial"/>
                <a:cs typeface="Arial"/>
              </a:rPr>
              <a:t>Email</a:t>
            </a:r>
            <a:r>
              <a:rPr b="1" dirty="0" sz="1400" spc="-5">
                <a:latin typeface="Arial"/>
                <a:cs typeface="Arial"/>
              </a:rPr>
              <a:t> Marketing</a:t>
            </a:r>
            <a:r>
              <a:rPr dirty="0" sz="1400" spc="-5">
                <a:latin typeface="Arial MT"/>
                <a:cs typeface="Arial MT"/>
              </a:rPr>
              <a:t>:</a:t>
            </a:r>
            <a:r>
              <a:rPr dirty="0" sz="1400" spc="-45">
                <a:latin typeface="Arial MT"/>
                <a:cs typeface="Arial MT"/>
              </a:rPr>
              <a:t> </a:t>
            </a:r>
            <a:r>
              <a:rPr dirty="0" sz="1400" spc="-5">
                <a:latin typeface="Arial MT"/>
                <a:cs typeface="Arial MT"/>
              </a:rPr>
              <a:t>Implement</a:t>
            </a:r>
            <a:r>
              <a:rPr dirty="0" sz="1400" spc="-30">
                <a:latin typeface="Arial MT"/>
                <a:cs typeface="Arial MT"/>
              </a:rPr>
              <a:t> </a:t>
            </a:r>
            <a:r>
              <a:rPr dirty="0" sz="1400">
                <a:latin typeface="Arial MT"/>
                <a:cs typeface="Arial MT"/>
              </a:rPr>
              <a:t>an </a:t>
            </a:r>
            <a:r>
              <a:rPr dirty="0" sz="1400" spc="-5">
                <a:latin typeface="Arial MT"/>
                <a:cs typeface="Arial MT"/>
              </a:rPr>
              <a:t>email</a:t>
            </a:r>
            <a:r>
              <a:rPr dirty="0" sz="1400" spc="-10">
                <a:latin typeface="Arial MT"/>
                <a:cs typeface="Arial MT"/>
              </a:rPr>
              <a:t> </a:t>
            </a:r>
            <a:r>
              <a:rPr dirty="0" sz="1400">
                <a:latin typeface="Arial MT"/>
                <a:cs typeface="Arial MT"/>
              </a:rPr>
              <a:t>marketing</a:t>
            </a:r>
            <a:r>
              <a:rPr dirty="0" sz="1400" spc="-35">
                <a:latin typeface="Arial MT"/>
                <a:cs typeface="Arial MT"/>
              </a:rPr>
              <a:t> </a:t>
            </a:r>
            <a:r>
              <a:rPr dirty="0" sz="1400" spc="-5">
                <a:latin typeface="Arial MT"/>
                <a:cs typeface="Arial MT"/>
              </a:rPr>
              <a:t>strategy</a:t>
            </a:r>
            <a:r>
              <a:rPr dirty="0" sz="1400" spc="-30">
                <a:latin typeface="Arial MT"/>
                <a:cs typeface="Arial MT"/>
              </a:rPr>
              <a:t> </a:t>
            </a:r>
            <a:r>
              <a:rPr dirty="0" sz="1400">
                <a:latin typeface="Arial MT"/>
                <a:cs typeface="Arial MT"/>
              </a:rPr>
              <a:t>to</a:t>
            </a:r>
            <a:r>
              <a:rPr dirty="0" sz="1400" spc="-10">
                <a:latin typeface="Arial MT"/>
                <a:cs typeface="Arial MT"/>
              </a:rPr>
              <a:t> </a:t>
            </a:r>
            <a:r>
              <a:rPr dirty="0" sz="1400">
                <a:latin typeface="Arial MT"/>
                <a:cs typeface="Arial MT"/>
              </a:rPr>
              <a:t>capture</a:t>
            </a:r>
            <a:r>
              <a:rPr dirty="0" sz="1400" spc="-35">
                <a:latin typeface="Arial MT"/>
                <a:cs typeface="Arial MT"/>
              </a:rPr>
              <a:t> </a:t>
            </a:r>
            <a:r>
              <a:rPr dirty="0" sz="1400">
                <a:latin typeface="Arial MT"/>
                <a:cs typeface="Arial MT"/>
              </a:rPr>
              <a:t>leads</a:t>
            </a:r>
            <a:r>
              <a:rPr dirty="0" sz="1400" spc="-20">
                <a:latin typeface="Arial MT"/>
                <a:cs typeface="Arial MT"/>
              </a:rPr>
              <a:t> </a:t>
            </a:r>
            <a:r>
              <a:rPr dirty="0" sz="1400">
                <a:latin typeface="Arial MT"/>
                <a:cs typeface="Arial MT"/>
              </a:rPr>
              <a:t>and</a:t>
            </a:r>
            <a:r>
              <a:rPr dirty="0" sz="1400" spc="-10">
                <a:latin typeface="Arial MT"/>
                <a:cs typeface="Arial MT"/>
              </a:rPr>
              <a:t> </a:t>
            </a:r>
            <a:r>
              <a:rPr dirty="0" sz="1400">
                <a:latin typeface="Arial MT"/>
                <a:cs typeface="Arial MT"/>
              </a:rPr>
              <a:t>nurture</a:t>
            </a:r>
            <a:endParaRPr sz="1400">
              <a:latin typeface="Arial MT"/>
              <a:cs typeface="Arial MT"/>
            </a:endParaRPr>
          </a:p>
        </p:txBody>
      </p:sp>
      <p:pic>
        <p:nvPicPr>
          <p:cNvPr id="2097175" name="object 4"/>
          <p:cNvPicPr>
            <a:picLocks/>
          </p:cNvPicPr>
          <p:nvPr/>
        </p:nvPicPr>
        <p:blipFill>
          <a:blip xmlns:r="http://schemas.openxmlformats.org/officeDocument/2006/relationships" r:embed="rId1" cstate="print"/>
          <a:stretch>
            <a:fillRect/>
          </a:stretch>
        </p:blipFill>
        <p:spPr>
          <a:xfrm>
            <a:off x="2188464" y="3215639"/>
            <a:ext cx="3380232" cy="1705356"/>
          </a:xfrm>
          <a:prstGeom prst="rect"/>
        </p:spPr>
      </p:pic>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04" name="Title 1"/>
          <p:cNvSpPr>
            <a:spLocks noGrp="1"/>
          </p:cNvSpPr>
          <p:nvPr>
            <p:ph type="title"/>
          </p:nvPr>
        </p:nvSpPr>
        <p:spPr>
          <a:xfrm>
            <a:off x="270603" y="0"/>
            <a:ext cx="8520600" cy="380144"/>
          </a:xfrm>
        </p:spPr>
        <p:txBody>
          <a:bodyPr>
            <a:normAutofit fontScale="90000"/>
          </a:bodyPr>
          <a:p>
            <a:r>
              <a:rPr dirty="0" sz="1800" lang="en-US" smtClean="0"/>
              <a:t>ADVERTISING GOALS:</a:t>
            </a:r>
            <a:endParaRPr dirty="0" sz="1800" lang="en-IN"/>
          </a:p>
        </p:txBody>
      </p:sp>
      <p:sp>
        <p:nvSpPr>
          <p:cNvPr id="1048705" name="Text Placeholder 2"/>
          <p:cNvSpPr>
            <a:spLocks noGrp="1"/>
          </p:cNvSpPr>
          <p:nvPr>
            <p:ph type="body" idx="1"/>
          </p:nvPr>
        </p:nvSpPr>
        <p:spPr>
          <a:xfrm>
            <a:off x="147313" y="380144"/>
            <a:ext cx="8520600" cy="2722652"/>
          </a:xfrm>
        </p:spPr>
        <p:txBody>
          <a:bodyPr>
            <a:normAutofit fontScale="92857" lnSpcReduction="10000"/>
          </a:bodyPr>
          <a:p>
            <a:r>
              <a:rPr dirty="0" sz="1400" lang="en-US"/>
              <a:t>Brand Mindfulness: Increment brand mindfulness by contacting a more extensive crowd and guaranteeing that purchasers perceive and recollect Parle </a:t>
            </a:r>
            <a:r>
              <a:rPr dirty="0" sz="1400" lang="en-US" err="1"/>
              <a:t>Agro's</a:t>
            </a:r>
            <a:r>
              <a:rPr dirty="0" sz="1400" lang="en-US"/>
              <a:t> items and logo.</a:t>
            </a:r>
          </a:p>
          <a:p>
            <a:endParaRPr dirty="0" sz="1400" lang="en-US"/>
          </a:p>
          <a:p>
            <a:r>
              <a:rPr dirty="0" sz="1400" lang="en-US"/>
              <a:t>Item Send off Advancement: Effectively send off new items or flavors by making buzz and fervor through promoting efforts.</a:t>
            </a:r>
          </a:p>
          <a:p>
            <a:endParaRPr dirty="0" sz="1400" lang="en-US"/>
          </a:p>
          <a:p>
            <a:r>
              <a:rPr dirty="0" sz="1400" lang="en-US"/>
              <a:t>Increment Deals: Drive deals and income by advancing unique offers, limits, and restricted time bargains on Parle </a:t>
            </a:r>
            <a:r>
              <a:rPr dirty="0" sz="1400" lang="en-US" err="1"/>
              <a:t>Agro's</a:t>
            </a:r>
            <a:r>
              <a:rPr dirty="0" sz="1400" lang="en-US"/>
              <a:t> refreshments.</a:t>
            </a:r>
          </a:p>
          <a:p>
            <a:endParaRPr dirty="0" sz="1400" lang="en-US"/>
          </a:p>
          <a:p>
            <a:r>
              <a:rPr dirty="0" sz="1400" lang="en-US"/>
              <a:t>Teach Customers: Instruct buyers about the advantages of Parle </a:t>
            </a:r>
            <a:r>
              <a:rPr dirty="0" sz="1400" lang="en-US" err="1"/>
              <a:t>Agro's</a:t>
            </a:r>
            <a:r>
              <a:rPr dirty="0" sz="1400" lang="en-US"/>
              <a:t> natural product based refreshments, featuring their healthy benefit and remarkable selling focuses.</a:t>
            </a:r>
            <a:endParaRPr dirty="0" sz="1400" lang="en-IN"/>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06" name="Title 1"/>
          <p:cNvSpPr>
            <a:spLocks noGrp="1"/>
          </p:cNvSpPr>
          <p:nvPr>
            <p:ph type="title"/>
          </p:nvPr>
        </p:nvSpPr>
        <p:spPr>
          <a:xfrm>
            <a:off x="137039" y="133564"/>
            <a:ext cx="8520600" cy="390418"/>
          </a:xfrm>
        </p:spPr>
        <p:txBody>
          <a:bodyPr>
            <a:noAutofit/>
          </a:bodyPr>
          <a:p>
            <a:r>
              <a:rPr dirty="0" sz="1800" lang="en-US" smtClean="0"/>
              <a:t>TARGET AUDIENCE:</a:t>
            </a:r>
            <a:endParaRPr dirty="0" sz="1800" lang="en-IN"/>
          </a:p>
        </p:txBody>
      </p:sp>
      <p:sp>
        <p:nvSpPr>
          <p:cNvPr id="1048707" name="Text Placeholder 2"/>
          <p:cNvSpPr>
            <a:spLocks noGrp="1"/>
          </p:cNvSpPr>
          <p:nvPr>
            <p:ph type="body" idx="1"/>
          </p:nvPr>
        </p:nvSpPr>
        <p:spPr>
          <a:xfrm>
            <a:off x="260329" y="607945"/>
            <a:ext cx="8520600" cy="3416400"/>
          </a:xfrm>
        </p:spPr>
        <p:txBody>
          <a:bodyPr>
            <a:normAutofit fontScale="72222" lnSpcReduction="20000"/>
          </a:bodyPr>
          <a:p>
            <a:r>
              <a:rPr dirty="0" lang="en-US"/>
              <a:t>Youngsters and Teens: Parle </a:t>
            </a:r>
            <a:r>
              <a:rPr dirty="0" lang="en-US" err="1"/>
              <a:t>Agro's</a:t>
            </a:r>
            <a:r>
              <a:rPr dirty="0" lang="en-US"/>
              <a:t> items, like </a:t>
            </a:r>
            <a:r>
              <a:rPr dirty="0" lang="en-US" err="1"/>
              <a:t>Frooti</a:t>
            </a:r>
            <a:r>
              <a:rPr dirty="0" lang="en-US"/>
              <a:t> and </a:t>
            </a:r>
            <a:r>
              <a:rPr dirty="0" lang="en-US" err="1"/>
              <a:t>Appy</a:t>
            </a:r>
            <a:r>
              <a:rPr dirty="0" lang="en-US"/>
              <a:t>, have major areas of strength for a to kids and teens because of their invigorating and fun nature. These drinks are much of the time well known decisions for youngsters and youthful grown-ups searching for scrumptious and advantageous rewards.</a:t>
            </a:r>
          </a:p>
          <a:p>
            <a:endParaRPr dirty="0" lang="en-US"/>
          </a:p>
          <a:p>
            <a:r>
              <a:rPr dirty="0" lang="en-US"/>
              <a:t>Youthful Grown-ups and Recent college grads: Parle </a:t>
            </a:r>
            <a:r>
              <a:rPr dirty="0" lang="en-US" err="1"/>
              <a:t>Agro's</a:t>
            </a:r>
            <a:r>
              <a:rPr dirty="0" lang="en-US"/>
              <a:t> refreshments are likewise preferred by youthful grown-ups and twenty to thirty year olds who partake in an assortment of drink choices. This segment is many times wellbeing cognizant and may pick natural product based refreshments as a better option in contrast to carbonated drinks.</a:t>
            </a:r>
          </a:p>
          <a:p>
            <a:endParaRPr dirty="0" lang="en-US"/>
          </a:p>
          <a:p>
            <a:r>
              <a:rPr dirty="0" lang="en-US"/>
              <a:t>Metropolitan Shoppers: Parle </a:t>
            </a:r>
            <a:r>
              <a:rPr dirty="0" lang="en-US" err="1"/>
              <a:t>Agro's</a:t>
            </a:r>
            <a:r>
              <a:rPr dirty="0" lang="en-US"/>
              <a:t> items have a critical presence in metropolitan regions, focusing on purchasers who carry on with occupied existences and look for in a hurry rewards.</a:t>
            </a:r>
          </a:p>
          <a:p>
            <a:endParaRPr dirty="0" lang="en-US"/>
          </a:p>
          <a:p>
            <a:r>
              <a:rPr dirty="0" lang="en-US"/>
              <a:t>Wellbeing Cognizant Shoppers: Wellbeing cognizant people searching for refreshments with regular natural product fixings and no additional additives might be attracted to Parle </a:t>
            </a:r>
            <a:r>
              <a:rPr dirty="0" lang="en-US" err="1"/>
              <a:t>Agro's</a:t>
            </a:r>
            <a:r>
              <a:rPr dirty="0" lang="en-US"/>
              <a:t> items.</a:t>
            </a:r>
          </a:p>
          <a:p>
            <a:endParaRPr dirty="0" lang="en-US"/>
          </a:p>
          <a:p>
            <a:r>
              <a:rPr dirty="0" lang="en-US"/>
              <a:t>Guardians and Families: Guardians might pick Parle </a:t>
            </a:r>
            <a:r>
              <a:rPr dirty="0" lang="en-US" err="1"/>
              <a:t>Agro's</a:t>
            </a:r>
            <a:r>
              <a:rPr dirty="0" lang="en-US"/>
              <a:t> refreshments for their kids, particularly as a component of lunchbox choices or family trips.</a:t>
            </a:r>
            <a:endParaRPr dirty="0" lang="en-IN"/>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8" name="Shape 148"/>
        <p:cNvGrpSpPr/>
        <p:nvPr/>
      </p:nvGrpSpPr>
      <p:grpSpPr>
        <a:xfrm>
          <a:off x="0" y="0"/>
          <a:ext cx="0" cy="0"/>
          <a:chOff x="0" y="0"/>
          <a:chExt cx="0" cy="0"/>
        </a:xfrm>
      </p:grpSpPr>
      <p:sp>
        <p:nvSpPr>
          <p:cNvPr id="1048708" name="Google Shape;149;p28"/>
          <p:cNvSpPr txBox="1"/>
          <p:nvPr/>
        </p:nvSpPr>
        <p:spPr>
          <a:xfrm>
            <a:off x="602564" y="0"/>
            <a:ext cx="7610100" cy="848664"/>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b="1" dirty="0" sz="2100" lang="en-GB">
                <a:solidFill>
                  <a:srgbClr val="434343"/>
                </a:solidFill>
              </a:rPr>
              <a:t>Email Ad Campaign 1 - Brand Awareness</a:t>
            </a:r>
            <a:endParaRPr b="1" dirty="0" sz="2100">
              <a:solidFill>
                <a:srgbClr val="434343"/>
              </a:solidFill>
            </a:endParaRPr>
          </a:p>
          <a:p>
            <a:pPr algn="l" indent="0" lvl="0" marL="0" rtl="0">
              <a:spcBef>
                <a:spcPts val="0"/>
              </a:spcBef>
              <a:spcAft>
                <a:spcPts val="0"/>
              </a:spcAft>
              <a:buNone/>
            </a:pPr>
            <a:r>
              <a:rPr dirty="0" sz="1900" lang="en-GB"/>
              <a:t>(insert </a:t>
            </a:r>
            <a:r>
              <a:rPr dirty="0" sz="1900" lang="en-GB" err="1"/>
              <a:t>emailer</a:t>
            </a:r>
            <a:r>
              <a:rPr dirty="0" sz="1900" lang="en-GB"/>
              <a:t> image</a:t>
            </a:r>
            <a:r>
              <a:rPr dirty="0" sz="1900" lang="en-GB" smtClean="0"/>
              <a:t>)</a:t>
            </a:r>
          </a:p>
        </p:txBody>
      </p:sp>
      <p:pic>
        <p:nvPicPr>
          <p:cNvPr id="2097176" name="Picture 4" descr="C:\Users\HP\Desktop\advertise.jpg"/>
          <p:cNvPicPr>
            <a:picLocks noChangeAspect="1" noChangeArrowheads="1"/>
          </p:cNvPicPr>
          <p:nvPr/>
        </p:nvPicPr>
        <p:blipFill>
          <a:blip xmlns:r="http://schemas.openxmlformats.org/officeDocument/2006/relationships" r:embed="rId1"/>
          <a:srcRect/>
          <a:stretch>
            <a:fillRect/>
          </a:stretch>
        </p:blipFill>
        <p:spPr bwMode="auto">
          <a:xfrm>
            <a:off x="3398126" y="472966"/>
            <a:ext cx="3706867" cy="4670534"/>
          </a:xfrm>
          <a:prstGeom prst="rect"/>
          <a:noFill/>
        </p:spPr>
      </p:pic>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1" name="Shape 153"/>
        <p:cNvGrpSpPr/>
        <p:nvPr/>
      </p:nvGrpSpPr>
      <p:grpSpPr>
        <a:xfrm>
          <a:off x="0" y="0"/>
          <a:ext cx="0" cy="0"/>
          <a:chOff x="0" y="0"/>
          <a:chExt cx="0" cy="0"/>
        </a:xfrm>
      </p:grpSpPr>
      <p:sp>
        <p:nvSpPr>
          <p:cNvPr id="1048711" name="Google Shape;154;p29"/>
          <p:cNvSpPr txBox="1"/>
          <p:nvPr/>
        </p:nvSpPr>
        <p:spPr>
          <a:xfrm>
            <a:off x="842480" y="-101741"/>
            <a:ext cx="4941871" cy="1052566"/>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b="1" dirty="0" sz="1600" lang="en-GB">
                <a:solidFill>
                  <a:srgbClr val="434343"/>
                </a:solidFill>
              </a:rPr>
              <a:t>Email Ad Campaign 2 - Lead Generation</a:t>
            </a:r>
            <a:endParaRPr b="1" dirty="0" sz="1600">
              <a:solidFill>
                <a:srgbClr val="434343"/>
              </a:solidFill>
            </a:endParaRPr>
          </a:p>
          <a:p>
            <a:pPr algn="l" indent="0" lvl="0" marL="0" rtl="0">
              <a:spcBef>
                <a:spcPts val="0"/>
              </a:spcBef>
              <a:spcAft>
                <a:spcPts val="0"/>
              </a:spcAft>
              <a:buClr>
                <a:schemeClr val="dk1"/>
              </a:buClr>
              <a:buSzPts val="1100"/>
              <a:buFont typeface="Arial"/>
              <a:buNone/>
            </a:pPr>
            <a:r>
              <a:rPr dirty="0" sz="1900" lang="en-GB">
                <a:solidFill>
                  <a:schemeClr val="dk1"/>
                </a:solidFill>
              </a:rPr>
              <a:t>(insert </a:t>
            </a:r>
            <a:r>
              <a:rPr dirty="0" sz="1900" lang="en-GB" err="1">
                <a:solidFill>
                  <a:schemeClr val="dk1"/>
                </a:solidFill>
              </a:rPr>
              <a:t>emailer</a:t>
            </a:r>
            <a:r>
              <a:rPr dirty="0" sz="1900" lang="en-GB">
                <a:solidFill>
                  <a:schemeClr val="dk1"/>
                </a:solidFill>
              </a:rPr>
              <a:t> image)</a:t>
            </a:r>
            <a:endParaRPr dirty="0" sz="1900">
              <a:solidFill>
                <a:schemeClr val="dk1"/>
              </a:solidFill>
            </a:endParaRPr>
          </a:p>
          <a:p>
            <a:pPr algn="l" indent="0" lvl="0" marL="0" rtl="0">
              <a:spcBef>
                <a:spcPts val="0"/>
              </a:spcBef>
              <a:spcAft>
                <a:spcPts val="0"/>
              </a:spcAft>
              <a:buNone/>
            </a:pPr>
            <a:endParaRPr dirty="0" sz="1900"/>
          </a:p>
        </p:txBody>
      </p:sp>
      <p:sp>
        <p:nvSpPr>
          <p:cNvPr id="1048712" name="Title 1"/>
          <p:cNvSpPr>
            <a:spLocks noGrp="1"/>
          </p:cNvSpPr>
          <p:nvPr>
            <p:ph type="body" idx="1"/>
          </p:nvPr>
        </p:nvSpPr>
        <p:spPr>
          <a:xfrm>
            <a:off x="133564" y="669588"/>
            <a:ext cx="8520600" cy="4473912"/>
          </a:xfrm>
        </p:spPr>
        <p:txBody>
          <a:bodyPr>
            <a:normAutofit/>
          </a:bodyPr>
          <a:p>
            <a:r>
              <a:rPr dirty="0" sz="1000" lang="en-US"/>
              <a:t>P</a:t>
            </a:r>
            <a:r>
              <a:rPr dirty="0" sz="1000" lang="en-US"/>
              <a:t>a</a:t>
            </a:r>
            <a:r>
              <a:rPr dirty="0" sz="1000" lang="en-US"/>
              <a:t>r</a:t>
            </a:r>
            <a:r>
              <a:rPr dirty="0" sz="1000" lang="en-US"/>
              <a:t>l</a:t>
            </a:r>
            <a:r>
              <a:rPr dirty="0" sz="1000" lang="en-US"/>
              <a:t>e</a:t>
            </a:r>
            <a:r>
              <a:rPr dirty="0" sz="1000" lang="en-US"/>
              <a:t> </a:t>
            </a:r>
            <a:r>
              <a:rPr dirty="0" sz="1000" lang="en-US"/>
              <a:t>agro</a:t>
            </a:r>
            <a:endParaRPr dirty="0" sz="1000" lang="en-IN"/>
          </a:p>
        </p:txBody>
      </p:sp>
      <p:pic>
        <p:nvPicPr>
          <p:cNvPr id="2097177" name="Picture 4" descr="C:\Users\HP\Downloads\mani.jpg"/>
          <p:cNvPicPr>
            <a:picLocks noChangeAspect="1" noChangeArrowheads="1"/>
          </p:cNvPicPr>
          <p:nvPr/>
        </p:nvPicPr>
        <p:blipFill>
          <a:blip xmlns:r="http://schemas.openxmlformats.org/officeDocument/2006/relationships" r:embed="rId1"/>
          <a:srcRect/>
          <a:stretch>
            <a:fillRect/>
          </a:stretch>
        </p:blipFill>
        <p:spPr bwMode="auto">
          <a:xfrm>
            <a:off x="2795752" y="1047749"/>
            <a:ext cx="2562061" cy="3681905"/>
          </a:xfrm>
          <a:prstGeom prst="rect"/>
          <a:noFill/>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4" name="Shape 158"/>
        <p:cNvGrpSpPr/>
        <p:nvPr/>
      </p:nvGrpSpPr>
      <p:grpSpPr>
        <a:xfrm>
          <a:off x="0" y="0"/>
          <a:ext cx="0" cy="0"/>
          <a:chOff x="0" y="0"/>
          <a:chExt cx="0" cy="0"/>
        </a:xfrm>
      </p:grpSpPr>
      <p:sp>
        <p:nvSpPr>
          <p:cNvPr id="1048715" name="Google Shape;159;p30"/>
          <p:cNvSpPr txBox="1"/>
          <p:nvPr/>
        </p:nvSpPr>
        <p:spPr>
          <a:xfrm>
            <a:off x="181350" y="323700"/>
            <a:ext cx="8781300" cy="64800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lang="en-GB">
                <a:solidFill>
                  <a:srgbClr val="434343"/>
                </a:solidFill>
              </a:rPr>
              <a:t>Part 4: Content Creation and Curation (Post creations, Designs/Video </a:t>
            </a:r>
            <a:endParaRPr b="1">
              <a:solidFill>
                <a:srgbClr val="434343"/>
              </a:solidFill>
            </a:endParaRPr>
          </a:p>
          <a:p>
            <a:pPr algn="ctr" indent="0" lvl="0" marL="0" rtl="0">
              <a:lnSpc>
                <a:spcPct val="115000"/>
              </a:lnSpc>
              <a:spcBef>
                <a:spcPts val="0"/>
              </a:spcBef>
              <a:spcAft>
                <a:spcPts val="0"/>
              </a:spcAft>
              <a:buNone/>
            </a:pPr>
            <a:r>
              <a:rPr b="1" lang="en-GB">
                <a:solidFill>
                  <a:srgbClr val="434343"/>
                </a:solidFill>
              </a:rPr>
              <a:t>Editing, Ad Campaigns over Social Media and Email Ideation and Creation) </a:t>
            </a:r>
          </a:p>
        </p:txBody>
      </p:sp>
      <p:sp>
        <p:nvSpPr>
          <p:cNvPr id="1048716" name="Google Shape;160;p30"/>
          <p:cNvSpPr txBox="1"/>
          <p:nvPr/>
        </p:nvSpPr>
        <p:spPr>
          <a:xfrm>
            <a:off x="550119" y="971700"/>
            <a:ext cx="8187600" cy="32308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dirty="0"/>
          </a:p>
          <a:p>
            <a:pPr algn="l" indent="-317500" lvl="0" marL="457200" rtl="0">
              <a:spcBef>
                <a:spcPts val="0"/>
              </a:spcBef>
              <a:spcAft>
                <a:spcPts val="0"/>
              </a:spcAft>
              <a:buSzPts val="1400"/>
              <a:buChar char="●"/>
            </a:pPr>
            <a:r>
              <a:rPr dirty="0" lang="en-GB"/>
              <a:t>Reflect on the content creation and </a:t>
            </a:r>
            <a:r>
              <a:rPr dirty="0" lang="en-GB" err="1"/>
              <a:t>curation</a:t>
            </a:r>
            <a:r>
              <a:rPr dirty="0" lang="en-GB"/>
              <a:t> process, discussing the challenges faced and lessons learned</a:t>
            </a:r>
            <a:r>
              <a:rPr dirty="0" lang="en-GB" smtClean="0"/>
              <a:t>.</a:t>
            </a:r>
          </a:p>
          <a:p>
            <a:pPr algn="l" lvl="0" marL="139700" rtl="0">
              <a:spcBef>
                <a:spcPts val="0"/>
              </a:spcBef>
              <a:spcAft>
                <a:spcPts val="0"/>
              </a:spcAft>
              <a:buSzPts val="1400"/>
            </a:pPr>
            <a:r>
              <a:rPr b="1" dirty="0" lang="en-GB" smtClean="0"/>
              <a:t>Challenges Faced:</a:t>
            </a:r>
          </a:p>
          <a:p>
            <a:pPr indent="-285750" lvl="0" marL="425450">
              <a:buSzPts val="1400"/>
              <a:buFont typeface="Wingdings" panose="05000000000000000000" pitchFamily="2" charset="2"/>
              <a:buChar char="q"/>
            </a:pPr>
            <a:r>
              <a:rPr dirty="0" lang="en-US"/>
              <a:t>Grasping the Crowd: One of the essential difficulties in satisfied creation is really figuring out the interest </a:t>
            </a:r>
            <a:r>
              <a:rPr dirty="0" lang="en-US" smtClean="0"/>
              <a:t>group.</a:t>
            </a:r>
            <a:endParaRPr dirty="0" lang="en-US"/>
          </a:p>
          <a:p>
            <a:pPr indent="-285750" lvl="0" marL="425450">
              <a:buSzPts val="1400"/>
              <a:buFont typeface="Wingdings" panose="05000000000000000000" pitchFamily="2" charset="2"/>
              <a:buChar char="q"/>
            </a:pPr>
            <a:r>
              <a:rPr dirty="0" lang="en-US" smtClean="0"/>
              <a:t>Consistency </a:t>
            </a:r>
            <a:r>
              <a:rPr dirty="0" lang="en-US"/>
              <a:t>and Brand Voice: Keeping up with consistency in satisfied creation and guaranteeing it lines up with the brand's voice is fundamental for building memorability and devotion</a:t>
            </a:r>
            <a:r>
              <a:rPr dirty="0" lang="en-US" smtClean="0"/>
              <a:t>.</a:t>
            </a:r>
          </a:p>
          <a:p>
            <a:pPr indent="-285750" lvl="0" marL="425450">
              <a:buSzPts val="1400"/>
              <a:buFont typeface="Wingdings" panose="05000000000000000000" pitchFamily="2" charset="2"/>
              <a:buChar char="q"/>
            </a:pPr>
            <a:r>
              <a:rPr dirty="0" lang="en-US"/>
              <a:t>Quality versus Amount: Finding some kind of harmony between delivering excellent substance and keeping a predictable posting timetable can be troublesome</a:t>
            </a:r>
            <a:r>
              <a:rPr dirty="0" lang="en-US" smtClean="0"/>
              <a:t>.</a:t>
            </a:r>
          </a:p>
          <a:p>
            <a:pPr indent="-285750" lvl="0" marL="425450">
              <a:buSzPts val="1400"/>
              <a:buFont typeface="Wingdings" panose="05000000000000000000" pitchFamily="2" charset="2"/>
              <a:buChar char="q"/>
            </a:pPr>
            <a:r>
              <a:rPr dirty="0" lang="en-US"/>
              <a:t>Estimating Content Execution: Investigating the outcome of their substance is vital to comprehend what works and what doesn't</a:t>
            </a:r>
            <a:r>
              <a:rPr dirty="0" lang="en-US" smtClean="0"/>
              <a:t>.</a:t>
            </a:r>
          </a:p>
          <a:p>
            <a:pPr indent="-285750" lvl="0" marL="425450">
              <a:buSzPts val="1400"/>
              <a:buFont typeface="Wingdings" panose="05000000000000000000" pitchFamily="2" charset="2"/>
              <a:buChar char="q"/>
            </a:pPr>
            <a:r>
              <a:rPr dirty="0" lang="en-US"/>
              <a:t>Adjusting to Stage Contrasts: Every virtual entertainment stage and promoting channel has its own extraordinary attributes and client conduct.</a:t>
            </a:r>
            <a:endParaRPr dirty="0"/>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19" name="Rectangle 2"/>
          <p:cNvSpPr/>
          <p:nvPr/>
        </p:nvSpPr>
        <p:spPr>
          <a:xfrm>
            <a:off x="184935" y="681278"/>
            <a:ext cx="8126859" cy="3952241"/>
          </a:xfrm>
          <a:prstGeom prst="rect"/>
        </p:spPr>
        <p:txBody>
          <a:bodyPr wrap="square">
            <a:spAutoFit/>
          </a:bodyPr>
          <a:p>
            <a:pPr indent="-285750" marL="285750">
              <a:buFont typeface="Wingdings" panose="05000000000000000000" pitchFamily="2" charset="2"/>
              <a:buChar char="Ø"/>
            </a:pPr>
            <a:r>
              <a:rPr dirty="0" lang="en-IN"/>
              <a:t>Information Driven Approach: Use information and examination to come to informed conclusions about happy creation and </a:t>
            </a:r>
            <a:r>
              <a:rPr dirty="0" lang="en-IN" err="1"/>
              <a:t>curation</a:t>
            </a:r>
            <a:r>
              <a:rPr dirty="0" lang="en-IN"/>
              <a:t>. Routinely dissect crowd bits of knowledge and content execution to refine their systems.</a:t>
            </a:r>
          </a:p>
          <a:p>
            <a:pPr indent="-285750" marL="285750">
              <a:buFont typeface="Wingdings" panose="05000000000000000000" pitchFamily="2" charset="2"/>
              <a:buChar char="Ø"/>
            </a:pPr>
            <a:endParaRPr dirty="0" lang="en-IN"/>
          </a:p>
          <a:p>
            <a:pPr indent="-285750" marL="285750">
              <a:buFont typeface="Wingdings" panose="05000000000000000000" pitchFamily="2" charset="2"/>
              <a:buChar char="Ø"/>
            </a:pPr>
            <a:r>
              <a:rPr dirty="0" lang="en-IN"/>
              <a:t>Nimbleness and Adaptability: Remain dexterous in answering changing business sector patterns and customer inclinations. Adaptability permits them to adjust rapidly and stay important.</a:t>
            </a:r>
          </a:p>
          <a:p>
            <a:pPr indent="-285750" marL="285750">
              <a:buFont typeface="Wingdings" panose="05000000000000000000" pitchFamily="2" charset="2"/>
              <a:buChar char="Ø"/>
            </a:pPr>
            <a:endParaRPr dirty="0" lang="en-IN"/>
          </a:p>
          <a:p>
            <a:pPr indent="-285750" marL="285750">
              <a:buFont typeface="Wingdings" panose="05000000000000000000" pitchFamily="2" charset="2"/>
              <a:buChar char="Ø"/>
            </a:pPr>
            <a:r>
              <a:rPr dirty="0" lang="en-IN"/>
              <a:t>Legitimacy and Straightforwardness: Purchasers value real and straightforward correspondence. Speaking the truth about items and their advantages can construct entrust with the crowd.</a:t>
            </a:r>
          </a:p>
          <a:p>
            <a:pPr indent="-285750" marL="285750">
              <a:buFont typeface="Wingdings" panose="05000000000000000000" pitchFamily="2" charset="2"/>
              <a:buChar char="Ø"/>
            </a:pPr>
            <a:endParaRPr dirty="0" lang="en-IN"/>
          </a:p>
          <a:p>
            <a:pPr indent="-285750" marL="285750">
              <a:buFont typeface="Wingdings" panose="05000000000000000000" pitchFamily="2" charset="2"/>
              <a:buChar char="Ø"/>
            </a:pPr>
            <a:r>
              <a:rPr dirty="0" lang="en-IN"/>
              <a:t>Narrating: Recount the brand, items, or encounters to draw in and associate genuinely with the crowd.</a:t>
            </a:r>
          </a:p>
          <a:p>
            <a:pPr indent="-285750" marL="285750">
              <a:buFont typeface="Wingdings" panose="05000000000000000000" pitchFamily="2" charset="2"/>
              <a:buChar char="Ø"/>
            </a:pPr>
            <a:endParaRPr dirty="0" lang="en-IN"/>
          </a:p>
          <a:p>
            <a:pPr indent="-285750" marL="285750">
              <a:buFont typeface="Wingdings" panose="05000000000000000000" pitchFamily="2" charset="2"/>
              <a:buChar char="Ø"/>
            </a:pPr>
            <a:r>
              <a:rPr dirty="0" lang="en-IN"/>
              <a:t>Drawing in with the Local area: Draw in with the crowd through remarks, messages, and web-based entertainment communications. Building a local area around their brands can make brand promoters and encourage faithfulness.</a:t>
            </a:r>
          </a:p>
          <a:p>
            <a:pPr indent="-285750" marL="285750">
              <a:buFont typeface="Wingdings" panose="05000000000000000000" pitchFamily="2" charset="2"/>
              <a:buChar char="Ø"/>
            </a:pPr>
            <a:endParaRPr dirty="0" lang="en-IN"/>
          </a:p>
          <a:p>
            <a:pPr indent="-285750" marL="285750">
              <a:buFont typeface="Wingdings" panose="05000000000000000000" pitchFamily="2" charset="2"/>
              <a:buChar char="Ø"/>
            </a:pPr>
            <a:r>
              <a:rPr dirty="0" lang="en-IN"/>
              <a:t>Joint efforts and Powerhouses: Teaming up with forces to be reckoned with and different brands can extend their compass and open their substance to new crowds.</a:t>
            </a:r>
          </a:p>
        </p:txBody>
      </p:sp>
      <p:sp>
        <p:nvSpPr>
          <p:cNvPr id="1048720" name="Title 6"/>
          <p:cNvSpPr>
            <a:spLocks noGrp="1"/>
          </p:cNvSpPr>
          <p:nvPr>
            <p:ph type="title"/>
          </p:nvPr>
        </p:nvSpPr>
        <p:spPr>
          <a:xfrm>
            <a:off x="184935" y="276782"/>
            <a:ext cx="8520600" cy="404496"/>
          </a:xfrm>
        </p:spPr>
        <p:txBody>
          <a:bodyPr>
            <a:normAutofit/>
          </a:bodyPr>
          <a:p>
            <a:r>
              <a:rPr dirty="0" sz="1600" lang="en-US" smtClean="0"/>
              <a:t>Lessons Learned:</a:t>
            </a:r>
            <a:endParaRPr dirty="0" sz="160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5" name="Title 1"/>
          <p:cNvSpPr>
            <a:spLocks noGrp="1"/>
          </p:cNvSpPr>
          <p:nvPr>
            <p:ph type="title"/>
          </p:nvPr>
        </p:nvSpPr>
        <p:spPr>
          <a:xfrm>
            <a:off x="205358" y="2286698"/>
            <a:ext cx="8207811" cy="1734256"/>
          </a:xfrm>
        </p:spPr>
        <p:txBody>
          <a:bodyPr>
            <a:noAutofit/>
          </a:bodyPr>
          <a:p>
            <a:pPr indent="-317500" lvl="0" marL="457200"/>
            <a:r>
              <a:rPr b="1" dirty="0" sz="1600" lang="en-US"/>
              <a:t>Examine the brand's tagline</a:t>
            </a:r>
            <a:r>
              <a:rPr b="1" dirty="0" sz="1600" lang="en-US" smtClean="0"/>
              <a:t>: </a:t>
            </a:r>
            <a:r>
              <a:rPr dirty="0" sz="1600" lang="en-US" smtClean="0"/>
              <a:t>Appeal </a:t>
            </a:r>
            <a:r>
              <a:rPr dirty="0" sz="1600" lang="en-US"/>
              <a:t>to Feeling: "Hunger for More" takes advantage of purchasers' personal longings for fulfillment and happiness. It infers that Parle Argo's drinks are so invigorating and great that they leave individuals needing one more taste or significantly more jugs of their items.</a:t>
            </a:r>
            <a:br>
              <a:rPr dirty="0" sz="1600" lang="en-US"/>
            </a:br>
            <a:r>
              <a:rPr dirty="0" sz="1600" lang="en-US"/>
              <a:t/>
            </a:r>
            <a:br>
              <a:rPr dirty="0" sz="1600" lang="en-US"/>
            </a:br>
            <a:r>
              <a:rPr dirty="0" sz="1600" lang="en-US"/>
              <a:t>Source of inspiration: The slogan fills in as an unobtrusive source of inspiration, empowering purchasers to extinguish their thirst with Parle Argo's drinks and fulfill their desires for a reviving encounter.</a:t>
            </a:r>
            <a:br>
              <a:rPr dirty="0" sz="1600" lang="en-US"/>
            </a:br>
            <a:r>
              <a:rPr dirty="0" sz="1600" lang="en-US"/>
              <a:t/>
            </a:r>
            <a:br>
              <a:rPr dirty="0" sz="1600" lang="en-US"/>
            </a:br>
            <a:r>
              <a:rPr dirty="0" sz="1600" lang="en-US"/>
              <a:t>Optimistic: The slogan recommends that consuming Parle Argo's drinks goes past simple revitalizing; it makes an optimistic encounter where purchasers look for a greater amount of the wonderful taste and reward.</a:t>
            </a:r>
            <a:br>
              <a:rPr dirty="0" sz="1600" lang="en-US"/>
            </a:br>
            <a:r>
              <a:rPr dirty="0" sz="1600" lang="en-US"/>
              <a:t/>
            </a:r>
            <a:br>
              <a:rPr dirty="0" sz="1600" lang="en-US"/>
            </a:br>
            <a:r>
              <a:rPr b="1" dirty="0" sz="1600" lang="en-US"/>
              <a:t/>
            </a:r>
            <a:br>
              <a:rPr b="1" dirty="0" sz="1600" lang="en-US"/>
            </a:br>
            <a:r>
              <a:rPr b="1" dirty="0" sz="1600" lang="en-US"/>
              <a:t/>
            </a:r>
            <a:br>
              <a:rPr b="1" dirty="0" sz="1600" lang="en-US"/>
            </a:br>
            <a:r>
              <a:rPr b="1" dirty="0" sz="1600" lang="en-US"/>
              <a:t/>
            </a:r>
            <a:br>
              <a:rPr b="1" dirty="0" sz="1600" lang="en-US"/>
            </a:br>
            <a:r>
              <a:rPr dirty="0" sz="1600" lang="en-US"/>
              <a:t/>
            </a:r>
            <a:br>
              <a:rPr dirty="0" sz="1600" lang="en-US"/>
            </a:br>
            <a:endParaRPr dirty="0" sz="16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Shape 78"/>
        <p:cNvGrpSpPr/>
        <p:nvPr/>
      </p:nvGrpSpPr>
      <p:grpSpPr>
        <a:xfrm>
          <a:off x="0" y="0"/>
          <a:ext cx="0" cy="0"/>
          <a:chOff x="0" y="0"/>
          <a:chExt cx="0" cy="0"/>
        </a:xfrm>
      </p:grpSpPr>
      <p:sp>
        <p:nvSpPr>
          <p:cNvPr id="1048596" name="Google Shape;79;p17"/>
          <p:cNvSpPr txBox="1"/>
          <p:nvPr/>
        </p:nvSpPr>
        <p:spPr>
          <a:xfrm>
            <a:off x="766950" y="353563"/>
            <a:ext cx="7610100" cy="854680"/>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sz="1900" lang="en-GB">
                <a:solidFill>
                  <a:srgbClr val="434343"/>
                </a:solidFill>
              </a:rPr>
              <a:t>Part 1: Brand study, Competitor Analysis &amp; Buyer’s/Audience’s Persona</a:t>
            </a:r>
            <a:endParaRPr sz="1900"/>
          </a:p>
        </p:txBody>
      </p:sp>
      <p:sp>
        <p:nvSpPr>
          <p:cNvPr id="1048597" name="Google Shape;80;p17"/>
          <p:cNvSpPr txBox="1"/>
          <p:nvPr/>
        </p:nvSpPr>
        <p:spPr>
          <a:xfrm>
            <a:off x="1248510" y="1167163"/>
            <a:ext cx="7380000" cy="3840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dirty="0"/>
          </a:p>
          <a:p>
            <a:pPr algn="l" indent="-317500" lvl="0" marL="457200" rtl="0">
              <a:spcBef>
                <a:spcPts val="0"/>
              </a:spcBef>
              <a:spcAft>
                <a:spcPts val="0"/>
              </a:spcAft>
              <a:buSzPts val="1400"/>
              <a:buChar char="●"/>
            </a:pPr>
            <a:r>
              <a:rPr b="1" dirty="0" lang="en-GB" smtClean="0"/>
              <a:t>Competitor Analysis:</a:t>
            </a:r>
            <a:r>
              <a:rPr dirty="0" lang="en-GB" smtClean="0"/>
              <a:t> Select three competitors operating in the same industry or niche as the chosen brand, examine their </a:t>
            </a:r>
            <a:r>
              <a:rPr dirty="0" lang="en-GB"/>
              <a:t>USPs and online communication.</a:t>
            </a:r>
            <a:endParaRPr dirty="0"/>
          </a:p>
          <a:p>
            <a:pPr algn="l" indent="0" lvl="0" marL="0" rtl="0">
              <a:spcBef>
                <a:spcPts val="0"/>
              </a:spcBef>
              <a:spcAft>
                <a:spcPts val="0"/>
              </a:spcAft>
              <a:buNone/>
            </a:pPr>
            <a:endParaRPr b="1" dirty="0"/>
          </a:p>
          <a:p>
            <a:pPr lvl="0"/>
            <a:r>
              <a:rPr b="1" dirty="0" lang="en-GB"/>
              <a:t>Competitor 1  </a:t>
            </a:r>
            <a:r>
              <a:rPr b="1" dirty="0" lang="en-GB" smtClean="0"/>
              <a:t>    : </a:t>
            </a:r>
            <a:r>
              <a:rPr b="1" dirty="0" lang="en-GB" smtClean="0">
                <a:solidFill>
                  <a:schemeClr val="accent1">
                    <a:lumMod val="75000"/>
                  </a:schemeClr>
                </a:solidFill>
              </a:rPr>
              <a:t>https</a:t>
            </a:r>
            <a:r>
              <a:rPr b="1" dirty="0" lang="en-GB">
                <a:solidFill>
                  <a:schemeClr val="accent1">
                    <a:lumMod val="75000"/>
                  </a:schemeClr>
                </a:solidFill>
              </a:rPr>
              <a:t>://www.parleproducts.com</a:t>
            </a:r>
            <a:r>
              <a:rPr b="1" dirty="0" lang="en-GB" smtClean="0">
                <a:solidFill>
                  <a:schemeClr val="accent1">
                    <a:lumMod val="75000"/>
                  </a:schemeClr>
                </a:solidFill>
              </a:rPr>
              <a:t>/</a:t>
            </a:r>
          </a:p>
          <a:p>
            <a:pPr lvl="0"/>
            <a:r>
              <a:rPr b="1" dirty="0" lang="en-GB" smtClean="0">
                <a:solidFill>
                  <a:schemeClr val="tx2">
                    <a:lumMod val="25000"/>
                  </a:schemeClr>
                </a:solidFill>
              </a:rPr>
              <a:t>USP                     :</a:t>
            </a:r>
            <a:r>
              <a:rPr dirty="0" lang="en-GB" smtClean="0">
                <a:solidFill>
                  <a:schemeClr val="tx2">
                    <a:lumMod val="25000"/>
                  </a:schemeClr>
                </a:solidFill>
              </a:rPr>
              <a:t>All round sales, wide variety of products ,categorisation.</a:t>
            </a:r>
            <a:endParaRPr dirty="0">
              <a:solidFill>
                <a:schemeClr val="accent1">
                  <a:lumMod val="75000"/>
                </a:schemeClr>
              </a:solidFill>
            </a:endParaRPr>
          </a:p>
          <a:p>
            <a:pPr algn="l" indent="0" lvl="0" marL="0" rtl="0">
              <a:spcBef>
                <a:spcPts val="0"/>
              </a:spcBef>
              <a:spcAft>
                <a:spcPts val="0"/>
              </a:spcAft>
              <a:buNone/>
            </a:pPr>
            <a:r>
              <a:rPr b="1" dirty="0" lang="en-US" smtClean="0"/>
              <a:t>Communication : </a:t>
            </a:r>
            <a:r>
              <a:rPr dirty="0" lang="en-US" smtClean="0"/>
              <a:t>user generated content ,lots of tutorials ,values.</a:t>
            </a:r>
          </a:p>
          <a:p>
            <a:pPr algn="l" indent="0" lvl="0" marL="0" rtl="0">
              <a:spcBef>
                <a:spcPts val="0"/>
              </a:spcBef>
              <a:spcAft>
                <a:spcPts val="0"/>
              </a:spcAft>
              <a:buNone/>
            </a:pPr>
            <a:endParaRPr dirty="0"/>
          </a:p>
          <a:p>
            <a:pPr lvl="0"/>
            <a:r>
              <a:rPr b="1" dirty="0" lang="en-GB"/>
              <a:t>Competitor </a:t>
            </a:r>
            <a:r>
              <a:rPr b="1" dirty="0" lang="en-GB" smtClean="0">
                <a:solidFill>
                  <a:schemeClr val="tx1"/>
                </a:solidFill>
              </a:rPr>
              <a:t>2      :</a:t>
            </a:r>
            <a:r>
              <a:rPr b="1" dirty="0" lang="en-GB" smtClean="0">
                <a:solidFill>
                  <a:schemeClr val="accent1">
                    <a:lumMod val="75000"/>
                  </a:schemeClr>
                </a:solidFill>
              </a:rPr>
              <a:t> https</a:t>
            </a:r>
            <a:r>
              <a:rPr b="1" dirty="0" lang="en-GB">
                <a:solidFill>
                  <a:schemeClr val="accent1">
                    <a:lumMod val="75000"/>
                  </a:schemeClr>
                </a:solidFill>
              </a:rPr>
              <a:t>://www.parleagro.com</a:t>
            </a:r>
            <a:r>
              <a:rPr b="1" dirty="0" lang="en-GB" smtClean="0">
                <a:solidFill>
                  <a:schemeClr val="accent1">
                    <a:lumMod val="75000"/>
                  </a:schemeClr>
                </a:solidFill>
              </a:rPr>
              <a:t>/</a:t>
            </a:r>
            <a:endParaRPr b="1" dirty="0"/>
          </a:p>
          <a:p>
            <a:pPr algn="l" indent="0" lvl="0" marL="0" rtl="0">
              <a:spcBef>
                <a:spcPts val="0"/>
              </a:spcBef>
              <a:spcAft>
                <a:spcPts val="0"/>
              </a:spcAft>
              <a:buNone/>
            </a:pPr>
            <a:r>
              <a:rPr b="1" dirty="0" lang="en-IN" smtClean="0"/>
              <a:t>USP                     : </a:t>
            </a:r>
            <a:r>
              <a:rPr dirty="0" lang="en-IN" smtClean="0"/>
              <a:t>Diverse port , Refreshing and fun.</a:t>
            </a:r>
          </a:p>
          <a:p>
            <a:pPr algn="l" indent="0" lvl="0" marL="0" rtl="0">
              <a:spcBef>
                <a:spcPts val="0"/>
              </a:spcBef>
              <a:spcAft>
                <a:spcPts val="0"/>
              </a:spcAft>
              <a:buNone/>
            </a:pPr>
            <a:r>
              <a:rPr b="1" dirty="0" lang="en-IN" smtClean="0"/>
              <a:t>Communication : </a:t>
            </a:r>
            <a:r>
              <a:rPr dirty="0" lang="en-IN" smtClean="0"/>
              <a:t>Supply at world wide.</a:t>
            </a:r>
          </a:p>
          <a:p>
            <a:pPr algn="l" indent="0" lvl="0" marL="0" rtl="0">
              <a:spcBef>
                <a:spcPts val="0"/>
              </a:spcBef>
              <a:spcAft>
                <a:spcPts val="0"/>
              </a:spcAft>
              <a:buNone/>
            </a:pPr>
            <a:endParaRPr b="1" dirty="0"/>
          </a:p>
          <a:p>
            <a:pPr lvl="0"/>
            <a:r>
              <a:rPr b="1" dirty="0" lang="en-GB"/>
              <a:t>Competitor 3      </a:t>
            </a:r>
            <a:r>
              <a:rPr b="1" dirty="0" lang="en-GB" smtClean="0"/>
              <a:t>: </a:t>
            </a:r>
            <a:r>
              <a:rPr b="1" dirty="0" lang="en-GB">
                <a:solidFill>
                  <a:schemeClr val="accent1">
                    <a:lumMod val="75000"/>
                  </a:schemeClr>
                </a:solidFill>
              </a:rPr>
              <a:t>https://www.parleagro.com/brand</a:t>
            </a:r>
            <a:r>
              <a:rPr b="1" dirty="0" lang="en-GB" smtClean="0">
                <a:solidFill>
                  <a:schemeClr val="accent1">
                    <a:lumMod val="75000"/>
                  </a:schemeClr>
                </a:solidFill>
              </a:rPr>
              <a:t>/</a:t>
            </a:r>
          </a:p>
          <a:p>
            <a:pPr lvl="0"/>
            <a:r>
              <a:rPr b="1" dirty="0" lang="en-GB" smtClean="0">
                <a:solidFill>
                  <a:schemeClr val="tx1"/>
                </a:solidFill>
              </a:rPr>
              <a:t>USP                     :</a:t>
            </a:r>
            <a:r>
              <a:rPr dirty="0" lang="en-IN"/>
              <a:t> Natural fruit -Based Beverages. Innovative </a:t>
            </a:r>
            <a:r>
              <a:rPr dirty="0" lang="en-IN" smtClean="0"/>
              <a:t>packaging.</a:t>
            </a:r>
            <a:endParaRPr b="1" dirty="0" lang="en-GB" smtClean="0">
              <a:solidFill>
                <a:schemeClr val="tx1"/>
              </a:solidFill>
            </a:endParaRPr>
          </a:p>
          <a:p>
            <a:pPr lvl="0"/>
            <a:r>
              <a:rPr b="1" dirty="0" lang="en-GB" smtClean="0">
                <a:solidFill>
                  <a:schemeClr val="tx1"/>
                </a:solidFill>
              </a:rPr>
              <a:t>Communication : </a:t>
            </a:r>
            <a:r>
              <a:rPr dirty="0" lang="en-GB" smtClean="0">
                <a:solidFill>
                  <a:schemeClr val="tx1"/>
                </a:solidFill>
              </a:rPr>
              <a:t>Using digital marketing.</a:t>
            </a:r>
            <a:endParaRPr b="1" dirty="0" lang="en-GB" smtClean="0">
              <a:solidFill>
                <a:schemeClr val="tx1"/>
              </a:solidFill>
            </a:endParaRPr>
          </a:p>
          <a:p>
            <a:pPr lvl="0"/>
            <a:endParaRPr b="1" dirty="0" lang="en-GB">
              <a:solidFill>
                <a:schemeClr val="tx1"/>
              </a:solidFill>
            </a:endParaRPr>
          </a:p>
          <a:p>
            <a:pPr lvl="0"/>
            <a:endParaRPr b="1" dirty="0" lang="en-GB" smtClean="0">
              <a:solidFill>
                <a:schemeClr val="tx1"/>
              </a:solidFill>
            </a:endParaRPr>
          </a:p>
          <a:p>
            <a:pPr lvl="0"/>
            <a:endParaRPr b="1" dirty="0"/>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Shape 84"/>
        <p:cNvGrpSpPr/>
        <p:nvPr/>
      </p:nvGrpSpPr>
      <p:grpSpPr>
        <a:xfrm>
          <a:off x="0" y="0"/>
          <a:ext cx="0" cy="0"/>
          <a:chOff x="0" y="0"/>
          <a:chExt cx="0" cy="0"/>
        </a:xfrm>
      </p:grpSpPr>
      <p:sp>
        <p:nvSpPr>
          <p:cNvPr id="1048600" name="Google Shape;85;p18"/>
          <p:cNvSpPr txBox="1"/>
          <p:nvPr/>
        </p:nvSpPr>
        <p:spPr>
          <a:xfrm>
            <a:off x="651900" y="0"/>
            <a:ext cx="7610100" cy="854679"/>
          </a:xfrm>
          <a:prstGeom prst="rect"/>
          <a:noFill/>
          <a:ln>
            <a:noFill/>
          </a:ln>
        </p:spPr>
        <p:txBody>
          <a:bodyPr anchor="t" anchorCtr="0" bIns="91425" lIns="91425" rIns="91425" spcFirstLastPara="1" tIns="91425" wrap="square">
            <a:spAutoFit/>
          </a:bodyPr>
          <a:p>
            <a:pPr algn="ctr" indent="0" lvl="0" marL="0" rtl="0">
              <a:lnSpc>
                <a:spcPct val="115000"/>
              </a:lnSpc>
              <a:spcBef>
                <a:spcPts val="0"/>
              </a:spcBef>
              <a:spcAft>
                <a:spcPts val="0"/>
              </a:spcAft>
              <a:buNone/>
            </a:pPr>
            <a:r>
              <a:rPr b="1" dirty="0" sz="1900" lang="en-GB">
                <a:solidFill>
                  <a:srgbClr val="434343"/>
                </a:solidFill>
              </a:rPr>
              <a:t>Part 1: Brand study, Competitor Analysis &amp; Buyer’s/Audience’s Persona</a:t>
            </a:r>
            <a:endParaRPr dirty="0" sz="1900"/>
          </a:p>
        </p:txBody>
      </p:sp>
      <p:sp>
        <p:nvSpPr>
          <p:cNvPr id="1048601" name="Google Shape;86;p18"/>
          <p:cNvSpPr txBox="1"/>
          <p:nvPr/>
        </p:nvSpPr>
        <p:spPr>
          <a:xfrm>
            <a:off x="651900" y="663814"/>
            <a:ext cx="7380000" cy="4856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dirty="0"/>
          </a:p>
          <a:p>
            <a:pPr algn="l" indent="-317500" lvl="0" marL="457200" rtl="0">
              <a:spcBef>
                <a:spcPts val="0"/>
              </a:spcBef>
              <a:spcAft>
                <a:spcPts val="0"/>
              </a:spcAft>
              <a:buSzPts val="1400"/>
              <a:buChar char="●"/>
            </a:pPr>
            <a:r>
              <a:rPr b="1" dirty="0" lang="en-GB" u="sng"/>
              <a:t>Buyer's/Audience's Persona</a:t>
            </a:r>
            <a:r>
              <a:rPr b="1" dirty="0" lang="en-GB"/>
              <a:t>:</a:t>
            </a:r>
            <a:r>
              <a:rPr dirty="0" lang="en-GB"/>
              <a:t> Clearly define the target audience for the chosen brand. Consider demographics, psychographics, </a:t>
            </a:r>
            <a:r>
              <a:rPr dirty="0" lang="en-GB" smtClean="0"/>
              <a:t>behaviours, </a:t>
            </a:r>
            <a:r>
              <a:rPr dirty="0" lang="en-GB"/>
              <a:t>and interests</a:t>
            </a:r>
            <a:r>
              <a:rPr dirty="0" lang="en-GB" smtClean="0"/>
              <a:t>.</a:t>
            </a:r>
            <a:r>
              <a:rPr dirty="0" lang="en-US" smtClean="0"/>
              <a:t> </a:t>
            </a:r>
          </a:p>
          <a:p>
            <a:endParaRPr dirty="0" lang="en-US"/>
          </a:p>
          <a:p>
            <a:r>
              <a:rPr b="1" dirty="0" lang="en-US"/>
              <a:t>Socioeconomics:</a:t>
            </a:r>
          </a:p>
          <a:p>
            <a:endParaRPr dirty="0" lang="en-US"/>
          </a:p>
          <a:p>
            <a:r>
              <a:rPr b="1" dirty="0" lang="en-US"/>
              <a:t>Age:</a:t>
            </a:r>
            <a:r>
              <a:rPr dirty="0" lang="en-US"/>
              <a:t> 25 to 35 years of age</a:t>
            </a:r>
          </a:p>
          <a:p>
            <a:r>
              <a:rPr b="1" dirty="0" lang="en-US"/>
              <a:t>Orientation:</a:t>
            </a:r>
            <a:r>
              <a:rPr dirty="0" lang="en-US"/>
              <a:t> Prevalently female, yet in addition incorporates guys</a:t>
            </a:r>
          </a:p>
          <a:p>
            <a:r>
              <a:rPr b="1" dirty="0" lang="en-US"/>
              <a:t>Area:</a:t>
            </a:r>
            <a:r>
              <a:rPr dirty="0" lang="en-US"/>
              <a:t> Essentially metropolitan regions in India</a:t>
            </a:r>
          </a:p>
          <a:p>
            <a:r>
              <a:rPr b="1" dirty="0" lang="en-US"/>
              <a:t>Schooling:</a:t>
            </a:r>
            <a:r>
              <a:rPr dirty="0" lang="en-US"/>
              <a:t> School instructed, with a blend of graduates and postgraduates</a:t>
            </a:r>
          </a:p>
          <a:p>
            <a:r>
              <a:rPr b="1" dirty="0" lang="en-US"/>
              <a:t>Pay:</a:t>
            </a:r>
            <a:r>
              <a:rPr dirty="0" lang="en-US"/>
              <a:t> Center to upper-working class</a:t>
            </a:r>
          </a:p>
          <a:p>
            <a:r>
              <a:rPr b="1" dirty="0" lang="en-US"/>
              <a:t>Psychographics:</a:t>
            </a:r>
          </a:p>
          <a:p>
            <a:endParaRPr b="1" dirty="0" lang="en-US"/>
          </a:p>
          <a:p>
            <a:r>
              <a:rPr b="1" dirty="0" lang="en-US"/>
              <a:t>Way of life: </a:t>
            </a:r>
            <a:r>
              <a:rPr dirty="0" lang="en-US" smtClean="0"/>
              <a:t>Riau </a:t>
            </a:r>
            <a:r>
              <a:rPr dirty="0" lang="en-US"/>
              <a:t>is a bustling youthful expert, adjusting work and individual life. She is socially dynamic and appreciates investing energy with loved ones during ends of the week and unique events.</a:t>
            </a:r>
          </a:p>
          <a:p>
            <a:r>
              <a:rPr dirty="0" lang="en-US"/>
              <a:t>Wellbeing Cognizant: </a:t>
            </a:r>
            <a:r>
              <a:rPr dirty="0" lang="en-US" smtClean="0"/>
              <a:t>Riau </a:t>
            </a:r>
            <a:r>
              <a:rPr dirty="0" lang="en-US"/>
              <a:t>is wellbeing cognizant and looks for items that offer normal fixings and better other options. She lean towards drinks that are liberated from fake flavors and additives.</a:t>
            </a:r>
            <a:endParaRPr dirty="0" lang="en-US" smtClean="0"/>
          </a:p>
          <a:p>
            <a:endParaRPr dirty="0" lang="en-US" smtClean="0"/>
          </a:p>
          <a:p>
            <a:r>
              <a:rPr dirty="0" lang="en-US" smtClean="0"/>
              <a:t> </a:t>
            </a:r>
            <a:endParaRPr dirty="0"/>
          </a:p>
          <a:p>
            <a:pPr algn="l" indent="0" lvl="0" marL="0" rtl="0">
              <a:spcBef>
                <a:spcPts val="0"/>
              </a:spcBef>
              <a:spcAft>
                <a:spcPts val="0"/>
              </a:spcAft>
              <a:buNone/>
            </a:pPr>
            <a:endParaRPr dirty="0"/>
          </a:p>
          <a:p>
            <a:pPr algn="l" indent="0" lvl="0" marL="457200" rtl="0">
              <a:spcBef>
                <a:spcPts val="0"/>
              </a:spcBef>
              <a:spcAft>
                <a:spcPts val="0"/>
              </a:spcAft>
              <a:buNone/>
            </a:pPr>
            <a:endParaRPr dirty="0"/>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7" name="Title 2"/>
          <p:cNvSpPr>
            <a:spLocks noGrp="1"/>
          </p:cNvSpPr>
          <p:nvPr>
            <p:ph type="title"/>
          </p:nvPr>
        </p:nvSpPr>
        <p:spPr>
          <a:xfrm>
            <a:off x="311700" y="270364"/>
            <a:ext cx="8520600" cy="572700"/>
          </a:xfrm>
        </p:spPr>
        <p:txBody>
          <a:bodyPr>
            <a:normAutofit/>
          </a:bodyPr>
          <a:p>
            <a:r>
              <a:rPr dirty="0" sz="1600" lang="en-US" smtClean="0"/>
              <a:t>DEMOGRAPHIC:</a:t>
            </a:r>
            <a:endParaRPr dirty="0" sz="1600" lang="en-IN"/>
          </a:p>
        </p:txBody>
      </p:sp>
      <p:sp>
        <p:nvSpPr>
          <p:cNvPr id="1048608" name="Text Placeholder 3"/>
          <p:cNvSpPr>
            <a:spLocks noGrp="1"/>
          </p:cNvSpPr>
          <p:nvPr>
            <p:ph type="body" idx="1"/>
          </p:nvPr>
        </p:nvSpPr>
        <p:spPr>
          <a:xfrm>
            <a:off x="-1" y="731374"/>
            <a:ext cx="8691937" cy="3943367"/>
          </a:xfrm>
        </p:spPr>
        <p:txBody>
          <a:bodyPr>
            <a:normAutofit fontScale="88889" lnSpcReduction="20000"/>
          </a:bodyPr>
          <a:p>
            <a:r>
              <a:rPr dirty="0" lang="en-US"/>
              <a:t>Age: Parle </a:t>
            </a:r>
            <a:r>
              <a:rPr dirty="0" lang="en-US" err="1"/>
              <a:t>Agro's</a:t>
            </a:r>
            <a:r>
              <a:rPr dirty="0" lang="en-US"/>
              <a:t> items like </a:t>
            </a:r>
            <a:r>
              <a:rPr dirty="0" lang="en-US" err="1"/>
              <a:t>Frooti</a:t>
            </a:r>
            <a:r>
              <a:rPr dirty="0" lang="en-US"/>
              <a:t> and </a:t>
            </a:r>
            <a:r>
              <a:rPr dirty="0" lang="en-US" err="1"/>
              <a:t>Appy</a:t>
            </a:r>
            <a:r>
              <a:rPr dirty="0" lang="en-US"/>
              <a:t> are famous among a wide age range, yet they are particularly well known among kids, teens, and youthful grown-ups because of their reviving and fun nature.</a:t>
            </a:r>
          </a:p>
          <a:p>
            <a:endParaRPr dirty="0" lang="en-US"/>
          </a:p>
          <a:p>
            <a:r>
              <a:rPr dirty="0" lang="en-US"/>
              <a:t>Orientation: The items presented by Parle Agro are ordinarily delighted in by the two guys and females, making them a gender neutral brand.</a:t>
            </a:r>
          </a:p>
          <a:p>
            <a:endParaRPr dirty="0" lang="en-US"/>
          </a:p>
          <a:p>
            <a:r>
              <a:rPr dirty="0" lang="en-US"/>
              <a:t>Metropolitan versus Country: Parle </a:t>
            </a:r>
            <a:r>
              <a:rPr dirty="0" lang="en-US" err="1"/>
              <a:t>Agro's</a:t>
            </a:r>
            <a:r>
              <a:rPr dirty="0" lang="en-US"/>
              <a:t> items are generally accessible and have a wide allure in both metropolitan and provincial regions.</a:t>
            </a:r>
          </a:p>
          <a:p>
            <a:endParaRPr dirty="0" lang="en-US"/>
          </a:p>
          <a:p>
            <a:r>
              <a:rPr dirty="0" lang="en-US"/>
              <a:t>Pay Level: Parle </a:t>
            </a:r>
            <a:r>
              <a:rPr dirty="0" lang="en-US" err="1"/>
              <a:t>Agro's</a:t>
            </a:r>
            <a:r>
              <a:rPr dirty="0" lang="en-US"/>
              <a:t> items are situated at different price tags, making them open to shoppers with various pay levels.</a:t>
            </a:r>
          </a:p>
          <a:p>
            <a:endParaRPr dirty="0" lang="en-US"/>
          </a:p>
          <a:p>
            <a:r>
              <a:rPr dirty="0" lang="en-US"/>
              <a:t>Way of life and Inclinations: Shoppers who are wellbeing cognizant may pick Parle </a:t>
            </a:r>
            <a:r>
              <a:rPr dirty="0" lang="en-US" err="1"/>
              <a:t>Agro's</a:t>
            </a:r>
            <a:r>
              <a:rPr dirty="0" lang="en-US"/>
              <a:t> organic product based refreshments, while others might pick their items for their taste and accommodation.</a:t>
            </a:r>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13" name="Text Placeholder 2"/>
          <p:cNvSpPr>
            <a:spLocks noGrp="1"/>
          </p:cNvSpPr>
          <p:nvPr>
            <p:ph type="body" idx="1"/>
          </p:nvPr>
        </p:nvSpPr>
        <p:spPr/>
        <p:txBody>
          <a:bodyPr/>
          <a:p>
            <a:r>
              <a:rPr dirty="0" lang="en-US" smtClean="0"/>
              <a:t>Demographic:</a:t>
            </a:r>
            <a:endParaRPr dirty="0" lang="en-IN"/>
          </a:p>
        </p:txBody>
      </p:sp>
      <p:pic>
        <p:nvPicPr>
          <p:cNvPr id="2097154" name="Picture 6"/>
          <p:cNvPicPr>
            <a:picLocks noChangeAspect="1"/>
          </p:cNvPicPr>
          <p:nvPr/>
        </p:nvPicPr>
        <p:blipFill>
          <a:blip xmlns:r="http://schemas.openxmlformats.org/officeDocument/2006/relationships" r:embed="rId1"/>
          <a:stretch>
            <a:fillRect/>
          </a:stretch>
        </p:blipFill>
        <p:spPr>
          <a:xfrm>
            <a:off x="4664467" y="1818525"/>
            <a:ext cx="4027470" cy="2750349"/>
          </a:xfrm>
          <a:prstGeom prst="rect"/>
        </p:spPr>
      </p:pic>
      <p:sp>
        <p:nvSpPr>
          <p:cNvPr id="1048614" name="Text Placeholder 3"/>
          <p:cNvSpPr>
            <a:spLocks noGrp="1"/>
          </p:cNvSpPr>
          <p:nvPr>
            <p:ph type="body" idx="2"/>
          </p:nvPr>
        </p:nvSpPr>
        <p:spPr>
          <a:xfrm>
            <a:off x="4551452" y="1152475"/>
            <a:ext cx="4280848" cy="3416400"/>
          </a:xfrm>
        </p:spPr>
        <p:txBody>
          <a:bodyPr/>
          <a:p>
            <a:endParaRPr dirty="0" lang="en-IN"/>
          </a:p>
        </p:txBody>
      </p:sp>
      <p:pic>
        <p:nvPicPr>
          <p:cNvPr id="2097155" name="Picture 4"/>
          <p:cNvPicPr>
            <a:picLocks noChangeAspect="1"/>
          </p:cNvPicPr>
          <p:nvPr/>
        </p:nvPicPr>
        <p:blipFill>
          <a:blip xmlns:r="http://schemas.openxmlformats.org/officeDocument/2006/relationships" r:embed="rId2"/>
          <a:stretch>
            <a:fillRect/>
          </a:stretch>
        </p:blipFill>
        <p:spPr>
          <a:xfrm>
            <a:off x="400691" y="1818526"/>
            <a:ext cx="3811713" cy="2649947"/>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5" name="Title 1"/>
          <p:cNvSpPr>
            <a:spLocks noGrp="1"/>
          </p:cNvSpPr>
          <p:nvPr>
            <p:ph type="title"/>
          </p:nvPr>
        </p:nvSpPr>
        <p:spPr>
          <a:xfrm>
            <a:off x="311700" y="765538"/>
            <a:ext cx="8520600" cy="572700"/>
          </a:xfrm>
        </p:spPr>
        <p:txBody>
          <a:bodyPr>
            <a:normAutofit/>
          </a:bodyPr>
          <a:p>
            <a:r>
              <a:rPr dirty="0" sz="1600" lang="en-US" smtClean="0"/>
              <a:t>Psychographic:</a:t>
            </a:r>
            <a:endParaRPr dirty="0" sz="1600" lang="en-IN"/>
          </a:p>
        </p:txBody>
      </p:sp>
      <p:sp>
        <p:nvSpPr>
          <p:cNvPr id="1048616" name="Text Placeholder 2"/>
          <p:cNvSpPr>
            <a:spLocks noGrp="1"/>
          </p:cNvSpPr>
          <p:nvPr>
            <p:ph type="body" idx="1"/>
          </p:nvPr>
        </p:nvSpPr>
        <p:spPr/>
        <p:txBody>
          <a:bodyPr>
            <a:normAutofit fontScale="78571" lnSpcReduction="10000"/>
          </a:bodyPr>
          <a:p>
            <a:r>
              <a:rPr dirty="0" lang="en-US"/>
              <a:t>Energetic and Carefree: Parle </a:t>
            </a:r>
            <a:r>
              <a:rPr dirty="0" lang="en-US" err="1"/>
              <a:t>Agro's</a:t>
            </a:r>
            <a:r>
              <a:rPr dirty="0" lang="en-US"/>
              <a:t> items like </a:t>
            </a:r>
            <a:r>
              <a:rPr dirty="0" lang="en-US" err="1"/>
              <a:t>Frooti</a:t>
            </a:r>
            <a:r>
              <a:rPr dirty="0" lang="en-US"/>
              <a:t> and </a:t>
            </a:r>
            <a:r>
              <a:rPr dirty="0" lang="en-US" err="1"/>
              <a:t>Appy</a:t>
            </a:r>
            <a:r>
              <a:rPr dirty="0" lang="en-US"/>
              <a:t> are known for their lively and young picture, interesting to buyers who appreciate fun and bold encounters.</a:t>
            </a:r>
          </a:p>
          <a:p>
            <a:endParaRPr dirty="0" lang="en-US"/>
          </a:p>
          <a:p>
            <a:r>
              <a:rPr dirty="0" lang="en-US"/>
              <a:t>Wellbeing Cognizant: A few purchasers might pick Parle </a:t>
            </a:r>
            <a:r>
              <a:rPr dirty="0" lang="en-US" err="1"/>
              <a:t>Agro's</a:t>
            </a:r>
            <a:r>
              <a:rPr dirty="0" lang="en-US"/>
              <a:t> items since they are organic product based and saw as better options in contrast to carbonated drinks.</a:t>
            </a:r>
          </a:p>
          <a:p>
            <a:endParaRPr dirty="0" lang="en-US"/>
          </a:p>
          <a:p>
            <a:r>
              <a:rPr dirty="0" lang="en-US"/>
              <a:t>Taste-Arranged: Shoppers who focus on taste and flavor may be drawn to Parle</a:t>
            </a:r>
            <a:endParaRPr dirty="0" lang="en-IN"/>
          </a:p>
        </p:txBody>
      </p:sp>
      <p:sp>
        <p:nvSpPr>
          <p:cNvPr id="1048617" name="Text Placeholder 3"/>
          <p:cNvSpPr>
            <a:spLocks noGrp="1"/>
          </p:cNvSpPr>
          <p:nvPr>
            <p:ph type="body" idx="2"/>
          </p:nvPr>
        </p:nvSpPr>
        <p:spPr/>
        <p:txBody>
          <a:bodyPr/>
          <a:p>
            <a:endParaRPr dirty="0" lang="en-IN"/>
          </a:p>
        </p:txBody>
      </p:sp>
      <p:pic>
        <p:nvPicPr>
          <p:cNvPr id="2097156" name="Picture 4"/>
          <p:cNvPicPr>
            <a:picLocks noChangeAspect="1"/>
          </p:cNvPicPr>
          <p:nvPr/>
        </p:nvPicPr>
        <p:blipFill>
          <a:blip xmlns:r="http://schemas.openxmlformats.org/officeDocument/2006/relationships" r:embed="rId1"/>
          <a:stretch>
            <a:fillRect/>
          </a:stretch>
        </p:blipFill>
        <p:spPr>
          <a:xfrm>
            <a:off x="5308350" y="1524000"/>
            <a:ext cx="3048000" cy="3044875"/>
          </a:xfrm>
          <a:prstGeom prst="rect"/>
        </p:spPr>
      </p:pic>
    </p:spTree>
  </p:cSld>
  <p:clrMapOvr>
    <a:masterClrMapping/>
  </p:clrMapOvr>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win</dc:creator>
  <cp:lastModifiedBy>HP</cp:lastModifiedBy>
  <dcterms:created xsi:type="dcterms:W3CDTF">2023-07-24T15:20:58Z</dcterms:created>
  <dcterms:modified xsi:type="dcterms:W3CDTF">2023-07-24T15:20:58Z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97871c01319d46c0acc533d0491175cd</vt:lpwstr>
  </property>
</Properties>
</file>