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444257D-B2B6-4731-9804-88CA04461896}" type="datetimeFigureOut">
              <a:rPr lang="en-AU" smtClean="0"/>
              <a:t>10/08/2021</a:t>
            </a:fld>
            <a:endParaRPr lang="en-AU"/>
          </a:p>
        </p:txBody>
      </p:sp>
      <p:sp>
        <p:nvSpPr>
          <p:cNvPr id="5" name="Footer Placeholder 4"/>
          <p:cNvSpPr>
            <a:spLocks noGrp="1"/>
          </p:cNvSpPr>
          <p:nvPr>
            <p:ph type="ftr" sz="quarter" idx="11"/>
          </p:nvPr>
        </p:nvSpPr>
        <p:spPr>
          <a:xfrm>
            <a:off x="2692397" y="5037663"/>
            <a:ext cx="5214635" cy="279400"/>
          </a:xfrm>
        </p:spPr>
        <p:txBody>
          <a:bodyPr/>
          <a:lstStyle/>
          <a:p>
            <a:endParaRPr lang="en-AU"/>
          </a:p>
        </p:txBody>
      </p:sp>
      <p:sp>
        <p:nvSpPr>
          <p:cNvPr id="6" name="Slide Number Placeholder 5"/>
          <p:cNvSpPr>
            <a:spLocks noGrp="1"/>
          </p:cNvSpPr>
          <p:nvPr>
            <p:ph type="sldNum" sz="quarter" idx="12"/>
          </p:nvPr>
        </p:nvSpPr>
        <p:spPr>
          <a:xfrm>
            <a:off x="8956900" y="5037663"/>
            <a:ext cx="551167" cy="279400"/>
          </a:xfrm>
        </p:spPr>
        <p:txBody>
          <a:bodyPr/>
          <a:lstStyle/>
          <a:p>
            <a:fld id="{EA24B677-92F4-41A3-BA52-316E4E4C2060}" type="slidenum">
              <a:rPr lang="en-AU" smtClean="0"/>
              <a:t>‹#›</a:t>
            </a:fld>
            <a:endParaRPr lang="en-AU"/>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6529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44257D-B2B6-4731-9804-88CA04461896}" type="datetimeFigureOut">
              <a:rPr lang="en-AU" smtClean="0"/>
              <a:t>10/08/2021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A24B677-92F4-41A3-BA52-316E4E4C2060}" type="slidenum">
              <a:rPr lang="en-AU" smtClean="0"/>
              <a:t>‹#›</a:t>
            </a:fld>
            <a:endParaRPr lang="en-AU"/>
          </a:p>
        </p:txBody>
      </p:sp>
    </p:spTree>
    <p:extLst>
      <p:ext uri="{BB962C8B-B14F-4D97-AF65-F5344CB8AC3E}">
        <p14:creationId xmlns:p14="http://schemas.microsoft.com/office/powerpoint/2010/main" val="2560079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44257D-B2B6-4731-9804-88CA04461896}" type="datetimeFigureOut">
              <a:rPr lang="en-AU" smtClean="0"/>
              <a:t>10/08/2021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A24B677-92F4-41A3-BA52-316E4E4C2060}" type="slidenum">
              <a:rPr lang="en-AU" smtClean="0"/>
              <a:t>‹#›</a:t>
            </a:fld>
            <a:endParaRPr lang="en-AU"/>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4192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44257D-B2B6-4731-9804-88CA04461896}" type="datetimeFigureOut">
              <a:rPr lang="en-AU" smtClean="0"/>
              <a:t>10/08/2021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A24B677-92F4-41A3-BA52-316E4E4C2060}" type="slidenum">
              <a:rPr lang="en-AU" smtClean="0"/>
              <a:t>‹#›</a:t>
            </a:fld>
            <a:endParaRPr lang="en-AU"/>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72460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44257D-B2B6-4731-9804-88CA04461896}" type="datetimeFigureOut">
              <a:rPr lang="en-AU" smtClean="0"/>
              <a:t>10/08/2021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A24B677-92F4-41A3-BA52-316E4E4C2060}" type="slidenum">
              <a:rPr lang="en-AU" smtClean="0"/>
              <a:t>‹#›</a:t>
            </a:fld>
            <a:endParaRPr lang="en-AU"/>
          </a:p>
        </p:txBody>
      </p:sp>
    </p:spTree>
    <p:extLst>
      <p:ext uri="{BB962C8B-B14F-4D97-AF65-F5344CB8AC3E}">
        <p14:creationId xmlns:p14="http://schemas.microsoft.com/office/powerpoint/2010/main" val="781293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44257D-B2B6-4731-9804-88CA04461896}" type="datetimeFigureOut">
              <a:rPr lang="en-AU" smtClean="0"/>
              <a:t>10/08/2021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A24B677-92F4-41A3-BA52-316E4E4C2060}" type="slidenum">
              <a:rPr lang="en-AU" smtClean="0"/>
              <a:t>‹#›</a:t>
            </a:fld>
            <a:endParaRPr lang="en-AU"/>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30096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44257D-B2B6-4731-9804-88CA04461896}" type="datetimeFigureOut">
              <a:rPr lang="en-AU" smtClean="0"/>
              <a:t>10/08/2021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A24B677-92F4-41A3-BA52-316E4E4C2060}" type="slidenum">
              <a:rPr lang="en-AU" smtClean="0"/>
              <a:t>‹#›</a:t>
            </a:fld>
            <a:endParaRPr lang="en-AU"/>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62447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44257D-B2B6-4731-9804-88CA04461896}" type="datetimeFigureOut">
              <a:rPr lang="en-AU" smtClean="0"/>
              <a:t>10/08/2021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A24B677-92F4-41A3-BA52-316E4E4C2060}" type="slidenum">
              <a:rPr lang="en-AU" smtClean="0"/>
              <a:t>‹#›</a:t>
            </a:fld>
            <a:endParaRPr lang="en-AU"/>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45754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44257D-B2B6-4731-9804-88CA04461896}" type="datetimeFigureOut">
              <a:rPr lang="en-AU" smtClean="0"/>
              <a:t>10/08/2021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A24B677-92F4-41A3-BA52-316E4E4C2060}" type="slidenum">
              <a:rPr lang="en-AU" smtClean="0"/>
              <a:t>‹#›</a:t>
            </a:fld>
            <a:endParaRPr lang="en-AU"/>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6916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44257D-B2B6-4731-9804-88CA04461896}" type="datetimeFigureOut">
              <a:rPr lang="en-AU" smtClean="0"/>
              <a:t>10/08/2021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A24B677-92F4-41A3-BA52-316E4E4C2060}" type="slidenum">
              <a:rPr lang="en-AU" smtClean="0"/>
              <a:t>‹#›</a:t>
            </a:fld>
            <a:endParaRPr lang="en-AU"/>
          </a:p>
        </p:txBody>
      </p:sp>
    </p:spTree>
    <p:extLst>
      <p:ext uri="{BB962C8B-B14F-4D97-AF65-F5344CB8AC3E}">
        <p14:creationId xmlns:p14="http://schemas.microsoft.com/office/powerpoint/2010/main" val="1146093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44257D-B2B6-4731-9804-88CA04461896}" type="datetimeFigureOut">
              <a:rPr lang="en-AU" smtClean="0"/>
              <a:t>10/08/2021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A24B677-92F4-41A3-BA52-316E4E4C2060}" type="slidenum">
              <a:rPr lang="en-AU" smtClean="0"/>
              <a:t>‹#›</a:t>
            </a:fld>
            <a:endParaRPr lang="en-AU"/>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9831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444257D-B2B6-4731-9804-88CA04461896}" type="datetimeFigureOut">
              <a:rPr lang="en-AU" smtClean="0"/>
              <a:t>10/08/2021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A24B677-92F4-41A3-BA52-316E4E4C2060}" type="slidenum">
              <a:rPr lang="en-AU" smtClean="0"/>
              <a:t>‹#›</a:t>
            </a:fld>
            <a:endParaRPr lang="en-AU"/>
          </a:p>
        </p:txBody>
      </p:sp>
    </p:spTree>
    <p:extLst>
      <p:ext uri="{BB962C8B-B14F-4D97-AF65-F5344CB8AC3E}">
        <p14:creationId xmlns:p14="http://schemas.microsoft.com/office/powerpoint/2010/main" val="833486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444257D-B2B6-4731-9804-88CA04461896}" type="datetimeFigureOut">
              <a:rPr lang="en-AU" smtClean="0"/>
              <a:t>10/08/2021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EA24B677-92F4-41A3-BA52-316E4E4C2060}" type="slidenum">
              <a:rPr lang="en-AU" smtClean="0"/>
              <a:t>‹#›</a:t>
            </a:fld>
            <a:endParaRPr lang="en-AU"/>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6425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444257D-B2B6-4731-9804-88CA04461896}" type="datetimeFigureOut">
              <a:rPr lang="en-AU" smtClean="0"/>
              <a:t>10/08/2021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EA24B677-92F4-41A3-BA52-316E4E4C2060}" type="slidenum">
              <a:rPr lang="en-AU" smtClean="0"/>
              <a:t>‹#›</a:t>
            </a:fld>
            <a:endParaRPr lang="en-AU"/>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0678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44257D-B2B6-4731-9804-88CA04461896}" type="datetimeFigureOut">
              <a:rPr lang="en-AU" smtClean="0"/>
              <a:t>10/08/2021</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EA24B677-92F4-41A3-BA52-316E4E4C2060}" type="slidenum">
              <a:rPr lang="en-AU" smtClean="0"/>
              <a:t>‹#›</a:t>
            </a:fld>
            <a:endParaRPr lang="en-AU"/>
          </a:p>
        </p:txBody>
      </p:sp>
    </p:spTree>
    <p:extLst>
      <p:ext uri="{BB962C8B-B14F-4D97-AF65-F5344CB8AC3E}">
        <p14:creationId xmlns:p14="http://schemas.microsoft.com/office/powerpoint/2010/main" val="2950483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44257D-B2B6-4731-9804-88CA04461896}" type="datetimeFigureOut">
              <a:rPr lang="en-AU" smtClean="0"/>
              <a:t>10/08/2021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A24B677-92F4-41A3-BA52-316E4E4C2060}" type="slidenum">
              <a:rPr lang="en-AU" smtClean="0"/>
              <a:t>‹#›</a:t>
            </a:fld>
            <a:endParaRPr lang="en-AU"/>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2900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44257D-B2B6-4731-9804-88CA04461896}" type="datetimeFigureOut">
              <a:rPr lang="en-AU" smtClean="0"/>
              <a:t>10/08/2021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A24B677-92F4-41A3-BA52-316E4E4C2060}" type="slidenum">
              <a:rPr lang="en-AU" smtClean="0"/>
              <a:t>‹#›</a:t>
            </a:fld>
            <a:endParaRPr lang="en-AU"/>
          </a:p>
        </p:txBody>
      </p:sp>
    </p:spTree>
    <p:extLst>
      <p:ext uri="{BB962C8B-B14F-4D97-AF65-F5344CB8AC3E}">
        <p14:creationId xmlns:p14="http://schemas.microsoft.com/office/powerpoint/2010/main" val="1979524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444257D-B2B6-4731-9804-88CA04461896}" type="datetimeFigureOut">
              <a:rPr lang="en-AU" smtClean="0"/>
              <a:t>10/08/2021</a:t>
            </a:fld>
            <a:endParaRPr lang="en-AU"/>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AU"/>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A24B677-92F4-41A3-BA52-316E4E4C2060}" type="slidenum">
              <a:rPr lang="en-AU" smtClean="0"/>
              <a:t>‹#›</a:t>
            </a:fld>
            <a:endParaRPr lang="en-AU"/>
          </a:p>
        </p:txBody>
      </p:sp>
    </p:spTree>
    <p:extLst>
      <p:ext uri="{BB962C8B-B14F-4D97-AF65-F5344CB8AC3E}">
        <p14:creationId xmlns:p14="http://schemas.microsoft.com/office/powerpoint/2010/main" val="17893864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Road Accident Analysis</a:t>
            </a:r>
            <a:endParaRPr lang="en-AU" dirty="0"/>
          </a:p>
        </p:txBody>
      </p:sp>
      <p:sp>
        <p:nvSpPr>
          <p:cNvPr id="3" name="Subtitle 2"/>
          <p:cNvSpPr>
            <a:spLocks noGrp="1"/>
          </p:cNvSpPr>
          <p:nvPr>
            <p:ph type="subTitle" idx="1"/>
          </p:nvPr>
        </p:nvSpPr>
        <p:spPr/>
        <p:txBody>
          <a:bodyPr/>
          <a:lstStyle/>
          <a:p>
            <a:r>
              <a:rPr lang="en-US" dirty="0" smtClean="0"/>
              <a:t>Candidate : Ayesha Khan</a:t>
            </a:r>
          </a:p>
          <a:p>
            <a:r>
              <a:rPr lang="en-US" dirty="0" smtClean="0"/>
              <a:t>Date : 8 August 2021</a:t>
            </a:r>
            <a:endParaRPr lang="en-AU" dirty="0"/>
          </a:p>
        </p:txBody>
      </p:sp>
    </p:spTree>
    <p:extLst>
      <p:ext uri="{BB962C8B-B14F-4D97-AF65-F5344CB8AC3E}">
        <p14:creationId xmlns:p14="http://schemas.microsoft.com/office/powerpoint/2010/main" val="3563952031"/>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Region</a:t>
            </a:r>
            <a:endParaRPr lang="en-AU" dirty="0"/>
          </a:p>
        </p:txBody>
      </p:sp>
      <p:sp>
        <p:nvSpPr>
          <p:cNvPr id="4" name="Content Placeholder 3"/>
          <p:cNvSpPr>
            <a:spLocks noGrp="1"/>
          </p:cNvSpPr>
          <p:nvPr>
            <p:ph sz="half" idx="2"/>
          </p:nvPr>
        </p:nvSpPr>
        <p:spPr/>
        <p:txBody>
          <a:bodyPr>
            <a:normAutofit lnSpcReduction="10000"/>
          </a:bodyPr>
          <a:lstStyle/>
          <a:p>
            <a:pPr marL="0" indent="0">
              <a:buNone/>
            </a:pPr>
            <a:r>
              <a:rPr lang="en-US" sz="2000" dirty="0" smtClean="0"/>
              <a:t>Most number of accidents took place in metropolitan south east region. On the other hand, Western region recorded the least number of accidents.</a:t>
            </a:r>
          </a:p>
          <a:p>
            <a:pPr marL="0" indent="0">
              <a:buNone/>
            </a:pPr>
            <a:endParaRPr lang="en-US" sz="2000" dirty="0"/>
          </a:p>
          <a:p>
            <a:pPr marL="0" indent="0">
              <a:buNone/>
            </a:pPr>
            <a:r>
              <a:rPr lang="en-US" sz="2000" b="1" dirty="0" smtClean="0"/>
              <a:t>Initiatives: </a:t>
            </a:r>
            <a:r>
              <a:rPr lang="en-AU" sz="2000" dirty="0"/>
              <a:t>Development of intelligent systems </a:t>
            </a:r>
            <a:r>
              <a:rPr lang="en-AU" sz="2000" dirty="0" smtClean="0"/>
              <a:t>such as Motorist </a:t>
            </a:r>
            <a:r>
              <a:rPr lang="en-AU" sz="2000" dirty="0"/>
              <a:t>Assistance </a:t>
            </a:r>
            <a:r>
              <a:rPr lang="en-AU" sz="2000" dirty="0" smtClean="0"/>
              <a:t>Systems for </a:t>
            </a:r>
            <a:r>
              <a:rPr lang="en-AU" sz="2000" dirty="0"/>
              <a:t>road traffic </a:t>
            </a:r>
            <a:r>
              <a:rPr lang="en-AU" sz="2000" dirty="0" smtClean="0"/>
              <a:t>management is </a:t>
            </a:r>
            <a:r>
              <a:rPr lang="en-AU" sz="2000" dirty="0"/>
              <a:t>a way of solving road traffic safety and other such </a:t>
            </a:r>
            <a:r>
              <a:rPr lang="en-AU" sz="2000" dirty="0" smtClean="0"/>
              <a:t>issues. </a:t>
            </a:r>
            <a:endParaRPr lang="en-US" sz="2000" b="1" dirty="0"/>
          </a:p>
        </p:txBody>
      </p:sp>
      <p:pic>
        <p:nvPicPr>
          <p:cNvPr id="7" name="Content Placeholder 6"/>
          <p:cNvPicPr>
            <a:picLocks noGrp="1" noChangeAspect="1"/>
          </p:cNvPicPr>
          <p:nvPr>
            <p:ph sz="half" idx="1"/>
          </p:nvPr>
        </p:nvPicPr>
        <p:blipFill>
          <a:blip r:embed="rId2"/>
          <a:stretch>
            <a:fillRect/>
          </a:stretch>
        </p:blipFill>
        <p:spPr>
          <a:xfrm>
            <a:off x="933390" y="2674189"/>
            <a:ext cx="5174112" cy="2648309"/>
          </a:xfrm>
          <a:prstGeom prst="rect">
            <a:avLst/>
          </a:prstGeom>
        </p:spPr>
      </p:pic>
    </p:spTree>
    <p:extLst>
      <p:ext uri="{BB962C8B-B14F-4D97-AF65-F5344CB8AC3E}">
        <p14:creationId xmlns:p14="http://schemas.microsoft.com/office/powerpoint/2010/main" val="3342286629"/>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Year</a:t>
            </a:r>
            <a:endParaRPr lang="en-AU" dirty="0"/>
          </a:p>
        </p:txBody>
      </p:sp>
      <p:pic>
        <p:nvPicPr>
          <p:cNvPr id="5" name="Content Placeholder 4"/>
          <p:cNvPicPr>
            <a:picLocks noGrp="1" noChangeAspect="1"/>
          </p:cNvPicPr>
          <p:nvPr>
            <p:ph sz="half" idx="1"/>
          </p:nvPr>
        </p:nvPicPr>
        <p:blipFill>
          <a:blip r:embed="rId2"/>
          <a:stretch>
            <a:fillRect/>
          </a:stretch>
        </p:blipFill>
        <p:spPr>
          <a:xfrm>
            <a:off x="1298575" y="2725947"/>
            <a:ext cx="4718050" cy="2665562"/>
          </a:xfrm>
          <a:prstGeom prst="rect">
            <a:avLst/>
          </a:prstGeom>
        </p:spPr>
      </p:pic>
      <p:sp>
        <p:nvSpPr>
          <p:cNvPr id="4" name="Content Placeholder 3"/>
          <p:cNvSpPr>
            <a:spLocks noGrp="1"/>
          </p:cNvSpPr>
          <p:nvPr>
            <p:ph sz="half" idx="2"/>
          </p:nvPr>
        </p:nvSpPr>
        <p:spPr/>
        <p:txBody>
          <a:bodyPr/>
          <a:lstStyle/>
          <a:p>
            <a:pPr marL="0" indent="0">
              <a:buNone/>
            </a:pPr>
            <a:endParaRPr lang="en-US" dirty="0" smtClean="0"/>
          </a:p>
          <a:p>
            <a:pPr marL="0" indent="0">
              <a:buNone/>
            </a:pPr>
            <a:r>
              <a:rPr lang="en-US" sz="2000" dirty="0" smtClean="0"/>
              <a:t>This data set contains road accident data for the year (2011-2012).</a:t>
            </a:r>
          </a:p>
          <a:p>
            <a:pPr marL="0" indent="0">
              <a:buNone/>
            </a:pPr>
            <a:r>
              <a:rPr lang="en-US" sz="2000" dirty="0" smtClean="0"/>
              <a:t>Analyzing the data more accidents were recorded in the year 2012 than compared with 2011, there was an increase of 90 accidents in the year 2012.</a:t>
            </a:r>
          </a:p>
          <a:p>
            <a:pPr marL="0" indent="0">
              <a:buNone/>
            </a:pPr>
            <a:endParaRPr lang="en-US" sz="2000" dirty="0"/>
          </a:p>
        </p:txBody>
      </p:sp>
    </p:spTree>
    <p:extLst>
      <p:ext uri="{BB962C8B-B14F-4D97-AF65-F5344CB8AC3E}">
        <p14:creationId xmlns:p14="http://schemas.microsoft.com/office/powerpoint/2010/main" val="940485160"/>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Government Area</a:t>
            </a:r>
            <a:endParaRPr lang="en-AU" dirty="0"/>
          </a:p>
        </p:txBody>
      </p:sp>
      <p:pic>
        <p:nvPicPr>
          <p:cNvPr id="5" name="Content Placeholder 4"/>
          <p:cNvPicPr>
            <a:picLocks noGrp="1" noChangeAspect="1"/>
          </p:cNvPicPr>
          <p:nvPr>
            <p:ph sz="half" idx="1"/>
          </p:nvPr>
        </p:nvPicPr>
        <p:blipFill>
          <a:blip r:embed="rId2"/>
          <a:stretch>
            <a:fillRect/>
          </a:stretch>
        </p:blipFill>
        <p:spPr>
          <a:xfrm>
            <a:off x="1774885" y="4689299"/>
            <a:ext cx="3694262" cy="1504468"/>
          </a:xfrm>
          <a:prstGeom prst="rect">
            <a:avLst/>
          </a:prstGeom>
        </p:spPr>
      </p:pic>
      <p:sp>
        <p:nvSpPr>
          <p:cNvPr id="4" name="Content Placeholder 3"/>
          <p:cNvSpPr>
            <a:spLocks noGrp="1"/>
          </p:cNvSpPr>
          <p:nvPr>
            <p:ph sz="half" idx="2"/>
          </p:nvPr>
        </p:nvSpPr>
        <p:spPr/>
        <p:txBody>
          <a:bodyPr>
            <a:normAutofit lnSpcReduction="10000"/>
          </a:bodyPr>
          <a:lstStyle/>
          <a:p>
            <a:pPr marL="0" indent="0">
              <a:buNone/>
            </a:pPr>
            <a:endParaRPr lang="en-US" dirty="0" smtClean="0"/>
          </a:p>
          <a:p>
            <a:pPr marL="0" indent="0">
              <a:buNone/>
            </a:pPr>
            <a:r>
              <a:rPr lang="en-US" sz="2000" dirty="0" smtClean="0"/>
              <a:t>As per Road Geometry, Mount Buller has recorded the least number of accidents and Hindmarsh (LGA) has recorded the highest number of accidents.</a:t>
            </a:r>
          </a:p>
          <a:p>
            <a:pPr marL="0" indent="0">
              <a:buNone/>
            </a:pPr>
            <a:endParaRPr lang="en-US" sz="2000" dirty="0"/>
          </a:p>
          <a:p>
            <a:pPr marL="0" indent="0">
              <a:buNone/>
            </a:pPr>
            <a:r>
              <a:rPr lang="en-US" sz="2000" b="1" dirty="0" smtClean="0"/>
              <a:t>Initiatives: </a:t>
            </a:r>
            <a:r>
              <a:rPr lang="en-AU" sz="2000" dirty="0"/>
              <a:t>Installing impact-absorbing guard rails and other damage-reducing facilities on roads</a:t>
            </a:r>
            <a:r>
              <a:rPr lang="en-AU" sz="2000" dirty="0" smtClean="0"/>
              <a:t>.</a:t>
            </a:r>
            <a:endParaRPr lang="en-AU" sz="2000" dirty="0"/>
          </a:p>
          <a:p>
            <a:pPr marL="0" indent="0">
              <a:buNone/>
            </a:pPr>
            <a:endParaRPr lang="en-AU" sz="2000" dirty="0"/>
          </a:p>
        </p:txBody>
      </p:sp>
      <p:pic>
        <p:nvPicPr>
          <p:cNvPr id="6" name="Picture 5"/>
          <p:cNvPicPr>
            <a:picLocks noChangeAspect="1"/>
          </p:cNvPicPr>
          <p:nvPr/>
        </p:nvPicPr>
        <p:blipFill>
          <a:blip r:embed="rId3"/>
          <a:stretch>
            <a:fillRect/>
          </a:stretch>
        </p:blipFill>
        <p:spPr>
          <a:xfrm>
            <a:off x="1152850" y="2543748"/>
            <a:ext cx="4938332" cy="2054131"/>
          </a:xfrm>
          <a:prstGeom prst="rect">
            <a:avLst/>
          </a:prstGeom>
        </p:spPr>
      </p:pic>
    </p:spTree>
    <p:extLst>
      <p:ext uri="{BB962C8B-B14F-4D97-AF65-F5344CB8AC3E}">
        <p14:creationId xmlns:p14="http://schemas.microsoft.com/office/powerpoint/2010/main" val="2629219973"/>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Speed</a:t>
            </a:r>
            <a:endParaRPr lang="en-AU" dirty="0"/>
          </a:p>
        </p:txBody>
      </p:sp>
      <p:pic>
        <p:nvPicPr>
          <p:cNvPr id="5" name="Content Placeholder 4"/>
          <p:cNvPicPr>
            <a:picLocks noGrp="1" noChangeAspect="1"/>
          </p:cNvPicPr>
          <p:nvPr>
            <p:ph sz="half" idx="1"/>
          </p:nvPr>
        </p:nvPicPr>
        <p:blipFill>
          <a:blip r:embed="rId2"/>
          <a:stretch>
            <a:fillRect/>
          </a:stretch>
        </p:blipFill>
        <p:spPr>
          <a:xfrm>
            <a:off x="1295402" y="2684863"/>
            <a:ext cx="4718050" cy="2474890"/>
          </a:xfrm>
          <a:prstGeom prst="rect">
            <a:avLst/>
          </a:prstGeom>
        </p:spPr>
      </p:pic>
      <p:sp>
        <p:nvSpPr>
          <p:cNvPr id="4" name="Content Placeholder 3"/>
          <p:cNvSpPr>
            <a:spLocks noGrp="1"/>
          </p:cNvSpPr>
          <p:nvPr>
            <p:ph sz="half" idx="2"/>
          </p:nvPr>
        </p:nvSpPr>
        <p:spPr/>
        <p:txBody>
          <a:bodyPr/>
          <a:lstStyle/>
          <a:p>
            <a:pPr marL="0" indent="0">
              <a:buNone/>
            </a:pPr>
            <a:r>
              <a:rPr lang="en-US" sz="2000" dirty="0" smtClean="0"/>
              <a:t>Speeding has been the major cause of accidents in Victoria.</a:t>
            </a:r>
            <a:r>
              <a:rPr lang="en-US" sz="2000" dirty="0"/>
              <a:t> </a:t>
            </a:r>
            <a:r>
              <a:rPr lang="en-US" sz="2000" dirty="0" smtClean="0"/>
              <a:t>Average speed of driving was recorded at 68.03 while most accidents took place due to over speeding.</a:t>
            </a:r>
          </a:p>
          <a:p>
            <a:pPr marL="0" indent="0">
              <a:buNone/>
            </a:pPr>
            <a:r>
              <a:rPr lang="en-US" sz="2000" b="1" dirty="0" smtClean="0"/>
              <a:t>Initiatives: </a:t>
            </a:r>
            <a:r>
              <a:rPr lang="en-AU" sz="2000" dirty="0"/>
              <a:t>-- </a:t>
            </a:r>
            <a:r>
              <a:rPr lang="en-AU" sz="2000" dirty="0" smtClean="0"/>
              <a:t>Better </a:t>
            </a:r>
            <a:r>
              <a:rPr lang="en-AU" sz="2000" dirty="0"/>
              <a:t>d</a:t>
            </a:r>
            <a:r>
              <a:rPr lang="en-AU" sz="2000" dirty="0" smtClean="0"/>
              <a:t>esigned </a:t>
            </a:r>
            <a:r>
              <a:rPr lang="en-AU" sz="2000" dirty="0"/>
              <a:t>r</a:t>
            </a:r>
            <a:r>
              <a:rPr lang="en-AU" sz="2000" dirty="0" smtClean="0"/>
              <a:t>oads</a:t>
            </a:r>
            <a:r>
              <a:rPr lang="en-AU" sz="2000" dirty="0"/>
              <a:t>, </a:t>
            </a:r>
            <a:r>
              <a:rPr lang="en-AU" sz="2000" dirty="0" smtClean="0"/>
              <a:t>safety education campaigns and visibly </a:t>
            </a:r>
            <a:r>
              <a:rPr lang="en-AU" sz="2000" dirty="0"/>
              <a:t>p</a:t>
            </a:r>
            <a:r>
              <a:rPr lang="en-AU" sz="2000" dirty="0" smtClean="0"/>
              <a:t>laced speed cameras can help in achieving better driver behaviour on roads.</a:t>
            </a:r>
            <a:endParaRPr lang="en-AU" sz="2000" b="1" dirty="0"/>
          </a:p>
        </p:txBody>
      </p:sp>
    </p:spTree>
    <p:extLst>
      <p:ext uri="{BB962C8B-B14F-4D97-AF65-F5344CB8AC3E}">
        <p14:creationId xmlns:p14="http://schemas.microsoft.com/office/powerpoint/2010/main" val="4047246832"/>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Code Accident type</a:t>
            </a:r>
            <a:endParaRPr lang="en-AU" dirty="0"/>
          </a:p>
        </p:txBody>
      </p:sp>
      <p:pic>
        <p:nvPicPr>
          <p:cNvPr id="5" name="Content Placeholder 4"/>
          <p:cNvPicPr>
            <a:picLocks noGrp="1" noChangeAspect="1"/>
          </p:cNvPicPr>
          <p:nvPr>
            <p:ph sz="half" idx="1"/>
          </p:nvPr>
        </p:nvPicPr>
        <p:blipFill>
          <a:blip r:embed="rId2"/>
          <a:stretch>
            <a:fillRect/>
          </a:stretch>
        </p:blipFill>
        <p:spPr>
          <a:xfrm>
            <a:off x="1173192" y="2655211"/>
            <a:ext cx="4528868" cy="2900200"/>
          </a:xfrm>
          <a:prstGeom prst="rect">
            <a:avLst/>
          </a:prstGeom>
        </p:spPr>
      </p:pic>
      <p:sp>
        <p:nvSpPr>
          <p:cNvPr id="4" name="Content Placeholder 3"/>
          <p:cNvSpPr>
            <a:spLocks noGrp="1"/>
          </p:cNvSpPr>
          <p:nvPr>
            <p:ph sz="half" idx="2"/>
          </p:nvPr>
        </p:nvSpPr>
        <p:spPr/>
        <p:txBody>
          <a:bodyPr>
            <a:normAutofit/>
          </a:bodyPr>
          <a:lstStyle/>
          <a:p>
            <a:pPr marL="0" indent="0">
              <a:buNone/>
            </a:pPr>
            <a:endParaRPr lang="en-US" dirty="0" smtClean="0"/>
          </a:p>
          <a:p>
            <a:pPr marL="0" indent="0">
              <a:buNone/>
            </a:pPr>
            <a:r>
              <a:rPr lang="en-US" dirty="0" smtClean="0"/>
              <a:t>Vehicles travelling in either same direction or in opposite direction was the major reason contributing in accidents.</a:t>
            </a:r>
          </a:p>
        </p:txBody>
      </p:sp>
    </p:spTree>
    <p:extLst>
      <p:ext uri="{BB962C8B-B14F-4D97-AF65-F5344CB8AC3E}">
        <p14:creationId xmlns:p14="http://schemas.microsoft.com/office/powerpoint/2010/main" val="88507174"/>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persons killed</a:t>
            </a:r>
            <a:endParaRPr lang="en-AU" dirty="0"/>
          </a:p>
        </p:txBody>
      </p:sp>
      <p:pic>
        <p:nvPicPr>
          <p:cNvPr id="5" name="Content Placeholder 4"/>
          <p:cNvPicPr>
            <a:picLocks noGrp="1" noChangeAspect="1"/>
          </p:cNvPicPr>
          <p:nvPr>
            <p:ph sz="half" idx="1"/>
          </p:nvPr>
        </p:nvPicPr>
        <p:blipFill>
          <a:blip r:embed="rId2"/>
          <a:stretch>
            <a:fillRect/>
          </a:stretch>
        </p:blipFill>
        <p:spPr>
          <a:xfrm>
            <a:off x="948906" y="2751826"/>
            <a:ext cx="5158596" cy="2493034"/>
          </a:xfrm>
          <a:prstGeom prst="rect">
            <a:avLst/>
          </a:prstGeom>
        </p:spPr>
      </p:pic>
      <p:sp>
        <p:nvSpPr>
          <p:cNvPr id="4" name="Content Placeholder 3"/>
          <p:cNvSpPr>
            <a:spLocks noGrp="1"/>
          </p:cNvSpPr>
          <p:nvPr>
            <p:ph sz="half" idx="2"/>
          </p:nvPr>
        </p:nvSpPr>
        <p:spPr/>
        <p:txBody>
          <a:bodyPr/>
          <a:lstStyle/>
          <a:p>
            <a:pPr marL="0" indent="0">
              <a:buNone/>
            </a:pPr>
            <a:endParaRPr lang="en-US" dirty="0" smtClean="0"/>
          </a:p>
          <a:p>
            <a:pPr marL="0" indent="0">
              <a:buNone/>
            </a:pPr>
            <a:r>
              <a:rPr lang="en-US" sz="2000" dirty="0" smtClean="0"/>
              <a:t>As per data sources Melbourne council recorded highest number of people killed, where as Boroondara recorded least number of fatalities.</a:t>
            </a:r>
          </a:p>
          <a:p>
            <a:pPr marL="0" indent="0">
              <a:buNone/>
            </a:pPr>
            <a:r>
              <a:rPr lang="en-US" sz="2000" b="1" dirty="0" smtClean="0"/>
              <a:t>Initiatives: </a:t>
            </a:r>
            <a:r>
              <a:rPr lang="en-AU" sz="2000" dirty="0"/>
              <a:t>Use of AI technology for predicting dangerous possibilities on roads and installing sensors </a:t>
            </a:r>
            <a:r>
              <a:rPr lang="en-AU" sz="2000" dirty="0" smtClean="0"/>
              <a:t>to alert distracted drivers </a:t>
            </a:r>
            <a:r>
              <a:rPr lang="en-AU" sz="2000" dirty="0"/>
              <a:t>should be considered.</a:t>
            </a:r>
            <a:endParaRPr lang="en-US" sz="2000" dirty="0"/>
          </a:p>
          <a:p>
            <a:pPr marL="0" indent="0">
              <a:buNone/>
            </a:pPr>
            <a:endParaRPr lang="en-AU" sz="2000" b="1" dirty="0"/>
          </a:p>
        </p:txBody>
      </p:sp>
    </p:spTree>
    <p:extLst>
      <p:ext uri="{BB962C8B-B14F-4D97-AF65-F5344CB8AC3E}">
        <p14:creationId xmlns:p14="http://schemas.microsoft.com/office/powerpoint/2010/main" val="3285245104"/>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Accident Description</a:t>
            </a:r>
            <a:endParaRPr lang="en-AU" dirty="0"/>
          </a:p>
        </p:txBody>
      </p:sp>
      <p:pic>
        <p:nvPicPr>
          <p:cNvPr id="5" name="Content Placeholder 4"/>
          <p:cNvPicPr>
            <a:picLocks noGrp="1" noChangeAspect="1"/>
          </p:cNvPicPr>
          <p:nvPr>
            <p:ph sz="half" idx="1"/>
          </p:nvPr>
        </p:nvPicPr>
        <p:blipFill>
          <a:blip r:embed="rId2"/>
          <a:stretch>
            <a:fillRect/>
          </a:stretch>
        </p:blipFill>
        <p:spPr>
          <a:xfrm>
            <a:off x="1104181" y="2743200"/>
            <a:ext cx="4912444" cy="2622430"/>
          </a:xfrm>
          <a:prstGeom prst="rect">
            <a:avLst/>
          </a:prstGeom>
        </p:spPr>
      </p:pic>
      <p:sp>
        <p:nvSpPr>
          <p:cNvPr id="4" name="Content Placeholder 3"/>
          <p:cNvSpPr>
            <a:spLocks noGrp="1"/>
          </p:cNvSpPr>
          <p:nvPr>
            <p:ph sz="half" idx="2"/>
          </p:nvPr>
        </p:nvSpPr>
        <p:spPr/>
        <p:txBody>
          <a:bodyPr>
            <a:normAutofit lnSpcReduction="10000"/>
          </a:bodyPr>
          <a:lstStyle/>
          <a:p>
            <a:pPr marL="0" indent="0">
              <a:buNone/>
            </a:pPr>
            <a:r>
              <a:rPr lang="en-US" sz="2000" dirty="0" smtClean="0"/>
              <a:t>Collision with vehicle was the major reason among various other reasons for accidents. There were 15902 collisions involving vehicles.</a:t>
            </a:r>
          </a:p>
          <a:p>
            <a:pPr marL="0" indent="0">
              <a:buNone/>
            </a:pPr>
            <a:endParaRPr lang="en-US" sz="2000" dirty="0"/>
          </a:p>
          <a:p>
            <a:pPr marL="0" indent="0">
              <a:buNone/>
            </a:pPr>
            <a:r>
              <a:rPr lang="en-US" sz="2000" b="1" dirty="0" smtClean="0"/>
              <a:t>Initiatives: </a:t>
            </a:r>
            <a:r>
              <a:rPr lang="en-AU" sz="2000" dirty="0" smtClean="0"/>
              <a:t>Reducing the number of </a:t>
            </a:r>
            <a:r>
              <a:rPr lang="en-AU" sz="2000" dirty="0"/>
              <a:t>old and unsafe vehicles </a:t>
            </a:r>
            <a:r>
              <a:rPr lang="en-AU" sz="2000" dirty="0" smtClean="0"/>
              <a:t>from the road. Preparing </a:t>
            </a:r>
            <a:r>
              <a:rPr lang="en-AU" sz="2000" dirty="0"/>
              <a:t>the road network for the </a:t>
            </a:r>
            <a:r>
              <a:rPr lang="en-AU" sz="2000" dirty="0" smtClean="0"/>
              <a:t>increased </a:t>
            </a:r>
            <a:r>
              <a:rPr lang="en-AU" sz="2000" dirty="0"/>
              <a:t>connectivity and automation of </a:t>
            </a:r>
            <a:r>
              <a:rPr lang="en-AU" sz="2000" dirty="0" smtClean="0"/>
              <a:t>vehicles should be considered.</a:t>
            </a:r>
            <a:endParaRPr lang="en-AU" sz="2000" b="1" dirty="0"/>
          </a:p>
        </p:txBody>
      </p:sp>
    </p:spTree>
    <p:extLst>
      <p:ext uri="{BB962C8B-B14F-4D97-AF65-F5344CB8AC3E}">
        <p14:creationId xmlns:p14="http://schemas.microsoft.com/office/powerpoint/2010/main" val="265091725"/>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1016637"/>
            <a:ext cx="9601196" cy="1303867"/>
          </a:xfrm>
        </p:spPr>
        <p:txBody>
          <a:bodyPr/>
          <a:lstStyle/>
          <a:p>
            <a:r>
              <a:rPr lang="en-US" dirty="0" smtClean="0"/>
              <a:t>Vehicles</a:t>
            </a:r>
            <a:endParaRPr lang="en-AU" dirty="0"/>
          </a:p>
        </p:txBody>
      </p:sp>
      <p:sp>
        <p:nvSpPr>
          <p:cNvPr id="4" name="Content Placeholder 3"/>
          <p:cNvSpPr>
            <a:spLocks noGrp="1"/>
          </p:cNvSpPr>
          <p:nvPr>
            <p:ph sz="half" idx="2"/>
          </p:nvPr>
        </p:nvSpPr>
        <p:spPr>
          <a:xfrm>
            <a:off x="6178294" y="2517188"/>
            <a:ext cx="4718304" cy="3310128"/>
          </a:xfrm>
        </p:spPr>
        <p:txBody>
          <a:bodyPr/>
          <a:lstStyle/>
          <a:p>
            <a:pPr marL="0" indent="0">
              <a:buNone/>
            </a:pPr>
            <a:r>
              <a:rPr lang="en-US" sz="2000" dirty="0" smtClean="0"/>
              <a:t>Vehicles in Metropolitan south East Region  recorded the highest number of vehicles involved in accident, while North Eastern region recorded the least vehicles involved in an accident.</a:t>
            </a:r>
          </a:p>
          <a:p>
            <a:pPr marL="0" indent="0">
              <a:buNone/>
            </a:pPr>
            <a:r>
              <a:rPr lang="en-US" sz="2000" b="1" dirty="0" smtClean="0"/>
              <a:t>Initiatives: </a:t>
            </a:r>
            <a:r>
              <a:rPr lang="en-US" sz="2000" dirty="0" smtClean="0"/>
              <a:t>Introducing better public transport network in south east region can reduce the number of vehicles used in the region.</a:t>
            </a:r>
          </a:p>
        </p:txBody>
      </p:sp>
      <p:pic>
        <p:nvPicPr>
          <p:cNvPr id="9" name="Content Placeholder 8"/>
          <p:cNvPicPr>
            <a:picLocks noGrp="1" noChangeAspect="1"/>
          </p:cNvPicPr>
          <p:nvPr>
            <p:ph sz="half" idx="1"/>
          </p:nvPr>
        </p:nvPicPr>
        <p:blipFill>
          <a:blip r:embed="rId2"/>
          <a:stretch>
            <a:fillRect/>
          </a:stretch>
        </p:blipFill>
        <p:spPr>
          <a:xfrm>
            <a:off x="1164566" y="2708694"/>
            <a:ext cx="4852059" cy="2743200"/>
          </a:xfrm>
          <a:prstGeom prst="rect">
            <a:avLst/>
          </a:prstGeom>
        </p:spPr>
      </p:pic>
    </p:spTree>
    <p:extLst>
      <p:ext uri="{BB962C8B-B14F-4D97-AF65-F5344CB8AC3E}">
        <p14:creationId xmlns:p14="http://schemas.microsoft.com/office/powerpoint/2010/main" val="220809553"/>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AU" dirty="0"/>
          </a:p>
        </p:txBody>
      </p:sp>
      <p:sp>
        <p:nvSpPr>
          <p:cNvPr id="3" name="Content Placeholder 2"/>
          <p:cNvSpPr>
            <a:spLocks noGrp="1"/>
          </p:cNvSpPr>
          <p:nvPr>
            <p:ph idx="1"/>
          </p:nvPr>
        </p:nvSpPr>
        <p:spPr>
          <a:xfrm>
            <a:off x="1295401" y="2556932"/>
            <a:ext cx="9601195" cy="3636834"/>
          </a:xfrm>
        </p:spPr>
        <p:txBody>
          <a:bodyPr>
            <a:noAutofit/>
          </a:bodyPr>
          <a:lstStyle/>
          <a:p>
            <a:r>
              <a:rPr lang="en-AU" sz="1400" dirty="0"/>
              <a:t>Road safety is </a:t>
            </a:r>
            <a:r>
              <a:rPr lang="en-AU" sz="1400" dirty="0" smtClean="0"/>
              <a:t>a complex issue, </a:t>
            </a:r>
            <a:r>
              <a:rPr lang="en-AU" sz="1400" dirty="0"/>
              <a:t>requiring a bold, innovative and future - focused approach.</a:t>
            </a:r>
          </a:p>
          <a:p>
            <a:r>
              <a:rPr lang="en-AU" sz="1400" dirty="0" smtClean="0"/>
              <a:t>Reducing </a:t>
            </a:r>
            <a:r>
              <a:rPr lang="en-AU" sz="1400" dirty="0"/>
              <a:t>fatalities and serious injuries where speed is a contributing factor.</a:t>
            </a:r>
          </a:p>
          <a:p>
            <a:r>
              <a:rPr lang="en-AU" sz="1400" dirty="0" smtClean="0"/>
              <a:t>Improve </a:t>
            </a:r>
            <a:r>
              <a:rPr lang="en-AU" sz="1400" dirty="0"/>
              <a:t>outcomes for vulnerable and unprotected road users who are involved in a crash.</a:t>
            </a:r>
          </a:p>
          <a:p>
            <a:r>
              <a:rPr lang="en-AU" sz="1400" dirty="0" smtClean="0"/>
              <a:t>Ensuring </a:t>
            </a:r>
            <a:r>
              <a:rPr lang="en-AU" sz="1400" dirty="0"/>
              <a:t>unprotected and vulnerable road users are supported by the road system, not impacted by it.</a:t>
            </a:r>
          </a:p>
          <a:p>
            <a:r>
              <a:rPr lang="en-AU" sz="1400" dirty="0" smtClean="0"/>
              <a:t>Reducing </a:t>
            </a:r>
            <a:r>
              <a:rPr lang="en-AU" sz="1400" dirty="0"/>
              <a:t>fatalities and serious injuries where alcohol and/or drugs are involved.</a:t>
            </a:r>
          </a:p>
          <a:p>
            <a:r>
              <a:rPr lang="en-AU" sz="1400" dirty="0" smtClean="0"/>
              <a:t>Reducing </a:t>
            </a:r>
            <a:r>
              <a:rPr lang="en-AU" sz="1400" dirty="0"/>
              <a:t>fatalities and serious injuries where drivers engage in distracting behaviour.</a:t>
            </a:r>
          </a:p>
          <a:p>
            <a:r>
              <a:rPr lang="en-AU" sz="1400" dirty="0" smtClean="0"/>
              <a:t>Minimise </a:t>
            </a:r>
            <a:r>
              <a:rPr lang="en-AU" sz="1400" dirty="0"/>
              <a:t>or eliminate road safety hazards for those who work on or use the road for work.</a:t>
            </a:r>
          </a:p>
          <a:p>
            <a:r>
              <a:rPr lang="en-AU" sz="1400" dirty="0" smtClean="0"/>
              <a:t>Making </a:t>
            </a:r>
            <a:r>
              <a:rPr lang="en-AU" sz="1400" dirty="0"/>
              <a:t>remote and rural roads safe for all road users.</a:t>
            </a:r>
          </a:p>
          <a:p>
            <a:r>
              <a:rPr lang="en-AU" sz="1400" dirty="0" smtClean="0"/>
              <a:t>Preparing </a:t>
            </a:r>
            <a:r>
              <a:rPr lang="en-AU" sz="1400" dirty="0"/>
              <a:t>the road network for the increasing connectivity and automation of vehicles.</a:t>
            </a:r>
          </a:p>
          <a:p>
            <a:r>
              <a:rPr lang="en-AU" sz="1400" dirty="0" smtClean="0"/>
              <a:t>Optimising </a:t>
            </a:r>
            <a:r>
              <a:rPr lang="en-AU" sz="1400" dirty="0"/>
              <a:t>road safety data across government agencies to inform future action plans and strategies.</a:t>
            </a:r>
          </a:p>
          <a:p>
            <a:pPr marL="0" indent="0">
              <a:buNone/>
            </a:pPr>
            <a:endParaRPr lang="en-US" sz="1400" dirty="0" smtClean="0"/>
          </a:p>
          <a:p>
            <a:endParaRPr lang="en-US" sz="1400" dirty="0"/>
          </a:p>
          <a:p>
            <a:endParaRPr lang="en-US" sz="1400" dirty="0" smtClean="0"/>
          </a:p>
          <a:p>
            <a:endParaRPr lang="en-US" sz="1400" dirty="0"/>
          </a:p>
          <a:p>
            <a:pPr marL="0" indent="0">
              <a:buNone/>
            </a:pPr>
            <a:endParaRPr lang="en-AU" sz="1400" dirty="0"/>
          </a:p>
        </p:txBody>
      </p:sp>
    </p:spTree>
    <p:extLst>
      <p:ext uri="{BB962C8B-B14F-4D97-AF65-F5344CB8AC3E}">
        <p14:creationId xmlns:p14="http://schemas.microsoft.com/office/powerpoint/2010/main" val="1176735731"/>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111364"/>
          </a:xfrm>
        </p:spPr>
        <p:txBody>
          <a:bodyPr/>
          <a:lstStyle/>
          <a:p>
            <a:r>
              <a:rPr lang="en-US" b="1" dirty="0" smtClean="0"/>
              <a:t>The End</a:t>
            </a:r>
            <a:endParaRPr lang="en-AU" b="1" dirty="0"/>
          </a:p>
        </p:txBody>
      </p:sp>
      <p:sp>
        <p:nvSpPr>
          <p:cNvPr id="3" name="Text Placeholder 2"/>
          <p:cNvSpPr>
            <a:spLocks noGrp="1"/>
          </p:cNvSpPr>
          <p:nvPr>
            <p:ph type="body" idx="1"/>
          </p:nvPr>
        </p:nvSpPr>
        <p:spPr/>
        <p:txBody>
          <a:bodyPr>
            <a:normAutofit lnSpcReduction="10000"/>
          </a:bodyPr>
          <a:lstStyle/>
          <a:p>
            <a:r>
              <a:rPr lang="en-US" dirty="0" smtClean="0">
                <a:latin typeface="Book Antiqua" panose="02040602050305030304" pitchFamily="18" charset="0"/>
              </a:rPr>
              <a:t>Thank you All!</a:t>
            </a:r>
          </a:p>
          <a:p>
            <a:r>
              <a:rPr lang="en-US" dirty="0" smtClean="0">
                <a:latin typeface="Book Antiqua" panose="02040602050305030304" pitchFamily="18" charset="0"/>
              </a:rPr>
              <a:t>Questions?</a:t>
            </a:r>
            <a:endParaRPr lang="en-AU" dirty="0">
              <a:latin typeface="Book Antiqua" panose="02040602050305030304" pitchFamily="18" charset="0"/>
            </a:endParaRPr>
          </a:p>
        </p:txBody>
      </p:sp>
    </p:spTree>
    <p:extLst>
      <p:ext uri="{BB962C8B-B14F-4D97-AF65-F5344CB8AC3E}">
        <p14:creationId xmlns:p14="http://schemas.microsoft.com/office/powerpoint/2010/main" val="3347813963"/>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ookman Old Style" panose="02050604050505020204" pitchFamily="18" charset="0"/>
              </a:rPr>
              <a:t>Preface</a:t>
            </a:r>
            <a:endParaRPr lang="en-AU" dirty="0">
              <a:latin typeface="Bookman Old Style" panose="02050604050505020204" pitchFamily="18" charset="0"/>
            </a:endParaRPr>
          </a:p>
        </p:txBody>
      </p:sp>
      <p:sp>
        <p:nvSpPr>
          <p:cNvPr id="3" name="Content Placeholder 2"/>
          <p:cNvSpPr>
            <a:spLocks noGrp="1"/>
          </p:cNvSpPr>
          <p:nvPr>
            <p:ph idx="1"/>
          </p:nvPr>
        </p:nvSpPr>
        <p:spPr/>
        <p:txBody>
          <a:bodyPr>
            <a:normAutofit/>
          </a:bodyPr>
          <a:lstStyle/>
          <a:p>
            <a:pPr marL="0" indent="0">
              <a:buNone/>
            </a:pPr>
            <a:r>
              <a:rPr lang="en-US" b="1" dirty="0" smtClean="0">
                <a:latin typeface="Californian FB" panose="0207040306080B030204" pitchFamily="18" charset="0"/>
              </a:rPr>
              <a:t>PART ONE</a:t>
            </a:r>
          </a:p>
          <a:p>
            <a:pPr>
              <a:buFont typeface="Arial" panose="020B0604020202020204" pitchFamily="34" charset="0"/>
              <a:buChar char="•"/>
            </a:pPr>
            <a:r>
              <a:rPr lang="en-US" b="1" dirty="0" smtClean="0">
                <a:latin typeface="Californian FB" panose="0207040306080B030204" pitchFamily="18" charset="0"/>
              </a:rPr>
              <a:t>I : Introduction</a:t>
            </a:r>
          </a:p>
          <a:p>
            <a:pPr>
              <a:buFont typeface="Arial" panose="020B0604020202020204" pitchFamily="34" charset="0"/>
              <a:buChar char="•"/>
            </a:pPr>
            <a:r>
              <a:rPr lang="en-US" b="1" dirty="0" smtClean="0">
                <a:latin typeface="Californian FB" panose="0207040306080B030204" pitchFamily="18" charset="0"/>
              </a:rPr>
              <a:t>II : Contributing Factors vs Cause</a:t>
            </a:r>
          </a:p>
          <a:p>
            <a:pPr>
              <a:buFont typeface="Arial" panose="020B0604020202020204" pitchFamily="34" charset="0"/>
              <a:buChar char="•"/>
            </a:pPr>
            <a:r>
              <a:rPr lang="en-US" b="1" dirty="0" smtClean="0">
                <a:latin typeface="Californian FB" panose="0207040306080B030204" pitchFamily="18" charset="0"/>
              </a:rPr>
              <a:t>III : Aim</a:t>
            </a:r>
          </a:p>
          <a:p>
            <a:pPr marL="0" indent="0">
              <a:buNone/>
            </a:pPr>
            <a:r>
              <a:rPr lang="en-US" b="1" dirty="0" smtClean="0">
                <a:latin typeface="Californian FB" panose="0207040306080B030204" pitchFamily="18" charset="0"/>
              </a:rPr>
              <a:t>PART TWO</a:t>
            </a:r>
          </a:p>
          <a:p>
            <a:pPr>
              <a:buFont typeface="Arial" panose="020B0604020202020204" pitchFamily="34" charset="0"/>
              <a:buChar char="•"/>
            </a:pPr>
            <a:r>
              <a:rPr lang="en-US" b="1" dirty="0" smtClean="0">
                <a:latin typeface="Californian FB" panose="0207040306080B030204" pitchFamily="18" charset="0"/>
              </a:rPr>
              <a:t>Summary and Story Telling</a:t>
            </a:r>
            <a:endParaRPr lang="en-US" b="1" dirty="0">
              <a:latin typeface="Californian FB" panose="0207040306080B030204" pitchFamily="18" charset="0"/>
            </a:endParaRPr>
          </a:p>
          <a:p>
            <a:pPr marL="0" indent="0">
              <a:buNone/>
            </a:pPr>
            <a:endParaRPr lang="en-US" dirty="0" smtClean="0"/>
          </a:p>
          <a:p>
            <a:endParaRPr lang="en-AU" dirty="0"/>
          </a:p>
        </p:txBody>
      </p:sp>
    </p:spTree>
    <p:extLst>
      <p:ext uri="{BB962C8B-B14F-4D97-AF65-F5344CB8AC3E}">
        <p14:creationId xmlns:p14="http://schemas.microsoft.com/office/powerpoint/2010/main" val="3668745916"/>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AU" dirty="0"/>
          </a:p>
        </p:txBody>
      </p:sp>
      <p:sp>
        <p:nvSpPr>
          <p:cNvPr id="3" name="Content Placeholder 2"/>
          <p:cNvSpPr>
            <a:spLocks noGrp="1"/>
          </p:cNvSpPr>
          <p:nvPr>
            <p:ph idx="1"/>
          </p:nvPr>
        </p:nvSpPr>
        <p:spPr/>
        <p:txBody>
          <a:bodyPr/>
          <a:lstStyle/>
          <a:p>
            <a:r>
              <a:rPr lang="en-US" dirty="0" smtClean="0"/>
              <a:t>Victoria is Australia’s second largest populated state.</a:t>
            </a:r>
          </a:p>
          <a:p>
            <a:r>
              <a:rPr lang="en-US" dirty="0" smtClean="0"/>
              <a:t>There is a huge impact on the society due to road accidents in Victoria where there is a great costs of fatalities and injuries.</a:t>
            </a:r>
          </a:p>
          <a:p>
            <a:r>
              <a:rPr lang="en-US" dirty="0" smtClean="0"/>
              <a:t>Causes are attributed to driver, pedestrians, vehicle condition and road </a:t>
            </a:r>
            <a:r>
              <a:rPr lang="en-US" dirty="0"/>
              <a:t>e</a:t>
            </a:r>
            <a:r>
              <a:rPr lang="en-US" dirty="0" smtClean="0"/>
              <a:t>nvironment.</a:t>
            </a:r>
          </a:p>
          <a:p>
            <a:r>
              <a:rPr lang="en-US" dirty="0" smtClean="0"/>
              <a:t>Analysis of number of people killed, severely injured and hospitalized.</a:t>
            </a:r>
          </a:p>
          <a:p>
            <a:endParaRPr lang="en-US" dirty="0" smtClean="0"/>
          </a:p>
          <a:p>
            <a:endParaRPr lang="en-US" dirty="0" smtClean="0"/>
          </a:p>
          <a:p>
            <a:endParaRPr lang="en-US" dirty="0" smtClean="0"/>
          </a:p>
          <a:p>
            <a:endParaRPr lang="en-AU" dirty="0"/>
          </a:p>
        </p:txBody>
      </p:sp>
    </p:spTree>
    <p:extLst>
      <p:ext uri="{BB962C8B-B14F-4D97-AF65-F5344CB8AC3E}">
        <p14:creationId xmlns:p14="http://schemas.microsoft.com/office/powerpoint/2010/main" val="26010088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Contributing Factors vs Cause</a:t>
            </a:r>
            <a:endParaRPr lang="en-AU" dirty="0"/>
          </a:p>
        </p:txBody>
      </p:sp>
      <p:sp>
        <p:nvSpPr>
          <p:cNvPr id="3" name="Content Placeholder 2"/>
          <p:cNvSpPr>
            <a:spLocks noGrp="1"/>
          </p:cNvSpPr>
          <p:nvPr>
            <p:ph idx="1"/>
          </p:nvPr>
        </p:nvSpPr>
        <p:spPr>
          <a:xfrm>
            <a:off x="1295401" y="2556932"/>
            <a:ext cx="9601196" cy="3636834"/>
          </a:xfrm>
        </p:spPr>
        <p:txBody>
          <a:bodyPr/>
          <a:lstStyle/>
          <a:p>
            <a:r>
              <a:rPr lang="en-US" dirty="0" smtClean="0"/>
              <a:t>Contributing factors are the conditions found in the operating environment:</a:t>
            </a:r>
          </a:p>
          <a:p>
            <a:pPr>
              <a:buFont typeface="Wingdings" panose="05000000000000000000" pitchFamily="2" charset="2"/>
              <a:buChar char="v"/>
            </a:pPr>
            <a:r>
              <a:rPr lang="en-US" sz="1800" dirty="0" smtClean="0"/>
              <a:t>Driver </a:t>
            </a:r>
            <a:r>
              <a:rPr lang="en-US" sz="1800" dirty="0" err="1" smtClean="0"/>
              <a:t>Behaviour</a:t>
            </a:r>
            <a:endParaRPr lang="en-US" sz="1800" dirty="0" smtClean="0"/>
          </a:p>
          <a:p>
            <a:pPr>
              <a:buFont typeface="Wingdings" panose="05000000000000000000" pitchFamily="2" charset="2"/>
              <a:buChar char="v"/>
            </a:pPr>
            <a:r>
              <a:rPr lang="en-US" sz="1800" dirty="0" smtClean="0"/>
              <a:t>Driver Condition</a:t>
            </a:r>
          </a:p>
          <a:p>
            <a:pPr>
              <a:buFont typeface="Wingdings" panose="05000000000000000000" pitchFamily="2" charset="2"/>
              <a:buChar char="v"/>
            </a:pPr>
            <a:r>
              <a:rPr lang="en-US" sz="1800" dirty="0" smtClean="0"/>
              <a:t>Road Conditions</a:t>
            </a:r>
          </a:p>
          <a:p>
            <a:pPr marL="0" indent="0">
              <a:buNone/>
            </a:pPr>
            <a:endParaRPr lang="en-US" sz="1800" dirty="0"/>
          </a:p>
          <a:p>
            <a:pPr>
              <a:buFont typeface="Wingdings" panose="05000000000000000000" pitchFamily="2" charset="2"/>
              <a:buChar char="v"/>
            </a:pPr>
            <a:r>
              <a:rPr lang="en-US" sz="1800" dirty="0" smtClean="0"/>
              <a:t>Although these factors or conditions do contribute in accidents – they are not the </a:t>
            </a:r>
            <a:r>
              <a:rPr lang="en-US" sz="1800" b="1" dirty="0" smtClean="0"/>
              <a:t>cause </a:t>
            </a:r>
            <a:r>
              <a:rPr lang="en-US" sz="1800" dirty="0" smtClean="0"/>
              <a:t>of the accident. The cause of the accident is the over-riding decisions that the driver makes given the conditions found in the operating environment.</a:t>
            </a:r>
          </a:p>
          <a:p>
            <a:pPr>
              <a:buFont typeface="Wingdings" panose="05000000000000000000" pitchFamily="2" charset="2"/>
              <a:buChar char="v"/>
            </a:pPr>
            <a:r>
              <a:rPr lang="en-US" sz="1800" dirty="0" smtClean="0"/>
              <a:t>The cause of the accident comes down to </a:t>
            </a:r>
            <a:r>
              <a:rPr lang="en-US" sz="1800" i="1" u="sng" dirty="0" smtClean="0"/>
              <a:t>human error</a:t>
            </a:r>
          </a:p>
          <a:p>
            <a:pPr marL="0" indent="0">
              <a:buNone/>
            </a:pPr>
            <a:endParaRPr lang="en-US" sz="2000" dirty="0" smtClean="0"/>
          </a:p>
          <a:p>
            <a:pPr>
              <a:buFont typeface="Wingdings" panose="05000000000000000000" pitchFamily="2" charset="2"/>
              <a:buChar char="v"/>
            </a:pPr>
            <a:endParaRPr lang="en-AU" dirty="0"/>
          </a:p>
        </p:txBody>
      </p:sp>
    </p:spTree>
    <p:extLst>
      <p:ext uri="{BB962C8B-B14F-4D97-AF65-F5344CB8AC3E}">
        <p14:creationId xmlns:p14="http://schemas.microsoft.com/office/powerpoint/2010/main" val="789851593"/>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a:t>
            </a:r>
            <a:endParaRPr lang="en-AU" dirty="0"/>
          </a:p>
        </p:txBody>
      </p:sp>
      <p:sp>
        <p:nvSpPr>
          <p:cNvPr id="3" name="Content Placeholder 2"/>
          <p:cNvSpPr>
            <a:spLocks noGrp="1"/>
          </p:cNvSpPr>
          <p:nvPr>
            <p:ph idx="1"/>
          </p:nvPr>
        </p:nvSpPr>
        <p:spPr/>
        <p:txBody>
          <a:bodyPr/>
          <a:lstStyle/>
          <a:p>
            <a:r>
              <a:rPr lang="en-US" dirty="0" smtClean="0"/>
              <a:t>Analyses of the road accidents dataset in Victoria. The dataset has two years (2011-2012) of records with 25,485 rows and 34 columns. In brief the dataset comprises of geometric coordinates(Latitude and Longitude) of the accident zones and detailed description about the accident description, Road Geometry, Light condition, accident type, reason of accident, Road name, speed, date and time, injury and severity description. </a:t>
            </a:r>
          </a:p>
          <a:p>
            <a:r>
              <a:rPr lang="en-US" dirty="0" smtClean="0"/>
              <a:t>Initiatives for road safety and improvement of accident rate.</a:t>
            </a:r>
          </a:p>
        </p:txBody>
      </p:sp>
    </p:spTree>
    <p:extLst>
      <p:ext uri="{BB962C8B-B14F-4D97-AF65-F5344CB8AC3E}">
        <p14:creationId xmlns:p14="http://schemas.microsoft.com/office/powerpoint/2010/main" val="4243670679"/>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Day of Week</a:t>
            </a:r>
            <a:endParaRPr lang="en-AU" dirty="0"/>
          </a:p>
        </p:txBody>
      </p:sp>
      <p:pic>
        <p:nvPicPr>
          <p:cNvPr id="5" name="Content Placeholder 4"/>
          <p:cNvPicPr>
            <a:picLocks noGrp="1" noChangeAspect="1"/>
          </p:cNvPicPr>
          <p:nvPr>
            <p:ph sz="half" idx="1"/>
          </p:nvPr>
        </p:nvPicPr>
        <p:blipFill>
          <a:blip r:embed="rId2"/>
          <a:stretch>
            <a:fillRect/>
          </a:stretch>
        </p:blipFill>
        <p:spPr>
          <a:xfrm>
            <a:off x="966158" y="2691442"/>
            <a:ext cx="5050467" cy="2553418"/>
          </a:xfrm>
          <a:prstGeom prst="rect">
            <a:avLst/>
          </a:prstGeom>
        </p:spPr>
      </p:pic>
      <p:sp>
        <p:nvSpPr>
          <p:cNvPr id="4" name="Content Placeholder 3"/>
          <p:cNvSpPr>
            <a:spLocks noGrp="1"/>
          </p:cNvSpPr>
          <p:nvPr>
            <p:ph sz="half" idx="2"/>
          </p:nvPr>
        </p:nvSpPr>
        <p:spPr/>
        <p:txBody>
          <a:bodyPr/>
          <a:lstStyle/>
          <a:p>
            <a:pPr marL="0" indent="0">
              <a:buNone/>
            </a:pPr>
            <a:endParaRPr lang="en-US" dirty="0" smtClean="0"/>
          </a:p>
          <a:p>
            <a:pPr marL="0" indent="0">
              <a:buNone/>
            </a:pPr>
            <a:r>
              <a:rPr lang="en-US" sz="2000" dirty="0" smtClean="0"/>
              <a:t>Majority of accidents in Victoria were reported on Friday and less accidents were reported on Sunday.</a:t>
            </a:r>
          </a:p>
          <a:p>
            <a:pPr marL="0" indent="0">
              <a:buNone/>
            </a:pPr>
            <a:endParaRPr lang="en-US" sz="2000" dirty="0"/>
          </a:p>
          <a:p>
            <a:pPr marL="0" indent="0">
              <a:buNone/>
            </a:pPr>
            <a:r>
              <a:rPr lang="en-US" sz="2000" b="1" dirty="0" smtClean="0"/>
              <a:t>Initiatives</a:t>
            </a:r>
            <a:r>
              <a:rPr lang="en-US" sz="2000" b="1" dirty="0"/>
              <a:t>: </a:t>
            </a:r>
            <a:r>
              <a:rPr lang="en-US" sz="2000" dirty="0"/>
              <a:t>Expanding </a:t>
            </a:r>
            <a:r>
              <a:rPr lang="en-US" sz="2000" dirty="0" smtClean="0"/>
              <a:t>rush hour lanes</a:t>
            </a:r>
            <a:r>
              <a:rPr lang="en-US" sz="2000" dirty="0"/>
              <a:t>, Encouraging </a:t>
            </a:r>
            <a:r>
              <a:rPr lang="en-US" sz="2000" dirty="0" smtClean="0"/>
              <a:t>incident-related roadway clearing , providing real time traffic updates.</a:t>
            </a:r>
            <a:endParaRPr lang="en-AU" sz="2000" dirty="0"/>
          </a:p>
        </p:txBody>
      </p:sp>
    </p:spTree>
    <p:extLst>
      <p:ext uri="{BB962C8B-B14F-4D97-AF65-F5344CB8AC3E}">
        <p14:creationId xmlns:p14="http://schemas.microsoft.com/office/powerpoint/2010/main" val="1626823126"/>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Accidents</a:t>
            </a:r>
            <a:endParaRPr lang="en-AU" dirty="0"/>
          </a:p>
        </p:txBody>
      </p:sp>
      <p:pic>
        <p:nvPicPr>
          <p:cNvPr id="5" name="Content Placeholder 4"/>
          <p:cNvPicPr>
            <a:picLocks noGrp="1" noChangeAspect="1"/>
          </p:cNvPicPr>
          <p:nvPr>
            <p:ph sz="half" idx="1"/>
          </p:nvPr>
        </p:nvPicPr>
        <p:blipFill>
          <a:blip r:embed="rId2"/>
          <a:stretch>
            <a:fillRect/>
          </a:stretch>
        </p:blipFill>
        <p:spPr>
          <a:xfrm>
            <a:off x="2194965" y="2655842"/>
            <a:ext cx="2733134" cy="1348586"/>
          </a:xfrm>
          <a:prstGeom prst="rect">
            <a:avLst/>
          </a:prstGeom>
        </p:spPr>
      </p:pic>
      <p:sp>
        <p:nvSpPr>
          <p:cNvPr id="4" name="Content Placeholder 3"/>
          <p:cNvSpPr>
            <a:spLocks noGrp="1"/>
          </p:cNvSpPr>
          <p:nvPr>
            <p:ph sz="half" idx="2"/>
          </p:nvPr>
        </p:nvSpPr>
        <p:spPr/>
        <p:txBody>
          <a:bodyPr/>
          <a:lstStyle/>
          <a:p>
            <a:pPr marL="0" indent="0">
              <a:buNone/>
            </a:pPr>
            <a:endParaRPr lang="en-US" dirty="0" smtClean="0"/>
          </a:p>
          <a:p>
            <a:pPr marL="0" indent="0">
              <a:buNone/>
            </a:pPr>
            <a:r>
              <a:rPr lang="en-US" sz="2000" dirty="0" smtClean="0"/>
              <a:t>According to </a:t>
            </a:r>
            <a:r>
              <a:rPr lang="en-US" sz="2000" dirty="0"/>
              <a:t>D</a:t>
            </a:r>
            <a:r>
              <a:rPr lang="en-US" sz="2000" dirty="0" smtClean="0"/>
              <a:t>ata source of Victoria a </a:t>
            </a:r>
            <a:r>
              <a:rPr lang="en-US" sz="2000" dirty="0"/>
              <a:t>t</a:t>
            </a:r>
            <a:r>
              <a:rPr lang="en-US" sz="2000" dirty="0" smtClean="0"/>
              <a:t>otal of 25,000 accident’s took place between 2011 &amp; 2012.</a:t>
            </a:r>
          </a:p>
          <a:p>
            <a:pPr marL="0" indent="0">
              <a:buNone/>
            </a:pPr>
            <a:r>
              <a:rPr lang="en-US" sz="2000" dirty="0" smtClean="0"/>
              <a:t>As per the data there were 9799 severely injured persons involved in an accident and 22 persons were not injured in an accident.</a:t>
            </a:r>
            <a:endParaRPr lang="en-AU" sz="2000" dirty="0"/>
          </a:p>
        </p:txBody>
      </p:sp>
      <p:pic>
        <p:nvPicPr>
          <p:cNvPr id="6" name="Picture 5"/>
          <p:cNvPicPr>
            <a:picLocks noChangeAspect="1"/>
          </p:cNvPicPr>
          <p:nvPr/>
        </p:nvPicPr>
        <p:blipFill>
          <a:blip r:embed="rId3"/>
          <a:stretch>
            <a:fillRect/>
          </a:stretch>
        </p:blipFill>
        <p:spPr>
          <a:xfrm>
            <a:off x="1139752" y="4154999"/>
            <a:ext cx="2110426" cy="1083170"/>
          </a:xfrm>
          <a:prstGeom prst="rect">
            <a:avLst/>
          </a:prstGeom>
        </p:spPr>
      </p:pic>
      <p:pic>
        <p:nvPicPr>
          <p:cNvPr id="7" name="Picture 6"/>
          <p:cNvPicPr>
            <a:picLocks noChangeAspect="1"/>
          </p:cNvPicPr>
          <p:nvPr/>
        </p:nvPicPr>
        <p:blipFill>
          <a:blip r:embed="rId4"/>
          <a:stretch>
            <a:fillRect/>
          </a:stretch>
        </p:blipFill>
        <p:spPr>
          <a:xfrm>
            <a:off x="3527027" y="4154999"/>
            <a:ext cx="2502862" cy="1052984"/>
          </a:xfrm>
          <a:prstGeom prst="rect">
            <a:avLst/>
          </a:prstGeom>
        </p:spPr>
      </p:pic>
    </p:spTree>
    <p:extLst>
      <p:ext uri="{BB962C8B-B14F-4D97-AF65-F5344CB8AC3E}">
        <p14:creationId xmlns:p14="http://schemas.microsoft.com/office/powerpoint/2010/main" val="693292508"/>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of Light Condition</a:t>
            </a:r>
            <a:endParaRPr lang="en-AU" dirty="0"/>
          </a:p>
        </p:txBody>
      </p:sp>
      <p:pic>
        <p:nvPicPr>
          <p:cNvPr id="5" name="Content Placeholder 4"/>
          <p:cNvPicPr>
            <a:picLocks noGrp="1" noChangeAspect="1"/>
          </p:cNvPicPr>
          <p:nvPr>
            <p:ph sz="half" idx="1"/>
          </p:nvPr>
        </p:nvPicPr>
        <p:blipFill>
          <a:blip r:embed="rId2"/>
          <a:stretch>
            <a:fillRect/>
          </a:stretch>
        </p:blipFill>
        <p:spPr>
          <a:xfrm>
            <a:off x="1043796" y="2700069"/>
            <a:ext cx="4972829" cy="2605176"/>
          </a:xfrm>
          <a:prstGeom prst="rect">
            <a:avLst/>
          </a:prstGeom>
        </p:spPr>
      </p:pic>
      <p:sp>
        <p:nvSpPr>
          <p:cNvPr id="4" name="Content Placeholder 3"/>
          <p:cNvSpPr>
            <a:spLocks noGrp="1"/>
          </p:cNvSpPr>
          <p:nvPr>
            <p:ph sz="half" idx="2"/>
          </p:nvPr>
        </p:nvSpPr>
        <p:spPr/>
        <p:txBody>
          <a:bodyPr>
            <a:normAutofit/>
          </a:bodyPr>
          <a:lstStyle/>
          <a:p>
            <a:endParaRPr lang="en-US" dirty="0" smtClean="0"/>
          </a:p>
          <a:p>
            <a:pPr marL="0" indent="0">
              <a:buNone/>
            </a:pPr>
            <a:r>
              <a:rPr lang="en-US" sz="2000" dirty="0" smtClean="0"/>
              <a:t>In Victoria most number of accidents took place in Light Conditions. Day light conditions accounted 69.77% of accidents.</a:t>
            </a:r>
          </a:p>
          <a:p>
            <a:pPr marL="0" indent="0">
              <a:buNone/>
            </a:pPr>
            <a:r>
              <a:rPr lang="en-US" sz="2000" b="1" dirty="0" smtClean="0"/>
              <a:t>Initiatives:</a:t>
            </a:r>
            <a:r>
              <a:rPr lang="en-US" sz="2000" dirty="0"/>
              <a:t> </a:t>
            </a:r>
            <a:r>
              <a:rPr lang="en-US" sz="2000" dirty="0" smtClean="0"/>
              <a:t>Using Telematics (Cloud technology) for accurate and better traffic and weather data reading. </a:t>
            </a:r>
            <a:r>
              <a:rPr lang="en-US" sz="2000" dirty="0"/>
              <a:t>Installing HPS (High pressure sodium Vapor) lamps on </a:t>
            </a:r>
            <a:r>
              <a:rPr lang="en-US" sz="2000" dirty="0" smtClean="0"/>
              <a:t>roads for dark and dusk conditions.</a:t>
            </a:r>
            <a:endParaRPr lang="en-US" sz="2000" dirty="0"/>
          </a:p>
          <a:p>
            <a:pPr marL="0" indent="0">
              <a:buNone/>
            </a:pPr>
            <a:endParaRPr lang="en-US" sz="2000" b="1" dirty="0" smtClean="0"/>
          </a:p>
          <a:p>
            <a:pPr marL="0" indent="0">
              <a:buNone/>
            </a:pPr>
            <a:endParaRPr lang="en-US" sz="2000" dirty="0" smtClean="0"/>
          </a:p>
          <a:p>
            <a:pPr marL="0" indent="0">
              <a:buNone/>
            </a:pPr>
            <a:endParaRPr lang="en-AU" dirty="0"/>
          </a:p>
        </p:txBody>
      </p:sp>
    </p:spTree>
    <p:extLst>
      <p:ext uri="{BB962C8B-B14F-4D97-AF65-F5344CB8AC3E}">
        <p14:creationId xmlns:p14="http://schemas.microsoft.com/office/powerpoint/2010/main" val="448793102"/>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 Group</a:t>
            </a:r>
            <a:endParaRPr lang="en-AU" dirty="0"/>
          </a:p>
        </p:txBody>
      </p:sp>
      <p:pic>
        <p:nvPicPr>
          <p:cNvPr id="5" name="Content Placeholder 4"/>
          <p:cNvPicPr>
            <a:picLocks noGrp="1" noChangeAspect="1"/>
          </p:cNvPicPr>
          <p:nvPr>
            <p:ph sz="half" idx="1"/>
          </p:nvPr>
        </p:nvPicPr>
        <p:blipFill>
          <a:blip r:embed="rId2"/>
          <a:stretch>
            <a:fillRect/>
          </a:stretch>
        </p:blipFill>
        <p:spPr>
          <a:xfrm>
            <a:off x="1444777" y="2560638"/>
            <a:ext cx="4425646" cy="3309937"/>
          </a:xfrm>
          <a:prstGeom prst="rect">
            <a:avLst/>
          </a:prstGeom>
        </p:spPr>
      </p:pic>
      <p:sp>
        <p:nvSpPr>
          <p:cNvPr id="4" name="Content Placeholder 3"/>
          <p:cNvSpPr>
            <a:spLocks noGrp="1"/>
          </p:cNvSpPr>
          <p:nvPr>
            <p:ph sz="half" idx="2"/>
          </p:nvPr>
        </p:nvSpPr>
        <p:spPr/>
        <p:txBody>
          <a:bodyPr/>
          <a:lstStyle/>
          <a:p>
            <a:pPr marL="0" indent="0">
              <a:buNone/>
            </a:pPr>
            <a:r>
              <a:rPr lang="en-US" sz="2000" dirty="0" smtClean="0"/>
              <a:t>Highest number of drivers involved in an accident were young drivers accounting</a:t>
            </a:r>
            <a:r>
              <a:rPr lang="en-US" sz="2000" dirty="0"/>
              <a:t> </a:t>
            </a:r>
            <a:r>
              <a:rPr lang="en-US" sz="2000" dirty="0" smtClean="0"/>
              <a:t>66.37% , while on the other hand old drivers involved in an accident were the least at 33.63%.</a:t>
            </a:r>
          </a:p>
          <a:p>
            <a:pPr marL="0" indent="0">
              <a:buNone/>
            </a:pPr>
            <a:r>
              <a:rPr lang="en-US" sz="2000" b="1" dirty="0" smtClean="0"/>
              <a:t>Initiatives: </a:t>
            </a:r>
            <a:r>
              <a:rPr lang="en-AU" sz="2000" dirty="0"/>
              <a:t>Hands on </a:t>
            </a:r>
            <a:r>
              <a:rPr lang="en-AU" sz="2000" dirty="0" smtClean="0"/>
              <a:t>training </a:t>
            </a:r>
            <a:r>
              <a:rPr lang="en-AU" sz="2000" dirty="0"/>
              <a:t>for new and </a:t>
            </a:r>
            <a:r>
              <a:rPr lang="en-AU" sz="2000" dirty="0" smtClean="0"/>
              <a:t>young </a:t>
            </a:r>
            <a:r>
              <a:rPr lang="en-AU" sz="2000" dirty="0"/>
              <a:t>drivers by using driving simulator technologies for better understanding of </a:t>
            </a:r>
            <a:r>
              <a:rPr lang="en-AU" sz="2000" dirty="0" smtClean="0"/>
              <a:t>roads. Social media </a:t>
            </a:r>
            <a:r>
              <a:rPr lang="en-US" sz="2000" dirty="0" smtClean="0"/>
              <a:t>campaigns for road safety and safe driving measures.</a:t>
            </a:r>
            <a:endParaRPr lang="en-AU" sz="2000" b="1" dirty="0"/>
          </a:p>
        </p:txBody>
      </p:sp>
    </p:spTree>
    <p:extLst>
      <p:ext uri="{BB962C8B-B14F-4D97-AF65-F5344CB8AC3E}">
        <p14:creationId xmlns:p14="http://schemas.microsoft.com/office/powerpoint/2010/main" val="1338417776"/>
      </p:ext>
    </p:extLst>
  </p:cSld>
  <p:clrMapOvr>
    <a:masterClrMapping/>
  </p:clrMapOvr>
  <p:transition spd="slow">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423</TotalTime>
  <Words>984</Words>
  <Application>Microsoft Office PowerPoint</Application>
  <PresentationFormat>Widescreen</PresentationFormat>
  <Paragraphs>92</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Book Antiqua</vt:lpstr>
      <vt:lpstr>Bookman Old Style</vt:lpstr>
      <vt:lpstr>Californian FB</vt:lpstr>
      <vt:lpstr>Garamond</vt:lpstr>
      <vt:lpstr>Wingdings</vt:lpstr>
      <vt:lpstr>Organic</vt:lpstr>
      <vt:lpstr>Road Accident Analysis</vt:lpstr>
      <vt:lpstr>Preface</vt:lpstr>
      <vt:lpstr>Introduction</vt:lpstr>
      <vt:lpstr>Contributing Factors vs Cause</vt:lpstr>
      <vt:lpstr>Aim</vt:lpstr>
      <vt:lpstr>Day of Week</vt:lpstr>
      <vt:lpstr>Total Accidents</vt:lpstr>
      <vt:lpstr>Description of Light Condition</vt:lpstr>
      <vt:lpstr>Age Group</vt:lpstr>
      <vt:lpstr>Region</vt:lpstr>
      <vt:lpstr>Year</vt:lpstr>
      <vt:lpstr>Local Government Area</vt:lpstr>
      <vt:lpstr>Speed</vt:lpstr>
      <vt:lpstr>Description Code Accident type</vt:lpstr>
      <vt:lpstr>Number of persons killed</vt:lpstr>
      <vt:lpstr>Accident Description</vt:lpstr>
      <vt:lpstr>Vehicles</vt:lpstr>
      <vt:lpstr>Summary</vt:lpstr>
      <vt:lpstr>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 Accident Analysis</dc:title>
  <dc:creator>abdul aleem mohd</dc:creator>
  <cp:lastModifiedBy>abdul aleem mohd</cp:lastModifiedBy>
  <cp:revision>43</cp:revision>
  <dcterms:created xsi:type="dcterms:W3CDTF">2021-08-08T01:34:38Z</dcterms:created>
  <dcterms:modified xsi:type="dcterms:W3CDTF">2021-08-10T09:16:57Z</dcterms:modified>
</cp:coreProperties>
</file>