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42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303713" y="39005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Ashraf Shaikh</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Ashraf Shaikh</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a:t>
            </a:r>
            <a:r>
              <a:rPr lang="en-US" sz="2000" b="1" dirty="0" err="1" smtClean="0">
                <a:solidFill>
                  <a:schemeClr val="accent1">
                    <a:lumMod val="75000"/>
                  </a:schemeClr>
                </a:solidFill>
                <a:latin typeface="Arial"/>
                <a:cs typeface="Arial"/>
              </a:rPr>
              <a:t>Somaiya</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Vidyavihar</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University,</a:t>
            </a:r>
          </a:p>
          <a:p>
            <a:r>
              <a:rPr lang="en-US" sz="2000" b="1" dirty="0" smtClean="0">
                <a:solidFill>
                  <a:schemeClr val="accent1">
                    <a:lumMod val="75000"/>
                  </a:schemeClr>
                </a:solidFill>
                <a:latin typeface="Arial"/>
                <a:cs typeface="Arial"/>
              </a:rPr>
              <a:t>Bachelor </a:t>
            </a:r>
            <a:r>
              <a:rPr lang="en-US" sz="2000" b="1" dirty="0">
                <a:solidFill>
                  <a:schemeClr val="accent1">
                    <a:lumMod val="75000"/>
                  </a:schemeClr>
                </a:solidFill>
                <a:latin typeface="Arial"/>
                <a:cs typeface="Arial"/>
              </a:rPr>
              <a:t>of Science in Information Technology (BSc IT)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chor="t">
            <a:normAutofit/>
          </a:bodyPr>
          <a:lstStyle/>
          <a:p>
            <a:pPr marL="0" indent="0">
              <a:buNone/>
            </a:pPr>
            <a:r>
              <a:rPr lang="en-US" sz="3200" dirty="0" smtClean="0"/>
              <a:t>(Secure Data hiding </a:t>
            </a:r>
            <a:r>
              <a:rPr lang="en-US" sz="3200" dirty="0"/>
              <a:t>in </a:t>
            </a:r>
            <a:r>
              <a:rPr lang="en-US" sz="3200" dirty="0" smtClean="0"/>
              <a:t>Images </a:t>
            </a:r>
            <a:r>
              <a:rPr lang="en-US" sz="3200" dirty="0"/>
              <a:t>using S</a:t>
            </a:r>
            <a:r>
              <a:rPr lang="en-US" sz="3200" dirty="0" smtClean="0"/>
              <a:t>teganography)</a:t>
            </a:r>
          </a:p>
          <a:p>
            <a:pPr marL="0" indent="0">
              <a:buNone/>
            </a:pPr>
            <a:r>
              <a:rPr lang="en-US" sz="3200" dirty="0"/>
              <a:t>This project secures data by hiding messages in images using steganography. Encryption embeds the message in pixel values, while decryption requires a passcode. This ensures confidential communication and data protection.</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v"/>
            </a:pPr>
            <a:r>
              <a:rPr lang="en-IN" dirty="0"/>
              <a:t>Libraries</a:t>
            </a:r>
            <a:r>
              <a:rPr lang="en-IN" dirty="0" smtClean="0"/>
              <a:t>:-</a:t>
            </a:r>
          </a:p>
          <a:p>
            <a:pPr>
              <a:buFont typeface="Wingdings" panose="05000000000000000000" pitchFamily="2" charset="2"/>
              <a:buChar char="v"/>
            </a:pPr>
            <a:r>
              <a:rPr lang="en-IN" b="1" dirty="0" err="1" smtClean="0"/>
              <a:t>OpenCV</a:t>
            </a:r>
            <a:r>
              <a:rPr lang="en-IN" b="1" dirty="0" smtClean="0"/>
              <a:t> </a:t>
            </a:r>
            <a:r>
              <a:rPr lang="en-IN" b="1" dirty="0"/>
              <a:t>(cv2) </a:t>
            </a:r>
            <a:r>
              <a:rPr lang="en-IN" dirty="0"/>
              <a:t>– Image </a:t>
            </a:r>
            <a:r>
              <a:rPr lang="en-IN" dirty="0" smtClean="0"/>
              <a:t>processing</a:t>
            </a:r>
          </a:p>
          <a:p>
            <a:pPr>
              <a:buFont typeface="Wingdings" panose="05000000000000000000" pitchFamily="2" charset="2"/>
              <a:buChar char="v"/>
            </a:pPr>
            <a:r>
              <a:rPr lang="en-US" b="1" dirty="0" err="1"/>
              <a:t>numpy</a:t>
            </a:r>
            <a:r>
              <a:rPr lang="en-US" b="1" dirty="0"/>
              <a:t> (</a:t>
            </a:r>
            <a:r>
              <a:rPr lang="en-US" b="1" dirty="0" err="1"/>
              <a:t>np</a:t>
            </a:r>
            <a:r>
              <a:rPr lang="en-US" b="1" dirty="0"/>
              <a:t>)</a:t>
            </a:r>
            <a:r>
              <a:rPr lang="en-US" dirty="0"/>
              <a:t> - Utilized for efficient image data manipulation.</a:t>
            </a:r>
            <a:endParaRPr lang="en-IN" dirty="0" smtClean="0"/>
          </a:p>
          <a:p>
            <a:pPr>
              <a:buFont typeface="Wingdings" panose="05000000000000000000" pitchFamily="2" charset="2"/>
              <a:buChar char="v"/>
            </a:pPr>
            <a:r>
              <a:rPr lang="en-IN" b="1" dirty="0" smtClean="0"/>
              <a:t>OS</a:t>
            </a:r>
            <a:r>
              <a:rPr lang="en-IN" dirty="0" smtClean="0"/>
              <a:t> </a:t>
            </a:r>
            <a:r>
              <a:rPr lang="en-IN" dirty="0"/>
              <a:t>– File </a:t>
            </a:r>
            <a:r>
              <a:rPr lang="en-IN" dirty="0" smtClean="0"/>
              <a:t>handling</a:t>
            </a:r>
          </a:p>
          <a:p>
            <a:pPr>
              <a:buFont typeface="Wingdings" panose="05000000000000000000" pitchFamily="2" charset="2"/>
              <a:buChar char="v"/>
            </a:pPr>
            <a:r>
              <a:rPr lang="en-IN" dirty="0" smtClean="0"/>
              <a:t>Platform:-</a:t>
            </a:r>
          </a:p>
          <a:p>
            <a:pPr>
              <a:buFont typeface="Wingdings" panose="05000000000000000000" pitchFamily="2" charset="2"/>
              <a:buChar char="v"/>
            </a:pPr>
            <a:r>
              <a:rPr lang="en-IN" dirty="0" smtClean="0"/>
              <a:t>Python </a:t>
            </a:r>
            <a:r>
              <a:rPr lang="en-IN" dirty="0"/>
              <a:t>(Version 3.x</a:t>
            </a:r>
            <a:r>
              <a:rPr lang="en-IN" dirty="0" smtClean="0"/>
              <a:t>)</a:t>
            </a:r>
          </a:p>
          <a:p>
            <a:pPr>
              <a:buFont typeface="Wingdings" panose="05000000000000000000" pitchFamily="2" charset="2"/>
              <a:buChar char="v"/>
            </a:pPr>
            <a:r>
              <a:rPr lang="en-IN" dirty="0" smtClean="0"/>
              <a:t>IDLE(Python 3.13 64-bit)</a:t>
            </a:r>
          </a:p>
          <a:p>
            <a:pPr>
              <a:buFont typeface="Wingdings" panose="05000000000000000000" pitchFamily="2" charset="2"/>
              <a:buChar char="v"/>
            </a:pPr>
            <a:r>
              <a:rPr lang="en-IN" dirty="0" smtClean="0"/>
              <a:t>Windows OS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a:buFont typeface="Wingdings" panose="05000000000000000000" pitchFamily="2" charset="2"/>
              <a:buChar char="q"/>
            </a:pPr>
            <a:r>
              <a:rPr lang="en-US" sz="2400" b="1" dirty="0">
                <a:solidFill>
                  <a:srgbClr val="0F0F0F"/>
                </a:solidFill>
              </a:rPr>
              <a:t>Unique Features</a:t>
            </a:r>
            <a:r>
              <a:rPr lang="en-US" sz="2400" b="1" dirty="0" smtClean="0">
                <a:solidFill>
                  <a:srgbClr val="0F0F0F"/>
                </a:solidFill>
              </a:rPr>
              <a:t>:-</a:t>
            </a:r>
          </a:p>
          <a:p>
            <a:pPr>
              <a:buFont typeface="Wingdings" panose="05000000000000000000" pitchFamily="2" charset="2"/>
              <a:buChar char="q"/>
            </a:pPr>
            <a:r>
              <a:rPr lang="en-US" sz="2400" dirty="0"/>
              <a:t>Hides a secret message inside an image by modifying pixel values.</a:t>
            </a:r>
            <a:endParaRPr lang="en-US" sz="2400" b="1" dirty="0" smtClean="0">
              <a:solidFill>
                <a:srgbClr val="0F0F0F"/>
              </a:solidFill>
            </a:endParaRPr>
          </a:p>
          <a:p>
            <a:pPr>
              <a:buFont typeface="Wingdings" panose="05000000000000000000" pitchFamily="2" charset="2"/>
              <a:buChar char="q"/>
            </a:pPr>
            <a:r>
              <a:rPr lang="en-US" sz="2400" dirty="0"/>
              <a:t>The first pixel stores the length of the secret message to ensure correct extraction.</a:t>
            </a:r>
            <a:endParaRPr lang="en-US" sz="2400" b="1" dirty="0" smtClean="0">
              <a:solidFill>
                <a:srgbClr val="0F0F0F"/>
              </a:solidFill>
            </a:endParaRPr>
          </a:p>
          <a:p>
            <a:pPr>
              <a:buFont typeface="Wingdings" panose="05000000000000000000" pitchFamily="2" charset="2"/>
              <a:buChar char="q"/>
            </a:pPr>
            <a:r>
              <a:rPr lang="en-US" sz="2400" dirty="0"/>
              <a:t>The message is stored across different RGB channels to distribute data and avoid easy detection.</a:t>
            </a:r>
            <a:endParaRPr lang="en-US" sz="2400" b="1" dirty="0" smtClean="0">
              <a:solidFill>
                <a:srgbClr val="0F0F0F"/>
              </a:solidFill>
            </a:endParaRPr>
          </a:p>
          <a:p>
            <a:pPr>
              <a:buFont typeface="Wingdings" panose="05000000000000000000" pitchFamily="2" charset="2"/>
              <a:buChar char="q"/>
            </a:pPr>
            <a:r>
              <a:rPr lang="en-US" sz="2400" dirty="0"/>
              <a:t>The message can only be decrypted if the correct passcode is provided</a:t>
            </a:r>
            <a:r>
              <a:rPr lang="en-US" sz="2400" dirty="0" smtClean="0"/>
              <a:t>.</a:t>
            </a:r>
          </a:p>
          <a:p>
            <a:pPr>
              <a:buFont typeface="Wingdings" panose="05000000000000000000" pitchFamily="2" charset="2"/>
              <a:buChar char="q"/>
            </a:pPr>
            <a:r>
              <a:rPr lang="en-US" sz="2400" dirty="0"/>
              <a:t>Prevents data corruption due to compression artifacts.</a:t>
            </a:r>
            <a:r>
              <a:rPr lang="en-US" sz="2400" b="1" dirty="0" smtClean="0">
                <a:solidFill>
                  <a:srgbClr val="0F0F0F"/>
                </a:solidFill>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a:bodyPr>
          <a:lstStyle/>
          <a:p>
            <a:pPr>
              <a:buFont typeface="Wingdings" panose="05000000000000000000" pitchFamily="2" charset="2"/>
              <a:buChar char="q"/>
            </a:pPr>
            <a:r>
              <a:rPr lang="en-US" sz="3200" dirty="0"/>
              <a:t>End Users</a:t>
            </a:r>
            <a:r>
              <a:rPr lang="en-US" sz="3200" dirty="0" smtClean="0"/>
              <a:t>:-</a:t>
            </a:r>
          </a:p>
          <a:p>
            <a:pPr>
              <a:buFont typeface="Wingdings" panose="05000000000000000000" pitchFamily="2" charset="2"/>
              <a:buChar char="q"/>
            </a:pPr>
            <a:r>
              <a:rPr lang="en-US" sz="3200" dirty="0" err="1" smtClean="0"/>
              <a:t>CyberSecurity</a:t>
            </a:r>
            <a:r>
              <a:rPr lang="en-US" sz="3200" dirty="0" smtClean="0"/>
              <a:t> </a:t>
            </a:r>
            <a:r>
              <a:rPr lang="en-US" sz="3200" dirty="0" smtClean="0"/>
              <a:t>professionals</a:t>
            </a:r>
          </a:p>
          <a:p>
            <a:pPr>
              <a:buFont typeface="Wingdings" panose="05000000000000000000" pitchFamily="2" charset="2"/>
              <a:buChar char="q"/>
            </a:pPr>
            <a:r>
              <a:rPr lang="en-US" sz="3200" dirty="0" smtClean="0"/>
              <a:t>Journalists </a:t>
            </a:r>
            <a:r>
              <a:rPr lang="en-US" sz="3200" dirty="0"/>
              <a:t>and </a:t>
            </a:r>
            <a:r>
              <a:rPr lang="en-US" sz="3200" dirty="0" smtClean="0"/>
              <a:t>whistleblowers</a:t>
            </a:r>
          </a:p>
          <a:p>
            <a:pPr>
              <a:buFont typeface="Wingdings" panose="05000000000000000000" pitchFamily="2" charset="2"/>
              <a:buChar char="q"/>
            </a:pPr>
            <a:r>
              <a:rPr lang="en-US" sz="3200" dirty="0" smtClean="0"/>
              <a:t>Government agencies</a:t>
            </a:r>
          </a:p>
          <a:p>
            <a:pPr>
              <a:buFont typeface="Wingdings" panose="05000000000000000000" pitchFamily="2" charset="2"/>
              <a:buChar char="q"/>
            </a:pPr>
            <a:r>
              <a:rPr lang="en-US" sz="3200" dirty="0" smtClean="0"/>
              <a:t>Businesses </a:t>
            </a:r>
            <a:r>
              <a:rPr lang="en-US" sz="3200" dirty="0"/>
              <a:t>handling confidential </a:t>
            </a:r>
            <a:r>
              <a:rPr lang="en-US" sz="3200" dirty="0" smtClean="0"/>
              <a:t>data</a:t>
            </a:r>
          </a:p>
          <a:p>
            <a:pPr>
              <a:buFont typeface="Wingdings" panose="05000000000000000000" pitchFamily="2" charset="2"/>
              <a:buChar char="q"/>
            </a:pPr>
            <a:r>
              <a:rPr lang="en-US" sz="3200" dirty="0" smtClean="0"/>
              <a:t>General </a:t>
            </a:r>
            <a:r>
              <a:rPr lang="en-US" sz="3200" dirty="0"/>
              <a:t>users needing secure communication</a:t>
            </a:r>
            <a:endParaRPr lang="en-IN" sz="32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55" y="1232452"/>
            <a:ext cx="3866180" cy="391562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642" y="1232452"/>
            <a:ext cx="6932166" cy="391562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642" y="4199454"/>
            <a:ext cx="5525070" cy="189723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a:buFont typeface="Wingdings" panose="05000000000000000000" pitchFamily="2" charset="2"/>
              <a:buChar char="Ø"/>
            </a:pPr>
            <a:r>
              <a:rPr lang="en-US" sz="2800" b="1" u="sng" dirty="0" smtClean="0"/>
              <a:t>Conclusion</a:t>
            </a:r>
            <a:r>
              <a:rPr lang="en-US" sz="2800" b="1" dirty="0" smtClean="0"/>
              <a:t>:-</a:t>
            </a:r>
            <a:r>
              <a:rPr lang="en-US" sz="2800" dirty="0" smtClean="0"/>
              <a:t>This </a:t>
            </a:r>
            <a:r>
              <a:rPr lang="en-US" sz="2800" dirty="0"/>
              <a:t>project successfully implements image-based encryption using steganography. It ensures secure data concealment by embedding secret messages within image pixels, making them undetectable to unauthorized users. The technique enhances confidentiality and security, making it valuable for applications requiring hidden communication and data protection.</a:t>
            </a:r>
            <a:endParaRPr lang="en-IN" sz="2800" b="1" i="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schemas.microsoft.com/office/2006/documentManagement/types"/>
    <ds:schemaRef ds:uri="b30265f8-c5e2-4918-b4a1-b977299ca3e2"/>
    <ds:schemaRef ds:uri="http://www.w3.org/XML/1998/namespace"/>
    <ds:schemaRef ds:uri="http://purl.org/dc/te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273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31</cp:revision>
  <dcterms:created xsi:type="dcterms:W3CDTF">2021-05-26T16:50:10Z</dcterms:created>
  <dcterms:modified xsi:type="dcterms:W3CDTF">2025-02-14T05:38:38Z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