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1" r:id="rId15"/>
    <p:sldId id="268" r:id="rId16"/>
    <p:sldId id="270"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96387" autoAdjust="0"/>
  </p:normalViewPr>
  <p:slideViewPr>
    <p:cSldViewPr snapToGrid="0">
      <p:cViewPr varScale="1">
        <p:scale>
          <a:sx n="57" d="100"/>
          <a:sy n="57" d="100"/>
        </p:scale>
        <p:origin x="90" y="12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7/25/2020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7/25/2020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8205" y="1783024"/>
            <a:ext cx="7669357" cy="1454726"/>
          </a:xfrm>
        </p:spPr>
        <p:txBody>
          <a:bodyPr>
            <a:noAutofit/>
          </a:bodyPr>
          <a:lstStyle/>
          <a:p>
            <a:r>
              <a:rPr lang="en-GB" b="1" dirty="0" smtClean="0"/>
              <a:t> North South University</a:t>
            </a:r>
            <a:br>
              <a:rPr lang="en-GB" b="1" dirty="0" smtClean="0"/>
            </a:br>
            <a:endParaRPr lang="en-US" dirty="0"/>
          </a:p>
        </p:txBody>
      </p:sp>
      <p:sp>
        <p:nvSpPr>
          <p:cNvPr id="4" name="TextBox 3"/>
          <p:cNvSpPr txBox="1"/>
          <p:nvPr/>
        </p:nvSpPr>
        <p:spPr>
          <a:xfrm>
            <a:off x="1360775" y="3500986"/>
            <a:ext cx="9504218" cy="1384995"/>
          </a:xfrm>
          <a:prstGeom prst="rect">
            <a:avLst/>
          </a:prstGeom>
          <a:noFill/>
        </p:spPr>
        <p:txBody>
          <a:bodyPr wrap="square" rtlCol="0">
            <a:spAutoFit/>
          </a:bodyPr>
          <a:lstStyle/>
          <a:p>
            <a:pPr algn="ctr"/>
            <a:r>
              <a:rPr lang="en-US" sz="2800" b="1" dirty="0"/>
              <a:t>Department of Electrical &amp; Computer Engineering</a:t>
            </a:r>
            <a:endParaRPr lang="en-US" sz="2800" dirty="0"/>
          </a:p>
          <a:p>
            <a:pPr algn="ctr"/>
            <a:r>
              <a:rPr lang="en-US" sz="2800" b="1" dirty="0"/>
              <a:t> </a:t>
            </a:r>
            <a:endParaRPr lang="en-US" sz="2800" b="1" dirty="0" smtClean="0"/>
          </a:p>
          <a:p>
            <a:pPr algn="ctr"/>
            <a:r>
              <a:rPr lang="en-US" sz="2800" b="1" dirty="0" smtClean="0"/>
              <a:t>Junior Project Proposal</a:t>
            </a:r>
            <a:endParaRPr lang="en-US" sz="2800" dirty="0"/>
          </a:p>
        </p:txBody>
      </p:sp>
    </p:spTree>
    <p:extLst>
      <p:ext uri="{BB962C8B-B14F-4D97-AF65-F5344CB8AC3E}">
        <p14:creationId xmlns:p14="http://schemas.microsoft.com/office/powerpoint/2010/main" val="627460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7017" y="401782"/>
            <a:ext cx="10127673" cy="6832640"/>
          </a:xfrm>
          <a:prstGeom prst="rect">
            <a:avLst/>
          </a:prstGeom>
          <a:noFill/>
        </p:spPr>
        <p:txBody>
          <a:bodyPr wrap="square" rtlCol="0">
            <a:spAutoFit/>
          </a:bodyPr>
          <a:lstStyle/>
          <a:p>
            <a:r>
              <a:rPr lang="en-US" sz="2800" b="1" dirty="0" smtClean="0"/>
              <a:t>Time Plan</a:t>
            </a:r>
          </a:p>
          <a:p>
            <a:endParaRPr lang="en-US" sz="2800" b="1" dirty="0"/>
          </a:p>
          <a:p>
            <a:endParaRPr lang="en-US" sz="2800" b="1" dirty="0" smtClean="0"/>
          </a:p>
          <a:p>
            <a:endParaRPr lang="en-US" sz="2800" b="1" dirty="0"/>
          </a:p>
          <a:p>
            <a:endParaRPr lang="en-US" sz="2800" b="1" dirty="0" smtClean="0"/>
          </a:p>
          <a:p>
            <a:endParaRPr lang="en-US" sz="2800" b="1" dirty="0"/>
          </a:p>
          <a:p>
            <a:endParaRPr lang="en-US" sz="2800" b="1" dirty="0" smtClean="0"/>
          </a:p>
          <a:p>
            <a:endParaRPr lang="en-US" sz="2800" b="1" dirty="0"/>
          </a:p>
          <a:p>
            <a:endParaRPr lang="en-US" sz="2800" b="1" dirty="0" smtClean="0"/>
          </a:p>
          <a:p>
            <a:endParaRPr lang="en-US" sz="2800" b="1" dirty="0"/>
          </a:p>
          <a:p>
            <a:endParaRPr lang="en-US" sz="2800" b="1" dirty="0" smtClean="0"/>
          </a:p>
          <a:p>
            <a:endParaRPr lang="en-US" sz="2800" b="1" dirty="0"/>
          </a:p>
          <a:p>
            <a:endParaRPr lang="en-US" sz="2800" b="1" dirty="0" smtClean="0"/>
          </a:p>
          <a:p>
            <a:endParaRPr lang="en-US" sz="2800" b="1" dirty="0"/>
          </a:p>
          <a:p>
            <a:pPr algn="ctr"/>
            <a:r>
              <a:rPr lang="en-US" dirty="0" smtClean="0"/>
              <a:t>Table 1 : Task List</a:t>
            </a: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664245056"/>
              </p:ext>
            </p:extLst>
          </p:nvPr>
        </p:nvGraphicFramePr>
        <p:xfrm>
          <a:off x="1427017" y="1202001"/>
          <a:ext cx="8728365" cy="4810872"/>
        </p:xfrm>
        <a:graphic>
          <a:graphicData uri="http://schemas.openxmlformats.org/drawingml/2006/table">
            <a:tbl>
              <a:tblPr firstRow="1" bandRow="1">
                <a:tableStyleId>{5940675A-B579-460E-94D1-54222C63F5DA}</a:tableStyleId>
              </a:tblPr>
              <a:tblGrid>
                <a:gridCol w="2104313">
                  <a:extLst>
                    <a:ext uri="{9D8B030D-6E8A-4147-A177-3AD203B41FA5}">
                      <a16:colId xmlns:a16="http://schemas.microsoft.com/office/drawing/2014/main" val="802554099"/>
                    </a:ext>
                  </a:extLst>
                </a:gridCol>
                <a:gridCol w="6624052">
                  <a:extLst>
                    <a:ext uri="{9D8B030D-6E8A-4147-A177-3AD203B41FA5}">
                      <a16:colId xmlns:a16="http://schemas.microsoft.com/office/drawing/2014/main" val="1649453597"/>
                    </a:ext>
                  </a:extLst>
                </a:gridCol>
              </a:tblGrid>
              <a:tr h="437352">
                <a:tc>
                  <a:txBody>
                    <a:bodyPr/>
                    <a:lstStyle/>
                    <a:p>
                      <a:pPr algn="ctr"/>
                      <a:r>
                        <a:rPr lang="en-US" dirty="0" smtClean="0"/>
                        <a:t>Serial</a:t>
                      </a:r>
                      <a:endParaRPr lang="en-US" dirty="0"/>
                    </a:p>
                  </a:txBody>
                  <a:tcPr/>
                </a:tc>
                <a:tc>
                  <a:txBody>
                    <a:bodyPr/>
                    <a:lstStyle/>
                    <a:p>
                      <a:pPr algn="ctr"/>
                      <a:r>
                        <a:rPr lang="en-US" dirty="0" smtClean="0"/>
                        <a:t>Description</a:t>
                      </a:r>
                      <a:endParaRPr lang="en-US" dirty="0"/>
                    </a:p>
                  </a:txBody>
                  <a:tcPr/>
                </a:tc>
                <a:extLst>
                  <a:ext uri="{0D108BD9-81ED-4DB2-BD59-A6C34878D82A}">
                    <a16:rowId xmlns:a16="http://schemas.microsoft.com/office/drawing/2014/main" val="4151745366"/>
                  </a:ext>
                </a:extLst>
              </a:tr>
              <a:tr h="437352">
                <a:tc>
                  <a:txBody>
                    <a:bodyPr/>
                    <a:lstStyle/>
                    <a:p>
                      <a:pPr algn="ctr"/>
                      <a:r>
                        <a:rPr lang="en-US" dirty="0" smtClean="0"/>
                        <a:t>Task 1</a:t>
                      </a:r>
                      <a:endParaRPr lang="en-US" dirty="0"/>
                    </a:p>
                  </a:txBody>
                  <a:tcPr/>
                </a:tc>
                <a:tc>
                  <a:txBody>
                    <a:bodyPr/>
                    <a:lstStyle/>
                    <a:p>
                      <a:pPr algn="ctr"/>
                      <a:r>
                        <a:rPr lang="en-US" dirty="0" smtClean="0"/>
                        <a:t>Establish Authentication</a:t>
                      </a:r>
                      <a:endParaRPr lang="en-US" dirty="0"/>
                    </a:p>
                  </a:txBody>
                  <a:tcPr/>
                </a:tc>
                <a:extLst>
                  <a:ext uri="{0D108BD9-81ED-4DB2-BD59-A6C34878D82A}">
                    <a16:rowId xmlns:a16="http://schemas.microsoft.com/office/drawing/2014/main" val="997136285"/>
                  </a:ext>
                </a:extLst>
              </a:tr>
              <a:tr h="4373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Task 2</a:t>
                      </a:r>
                    </a:p>
                  </a:txBody>
                  <a:tcPr/>
                </a:tc>
                <a:tc>
                  <a:txBody>
                    <a:bodyPr/>
                    <a:lstStyle/>
                    <a:p>
                      <a:pPr algn="ctr"/>
                      <a:r>
                        <a:rPr lang="en-US" dirty="0" smtClean="0"/>
                        <a:t>Connect Federated Authentication Service</a:t>
                      </a:r>
                      <a:endParaRPr lang="en-US" dirty="0"/>
                    </a:p>
                  </a:txBody>
                  <a:tcPr/>
                </a:tc>
                <a:extLst>
                  <a:ext uri="{0D108BD9-81ED-4DB2-BD59-A6C34878D82A}">
                    <a16:rowId xmlns:a16="http://schemas.microsoft.com/office/drawing/2014/main" val="1897107698"/>
                  </a:ext>
                </a:extLst>
              </a:tr>
              <a:tr h="4373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Task 3</a:t>
                      </a:r>
                    </a:p>
                  </a:txBody>
                  <a:tcPr/>
                </a:tc>
                <a:tc>
                  <a:txBody>
                    <a:bodyPr/>
                    <a:lstStyle/>
                    <a:p>
                      <a:pPr algn="ctr"/>
                      <a:r>
                        <a:rPr lang="en-US" dirty="0" smtClean="0"/>
                        <a:t>Uploading Materials</a:t>
                      </a:r>
                      <a:endParaRPr lang="en-US" dirty="0"/>
                    </a:p>
                  </a:txBody>
                  <a:tcPr/>
                </a:tc>
                <a:extLst>
                  <a:ext uri="{0D108BD9-81ED-4DB2-BD59-A6C34878D82A}">
                    <a16:rowId xmlns:a16="http://schemas.microsoft.com/office/drawing/2014/main" val="3644756429"/>
                  </a:ext>
                </a:extLst>
              </a:tr>
              <a:tr h="4373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Task 4</a:t>
                      </a:r>
                    </a:p>
                  </a:txBody>
                  <a:tcPr/>
                </a:tc>
                <a:tc>
                  <a:txBody>
                    <a:bodyPr/>
                    <a:lstStyle/>
                    <a:p>
                      <a:pPr algn="ctr"/>
                      <a:r>
                        <a:rPr lang="en-US" dirty="0" smtClean="0"/>
                        <a:t>Embedded Document Viewer</a:t>
                      </a:r>
                      <a:endParaRPr lang="en-US" dirty="0"/>
                    </a:p>
                  </a:txBody>
                  <a:tcPr/>
                </a:tc>
                <a:extLst>
                  <a:ext uri="{0D108BD9-81ED-4DB2-BD59-A6C34878D82A}">
                    <a16:rowId xmlns:a16="http://schemas.microsoft.com/office/drawing/2014/main" val="2685633104"/>
                  </a:ext>
                </a:extLst>
              </a:tr>
              <a:tr h="4373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Task 5 </a:t>
                      </a:r>
                    </a:p>
                  </a:txBody>
                  <a:tcPr/>
                </a:tc>
                <a:tc>
                  <a:txBody>
                    <a:bodyPr/>
                    <a:lstStyle/>
                    <a:p>
                      <a:pPr algn="ctr"/>
                      <a:r>
                        <a:rPr lang="en-US" dirty="0" smtClean="0"/>
                        <a:t>Text Recognition</a:t>
                      </a:r>
                      <a:endParaRPr lang="en-US" dirty="0"/>
                    </a:p>
                  </a:txBody>
                  <a:tcPr/>
                </a:tc>
                <a:extLst>
                  <a:ext uri="{0D108BD9-81ED-4DB2-BD59-A6C34878D82A}">
                    <a16:rowId xmlns:a16="http://schemas.microsoft.com/office/drawing/2014/main" val="2931787906"/>
                  </a:ext>
                </a:extLst>
              </a:tr>
              <a:tr h="4373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Task 6 </a:t>
                      </a:r>
                    </a:p>
                  </a:txBody>
                  <a:tcPr/>
                </a:tc>
                <a:tc>
                  <a:txBody>
                    <a:bodyPr/>
                    <a:lstStyle/>
                    <a:p>
                      <a:pPr algn="ctr"/>
                      <a:r>
                        <a:rPr lang="en-US" dirty="0" smtClean="0"/>
                        <a:t>Enabling</a:t>
                      </a:r>
                      <a:r>
                        <a:rPr lang="en-US" baseline="0" dirty="0" smtClean="0"/>
                        <a:t> </a:t>
                      </a:r>
                      <a:r>
                        <a:rPr lang="en-US" dirty="0" smtClean="0"/>
                        <a:t>Camera Access</a:t>
                      </a:r>
                      <a:endParaRPr lang="en-US" dirty="0"/>
                    </a:p>
                  </a:txBody>
                  <a:tcPr/>
                </a:tc>
                <a:extLst>
                  <a:ext uri="{0D108BD9-81ED-4DB2-BD59-A6C34878D82A}">
                    <a16:rowId xmlns:a16="http://schemas.microsoft.com/office/drawing/2014/main" val="2616069733"/>
                  </a:ext>
                </a:extLst>
              </a:tr>
              <a:tr h="4373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Task 7 </a:t>
                      </a:r>
                    </a:p>
                  </a:txBody>
                  <a:tcPr/>
                </a:tc>
                <a:tc>
                  <a:txBody>
                    <a:bodyPr/>
                    <a:lstStyle/>
                    <a:p>
                      <a:pPr algn="ctr"/>
                      <a:r>
                        <a:rPr lang="en-US" dirty="0" smtClean="0"/>
                        <a:t>Upload</a:t>
                      </a:r>
                      <a:r>
                        <a:rPr lang="en-US" baseline="0" dirty="0" smtClean="0"/>
                        <a:t> From Gallery</a:t>
                      </a:r>
                      <a:endParaRPr lang="en-US" dirty="0"/>
                    </a:p>
                  </a:txBody>
                  <a:tcPr/>
                </a:tc>
                <a:extLst>
                  <a:ext uri="{0D108BD9-81ED-4DB2-BD59-A6C34878D82A}">
                    <a16:rowId xmlns:a16="http://schemas.microsoft.com/office/drawing/2014/main" val="429800807"/>
                  </a:ext>
                </a:extLst>
              </a:tr>
              <a:tr h="4373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Task 8 </a:t>
                      </a:r>
                    </a:p>
                  </a:txBody>
                  <a:tcPr/>
                </a:tc>
                <a:tc>
                  <a:txBody>
                    <a:bodyPr/>
                    <a:lstStyle/>
                    <a:p>
                      <a:pPr algn="ctr"/>
                      <a:r>
                        <a:rPr lang="en-US" dirty="0" smtClean="0"/>
                        <a:t>Connecting YouTube APIs</a:t>
                      </a:r>
                      <a:endParaRPr lang="en-US" dirty="0"/>
                    </a:p>
                  </a:txBody>
                  <a:tcPr/>
                </a:tc>
                <a:extLst>
                  <a:ext uri="{0D108BD9-81ED-4DB2-BD59-A6C34878D82A}">
                    <a16:rowId xmlns:a16="http://schemas.microsoft.com/office/drawing/2014/main" val="177822415"/>
                  </a:ext>
                </a:extLst>
              </a:tr>
              <a:tr h="4373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Task 9</a:t>
                      </a:r>
                    </a:p>
                  </a:txBody>
                  <a:tcPr/>
                </a:tc>
                <a:tc>
                  <a:txBody>
                    <a:bodyPr/>
                    <a:lstStyle/>
                    <a:p>
                      <a:pPr algn="ctr"/>
                      <a:r>
                        <a:rPr lang="en-US" dirty="0" smtClean="0"/>
                        <a:t>Filtering</a:t>
                      </a:r>
                      <a:r>
                        <a:rPr lang="en-US" baseline="0" dirty="0" smtClean="0"/>
                        <a:t> Texts</a:t>
                      </a:r>
                      <a:endParaRPr lang="en-US" dirty="0"/>
                    </a:p>
                  </a:txBody>
                  <a:tcPr/>
                </a:tc>
                <a:extLst>
                  <a:ext uri="{0D108BD9-81ED-4DB2-BD59-A6C34878D82A}">
                    <a16:rowId xmlns:a16="http://schemas.microsoft.com/office/drawing/2014/main" val="669874670"/>
                  </a:ext>
                </a:extLst>
              </a:tr>
              <a:tr h="4373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Task 10</a:t>
                      </a:r>
                    </a:p>
                  </a:txBody>
                  <a:tcPr/>
                </a:tc>
                <a:tc>
                  <a:txBody>
                    <a:bodyPr/>
                    <a:lstStyle/>
                    <a:p>
                      <a:pPr algn="ctr"/>
                      <a:r>
                        <a:rPr lang="en-US" dirty="0" smtClean="0"/>
                        <a:t>Searching for Assistive Materials</a:t>
                      </a:r>
                      <a:endParaRPr lang="en-US" dirty="0"/>
                    </a:p>
                  </a:txBody>
                  <a:tcPr/>
                </a:tc>
                <a:extLst>
                  <a:ext uri="{0D108BD9-81ED-4DB2-BD59-A6C34878D82A}">
                    <a16:rowId xmlns:a16="http://schemas.microsoft.com/office/drawing/2014/main" val="4053695395"/>
                  </a:ext>
                </a:extLst>
              </a:tr>
            </a:tbl>
          </a:graphicData>
        </a:graphic>
      </p:graphicFrame>
    </p:spTree>
    <p:extLst>
      <p:ext uri="{BB962C8B-B14F-4D97-AF65-F5344CB8AC3E}">
        <p14:creationId xmlns:p14="http://schemas.microsoft.com/office/powerpoint/2010/main" val="215551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71015794"/>
              </p:ext>
            </p:extLst>
          </p:nvPr>
        </p:nvGraphicFramePr>
        <p:xfrm>
          <a:off x="795865" y="1080580"/>
          <a:ext cx="11074405" cy="4619420"/>
        </p:xfrm>
        <a:graphic>
          <a:graphicData uri="http://schemas.openxmlformats.org/drawingml/2006/table">
            <a:tbl>
              <a:tblPr firstRow="1" bandRow="1">
                <a:tableStyleId>{5C22544A-7EE6-4342-B048-85BDC9FD1C3A}</a:tableStyleId>
              </a:tblPr>
              <a:tblGrid>
                <a:gridCol w="1481053">
                  <a:extLst>
                    <a:ext uri="{9D8B030D-6E8A-4147-A177-3AD203B41FA5}">
                      <a16:colId xmlns:a16="http://schemas.microsoft.com/office/drawing/2014/main" val="2867595937"/>
                    </a:ext>
                  </a:extLst>
                </a:gridCol>
                <a:gridCol w="799446">
                  <a:extLst>
                    <a:ext uri="{9D8B030D-6E8A-4147-A177-3AD203B41FA5}">
                      <a16:colId xmlns:a16="http://schemas.microsoft.com/office/drawing/2014/main" val="429642018"/>
                    </a:ext>
                  </a:extLst>
                </a:gridCol>
                <a:gridCol w="799446">
                  <a:extLst>
                    <a:ext uri="{9D8B030D-6E8A-4147-A177-3AD203B41FA5}">
                      <a16:colId xmlns:a16="http://schemas.microsoft.com/office/drawing/2014/main" val="276534813"/>
                    </a:ext>
                  </a:extLst>
                </a:gridCol>
                <a:gridCol w="799446">
                  <a:extLst>
                    <a:ext uri="{9D8B030D-6E8A-4147-A177-3AD203B41FA5}">
                      <a16:colId xmlns:a16="http://schemas.microsoft.com/office/drawing/2014/main" val="2545554140"/>
                    </a:ext>
                  </a:extLst>
                </a:gridCol>
                <a:gridCol w="799446">
                  <a:extLst>
                    <a:ext uri="{9D8B030D-6E8A-4147-A177-3AD203B41FA5}">
                      <a16:colId xmlns:a16="http://schemas.microsoft.com/office/drawing/2014/main" val="2024800134"/>
                    </a:ext>
                  </a:extLst>
                </a:gridCol>
                <a:gridCol w="799446">
                  <a:extLst>
                    <a:ext uri="{9D8B030D-6E8A-4147-A177-3AD203B41FA5}">
                      <a16:colId xmlns:a16="http://schemas.microsoft.com/office/drawing/2014/main" val="38279677"/>
                    </a:ext>
                  </a:extLst>
                </a:gridCol>
                <a:gridCol w="799446">
                  <a:extLst>
                    <a:ext uri="{9D8B030D-6E8A-4147-A177-3AD203B41FA5}">
                      <a16:colId xmlns:a16="http://schemas.microsoft.com/office/drawing/2014/main" val="885368936"/>
                    </a:ext>
                  </a:extLst>
                </a:gridCol>
                <a:gridCol w="799446">
                  <a:extLst>
                    <a:ext uri="{9D8B030D-6E8A-4147-A177-3AD203B41FA5}">
                      <a16:colId xmlns:a16="http://schemas.microsoft.com/office/drawing/2014/main" val="997727026"/>
                    </a:ext>
                  </a:extLst>
                </a:gridCol>
                <a:gridCol w="799446">
                  <a:extLst>
                    <a:ext uri="{9D8B030D-6E8A-4147-A177-3AD203B41FA5}">
                      <a16:colId xmlns:a16="http://schemas.microsoft.com/office/drawing/2014/main" val="2417113619"/>
                    </a:ext>
                  </a:extLst>
                </a:gridCol>
                <a:gridCol w="799446">
                  <a:extLst>
                    <a:ext uri="{9D8B030D-6E8A-4147-A177-3AD203B41FA5}">
                      <a16:colId xmlns:a16="http://schemas.microsoft.com/office/drawing/2014/main" val="2306888013"/>
                    </a:ext>
                  </a:extLst>
                </a:gridCol>
                <a:gridCol w="799446">
                  <a:extLst>
                    <a:ext uri="{9D8B030D-6E8A-4147-A177-3AD203B41FA5}">
                      <a16:colId xmlns:a16="http://schemas.microsoft.com/office/drawing/2014/main" val="219352388"/>
                    </a:ext>
                  </a:extLst>
                </a:gridCol>
                <a:gridCol w="799446">
                  <a:extLst>
                    <a:ext uri="{9D8B030D-6E8A-4147-A177-3AD203B41FA5}">
                      <a16:colId xmlns:a16="http://schemas.microsoft.com/office/drawing/2014/main" val="4265275785"/>
                    </a:ext>
                  </a:extLst>
                </a:gridCol>
                <a:gridCol w="799446">
                  <a:extLst>
                    <a:ext uri="{9D8B030D-6E8A-4147-A177-3AD203B41FA5}">
                      <a16:colId xmlns:a16="http://schemas.microsoft.com/office/drawing/2014/main" val="3363819788"/>
                    </a:ext>
                  </a:extLst>
                </a:gridCol>
              </a:tblGrid>
              <a:tr h="356823">
                <a:tc>
                  <a:txBody>
                    <a:bodyPr/>
                    <a:lstStyle/>
                    <a:p>
                      <a:pPr algn="ctr"/>
                      <a:endParaRPr lang="en-US" sz="14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1400" dirty="0" smtClean="0">
                          <a:solidFill>
                            <a:schemeClr val="tx1"/>
                          </a:solidFill>
                        </a:rPr>
                        <a:t>12</a:t>
                      </a:r>
                      <a:r>
                        <a:rPr lang="en-US" sz="1400" baseline="30000" dirty="0" smtClean="0">
                          <a:solidFill>
                            <a:schemeClr val="tx1"/>
                          </a:solidFill>
                        </a:rPr>
                        <a:t>th</a:t>
                      </a:r>
                      <a:r>
                        <a:rPr lang="en-US" sz="1400" dirty="0" smtClean="0">
                          <a:solidFill>
                            <a:schemeClr val="tx1"/>
                          </a:solidFill>
                        </a:rPr>
                        <a:t> July – 12</a:t>
                      </a:r>
                      <a:r>
                        <a:rPr lang="en-US" sz="1400" baseline="30000" dirty="0" smtClean="0">
                          <a:solidFill>
                            <a:schemeClr val="tx1"/>
                          </a:solidFill>
                        </a:rPr>
                        <a:t>th</a:t>
                      </a:r>
                      <a:r>
                        <a:rPr lang="en-US" sz="1400" dirty="0" smtClean="0">
                          <a:solidFill>
                            <a:schemeClr val="tx1"/>
                          </a:solidFill>
                        </a:rPr>
                        <a:t> August</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1400" dirty="0" smtClean="0">
                          <a:solidFill>
                            <a:schemeClr val="tx1"/>
                          </a:solidFill>
                        </a:rPr>
                        <a:t>13</a:t>
                      </a:r>
                      <a:r>
                        <a:rPr lang="en-US" sz="1400" baseline="30000" dirty="0" smtClean="0">
                          <a:solidFill>
                            <a:schemeClr val="tx1"/>
                          </a:solidFill>
                        </a:rPr>
                        <a:t>th</a:t>
                      </a:r>
                      <a:r>
                        <a:rPr lang="en-US" sz="1400" dirty="0" smtClean="0">
                          <a:solidFill>
                            <a:schemeClr val="tx1"/>
                          </a:solidFill>
                        </a:rPr>
                        <a:t> August – 13</a:t>
                      </a:r>
                      <a:r>
                        <a:rPr lang="en-US" sz="1400" baseline="30000" dirty="0" smtClean="0">
                          <a:solidFill>
                            <a:schemeClr val="tx1"/>
                          </a:solidFill>
                        </a:rPr>
                        <a:t>th</a:t>
                      </a:r>
                      <a:r>
                        <a:rPr lang="en-US" sz="1400" baseline="0" dirty="0" smtClean="0">
                          <a:solidFill>
                            <a:schemeClr val="tx1"/>
                          </a:solidFill>
                        </a:rPr>
                        <a:t> September</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1400" dirty="0" smtClean="0">
                          <a:solidFill>
                            <a:schemeClr val="tx1"/>
                          </a:solidFill>
                        </a:rPr>
                        <a:t>14</a:t>
                      </a:r>
                      <a:r>
                        <a:rPr lang="en-US" sz="1400" baseline="30000" dirty="0" smtClean="0">
                          <a:solidFill>
                            <a:schemeClr val="tx1"/>
                          </a:solidFill>
                        </a:rPr>
                        <a:t>th</a:t>
                      </a:r>
                      <a:r>
                        <a:rPr lang="en-US" sz="1400" dirty="0" smtClean="0">
                          <a:solidFill>
                            <a:schemeClr val="tx1"/>
                          </a:solidFill>
                        </a:rPr>
                        <a:t> September – 14</a:t>
                      </a:r>
                      <a:r>
                        <a:rPr lang="en-US" sz="1400" baseline="30000" dirty="0" smtClean="0">
                          <a:solidFill>
                            <a:schemeClr val="tx1"/>
                          </a:solidFill>
                        </a:rPr>
                        <a:t>th</a:t>
                      </a:r>
                      <a:r>
                        <a:rPr lang="en-US" sz="1400" baseline="0" dirty="0" smtClean="0">
                          <a:solidFill>
                            <a:schemeClr val="tx1"/>
                          </a:solidFill>
                        </a:rPr>
                        <a:t> </a:t>
                      </a:r>
                      <a:r>
                        <a:rPr lang="en-US" sz="1400" dirty="0" smtClean="0">
                          <a:solidFill>
                            <a:schemeClr val="tx1"/>
                          </a:solidFill>
                        </a:rPr>
                        <a:t>October</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hMerge="1">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7325976"/>
                  </a:ext>
                </a:extLst>
              </a:tr>
              <a:tr h="604997">
                <a:tc>
                  <a:txBody>
                    <a:bodyPr/>
                    <a:lstStyle/>
                    <a:p>
                      <a:pPr algn="ctr"/>
                      <a:endParaRPr lang="en-US" sz="14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Week 1</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Week</a:t>
                      </a:r>
                      <a:r>
                        <a:rPr lang="en-US" sz="1400" baseline="0" dirty="0" smtClean="0">
                          <a:solidFill>
                            <a:schemeClr val="tx1"/>
                          </a:solidFill>
                        </a:rPr>
                        <a:t> 2</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Week</a:t>
                      </a:r>
                      <a:r>
                        <a:rPr lang="en-US" sz="1400" baseline="0" dirty="0" smtClean="0">
                          <a:solidFill>
                            <a:schemeClr val="tx1"/>
                          </a:solidFill>
                        </a:rPr>
                        <a:t> 3</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Week 4</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Week 1</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Week</a:t>
                      </a:r>
                      <a:r>
                        <a:rPr lang="en-US" sz="1400" baseline="0" dirty="0" smtClean="0">
                          <a:solidFill>
                            <a:schemeClr val="tx1"/>
                          </a:solidFill>
                        </a:rPr>
                        <a:t> 2</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Week</a:t>
                      </a:r>
                      <a:r>
                        <a:rPr lang="en-US" sz="1400" baseline="0" dirty="0" smtClean="0">
                          <a:solidFill>
                            <a:schemeClr val="tx1"/>
                          </a:solidFill>
                        </a:rPr>
                        <a:t> 3</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Week 4</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Week 1</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Week</a:t>
                      </a:r>
                      <a:r>
                        <a:rPr lang="en-US" sz="1400" baseline="0" dirty="0" smtClean="0">
                          <a:solidFill>
                            <a:schemeClr val="tx1"/>
                          </a:solidFill>
                        </a:rPr>
                        <a:t> 2</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Week</a:t>
                      </a:r>
                      <a:r>
                        <a:rPr lang="en-US" sz="1400" baseline="0" dirty="0" smtClean="0">
                          <a:solidFill>
                            <a:schemeClr val="tx1"/>
                          </a:solidFill>
                        </a:rPr>
                        <a:t> 3</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Week 4</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0240262"/>
                  </a:ext>
                </a:extLst>
              </a:tr>
              <a:tr h="363751">
                <a:tc>
                  <a:txBody>
                    <a:bodyPr/>
                    <a:lstStyle/>
                    <a:p>
                      <a:pPr algn="ctr"/>
                      <a:r>
                        <a:rPr lang="en-US" sz="1800" b="1" dirty="0" smtClean="0">
                          <a:solidFill>
                            <a:schemeClr val="tx1"/>
                          </a:solidFill>
                        </a:rPr>
                        <a:t>Task 1</a:t>
                      </a:r>
                      <a:endParaRPr lang="en-US" sz="1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6238694"/>
                  </a:ext>
                </a:extLst>
              </a:tr>
              <a:tr h="363751">
                <a:tc>
                  <a:txBody>
                    <a:bodyPr/>
                    <a:lstStyle/>
                    <a:p>
                      <a:pPr algn="ctr"/>
                      <a:r>
                        <a:rPr lang="en-US" sz="1800" b="1" dirty="0" smtClean="0">
                          <a:solidFill>
                            <a:schemeClr val="tx1"/>
                          </a:solidFill>
                        </a:rPr>
                        <a:t>Task 2</a:t>
                      </a:r>
                      <a:endParaRPr lang="en-US" sz="1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46567284"/>
                  </a:ext>
                </a:extLst>
              </a:tr>
              <a:tr h="363751">
                <a:tc>
                  <a:txBody>
                    <a:bodyPr/>
                    <a:lstStyle/>
                    <a:p>
                      <a:pPr algn="ctr"/>
                      <a:r>
                        <a:rPr lang="en-US" sz="1800" b="1" dirty="0" smtClean="0">
                          <a:solidFill>
                            <a:schemeClr val="tx1"/>
                          </a:solidFill>
                        </a:rPr>
                        <a:t>Task 3</a:t>
                      </a:r>
                      <a:endParaRPr lang="en-US" sz="1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9099074"/>
                  </a:ext>
                </a:extLst>
              </a:tr>
              <a:tr h="363751">
                <a:tc>
                  <a:txBody>
                    <a:bodyPr/>
                    <a:lstStyle/>
                    <a:p>
                      <a:pPr algn="ctr"/>
                      <a:r>
                        <a:rPr lang="en-US" sz="1800" b="1" dirty="0" smtClean="0">
                          <a:solidFill>
                            <a:schemeClr val="tx1"/>
                          </a:solidFill>
                        </a:rPr>
                        <a:t>Task 4</a:t>
                      </a:r>
                      <a:endParaRPr lang="en-US" sz="1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6522831"/>
                  </a:ext>
                </a:extLst>
              </a:tr>
              <a:tr h="363751">
                <a:tc>
                  <a:txBody>
                    <a:bodyPr/>
                    <a:lstStyle/>
                    <a:p>
                      <a:pPr algn="ctr"/>
                      <a:r>
                        <a:rPr lang="en-US" sz="1800" b="1" dirty="0" smtClean="0">
                          <a:solidFill>
                            <a:schemeClr val="tx1"/>
                          </a:solidFill>
                        </a:rPr>
                        <a:t>Task 5</a:t>
                      </a:r>
                      <a:endParaRPr lang="en-US" sz="1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25000134"/>
                  </a:ext>
                </a:extLst>
              </a:tr>
              <a:tr h="363751">
                <a:tc>
                  <a:txBody>
                    <a:bodyPr/>
                    <a:lstStyle/>
                    <a:p>
                      <a:pPr algn="ctr"/>
                      <a:r>
                        <a:rPr lang="en-US" sz="1800" b="1" dirty="0" smtClean="0">
                          <a:solidFill>
                            <a:schemeClr val="tx1"/>
                          </a:solidFill>
                        </a:rPr>
                        <a:t>Task 6</a:t>
                      </a:r>
                      <a:endParaRPr lang="en-US" sz="1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62986"/>
                  </a:ext>
                </a:extLst>
              </a:tr>
              <a:tr h="363751">
                <a:tc>
                  <a:txBody>
                    <a:bodyPr/>
                    <a:lstStyle/>
                    <a:p>
                      <a:pPr algn="ctr"/>
                      <a:r>
                        <a:rPr lang="en-US" sz="1800" b="1" dirty="0" smtClean="0">
                          <a:solidFill>
                            <a:schemeClr val="tx1"/>
                          </a:solidFill>
                        </a:rPr>
                        <a:t>Task 7</a:t>
                      </a:r>
                      <a:endParaRPr lang="en-US" sz="1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29820833"/>
                  </a:ext>
                </a:extLst>
              </a:tr>
              <a:tr h="363751">
                <a:tc>
                  <a:txBody>
                    <a:bodyPr/>
                    <a:lstStyle/>
                    <a:p>
                      <a:pPr algn="ctr"/>
                      <a:r>
                        <a:rPr lang="en-US" sz="1800" b="1" dirty="0" smtClean="0">
                          <a:solidFill>
                            <a:schemeClr val="tx1"/>
                          </a:solidFill>
                        </a:rPr>
                        <a:t>Task</a:t>
                      </a:r>
                      <a:r>
                        <a:rPr lang="en-US" sz="1800" b="1" baseline="0" dirty="0" smtClean="0">
                          <a:solidFill>
                            <a:schemeClr val="tx1"/>
                          </a:solidFill>
                        </a:rPr>
                        <a:t> 8</a:t>
                      </a:r>
                      <a:endParaRPr lang="en-US" sz="1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0504610"/>
                  </a:ext>
                </a:extLst>
              </a:tr>
              <a:tr h="363751">
                <a:tc>
                  <a:txBody>
                    <a:bodyPr/>
                    <a:lstStyle/>
                    <a:p>
                      <a:pPr algn="ctr"/>
                      <a:r>
                        <a:rPr lang="en-US" sz="1800" b="1" dirty="0" smtClean="0">
                          <a:solidFill>
                            <a:schemeClr val="tx1"/>
                          </a:solidFill>
                        </a:rPr>
                        <a:t>Task 9</a:t>
                      </a:r>
                      <a:endParaRPr lang="en-US" sz="1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2236903"/>
                  </a:ext>
                </a:extLst>
              </a:tr>
              <a:tr h="363751">
                <a:tc>
                  <a:txBody>
                    <a:bodyPr/>
                    <a:lstStyle/>
                    <a:p>
                      <a:pPr algn="ctr"/>
                      <a:r>
                        <a:rPr lang="en-US" sz="1800" b="1" dirty="0" smtClean="0">
                          <a:solidFill>
                            <a:schemeClr val="tx1"/>
                          </a:solidFill>
                        </a:rPr>
                        <a:t>Task 10</a:t>
                      </a:r>
                      <a:endParaRPr lang="en-US" sz="1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7934908"/>
                  </a:ext>
                </a:extLst>
              </a:tr>
            </a:tbl>
          </a:graphicData>
        </a:graphic>
      </p:graphicFrame>
      <p:sp>
        <p:nvSpPr>
          <p:cNvPr id="6" name="Pentagon 5"/>
          <p:cNvSpPr/>
          <p:nvPr/>
        </p:nvSpPr>
        <p:spPr>
          <a:xfrm>
            <a:off x="2311400" y="2125133"/>
            <a:ext cx="719666" cy="211667"/>
          </a:xfrm>
          <a:prstGeom prst="homePlate">
            <a:avLst/>
          </a:prstGeom>
          <a:solidFill>
            <a:schemeClr val="tx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entagon 6"/>
          <p:cNvSpPr/>
          <p:nvPr/>
        </p:nvSpPr>
        <p:spPr>
          <a:xfrm>
            <a:off x="2311400" y="2472267"/>
            <a:ext cx="1524000" cy="211667"/>
          </a:xfrm>
          <a:prstGeom prst="homePlate">
            <a:avLst/>
          </a:prstGeom>
          <a:solidFill>
            <a:schemeClr val="tx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entagon 9"/>
          <p:cNvSpPr/>
          <p:nvPr/>
        </p:nvSpPr>
        <p:spPr>
          <a:xfrm>
            <a:off x="3073399" y="2836333"/>
            <a:ext cx="2345267" cy="245534"/>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entagon 12"/>
          <p:cNvSpPr/>
          <p:nvPr/>
        </p:nvSpPr>
        <p:spPr>
          <a:xfrm>
            <a:off x="3073399" y="3200400"/>
            <a:ext cx="2345267" cy="262467"/>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entagon 13"/>
          <p:cNvSpPr/>
          <p:nvPr/>
        </p:nvSpPr>
        <p:spPr>
          <a:xfrm>
            <a:off x="4724400" y="3564467"/>
            <a:ext cx="694266" cy="254000"/>
          </a:xfrm>
          <a:prstGeom prst="homePlate">
            <a:avLst/>
          </a:prstGeom>
          <a:solidFill>
            <a:schemeClr val="tx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entagon 14"/>
          <p:cNvSpPr/>
          <p:nvPr/>
        </p:nvSpPr>
        <p:spPr>
          <a:xfrm>
            <a:off x="5486400" y="3920066"/>
            <a:ext cx="1540933" cy="279400"/>
          </a:xfrm>
          <a:prstGeom prst="homePlate">
            <a:avLst/>
          </a:prstGeom>
          <a:solidFill>
            <a:schemeClr val="tx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entagon 16"/>
          <p:cNvSpPr/>
          <p:nvPr/>
        </p:nvSpPr>
        <p:spPr>
          <a:xfrm>
            <a:off x="6256866" y="4275667"/>
            <a:ext cx="770467" cy="296333"/>
          </a:xfrm>
          <a:prstGeom prst="homePlate">
            <a:avLst/>
          </a:prstGeom>
          <a:solidFill>
            <a:schemeClr val="tx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entagon 17"/>
          <p:cNvSpPr/>
          <p:nvPr/>
        </p:nvSpPr>
        <p:spPr>
          <a:xfrm>
            <a:off x="7120467" y="4639733"/>
            <a:ext cx="2319866" cy="287867"/>
          </a:xfrm>
          <a:prstGeom prst="homePlate">
            <a:avLst/>
          </a:prstGeom>
          <a:solidFill>
            <a:schemeClr val="tx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entagon 18"/>
          <p:cNvSpPr/>
          <p:nvPr/>
        </p:nvSpPr>
        <p:spPr>
          <a:xfrm>
            <a:off x="8695267" y="5009000"/>
            <a:ext cx="2336800" cy="304800"/>
          </a:xfrm>
          <a:prstGeom prst="homePlate">
            <a:avLst/>
          </a:prstGeom>
          <a:solidFill>
            <a:schemeClr val="tx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entagon 20"/>
          <p:cNvSpPr/>
          <p:nvPr/>
        </p:nvSpPr>
        <p:spPr>
          <a:xfrm>
            <a:off x="8712200" y="5393267"/>
            <a:ext cx="3158070" cy="245533"/>
          </a:xfrm>
          <a:prstGeom prst="homePlate">
            <a:avLst/>
          </a:prstGeom>
          <a:solidFill>
            <a:schemeClr val="tx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835400" y="6063175"/>
            <a:ext cx="4445000" cy="369332"/>
          </a:xfrm>
          <a:prstGeom prst="rect">
            <a:avLst/>
          </a:prstGeom>
          <a:noFill/>
        </p:spPr>
        <p:txBody>
          <a:bodyPr wrap="square" rtlCol="0">
            <a:spAutoFit/>
          </a:bodyPr>
          <a:lstStyle/>
          <a:p>
            <a:pPr algn="ctr"/>
            <a:r>
              <a:rPr lang="en-US" dirty="0" smtClean="0"/>
              <a:t>Figure 1: Gantt Chart</a:t>
            </a:r>
            <a:endParaRPr lang="en-US" dirty="0"/>
          </a:p>
        </p:txBody>
      </p:sp>
    </p:spTree>
    <p:extLst>
      <p:ext uri="{BB962C8B-B14F-4D97-AF65-F5344CB8AC3E}">
        <p14:creationId xmlns:p14="http://schemas.microsoft.com/office/powerpoint/2010/main" val="567619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2363" y="618978"/>
            <a:ext cx="9608234" cy="1785104"/>
          </a:xfrm>
          <a:prstGeom prst="rect">
            <a:avLst/>
          </a:prstGeom>
          <a:noFill/>
        </p:spPr>
        <p:txBody>
          <a:bodyPr wrap="square" rtlCol="0">
            <a:spAutoFit/>
          </a:bodyPr>
          <a:lstStyle/>
          <a:p>
            <a:r>
              <a:rPr lang="en-US" sz="2800" b="1" dirty="0" smtClean="0"/>
              <a:t>Expected Outcomes</a:t>
            </a:r>
          </a:p>
          <a:p>
            <a:endParaRPr lang="en-US" sz="2800" b="1" dirty="0"/>
          </a:p>
          <a:p>
            <a:r>
              <a:rPr lang="en-US" dirty="0" smtClean="0"/>
              <a:t>The project is entirely aimed to help the students. So the expectations are really just the satisfaction of the users and their convenience. The program is expected to speed up the process of finding the right materials.  </a:t>
            </a:r>
            <a:endParaRPr lang="en-US" dirty="0"/>
          </a:p>
        </p:txBody>
      </p:sp>
    </p:spTree>
    <p:extLst>
      <p:ext uri="{BB962C8B-B14F-4D97-AF65-F5344CB8AC3E}">
        <p14:creationId xmlns:p14="http://schemas.microsoft.com/office/powerpoint/2010/main" val="234028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58836" y="1521229"/>
            <a:ext cx="5702531" cy="369332"/>
          </a:xfrm>
          <a:prstGeom prst="rect">
            <a:avLst/>
          </a:prstGeom>
          <a:noFill/>
        </p:spPr>
        <p:txBody>
          <a:bodyPr wrap="square" rtlCol="0">
            <a:spAutoFit/>
          </a:bodyPr>
          <a:lstStyle/>
          <a:p>
            <a:r>
              <a:rPr lang="en-US" dirty="0" smtClean="0"/>
              <a:t>                  Project Idea 2 </a:t>
            </a:r>
            <a:endParaRPr lang="en-US" dirty="0"/>
          </a:p>
        </p:txBody>
      </p:sp>
    </p:spTree>
    <p:extLst>
      <p:ext uri="{BB962C8B-B14F-4D97-AF65-F5344CB8AC3E}">
        <p14:creationId xmlns:p14="http://schemas.microsoft.com/office/powerpoint/2010/main" val="3769743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82450"/>
            <a:ext cx="6096000" cy="2893100"/>
          </a:xfrm>
          <a:prstGeom prst="rect">
            <a:avLst/>
          </a:prstGeom>
        </p:spPr>
        <p:txBody>
          <a:bodyPr>
            <a:spAutoFit/>
          </a:bodyPr>
          <a:lstStyle/>
          <a:p>
            <a:r>
              <a:rPr lang="en-US" sz="2800" b="1" dirty="0"/>
              <a:t>Table of contents</a:t>
            </a:r>
          </a:p>
          <a:p>
            <a:endParaRPr lang="en-US" sz="2800" b="1" dirty="0"/>
          </a:p>
          <a:p>
            <a:pPr marL="342900" indent="-342900">
              <a:buAutoNum type="arabicPeriod"/>
            </a:pPr>
            <a:r>
              <a:rPr lang="en-US" dirty="0"/>
              <a:t>Abstract-</a:t>
            </a:r>
            <a:r>
              <a:rPr lang="en-US" dirty="0" smtClean="0"/>
              <a:t>-----------------------------------15</a:t>
            </a:r>
            <a:endParaRPr lang="en-US" dirty="0"/>
          </a:p>
          <a:p>
            <a:pPr marL="342900" indent="-342900">
              <a:buAutoNum type="arabicPeriod"/>
            </a:pPr>
            <a:r>
              <a:rPr lang="en-US" dirty="0"/>
              <a:t>Introduction &amp; Background-</a:t>
            </a:r>
            <a:r>
              <a:rPr lang="en-US" dirty="0" smtClean="0"/>
              <a:t>--------------16</a:t>
            </a:r>
            <a:endParaRPr lang="en-US" dirty="0"/>
          </a:p>
          <a:p>
            <a:pPr marL="342900" indent="-342900">
              <a:buAutoNum type="arabicPeriod"/>
            </a:pPr>
            <a:r>
              <a:rPr lang="en-US" dirty="0"/>
              <a:t>Scopes-</a:t>
            </a:r>
            <a:r>
              <a:rPr lang="en-US" dirty="0" smtClean="0"/>
              <a:t>-------------------------------------17</a:t>
            </a:r>
            <a:endParaRPr lang="en-US" dirty="0"/>
          </a:p>
          <a:p>
            <a:pPr marL="342900" indent="-342900">
              <a:buAutoNum type="arabicPeriod"/>
            </a:pPr>
            <a:r>
              <a:rPr lang="en-US" dirty="0"/>
              <a:t>Methodology &amp; Approach-</a:t>
            </a:r>
            <a:r>
              <a:rPr lang="en-US" dirty="0" smtClean="0"/>
              <a:t>--------------18</a:t>
            </a:r>
            <a:endParaRPr lang="en-US" dirty="0"/>
          </a:p>
          <a:p>
            <a:pPr marL="342900" indent="-342900">
              <a:buAutoNum type="arabicPeriod"/>
            </a:pPr>
            <a:r>
              <a:rPr lang="en-US" dirty="0"/>
              <a:t>Software &amp; Budget-</a:t>
            </a:r>
            <a:r>
              <a:rPr lang="en-US" dirty="0" smtClean="0"/>
              <a:t>----------------------19</a:t>
            </a:r>
            <a:endParaRPr lang="en-US" dirty="0"/>
          </a:p>
          <a:p>
            <a:pPr marL="342900" indent="-342900">
              <a:buAutoNum type="arabicPeriod"/>
            </a:pPr>
            <a:r>
              <a:rPr lang="en-US" dirty="0"/>
              <a:t>Time Plan-</a:t>
            </a:r>
            <a:r>
              <a:rPr lang="en-US" dirty="0" smtClean="0"/>
              <a:t>----------------------------------20</a:t>
            </a:r>
            <a:endParaRPr lang="en-US" dirty="0"/>
          </a:p>
          <a:p>
            <a:pPr marL="342900" indent="-342900">
              <a:buAutoNum type="arabicPeriod"/>
            </a:pPr>
            <a:r>
              <a:rPr lang="en-US" dirty="0"/>
              <a:t>Expected Outcomes-</a:t>
            </a:r>
            <a:r>
              <a:rPr lang="en-US" dirty="0" smtClean="0"/>
              <a:t>----------------------22</a:t>
            </a:r>
            <a:endParaRPr lang="en-US" dirty="0"/>
          </a:p>
        </p:txBody>
      </p:sp>
    </p:spTree>
    <p:extLst>
      <p:ext uri="{BB962C8B-B14F-4D97-AF65-F5344CB8AC3E}">
        <p14:creationId xmlns:p14="http://schemas.microsoft.com/office/powerpoint/2010/main" val="14747360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8145" y="797510"/>
            <a:ext cx="9564255" cy="3539430"/>
          </a:xfrm>
          <a:prstGeom prst="rect">
            <a:avLst/>
          </a:prstGeom>
        </p:spPr>
        <p:txBody>
          <a:bodyPr wrap="square">
            <a:spAutoFit/>
          </a:bodyPr>
          <a:lstStyle/>
          <a:p>
            <a:r>
              <a:rPr lang="en-US" sz="2800" b="1" dirty="0" smtClean="0"/>
              <a:t>                                      Abstract</a:t>
            </a:r>
          </a:p>
          <a:p>
            <a:endParaRPr lang="en-US" sz="2800" b="1" dirty="0" smtClean="0"/>
          </a:p>
          <a:p>
            <a:r>
              <a:rPr lang="en-US" sz="2400" dirty="0" smtClean="0"/>
              <a:t>Online jobs are becoming more prominent day by day. This project is a Workplace website where different types of workers can enlist their services for the preferred price. </a:t>
            </a:r>
          </a:p>
          <a:p>
            <a:r>
              <a:rPr lang="en-US" sz="2400" dirty="0"/>
              <a:t>This is a web </a:t>
            </a:r>
            <a:r>
              <a:rPr lang="en-US" sz="2400" dirty="0" smtClean="0"/>
              <a:t>app will be called Worker Management and the idea </a:t>
            </a:r>
            <a:r>
              <a:rPr lang="en-US" sz="2400" dirty="0"/>
              <a:t>is to make worker </a:t>
            </a:r>
            <a:r>
              <a:rPr lang="en-US" sz="2400" dirty="0" smtClean="0"/>
              <a:t>independent.</a:t>
            </a:r>
            <a:endParaRPr lang="en-US" sz="3600" dirty="0"/>
          </a:p>
          <a:p>
            <a:r>
              <a:rPr lang="en-US" sz="2400" dirty="0" smtClean="0"/>
              <a:t>The web app will prove the platform for different types of freelancers find their jobs. </a:t>
            </a:r>
            <a:endParaRPr lang="en-US" sz="2400" dirty="0"/>
          </a:p>
        </p:txBody>
      </p:sp>
    </p:spTree>
    <p:extLst>
      <p:ext uri="{BB962C8B-B14F-4D97-AF65-F5344CB8AC3E}">
        <p14:creationId xmlns:p14="http://schemas.microsoft.com/office/powerpoint/2010/main" val="736915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8145" y="324196"/>
            <a:ext cx="8395855" cy="6001643"/>
          </a:xfrm>
          <a:prstGeom prst="rect">
            <a:avLst/>
          </a:prstGeom>
        </p:spPr>
        <p:txBody>
          <a:bodyPr wrap="square">
            <a:spAutoFit/>
          </a:bodyPr>
          <a:lstStyle/>
          <a:p>
            <a:r>
              <a:rPr lang="en-US" sz="2400" b="1" dirty="0"/>
              <a:t>Introduction &amp; </a:t>
            </a:r>
            <a:r>
              <a:rPr lang="en-US" sz="2400" b="1" dirty="0" smtClean="0"/>
              <a:t>Background</a:t>
            </a:r>
          </a:p>
          <a:p>
            <a:endParaRPr lang="en-US" sz="2400" dirty="0"/>
          </a:p>
          <a:p>
            <a:r>
              <a:rPr lang="en-US" sz="2400" dirty="0"/>
              <a:t>We will try to make a website which will help people to find worker nearby them. Like if a person need a plumber in B</a:t>
            </a:r>
            <a:r>
              <a:rPr lang="en-US" sz="2400" dirty="0" smtClean="0"/>
              <a:t>asundhara</a:t>
            </a:r>
            <a:r>
              <a:rPr lang="en-US" sz="2400" dirty="0"/>
              <a:t>, this app will help him/her to find a plumber who lives in B</a:t>
            </a:r>
            <a:r>
              <a:rPr lang="en-US" sz="2400" dirty="0" smtClean="0"/>
              <a:t>asundhara. There </a:t>
            </a:r>
            <a:r>
              <a:rPr lang="en-US" sz="2400" dirty="0"/>
              <a:t>will be many types of worker</a:t>
            </a:r>
            <a:r>
              <a:rPr lang="en-US" sz="2400" dirty="0" smtClean="0"/>
              <a:t>.</a:t>
            </a:r>
          </a:p>
          <a:p>
            <a:r>
              <a:rPr lang="en-US" sz="2400" dirty="0" smtClean="0"/>
              <a:t>It will also  help part time worker.</a:t>
            </a:r>
            <a:endParaRPr lang="en-US" sz="2400" dirty="0"/>
          </a:p>
          <a:p>
            <a:r>
              <a:rPr lang="en-US" sz="2400" dirty="0"/>
              <a:t>  </a:t>
            </a:r>
          </a:p>
          <a:p>
            <a:endParaRPr lang="en-US" dirty="0"/>
          </a:p>
          <a:p>
            <a:endParaRPr lang="en-US" dirty="0"/>
          </a:p>
          <a:p>
            <a:r>
              <a:rPr lang="en-US" sz="2400" b="1" dirty="0"/>
              <a:t>Objectives</a:t>
            </a:r>
          </a:p>
          <a:p>
            <a:endParaRPr lang="en-US" sz="2400" b="1" dirty="0"/>
          </a:p>
          <a:p>
            <a:r>
              <a:rPr lang="en-US" dirty="0"/>
              <a:t>The objectives of this project are to,</a:t>
            </a:r>
          </a:p>
          <a:p>
            <a:pPr marL="457200" indent="-457200">
              <a:buAutoNum type="arabicPeriod"/>
            </a:pPr>
            <a:r>
              <a:rPr lang="en-US" dirty="0" smtClean="0"/>
              <a:t>Creating Account.</a:t>
            </a:r>
            <a:endParaRPr lang="en-US" dirty="0"/>
          </a:p>
          <a:p>
            <a:pPr marL="457200" indent="-457200">
              <a:buAutoNum type="arabicPeriod"/>
            </a:pPr>
            <a:r>
              <a:rPr lang="en-US" dirty="0" smtClean="0"/>
              <a:t>Searching worker.</a:t>
            </a:r>
            <a:endParaRPr lang="en-US" dirty="0"/>
          </a:p>
          <a:p>
            <a:pPr marL="457200" indent="-457200">
              <a:buAutoNum type="arabicPeriod"/>
            </a:pPr>
            <a:r>
              <a:rPr lang="en-US" dirty="0" smtClean="0"/>
              <a:t>Contacting each other.</a:t>
            </a:r>
          </a:p>
          <a:p>
            <a:pPr marL="457200" indent="-457200">
              <a:buAutoNum type="arabicPeriod"/>
            </a:pPr>
            <a:endParaRPr lang="en-US" dirty="0"/>
          </a:p>
          <a:p>
            <a:endParaRPr lang="en-US" dirty="0"/>
          </a:p>
        </p:txBody>
      </p:sp>
    </p:spTree>
    <p:extLst>
      <p:ext uri="{BB962C8B-B14F-4D97-AF65-F5344CB8AC3E}">
        <p14:creationId xmlns:p14="http://schemas.microsoft.com/office/powerpoint/2010/main" val="13805956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6458" y="989216"/>
            <a:ext cx="8387542" cy="2954655"/>
          </a:xfrm>
          <a:prstGeom prst="rect">
            <a:avLst/>
          </a:prstGeom>
        </p:spPr>
        <p:txBody>
          <a:bodyPr wrap="square">
            <a:spAutoFit/>
          </a:bodyPr>
          <a:lstStyle/>
          <a:p>
            <a:r>
              <a:rPr lang="en-US" sz="2400" b="1" dirty="0"/>
              <a:t>Scopes</a:t>
            </a:r>
          </a:p>
          <a:p>
            <a:endParaRPr lang="en-US" dirty="0"/>
          </a:p>
          <a:p>
            <a:r>
              <a:rPr lang="en-US" dirty="0"/>
              <a:t>Following tasks will be undertaken as a part of the proposed research,</a:t>
            </a:r>
          </a:p>
          <a:p>
            <a:endParaRPr lang="en-US" dirty="0"/>
          </a:p>
          <a:p>
            <a:r>
              <a:rPr lang="en-US" dirty="0"/>
              <a:t>Task 1 </a:t>
            </a:r>
            <a:r>
              <a:rPr lang="en-US" dirty="0" smtClean="0"/>
              <a:t>– Search Worker from nearby area</a:t>
            </a:r>
            <a:endParaRPr lang="en-US" dirty="0"/>
          </a:p>
          <a:p>
            <a:r>
              <a:rPr lang="en-US" dirty="0"/>
              <a:t>Task 2 </a:t>
            </a:r>
            <a:r>
              <a:rPr lang="en-US" dirty="0" smtClean="0"/>
              <a:t>– Adding job</a:t>
            </a:r>
            <a:endParaRPr lang="en-US" dirty="0"/>
          </a:p>
          <a:p>
            <a:r>
              <a:rPr lang="en-US" dirty="0"/>
              <a:t>Task 3 </a:t>
            </a:r>
            <a:r>
              <a:rPr lang="en-US" dirty="0" smtClean="0"/>
              <a:t>– Contacting Worker via mail.</a:t>
            </a:r>
            <a:endParaRPr lang="en-US" dirty="0"/>
          </a:p>
          <a:p>
            <a:r>
              <a:rPr lang="en-US" dirty="0"/>
              <a:t>Task 4 </a:t>
            </a:r>
            <a:r>
              <a:rPr lang="en-US" dirty="0" smtClean="0"/>
              <a:t>– Rating worker</a:t>
            </a:r>
            <a:endParaRPr lang="en-US" dirty="0"/>
          </a:p>
          <a:p>
            <a:endParaRPr lang="en-US" dirty="0"/>
          </a:p>
          <a:p>
            <a:endParaRPr lang="en-US" dirty="0"/>
          </a:p>
        </p:txBody>
      </p:sp>
    </p:spTree>
    <p:extLst>
      <p:ext uri="{BB962C8B-B14F-4D97-AF65-F5344CB8AC3E}">
        <p14:creationId xmlns:p14="http://schemas.microsoft.com/office/powerpoint/2010/main" val="2987475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2122" y="588870"/>
            <a:ext cx="10285615" cy="3847207"/>
          </a:xfrm>
          <a:prstGeom prst="rect">
            <a:avLst/>
          </a:prstGeom>
        </p:spPr>
        <p:txBody>
          <a:bodyPr wrap="square">
            <a:spAutoFit/>
          </a:bodyPr>
          <a:lstStyle/>
          <a:p>
            <a:r>
              <a:rPr lang="en-US" sz="2800" b="1" dirty="0"/>
              <a:t>Methodology &amp; Approach</a:t>
            </a:r>
          </a:p>
          <a:p>
            <a:endParaRPr lang="en-US" dirty="0"/>
          </a:p>
          <a:p>
            <a:r>
              <a:rPr lang="en-US" dirty="0" smtClean="0"/>
              <a:t>Since this is a web app , we will </a:t>
            </a:r>
            <a:r>
              <a:rPr lang="en-US" dirty="0" err="1" smtClean="0"/>
              <a:t>html,css</a:t>
            </a:r>
            <a:r>
              <a:rPr lang="en-US" dirty="0"/>
              <a:t> </a:t>
            </a:r>
            <a:r>
              <a:rPr lang="en-US" dirty="0" smtClean="0"/>
              <a:t>to do </a:t>
            </a:r>
            <a:r>
              <a:rPr lang="en-US" dirty="0" err="1" smtClean="0"/>
              <a:t>design.And</a:t>
            </a:r>
            <a:r>
              <a:rPr lang="en-US" dirty="0" smtClean="0"/>
              <a:t> for database we will use local host. For that We will use XAMP. </a:t>
            </a:r>
            <a:r>
              <a:rPr lang="en-US" dirty="0" err="1" smtClean="0"/>
              <a:t>Sql,PHP</a:t>
            </a:r>
            <a:r>
              <a:rPr lang="en-US" dirty="0" smtClean="0"/>
              <a:t> will be </a:t>
            </a:r>
            <a:r>
              <a:rPr lang="en-US" dirty="0" err="1" smtClean="0"/>
              <a:t>requered</a:t>
            </a:r>
            <a:r>
              <a:rPr lang="en-US" dirty="0" smtClean="0"/>
              <a:t> </a:t>
            </a:r>
          </a:p>
          <a:p>
            <a:endParaRPr lang="en-US" dirty="0"/>
          </a:p>
          <a:p>
            <a:r>
              <a:rPr lang="en-US" b="1" dirty="0"/>
              <a:t>Constrains: </a:t>
            </a:r>
          </a:p>
          <a:p>
            <a:pPr marL="342900" indent="-342900">
              <a:buAutoNum type="arabicParenR"/>
            </a:pPr>
            <a:r>
              <a:rPr lang="en-US" dirty="0"/>
              <a:t>Project needs to be completed in next 3 months.</a:t>
            </a:r>
          </a:p>
          <a:p>
            <a:pPr marL="342900" indent="-342900">
              <a:buAutoNum type="arabicParenR"/>
            </a:pPr>
            <a:r>
              <a:rPr lang="en-US" dirty="0"/>
              <a:t>There are several learning contains.</a:t>
            </a:r>
          </a:p>
          <a:p>
            <a:pPr marL="342900" indent="-342900">
              <a:buAutoNum type="arabicParenR"/>
            </a:pPr>
            <a:r>
              <a:rPr lang="en-US" dirty="0"/>
              <a:t>Users needs </a:t>
            </a:r>
            <a:r>
              <a:rPr lang="en-US" dirty="0" smtClean="0"/>
              <a:t> computer </a:t>
            </a:r>
            <a:r>
              <a:rPr lang="en-US" dirty="0"/>
              <a:t>to run the program. </a:t>
            </a:r>
            <a:endParaRPr lang="en-US" dirty="0" smtClean="0"/>
          </a:p>
          <a:p>
            <a:pPr marL="342900" indent="-342900">
              <a:buAutoNum type="arabicParenR"/>
            </a:pPr>
            <a:endParaRPr lang="en-US" dirty="0"/>
          </a:p>
          <a:p>
            <a:r>
              <a:rPr lang="en-US" b="1" dirty="0"/>
              <a:t>Challenges:</a:t>
            </a:r>
          </a:p>
          <a:p>
            <a:endParaRPr lang="en-US" b="1" dirty="0"/>
          </a:p>
          <a:p>
            <a:r>
              <a:rPr lang="en-US" dirty="0" smtClean="0"/>
              <a:t>We need to have clear understanding about Database.</a:t>
            </a:r>
            <a:endParaRPr lang="en-US" dirty="0"/>
          </a:p>
        </p:txBody>
      </p:sp>
    </p:spTree>
    <p:extLst>
      <p:ext uri="{BB962C8B-B14F-4D97-AF65-F5344CB8AC3E}">
        <p14:creationId xmlns:p14="http://schemas.microsoft.com/office/powerpoint/2010/main" val="34308495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4524" y="889462"/>
            <a:ext cx="8279476" cy="1508105"/>
          </a:xfrm>
          <a:prstGeom prst="rect">
            <a:avLst/>
          </a:prstGeom>
        </p:spPr>
        <p:txBody>
          <a:bodyPr wrap="square">
            <a:spAutoFit/>
          </a:bodyPr>
          <a:lstStyle/>
          <a:p>
            <a:r>
              <a:rPr lang="en-US" sz="2800" b="1" dirty="0"/>
              <a:t>Software used &amp; Budget</a:t>
            </a:r>
          </a:p>
          <a:p>
            <a:endParaRPr lang="en-US" sz="2800" b="1" dirty="0"/>
          </a:p>
          <a:p>
            <a:r>
              <a:rPr lang="en-US" dirty="0"/>
              <a:t>We will use </a:t>
            </a:r>
            <a:r>
              <a:rPr lang="en-US" dirty="0" err="1" smtClean="0"/>
              <a:t>subline</a:t>
            </a:r>
            <a:r>
              <a:rPr lang="en-US" dirty="0" smtClean="0"/>
              <a:t> text ,  XAMP . </a:t>
            </a:r>
            <a:r>
              <a:rPr lang="en-US" dirty="0"/>
              <a:t>Since both of these are free software we don’t need any additional budget for the projects except the bare minimums. </a:t>
            </a:r>
          </a:p>
        </p:txBody>
      </p:sp>
    </p:spTree>
    <p:extLst>
      <p:ext uri="{BB962C8B-B14F-4D97-AF65-F5344CB8AC3E}">
        <p14:creationId xmlns:p14="http://schemas.microsoft.com/office/powerpoint/2010/main" val="16111271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2109" y="969818"/>
            <a:ext cx="10349346" cy="4647426"/>
          </a:xfrm>
          <a:prstGeom prst="rect">
            <a:avLst/>
          </a:prstGeom>
          <a:noFill/>
        </p:spPr>
        <p:txBody>
          <a:bodyPr wrap="square" rtlCol="0">
            <a:spAutoFit/>
          </a:bodyPr>
          <a:lstStyle/>
          <a:p>
            <a:pPr algn="ctr"/>
            <a:r>
              <a:rPr lang="en-US" sz="4400" b="1" dirty="0" smtClean="0"/>
              <a:t>Project Title: Study Assistant </a:t>
            </a:r>
          </a:p>
          <a:p>
            <a:endParaRPr lang="en-US" sz="2800" b="1" dirty="0"/>
          </a:p>
          <a:p>
            <a:r>
              <a:rPr lang="en-US" sz="2800" dirty="0" smtClean="0"/>
              <a:t>Group:</a:t>
            </a:r>
            <a:endParaRPr lang="en-US" sz="2800" dirty="0"/>
          </a:p>
          <a:p>
            <a:r>
              <a:rPr lang="en-US" sz="2800" dirty="0" smtClean="0"/>
              <a:t>Shad Al Kaiser </a:t>
            </a:r>
          </a:p>
          <a:p>
            <a:r>
              <a:rPr lang="en-US" sz="2800" dirty="0" smtClean="0"/>
              <a:t>ID: 172 1392 042</a:t>
            </a:r>
          </a:p>
          <a:p>
            <a:endParaRPr lang="en-US" sz="2800" dirty="0"/>
          </a:p>
          <a:p>
            <a:r>
              <a:rPr lang="en-US" sz="2800" dirty="0" smtClean="0"/>
              <a:t>Ashraful Kalam Abid</a:t>
            </a:r>
          </a:p>
          <a:p>
            <a:r>
              <a:rPr lang="en-US" sz="2800" dirty="0" smtClean="0"/>
              <a:t>ID:  172 1464 042</a:t>
            </a:r>
          </a:p>
          <a:p>
            <a:endParaRPr lang="en-US" sz="2800" dirty="0"/>
          </a:p>
          <a:p>
            <a:r>
              <a:rPr lang="en-US" sz="2800" dirty="0" smtClean="0"/>
              <a:t>Faculty’s Name: Intisar Tahmid Naheen</a:t>
            </a:r>
            <a:endParaRPr lang="en-US" sz="2800" dirty="0"/>
          </a:p>
        </p:txBody>
      </p:sp>
    </p:spTree>
    <p:extLst>
      <p:ext uri="{BB962C8B-B14F-4D97-AF65-F5344CB8AC3E}">
        <p14:creationId xmlns:p14="http://schemas.microsoft.com/office/powerpoint/2010/main" val="23335006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7484" y="773085"/>
            <a:ext cx="7456516" cy="4524315"/>
          </a:xfrm>
          <a:prstGeom prst="rect">
            <a:avLst/>
          </a:prstGeom>
        </p:spPr>
        <p:txBody>
          <a:bodyPr wrap="square">
            <a:spAutoFit/>
          </a:bodyPr>
          <a:lstStyle/>
          <a:p>
            <a:r>
              <a:rPr lang="en-US" b="1" dirty="0"/>
              <a:t>Time Plan</a:t>
            </a:r>
          </a:p>
          <a:p>
            <a:endParaRPr lang="en-US" b="1" dirty="0" smtClean="0"/>
          </a:p>
          <a:p>
            <a:endParaRPr lang="en-US" b="1" dirty="0"/>
          </a:p>
          <a:p>
            <a:endParaRPr lang="en-US" b="1" dirty="0" smtClean="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algn="ctr"/>
            <a:r>
              <a:rPr lang="en-US" dirty="0"/>
              <a:t>Table 1 : Task List</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05199799"/>
              </p:ext>
            </p:extLst>
          </p:nvPr>
        </p:nvGraphicFramePr>
        <p:xfrm>
          <a:off x="1757680" y="1596043"/>
          <a:ext cx="8128000" cy="2194560"/>
        </p:xfrm>
        <a:graphic>
          <a:graphicData uri="http://schemas.openxmlformats.org/drawingml/2006/table">
            <a:tbl>
              <a:tblPr firstRow="1" bandRow="1">
                <a:tableStyleId>{073A0DAA-6AF3-43AB-8588-CEC1D06C72B9}</a:tableStyleId>
              </a:tblPr>
              <a:tblGrid>
                <a:gridCol w="4052916">
                  <a:extLst>
                    <a:ext uri="{9D8B030D-6E8A-4147-A177-3AD203B41FA5}">
                      <a16:colId xmlns:a16="http://schemas.microsoft.com/office/drawing/2014/main" val="20000"/>
                    </a:ext>
                  </a:extLst>
                </a:gridCol>
                <a:gridCol w="4075084">
                  <a:extLst>
                    <a:ext uri="{9D8B030D-6E8A-4147-A177-3AD203B41FA5}">
                      <a16:colId xmlns:a16="http://schemas.microsoft.com/office/drawing/2014/main" val="20001"/>
                    </a:ext>
                  </a:extLst>
                </a:gridCol>
              </a:tblGrid>
              <a:tr h="321425">
                <a:tc>
                  <a:txBody>
                    <a:bodyPr/>
                    <a:lstStyle/>
                    <a:p>
                      <a:r>
                        <a:rPr lang="en-US" dirty="0" smtClean="0"/>
                        <a:t>                  Task</a:t>
                      </a:r>
                      <a:endParaRPr lang="en-US" dirty="0"/>
                    </a:p>
                  </a:txBody>
                  <a:tcPr/>
                </a:tc>
                <a:tc>
                  <a:txBody>
                    <a:bodyPr/>
                    <a:lstStyle/>
                    <a:p>
                      <a:r>
                        <a:rPr lang="en-US" dirty="0" smtClean="0"/>
                        <a:t>            </a:t>
                      </a:r>
                      <a:r>
                        <a:rPr lang="en-US" baseline="0" dirty="0" smtClean="0"/>
                        <a:t>      Description </a:t>
                      </a:r>
                      <a:endParaRPr lang="en-US" dirty="0"/>
                    </a:p>
                  </a:txBody>
                  <a:tcPr/>
                </a:tc>
                <a:extLst>
                  <a:ext uri="{0D108BD9-81ED-4DB2-BD59-A6C34878D82A}">
                    <a16:rowId xmlns:a16="http://schemas.microsoft.com/office/drawing/2014/main" val="10000"/>
                  </a:ext>
                </a:extLst>
              </a:tr>
              <a:tr h="321425">
                <a:tc>
                  <a:txBody>
                    <a:bodyPr/>
                    <a:lstStyle/>
                    <a:p>
                      <a:r>
                        <a:rPr lang="en-US" baseline="0" dirty="0" smtClean="0"/>
                        <a:t>             Task : 1</a:t>
                      </a:r>
                      <a:endParaRPr lang="en-US" dirty="0"/>
                    </a:p>
                  </a:txBody>
                  <a:tcPr/>
                </a:tc>
                <a:tc>
                  <a:txBody>
                    <a:bodyPr/>
                    <a:lstStyle/>
                    <a:p>
                      <a:r>
                        <a:rPr lang="en-US" dirty="0" smtClean="0"/>
                        <a:t> Basic</a:t>
                      </a:r>
                      <a:r>
                        <a:rPr lang="en-US" baseline="0" dirty="0" smtClean="0"/>
                        <a:t> Html working</a:t>
                      </a:r>
                      <a:endParaRPr lang="en-US" dirty="0"/>
                    </a:p>
                  </a:txBody>
                  <a:tcPr/>
                </a:tc>
                <a:extLst>
                  <a:ext uri="{0D108BD9-81ED-4DB2-BD59-A6C34878D82A}">
                    <a16:rowId xmlns:a16="http://schemas.microsoft.com/office/drawing/2014/main" val="10001"/>
                  </a:ext>
                </a:extLst>
              </a:tr>
              <a:tr h="321425">
                <a:tc>
                  <a:txBody>
                    <a:bodyPr/>
                    <a:lstStyle/>
                    <a:p>
                      <a:r>
                        <a:rPr lang="en-US" dirty="0" smtClean="0"/>
                        <a:t>             Task : 2</a:t>
                      </a:r>
                      <a:endParaRPr lang="en-US" dirty="0"/>
                    </a:p>
                  </a:txBody>
                  <a:tcPr/>
                </a:tc>
                <a:tc>
                  <a:txBody>
                    <a:bodyPr/>
                    <a:lstStyle/>
                    <a:p>
                      <a:r>
                        <a:rPr lang="en-US" dirty="0" smtClean="0"/>
                        <a:t> Designing User Account</a:t>
                      </a:r>
                      <a:endParaRPr lang="en-US" dirty="0"/>
                    </a:p>
                  </a:txBody>
                  <a:tcPr/>
                </a:tc>
                <a:extLst>
                  <a:ext uri="{0D108BD9-81ED-4DB2-BD59-A6C34878D82A}">
                    <a16:rowId xmlns:a16="http://schemas.microsoft.com/office/drawing/2014/main" val="10002"/>
                  </a:ext>
                </a:extLst>
              </a:tr>
              <a:tr h="321425">
                <a:tc>
                  <a:txBody>
                    <a:bodyPr/>
                    <a:lstStyle/>
                    <a:p>
                      <a:r>
                        <a:rPr lang="en-US" dirty="0" smtClean="0"/>
                        <a:t>             Task : 3</a:t>
                      </a:r>
                      <a:endParaRPr lang="en-US" dirty="0"/>
                    </a:p>
                  </a:txBody>
                  <a:tcPr/>
                </a:tc>
                <a:tc>
                  <a:txBody>
                    <a:bodyPr/>
                    <a:lstStyle/>
                    <a:p>
                      <a:r>
                        <a:rPr lang="en-US" dirty="0" smtClean="0"/>
                        <a:t> </a:t>
                      </a:r>
                      <a:r>
                        <a:rPr lang="en-US" baseline="0" dirty="0" smtClean="0"/>
                        <a:t>Designing Worker Account</a:t>
                      </a:r>
                      <a:endParaRPr lang="en-US" dirty="0"/>
                    </a:p>
                  </a:txBody>
                  <a:tcPr/>
                </a:tc>
                <a:extLst>
                  <a:ext uri="{0D108BD9-81ED-4DB2-BD59-A6C34878D82A}">
                    <a16:rowId xmlns:a16="http://schemas.microsoft.com/office/drawing/2014/main" val="10003"/>
                  </a:ext>
                </a:extLst>
              </a:tr>
              <a:tr h="321425">
                <a:tc>
                  <a:txBody>
                    <a:bodyPr/>
                    <a:lstStyle/>
                    <a:p>
                      <a:r>
                        <a:rPr lang="en-US" dirty="0" smtClean="0"/>
                        <a:t>             </a:t>
                      </a:r>
                      <a:r>
                        <a:rPr lang="en-US" baseline="0" dirty="0" smtClean="0"/>
                        <a:t>Task : 4 </a:t>
                      </a:r>
                      <a:endParaRPr lang="en-US" dirty="0"/>
                    </a:p>
                  </a:txBody>
                  <a:tcPr/>
                </a:tc>
                <a:tc>
                  <a:txBody>
                    <a:bodyPr/>
                    <a:lstStyle/>
                    <a:p>
                      <a:r>
                        <a:rPr lang="en-US" dirty="0" smtClean="0"/>
                        <a:t> Working</a:t>
                      </a:r>
                      <a:r>
                        <a:rPr lang="en-US" baseline="0" dirty="0" smtClean="0"/>
                        <a:t> on Database</a:t>
                      </a:r>
                      <a:endParaRPr lang="en-US" dirty="0"/>
                    </a:p>
                  </a:txBody>
                  <a:tcPr/>
                </a:tc>
                <a:extLst>
                  <a:ext uri="{0D108BD9-81ED-4DB2-BD59-A6C34878D82A}">
                    <a16:rowId xmlns:a16="http://schemas.microsoft.com/office/drawing/2014/main" val="10004"/>
                  </a:ext>
                </a:extLst>
              </a:tr>
              <a:tr h="321425">
                <a:tc>
                  <a:txBody>
                    <a:bodyPr/>
                    <a:lstStyle/>
                    <a:p>
                      <a:r>
                        <a:rPr lang="en-US" dirty="0" smtClean="0"/>
                        <a:t>             Task</a:t>
                      </a:r>
                      <a:r>
                        <a:rPr lang="en-US" baseline="0" dirty="0" smtClean="0"/>
                        <a:t> : 5</a:t>
                      </a:r>
                      <a:endParaRPr lang="en-US" dirty="0"/>
                    </a:p>
                  </a:txBody>
                  <a:tcPr/>
                </a:tc>
                <a:tc>
                  <a:txBody>
                    <a:bodyPr/>
                    <a:lstStyle/>
                    <a:p>
                      <a:r>
                        <a:rPr lang="en-US" dirty="0" smtClean="0"/>
                        <a:t> </a:t>
                      </a:r>
                      <a:r>
                        <a:rPr lang="en-US" baseline="0" dirty="0" smtClean="0"/>
                        <a:t> Working on communication way of users</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272881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24238464"/>
              </p:ext>
            </p:extLst>
          </p:nvPr>
        </p:nvGraphicFramePr>
        <p:xfrm>
          <a:off x="778936" y="1075266"/>
          <a:ext cx="10950327" cy="2591899"/>
        </p:xfrm>
        <a:graphic>
          <a:graphicData uri="http://schemas.openxmlformats.org/drawingml/2006/table">
            <a:tbl>
              <a:tblPr firstRow="1" bandRow="1">
                <a:tableStyleId>{5C22544A-7EE6-4342-B048-85BDC9FD1C3A}</a:tableStyleId>
              </a:tblPr>
              <a:tblGrid>
                <a:gridCol w="1464459">
                  <a:extLst>
                    <a:ext uri="{9D8B030D-6E8A-4147-A177-3AD203B41FA5}">
                      <a16:colId xmlns:a16="http://schemas.microsoft.com/office/drawing/2014/main" val="2867595937"/>
                    </a:ext>
                  </a:extLst>
                </a:gridCol>
                <a:gridCol w="790489">
                  <a:extLst>
                    <a:ext uri="{9D8B030D-6E8A-4147-A177-3AD203B41FA5}">
                      <a16:colId xmlns:a16="http://schemas.microsoft.com/office/drawing/2014/main" val="429642018"/>
                    </a:ext>
                  </a:extLst>
                </a:gridCol>
                <a:gridCol w="790489">
                  <a:extLst>
                    <a:ext uri="{9D8B030D-6E8A-4147-A177-3AD203B41FA5}">
                      <a16:colId xmlns:a16="http://schemas.microsoft.com/office/drawing/2014/main" val="276534813"/>
                    </a:ext>
                  </a:extLst>
                </a:gridCol>
                <a:gridCol w="790489">
                  <a:extLst>
                    <a:ext uri="{9D8B030D-6E8A-4147-A177-3AD203B41FA5}">
                      <a16:colId xmlns:a16="http://schemas.microsoft.com/office/drawing/2014/main" val="2545554140"/>
                    </a:ext>
                  </a:extLst>
                </a:gridCol>
                <a:gridCol w="790489">
                  <a:extLst>
                    <a:ext uri="{9D8B030D-6E8A-4147-A177-3AD203B41FA5}">
                      <a16:colId xmlns:a16="http://schemas.microsoft.com/office/drawing/2014/main" val="2024800134"/>
                    </a:ext>
                  </a:extLst>
                </a:gridCol>
                <a:gridCol w="790489">
                  <a:extLst>
                    <a:ext uri="{9D8B030D-6E8A-4147-A177-3AD203B41FA5}">
                      <a16:colId xmlns:a16="http://schemas.microsoft.com/office/drawing/2014/main" val="38279677"/>
                    </a:ext>
                  </a:extLst>
                </a:gridCol>
                <a:gridCol w="790489">
                  <a:extLst>
                    <a:ext uri="{9D8B030D-6E8A-4147-A177-3AD203B41FA5}">
                      <a16:colId xmlns:a16="http://schemas.microsoft.com/office/drawing/2014/main" val="885368936"/>
                    </a:ext>
                  </a:extLst>
                </a:gridCol>
                <a:gridCol w="790489">
                  <a:extLst>
                    <a:ext uri="{9D8B030D-6E8A-4147-A177-3AD203B41FA5}">
                      <a16:colId xmlns:a16="http://schemas.microsoft.com/office/drawing/2014/main" val="997727026"/>
                    </a:ext>
                  </a:extLst>
                </a:gridCol>
                <a:gridCol w="790489">
                  <a:extLst>
                    <a:ext uri="{9D8B030D-6E8A-4147-A177-3AD203B41FA5}">
                      <a16:colId xmlns:a16="http://schemas.microsoft.com/office/drawing/2014/main" val="2417113619"/>
                    </a:ext>
                  </a:extLst>
                </a:gridCol>
                <a:gridCol w="790489">
                  <a:extLst>
                    <a:ext uri="{9D8B030D-6E8A-4147-A177-3AD203B41FA5}">
                      <a16:colId xmlns:a16="http://schemas.microsoft.com/office/drawing/2014/main" val="2306888013"/>
                    </a:ext>
                  </a:extLst>
                </a:gridCol>
                <a:gridCol w="790489">
                  <a:extLst>
                    <a:ext uri="{9D8B030D-6E8A-4147-A177-3AD203B41FA5}">
                      <a16:colId xmlns:a16="http://schemas.microsoft.com/office/drawing/2014/main" val="219352388"/>
                    </a:ext>
                  </a:extLst>
                </a:gridCol>
                <a:gridCol w="790489">
                  <a:extLst>
                    <a:ext uri="{9D8B030D-6E8A-4147-A177-3AD203B41FA5}">
                      <a16:colId xmlns:a16="http://schemas.microsoft.com/office/drawing/2014/main" val="4265275785"/>
                    </a:ext>
                  </a:extLst>
                </a:gridCol>
                <a:gridCol w="790489">
                  <a:extLst>
                    <a:ext uri="{9D8B030D-6E8A-4147-A177-3AD203B41FA5}">
                      <a16:colId xmlns:a16="http://schemas.microsoft.com/office/drawing/2014/main" val="3363819788"/>
                    </a:ext>
                  </a:extLst>
                </a:gridCol>
              </a:tblGrid>
              <a:tr h="323987">
                <a:tc>
                  <a:txBody>
                    <a:bodyPr/>
                    <a:lstStyle/>
                    <a:p>
                      <a:pPr algn="ctr"/>
                      <a:endParaRPr lang="en-US" sz="14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1400" dirty="0" smtClean="0">
                          <a:solidFill>
                            <a:schemeClr val="tx1"/>
                          </a:solidFill>
                        </a:rPr>
                        <a:t>12</a:t>
                      </a:r>
                      <a:r>
                        <a:rPr lang="en-US" sz="1400" baseline="30000" dirty="0" smtClean="0">
                          <a:solidFill>
                            <a:schemeClr val="tx1"/>
                          </a:solidFill>
                        </a:rPr>
                        <a:t>th</a:t>
                      </a:r>
                      <a:r>
                        <a:rPr lang="en-US" sz="1400" dirty="0" smtClean="0">
                          <a:solidFill>
                            <a:schemeClr val="tx1"/>
                          </a:solidFill>
                        </a:rPr>
                        <a:t> July – 12</a:t>
                      </a:r>
                      <a:r>
                        <a:rPr lang="en-US" sz="1400" baseline="30000" dirty="0" smtClean="0">
                          <a:solidFill>
                            <a:schemeClr val="tx1"/>
                          </a:solidFill>
                        </a:rPr>
                        <a:t>th</a:t>
                      </a:r>
                      <a:r>
                        <a:rPr lang="en-US" sz="1400" dirty="0" smtClean="0">
                          <a:solidFill>
                            <a:schemeClr val="tx1"/>
                          </a:solidFill>
                        </a:rPr>
                        <a:t> August</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1400" dirty="0" smtClean="0">
                          <a:solidFill>
                            <a:schemeClr val="tx1"/>
                          </a:solidFill>
                        </a:rPr>
                        <a:t>13</a:t>
                      </a:r>
                      <a:r>
                        <a:rPr lang="en-US" sz="1400" baseline="30000" dirty="0" smtClean="0">
                          <a:solidFill>
                            <a:schemeClr val="tx1"/>
                          </a:solidFill>
                        </a:rPr>
                        <a:t>th</a:t>
                      </a:r>
                      <a:r>
                        <a:rPr lang="en-US" sz="1400" dirty="0" smtClean="0">
                          <a:solidFill>
                            <a:schemeClr val="tx1"/>
                          </a:solidFill>
                        </a:rPr>
                        <a:t> August – 13</a:t>
                      </a:r>
                      <a:r>
                        <a:rPr lang="en-US" sz="1400" baseline="30000" dirty="0" smtClean="0">
                          <a:solidFill>
                            <a:schemeClr val="tx1"/>
                          </a:solidFill>
                        </a:rPr>
                        <a:t>th</a:t>
                      </a:r>
                      <a:r>
                        <a:rPr lang="en-US" sz="1400" baseline="0" dirty="0" smtClean="0">
                          <a:solidFill>
                            <a:schemeClr val="tx1"/>
                          </a:solidFill>
                        </a:rPr>
                        <a:t> September</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1400" dirty="0" smtClean="0">
                          <a:solidFill>
                            <a:schemeClr val="tx1"/>
                          </a:solidFill>
                        </a:rPr>
                        <a:t>14</a:t>
                      </a:r>
                      <a:r>
                        <a:rPr lang="en-US" sz="1400" baseline="30000" dirty="0" smtClean="0">
                          <a:solidFill>
                            <a:schemeClr val="tx1"/>
                          </a:solidFill>
                        </a:rPr>
                        <a:t>th</a:t>
                      </a:r>
                      <a:r>
                        <a:rPr lang="en-US" sz="1400" dirty="0" smtClean="0">
                          <a:solidFill>
                            <a:schemeClr val="tx1"/>
                          </a:solidFill>
                        </a:rPr>
                        <a:t> September – 14</a:t>
                      </a:r>
                      <a:r>
                        <a:rPr lang="en-US" sz="1400" baseline="30000" dirty="0" smtClean="0">
                          <a:solidFill>
                            <a:schemeClr val="tx1"/>
                          </a:solidFill>
                        </a:rPr>
                        <a:t>th</a:t>
                      </a:r>
                      <a:r>
                        <a:rPr lang="en-US" sz="1400" baseline="0" dirty="0" smtClean="0">
                          <a:solidFill>
                            <a:schemeClr val="tx1"/>
                          </a:solidFill>
                        </a:rPr>
                        <a:t> </a:t>
                      </a:r>
                      <a:r>
                        <a:rPr lang="en-US" sz="1400" dirty="0" smtClean="0">
                          <a:solidFill>
                            <a:schemeClr val="tx1"/>
                          </a:solidFill>
                        </a:rPr>
                        <a:t>October</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hMerge="1">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7325976"/>
                  </a:ext>
                </a:extLst>
              </a:tr>
              <a:tr h="323987">
                <a:tc>
                  <a:txBody>
                    <a:bodyPr/>
                    <a:lstStyle/>
                    <a:p>
                      <a:pPr algn="ctr"/>
                      <a:endParaRPr lang="en-US" sz="14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Week 1</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Week</a:t>
                      </a:r>
                      <a:r>
                        <a:rPr lang="en-US" sz="1400" baseline="0" dirty="0" smtClean="0">
                          <a:solidFill>
                            <a:schemeClr val="tx1"/>
                          </a:solidFill>
                        </a:rPr>
                        <a:t> 2</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Week</a:t>
                      </a:r>
                      <a:r>
                        <a:rPr lang="en-US" sz="1400" baseline="0" dirty="0" smtClean="0">
                          <a:solidFill>
                            <a:schemeClr val="tx1"/>
                          </a:solidFill>
                        </a:rPr>
                        <a:t> 3</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Week 4</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Week 1</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Week</a:t>
                      </a:r>
                      <a:r>
                        <a:rPr lang="en-US" sz="1400" baseline="0" dirty="0" smtClean="0">
                          <a:solidFill>
                            <a:schemeClr val="tx1"/>
                          </a:solidFill>
                        </a:rPr>
                        <a:t> 2</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Week</a:t>
                      </a:r>
                      <a:r>
                        <a:rPr lang="en-US" sz="1400" baseline="0" dirty="0" smtClean="0">
                          <a:solidFill>
                            <a:schemeClr val="tx1"/>
                          </a:solidFill>
                        </a:rPr>
                        <a:t> 3</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Week 4</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Week 1</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Week</a:t>
                      </a:r>
                      <a:r>
                        <a:rPr lang="en-US" sz="1400" baseline="0" dirty="0" smtClean="0">
                          <a:solidFill>
                            <a:schemeClr val="tx1"/>
                          </a:solidFill>
                        </a:rPr>
                        <a:t> 2</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Week</a:t>
                      </a:r>
                      <a:r>
                        <a:rPr lang="en-US" sz="1400" baseline="0" dirty="0" smtClean="0">
                          <a:solidFill>
                            <a:schemeClr val="tx1"/>
                          </a:solidFill>
                        </a:rPr>
                        <a:t> 3</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Week 4</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0240262"/>
                  </a:ext>
                </a:extLst>
              </a:tr>
              <a:tr h="388785">
                <a:tc>
                  <a:txBody>
                    <a:bodyPr/>
                    <a:lstStyle/>
                    <a:p>
                      <a:pPr algn="ctr"/>
                      <a:r>
                        <a:rPr lang="en-US" sz="1800" b="1" dirty="0" smtClean="0">
                          <a:solidFill>
                            <a:schemeClr val="tx1"/>
                          </a:solidFill>
                        </a:rPr>
                        <a:t>Task 1</a:t>
                      </a:r>
                      <a:endParaRPr lang="en-US" sz="1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6238694"/>
                  </a:ext>
                </a:extLst>
              </a:tr>
              <a:tr h="388785">
                <a:tc>
                  <a:txBody>
                    <a:bodyPr/>
                    <a:lstStyle/>
                    <a:p>
                      <a:pPr algn="ctr"/>
                      <a:r>
                        <a:rPr lang="en-US" sz="1800" b="1" dirty="0" smtClean="0">
                          <a:solidFill>
                            <a:schemeClr val="tx1"/>
                          </a:solidFill>
                        </a:rPr>
                        <a:t>Task 2</a:t>
                      </a:r>
                      <a:endParaRPr lang="en-US" sz="1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46567284"/>
                  </a:ext>
                </a:extLst>
              </a:tr>
              <a:tr h="388785">
                <a:tc>
                  <a:txBody>
                    <a:bodyPr/>
                    <a:lstStyle/>
                    <a:p>
                      <a:pPr algn="ctr"/>
                      <a:r>
                        <a:rPr lang="en-US" sz="1800" b="1" dirty="0" smtClean="0">
                          <a:solidFill>
                            <a:schemeClr val="tx1"/>
                          </a:solidFill>
                        </a:rPr>
                        <a:t>Task 3</a:t>
                      </a:r>
                      <a:endParaRPr lang="en-US" sz="1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9099074"/>
                  </a:ext>
                </a:extLst>
              </a:tr>
              <a:tr h="388785">
                <a:tc>
                  <a:txBody>
                    <a:bodyPr/>
                    <a:lstStyle/>
                    <a:p>
                      <a:pPr algn="ctr"/>
                      <a:r>
                        <a:rPr lang="en-US" sz="1800" b="1" dirty="0" smtClean="0">
                          <a:solidFill>
                            <a:schemeClr val="tx1"/>
                          </a:solidFill>
                        </a:rPr>
                        <a:t>Task 4</a:t>
                      </a:r>
                      <a:endParaRPr lang="en-US" sz="1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6522831"/>
                  </a:ext>
                </a:extLst>
              </a:tr>
              <a:tr h="388785">
                <a:tc>
                  <a:txBody>
                    <a:bodyPr/>
                    <a:lstStyle/>
                    <a:p>
                      <a:pPr algn="ctr"/>
                      <a:r>
                        <a:rPr lang="en-US" sz="1800" b="1" dirty="0" smtClean="0">
                          <a:solidFill>
                            <a:schemeClr val="tx1"/>
                          </a:solidFill>
                        </a:rPr>
                        <a:t>Task 5</a:t>
                      </a:r>
                      <a:endParaRPr lang="en-US" sz="1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25000134"/>
                  </a:ext>
                </a:extLst>
              </a:tr>
            </a:tbl>
          </a:graphicData>
        </a:graphic>
      </p:graphicFrame>
      <p:sp>
        <p:nvSpPr>
          <p:cNvPr id="3" name="Pentagon 2"/>
          <p:cNvSpPr/>
          <p:nvPr/>
        </p:nvSpPr>
        <p:spPr>
          <a:xfrm>
            <a:off x="2330873" y="1792624"/>
            <a:ext cx="9365134" cy="211667"/>
          </a:xfrm>
          <a:prstGeom prst="homePlate">
            <a:avLst/>
          </a:prstGeom>
          <a:solidFill>
            <a:schemeClr val="tx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entagon 3"/>
          <p:cNvSpPr/>
          <p:nvPr/>
        </p:nvSpPr>
        <p:spPr>
          <a:xfrm>
            <a:off x="2311398" y="2206950"/>
            <a:ext cx="9384607" cy="211667"/>
          </a:xfrm>
          <a:prstGeom prst="homePlate">
            <a:avLst/>
          </a:prstGeom>
          <a:solidFill>
            <a:schemeClr val="tx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4730403" y="2574020"/>
            <a:ext cx="6965603" cy="211667"/>
          </a:xfrm>
          <a:prstGeom prst="homePlate">
            <a:avLst/>
          </a:prstGeom>
          <a:solidFill>
            <a:schemeClr val="tx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5"/>
          <p:cNvSpPr/>
          <p:nvPr/>
        </p:nvSpPr>
        <p:spPr>
          <a:xfrm>
            <a:off x="4749875" y="2973031"/>
            <a:ext cx="6946131" cy="211667"/>
          </a:xfrm>
          <a:prstGeom prst="homePlate">
            <a:avLst/>
          </a:prstGeom>
          <a:solidFill>
            <a:schemeClr val="tx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entagon 6"/>
          <p:cNvSpPr/>
          <p:nvPr/>
        </p:nvSpPr>
        <p:spPr>
          <a:xfrm>
            <a:off x="8670635" y="3355417"/>
            <a:ext cx="3025371" cy="211667"/>
          </a:xfrm>
          <a:prstGeom prst="homePlate">
            <a:avLst/>
          </a:prstGeom>
          <a:solidFill>
            <a:schemeClr val="tx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88502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5097" y="872836"/>
            <a:ext cx="6018415" cy="1077218"/>
          </a:xfrm>
          <a:prstGeom prst="rect">
            <a:avLst/>
          </a:prstGeom>
        </p:spPr>
        <p:txBody>
          <a:bodyPr wrap="square">
            <a:spAutoFit/>
          </a:bodyPr>
          <a:lstStyle/>
          <a:p>
            <a:r>
              <a:rPr lang="en-US" sz="2800" b="1" dirty="0"/>
              <a:t>Expected </a:t>
            </a:r>
            <a:r>
              <a:rPr lang="en-US" sz="2800" b="1" dirty="0" smtClean="0"/>
              <a:t>Outcomes</a:t>
            </a:r>
            <a:endParaRPr lang="en-US" sz="2400" b="1" dirty="0" smtClean="0"/>
          </a:p>
          <a:p>
            <a:r>
              <a:rPr lang="en-US" b="1" dirty="0" smtClean="0"/>
              <a:t> This project will give us a clear idea about database.</a:t>
            </a:r>
          </a:p>
          <a:p>
            <a:r>
              <a:rPr lang="en-US" b="1" dirty="0"/>
              <a:t> </a:t>
            </a:r>
            <a:r>
              <a:rPr lang="en-US" b="1" dirty="0" smtClean="0"/>
              <a:t>And a good way to learn about </a:t>
            </a:r>
            <a:r>
              <a:rPr lang="en-US" b="1" dirty="0" err="1" smtClean="0"/>
              <a:t>html,css,sql</a:t>
            </a:r>
            <a:r>
              <a:rPr lang="en-US" b="1" dirty="0" smtClean="0"/>
              <a:t>.</a:t>
            </a:r>
          </a:p>
        </p:txBody>
      </p:sp>
    </p:spTree>
    <p:extLst>
      <p:ext uri="{BB962C8B-B14F-4D97-AF65-F5344CB8AC3E}">
        <p14:creationId xmlns:p14="http://schemas.microsoft.com/office/powerpoint/2010/main" val="28713483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4951" y="1182747"/>
            <a:ext cx="7314138" cy="2893100"/>
          </a:xfrm>
          <a:prstGeom prst="rect">
            <a:avLst/>
          </a:prstGeom>
          <a:noFill/>
        </p:spPr>
        <p:txBody>
          <a:bodyPr wrap="square" rtlCol="0">
            <a:spAutoFit/>
          </a:bodyPr>
          <a:lstStyle/>
          <a:p>
            <a:r>
              <a:rPr lang="en-US" sz="2800" b="1" dirty="0" smtClean="0"/>
              <a:t>Table of contents</a:t>
            </a:r>
          </a:p>
          <a:p>
            <a:endParaRPr lang="en-US" sz="2800" b="1" dirty="0"/>
          </a:p>
          <a:p>
            <a:pPr marL="342900" indent="-342900">
              <a:buAutoNum type="arabicPeriod"/>
            </a:pPr>
            <a:r>
              <a:rPr lang="en-US" dirty="0" smtClean="0"/>
              <a:t>Abstract------------------------------------4</a:t>
            </a:r>
            <a:endParaRPr lang="en-US" dirty="0"/>
          </a:p>
          <a:p>
            <a:pPr marL="342900" indent="-342900">
              <a:buAutoNum type="arabicPeriod"/>
            </a:pPr>
            <a:r>
              <a:rPr lang="en-US" dirty="0"/>
              <a:t>Introduction &amp; </a:t>
            </a:r>
            <a:r>
              <a:rPr lang="en-US" dirty="0" smtClean="0"/>
              <a:t>Background---------------5</a:t>
            </a:r>
            <a:endParaRPr lang="en-US" dirty="0"/>
          </a:p>
          <a:p>
            <a:pPr marL="342900" indent="-342900">
              <a:buAutoNum type="arabicPeriod"/>
            </a:pPr>
            <a:r>
              <a:rPr lang="en-US" dirty="0" smtClean="0"/>
              <a:t>Scopes--------------------------------------6</a:t>
            </a:r>
            <a:endParaRPr lang="en-US" dirty="0"/>
          </a:p>
          <a:p>
            <a:pPr marL="342900" indent="-342900">
              <a:buAutoNum type="arabicPeriod"/>
            </a:pPr>
            <a:r>
              <a:rPr lang="en-US" dirty="0"/>
              <a:t>Methodology &amp; </a:t>
            </a:r>
            <a:r>
              <a:rPr lang="en-US" dirty="0" smtClean="0"/>
              <a:t>Approach---------------7</a:t>
            </a:r>
          </a:p>
          <a:p>
            <a:pPr marL="342900" indent="-342900">
              <a:buAutoNum type="arabicPeriod"/>
            </a:pPr>
            <a:r>
              <a:rPr lang="en-US" dirty="0" smtClean="0"/>
              <a:t>Software &amp; Budget-----------------------9</a:t>
            </a:r>
          </a:p>
          <a:p>
            <a:pPr marL="342900" indent="-342900">
              <a:buAutoNum type="arabicPeriod"/>
            </a:pPr>
            <a:r>
              <a:rPr lang="en-US" dirty="0" smtClean="0"/>
              <a:t>Time Plan-----------------------------------10</a:t>
            </a:r>
          </a:p>
          <a:p>
            <a:pPr marL="342900" indent="-342900">
              <a:buAutoNum type="arabicPeriod"/>
            </a:pPr>
            <a:r>
              <a:rPr lang="en-US" dirty="0" smtClean="0"/>
              <a:t>Expected Outcomes-----------------------12</a:t>
            </a:r>
            <a:endParaRPr lang="en-US" dirty="0"/>
          </a:p>
        </p:txBody>
      </p:sp>
    </p:spTree>
    <p:extLst>
      <p:ext uri="{BB962C8B-B14F-4D97-AF65-F5344CB8AC3E}">
        <p14:creationId xmlns:p14="http://schemas.microsoft.com/office/powerpoint/2010/main" val="924812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9822" y="1252024"/>
            <a:ext cx="9777046" cy="4154984"/>
          </a:xfrm>
          <a:prstGeom prst="rect">
            <a:avLst/>
          </a:prstGeom>
          <a:noFill/>
        </p:spPr>
        <p:txBody>
          <a:bodyPr wrap="square" rtlCol="0">
            <a:spAutoFit/>
          </a:bodyPr>
          <a:lstStyle/>
          <a:p>
            <a:r>
              <a:rPr lang="en-US" sz="2800" b="1" dirty="0" smtClean="0"/>
              <a:t>Abstract</a:t>
            </a:r>
          </a:p>
          <a:p>
            <a:endParaRPr lang="en-US" sz="2800" b="1" dirty="0"/>
          </a:p>
          <a:p>
            <a:r>
              <a:rPr lang="en-US" b="1" dirty="0" smtClean="0"/>
              <a:t>The Study Assistant </a:t>
            </a:r>
            <a:r>
              <a:rPr lang="en-US" dirty="0" smtClean="0"/>
              <a:t>project focuses on the growing use of online teaching materials for academic purposes. There are millions of assistive materials/video/tutorials on any given topic, this project focuses on bring the right result for the students. By scanning the books directly user can get thousands of relevant materials.</a:t>
            </a:r>
          </a:p>
          <a:p>
            <a:r>
              <a:rPr lang="en-US" dirty="0" smtClean="0"/>
              <a:t>With the help of APIs the app detects and filters the texts to generate the subject of that scanned paragraph thus bringing the correct search result for the user. There can be two type of users, teacher and students who will be provided with their distinct features in the app. </a:t>
            </a:r>
          </a:p>
          <a:p>
            <a:r>
              <a:rPr lang="en-US" dirty="0" smtClean="0"/>
              <a:t>Overall the project could be a solid medium for the academic pupils to get the desired help from millions of sources out in the web.</a:t>
            </a:r>
          </a:p>
          <a:p>
            <a:endParaRPr lang="en-US" sz="2800" b="1" dirty="0"/>
          </a:p>
          <a:p>
            <a:endParaRPr lang="en-US" dirty="0"/>
          </a:p>
        </p:txBody>
      </p:sp>
    </p:spTree>
    <p:extLst>
      <p:ext uri="{BB962C8B-B14F-4D97-AF65-F5344CB8AC3E}">
        <p14:creationId xmlns:p14="http://schemas.microsoft.com/office/powerpoint/2010/main" val="3816652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6073" y="457200"/>
            <a:ext cx="10432473" cy="5940088"/>
          </a:xfrm>
          <a:prstGeom prst="rect">
            <a:avLst/>
          </a:prstGeom>
          <a:noFill/>
        </p:spPr>
        <p:txBody>
          <a:bodyPr wrap="square" rtlCol="0">
            <a:spAutoFit/>
          </a:bodyPr>
          <a:lstStyle/>
          <a:p>
            <a:r>
              <a:rPr lang="en-US" sz="2800" b="1" dirty="0" smtClean="0"/>
              <a:t>Introduction &amp; Background</a:t>
            </a:r>
          </a:p>
          <a:p>
            <a:endParaRPr lang="en-US" sz="2800" b="1" dirty="0"/>
          </a:p>
          <a:p>
            <a:r>
              <a:rPr lang="en-US" sz="2000" dirty="0"/>
              <a:t>L</a:t>
            </a:r>
            <a:r>
              <a:rPr lang="en-US" sz="2000" dirty="0" smtClean="0"/>
              <a:t>earning things on internet is becoming an incremental part of student’s life at this time and age. Specially if we consider a time like this where the world is on a shut down. This project aims to help students with their online search for assistive study materials. It would help save a lot of precious time and ease the effort to find the right help for the topics the students are looking for. The app would also help the teachers to provide their students with additional materials regarding their courses.</a:t>
            </a:r>
          </a:p>
          <a:p>
            <a:endParaRPr lang="en-US" sz="2000" dirty="0"/>
          </a:p>
          <a:p>
            <a:endParaRPr lang="en-US" sz="2000" dirty="0" smtClean="0"/>
          </a:p>
          <a:p>
            <a:r>
              <a:rPr lang="en-US" sz="2800" b="1" dirty="0" smtClean="0"/>
              <a:t>Objectives</a:t>
            </a:r>
          </a:p>
          <a:p>
            <a:endParaRPr lang="en-US" sz="2800" b="1" dirty="0"/>
          </a:p>
          <a:p>
            <a:r>
              <a:rPr lang="en-US" sz="2000" dirty="0" smtClean="0"/>
              <a:t>The objectives of this project are to,</a:t>
            </a:r>
            <a:endParaRPr lang="en-US" sz="2000" dirty="0"/>
          </a:p>
          <a:p>
            <a:pPr marL="457200" indent="-457200">
              <a:buAutoNum type="arabicPeriod"/>
            </a:pPr>
            <a:r>
              <a:rPr lang="en-US" sz="2000" dirty="0" smtClean="0"/>
              <a:t>Scan the text from pages directly.</a:t>
            </a:r>
          </a:p>
          <a:p>
            <a:pPr marL="457200" indent="-457200">
              <a:buAutoNum type="arabicPeriod"/>
            </a:pPr>
            <a:r>
              <a:rPr lang="en-US" sz="2000" dirty="0" smtClean="0"/>
              <a:t>Search for assistive materials for respective texts.</a:t>
            </a:r>
          </a:p>
          <a:p>
            <a:pPr marL="457200" indent="-457200">
              <a:buAutoNum type="arabicPeriod"/>
            </a:pPr>
            <a:r>
              <a:rPr lang="en-US" sz="2000" dirty="0" smtClean="0"/>
              <a:t>Let students &amp; teacher exchange materials via app.</a:t>
            </a:r>
          </a:p>
          <a:p>
            <a:endParaRPr lang="en-US" sz="2000" dirty="0" smtClean="0"/>
          </a:p>
          <a:p>
            <a:endParaRPr lang="en-US" sz="2000" dirty="0"/>
          </a:p>
        </p:txBody>
      </p:sp>
    </p:spTree>
    <p:extLst>
      <p:ext uri="{BB962C8B-B14F-4D97-AF65-F5344CB8AC3E}">
        <p14:creationId xmlns:p14="http://schemas.microsoft.com/office/powerpoint/2010/main" val="1359593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9091" y="858982"/>
            <a:ext cx="10432473" cy="3600986"/>
          </a:xfrm>
          <a:prstGeom prst="rect">
            <a:avLst/>
          </a:prstGeom>
          <a:noFill/>
        </p:spPr>
        <p:txBody>
          <a:bodyPr wrap="square" rtlCol="0">
            <a:spAutoFit/>
          </a:bodyPr>
          <a:lstStyle/>
          <a:p>
            <a:r>
              <a:rPr lang="en-US" sz="2800" b="1" dirty="0" smtClean="0"/>
              <a:t>Scopes</a:t>
            </a:r>
          </a:p>
          <a:p>
            <a:endParaRPr lang="en-US" sz="2000" dirty="0"/>
          </a:p>
          <a:p>
            <a:r>
              <a:rPr lang="en-US" sz="2000" dirty="0" smtClean="0"/>
              <a:t>Following tasks will be undertaken as a part of the proposed research,</a:t>
            </a:r>
          </a:p>
          <a:p>
            <a:endParaRPr lang="en-US" sz="2000" dirty="0" smtClean="0"/>
          </a:p>
          <a:p>
            <a:r>
              <a:rPr lang="en-US" sz="2000" dirty="0" smtClean="0"/>
              <a:t>Task 1 - Direct scan to find related materials.</a:t>
            </a:r>
          </a:p>
          <a:p>
            <a:r>
              <a:rPr lang="en-US" sz="2000" dirty="0" smtClean="0"/>
              <a:t>Task 2 - </a:t>
            </a:r>
            <a:r>
              <a:rPr lang="en-US" sz="2000" dirty="0"/>
              <a:t>Live communication feed between students and teachers</a:t>
            </a:r>
            <a:r>
              <a:rPr lang="en-US" sz="2000" dirty="0" smtClean="0"/>
              <a:t>.</a:t>
            </a:r>
          </a:p>
          <a:p>
            <a:r>
              <a:rPr lang="en-US" sz="2000" dirty="0" smtClean="0"/>
              <a:t>Task 3 - Adding study materials.</a:t>
            </a:r>
          </a:p>
          <a:p>
            <a:r>
              <a:rPr lang="en-US" sz="2000" dirty="0" smtClean="0"/>
              <a:t>Task 4 – Notifying individual users about their teachers activity.</a:t>
            </a:r>
          </a:p>
          <a:p>
            <a:endParaRPr lang="en-US" sz="2000" dirty="0"/>
          </a:p>
          <a:p>
            <a:r>
              <a:rPr lang="en-US" sz="2000" dirty="0" smtClean="0"/>
              <a:t>Task 2 would not be included into this project for technical reasons, rest of the tasks are all part of this project.</a:t>
            </a:r>
            <a:endParaRPr lang="en-US" sz="2000" dirty="0"/>
          </a:p>
        </p:txBody>
      </p:sp>
    </p:spTree>
    <p:extLst>
      <p:ext uri="{BB962C8B-B14F-4D97-AF65-F5344CB8AC3E}">
        <p14:creationId xmlns:p14="http://schemas.microsoft.com/office/powerpoint/2010/main" val="1850001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5346" y="457200"/>
            <a:ext cx="10363200" cy="6063198"/>
          </a:xfrm>
          <a:prstGeom prst="rect">
            <a:avLst/>
          </a:prstGeom>
          <a:noFill/>
        </p:spPr>
        <p:txBody>
          <a:bodyPr wrap="square" rtlCol="0">
            <a:spAutoFit/>
          </a:bodyPr>
          <a:lstStyle/>
          <a:p>
            <a:r>
              <a:rPr lang="en-US" sz="2800" b="1" dirty="0" smtClean="0"/>
              <a:t>Methodology &amp; Approach</a:t>
            </a:r>
          </a:p>
          <a:p>
            <a:endParaRPr lang="en-US" dirty="0" smtClean="0"/>
          </a:p>
          <a:p>
            <a:r>
              <a:rPr lang="en-US" dirty="0" smtClean="0"/>
              <a:t>Since our project is an android application, we will be using Android Studio. For APIs and database we will use the Google Firebase platform to maximize the android environment. Some of the notable APIs that we will use are,</a:t>
            </a:r>
          </a:p>
          <a:p>
            <a:r>
              <a:rPr lang="en-US" dirty="0" smtClean="0"/>
              <a:t>Firebase AUTH API, Firebase ML Vision API, Firebase storage, Firebase database, Play-service-AUTH API, Firebase Messaging API etc.</a:t>
            </a:r>
          </a:p>
          <a:p>
            <a:endParaRPr lang="en-US" dirty="0" smtClean="0"/>
          </a:p>
          <a:p>
            <a:r>
              <a:rPr lang="en-US" b="1" dirty="0" smtClean="0"/>
              <a:t>Constrains: </a:t>
            </a:r>
          </a:p>
          <a:p>
            <a:pPr marL="342900" indent="-342900">
              <a:buAutoNum type="arabicParenR"/>
            </a:pPr>
            <a:r>
              <a:rPr lang="en-US" dirty="0" smtClean="0"/>
              <a:t>Project needs to be completed in next 3 months.</a:t>
            </a:r>
          </a:p>
          <a:p>
            <a:pPr marL="342900" indent="-342900">
              <a:buAutoNum type="arabicParenR"/>
            </a:pPr>
            <a:r>
              <a:rPr lang="en-US" dirty="0" smtClean="0"/>
              <a:t>There are several learning contains.</a:t>
            </a:r>
          </a:p>
          <a:p>
            <a:pPr marL="342900" indent="-342900">
              <a:buAutoNum type="arabicParenR"/>
            </a:pPr>
            <a:r>
              <a:rPr lang="en-US" dirty="0" smtClean="0"/>
              <a:t>Users needs to have compatible Android OS to run the program. </a:t>
            </a:r>
          </a:p>
          <a:p>
            <a:pPr marL="342900" indent="-342900">
              <a:buAutoNum type="arabicParenR"/>
            </a:pPr>
            <a:r>
              <a:rPr lang="en-US" dirty="0"/>
              <a:t>The system is </a:t>
            </a:r>
            <a:r>
              <a:rPr lang="en-US" dirty="0" smtClean="0"/>
              <a:t>depended </a:t>
            </a:r>
            <a:r>
              <a:rPr lang="en-US" dirty="0"/>
              <a:t>on </a:t>
            </a:r>
            <a:r>
              <a:rPr lang="en-US" dirty="0" smtClean="0"/>
              <a:t>several </a:t>
            </a:r>
            <a:r>
              <a:rPr lang="en-US" dirty="0"/>
              <a:t>APIs. Any unwanted set of difficulties in the remote APIs is a </a:t>
            </a:r>
            <a:r>
              <a:rPr lang="en-US" dirty="0" smtClean="0"/>
              <a:t>constraints </a:t>
            </a:r>
            <a:r>
              <a:rPr lang="en-US" dirty="0"/>
              <a:t>for the </a:t>
            </a:r>
            <a:r>
              <a:rPr lang="en-US" dirty="0" smtClean="0"/>
              <a:t>system.</a:t>
            </a:r>
          </a:p>
          <a:p>
            <a:endParaRPr lang="en-US" dirty="0"/>
          </a:p>
          <a:p>
            <a:r>
              <a:rPr lang="en-US" b="1" dirty="0" smtClean="0"/>
              <a:t>Challenges:</a:t>
            </a:r>
          </a:p>
          <a:p>
            <a:endParaRPr lang="en-US" b="1" dirty="0"/>
          </a:p>
          <a:p>
            <a:r>
              <a:rPr lang="en-US" dirty="0" smtClean="0"/>
              <a:t>We need to have clear understanding of android development to do this project and it can be a lengthy process to learn the necessary stuffs to implements them into the project. We wont be able to Unit Test every components so it can leave some uncertainties in the final project. </a:t>
            </a:r>
          </a:p>
          <a:p>
            <a:endParaRPr lang="en-US" dirty="0"/>
          </a:p>
        </p:txBody>
      </p:sp>
    </p:spTree>
    <p:extLst>
      <p:ext uri="{BB962C8B-B14F-4D97-AF65-F5344CB8AC3E}">
        <p14:creationId xmlns:p14="http://schemas.microsoft.com/office/powerpoint/2010/main" val="3002260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4618" y="734291"/>
            <a:ext cx="10113818" cy="646331"/>
          </a:xfrm>
          <a:prstGeom prst="rect">
            <a:avLst/>
          </a:prstGeom>
          <a:noFill/>
        </p:spPr>
        <p:txBody>
          <a:bodyPr wrap="square" rtlCol="0">
            <a:spAutoFit/>
          </a:bodyPr>
          <a:lstStyle/>
          <a:p>
            <a:r>
              <a:rPr lang="en-US" b="1" dirty="0" smtClean="0"/>
              <a:t>Design Approach:</a:t>
            </a:r>
          </a:p>
          <a:p>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4774" y="1246908"/>
            <a:ext cx="4294995" cy="5347854"/>
          </a:xfrm>
          <a:prstGeom prst="rect">
            <a:avLst/>
          </a:prstGeom>
        </p:spPr>
      </p:pic>
    </p:spTree>
    <p:extLst>
      <p:ext uri="{BB962C8B-B14F-4D97-AF65-F5344CB8AC3E}">
        <p14:creationId xmlns:p14="http://schemas.microsoft.com/office/powerpoint/2010/main" val="3664673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0764" y="706581"/>
            <a:ext cx="9767454" cy="1508106"/>
          </a:xfrm>
          <a:prstGeom prst="rect">
            <a:avLst/>
          </a:prstGeom>
          <a:noFill/>
        </p:spPr>
        <p:txBody>
          <a:bodyPr wrap="square" rtlCol="0">
            <a:spAutoFit/>
          </a:bodyPr>
          <a:lstStyle/>
          <a:p>
            <a:r>
              <a:rPr lang="en-US" sz="2800" b="1" dirty="0" smtClean="0"/>
              <a:t>Software used &amp; Budget</a:t>
            </a:r>
          </a:p>
          <a:p>
            <a:endParaRPr lang="en-US" sz="2800" b="1" dirty="0"/>
          </a:p>
          <a:p>
            <a:r>
              <a:rPr lang="en-US" dirty="0" smtClean="0"/>
              <a:t>We will use Android Studio and Firebase cloud service for the project. Since both of these are free software we don’t need any additional budget for the projects except the bare minimums. </a:t>
            </a:r>
            <a:endParaRPr lang="en-US" dirty="0"/>
          </a:p>
        </p:txBody>
      </p:sp>
    </p:spTree>
    <p:extLst>
      <p:ext uri="{BB962C8B-B14F-4D97-AF65-F5344CB8AC3E}">
        <p14:creationId xmlns:p14="http://schemas.microsoft.com/office/powerpoint/2010/main" val="33408588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481</TotalTime>
  <Words>1248</Words>
  <Application>Microsoft Office PowerPoint</Application>
  <PresentationFormat>Widescreen</PresentationFormat>
  <Paragraphs>234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Trebuchet MS</vt:lpstr>
      <vt:lpstr>Tw Cen MT</vt:lpstr>
      <vt:lpstr>Circuit</vt:lpstr>
      <vt:lpstr> North South University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 South University</dc:title>
  <dc:creator>Shad Al Kaiser</dc:creator>
  <cp:lastModifiedBy>Shad Al Kaiser</cp:lastModifiedBy>
  <cp:revision>29</cp:revision>
  <dcterms:created xsi:type="dcterms:W3CDTF">2020-07-11T10:59:57Z</dcterms:created>
  <dcterms:modified xsi:type="dcterms:W3CDTF">2020-07-25T12:07:06Z</dcterms:modified>
</cp:coreProperties>
</file>