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4"/>
  </p:notesMasterIdLst>
  <p:sldIdLst>
    <p:sldId id="256" r:id="rId2"/>
    <p:sldId id="257" r:id="rId3"/>
    <p:sldId id="280" r:id="rId4"/>
    <p:sldId id="281" r:id="rId5"/>
    <p:sldId id="282" r:id="rId6"/>
    <p:sldId id="276" r:id="rId7"/>
    <p:sldId id="283" r:id="rId8"/>
    <p:sldId id="261" r:id="rId9"/>
    <p:sldId id="272" r:id="rId10"/>
    <p:sldId id="278" r:id="rId11"/>
    <p:sldId id="271" r:id="rId12"/>
    <p:sldId id="273" r:id="rId13"/>
    <p:sldId id="279" r:id="rId14"/>
    <p:sldId id="274" r:id="rId15"/>
    <p:sldId id="275" r:id="rId16"/>
    <p:sldId id="266" r:id="rId17"/>
    <p:sldId id="267" r:id="rId18"/>
    <p:sldId id="268" r:id="rId19"/>
    <p:sldId id="269" r:id="rId20"/>
    <p:sldId id="277" r:id="rId21"/>
    <p:sldId id="270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>
        <p:scale>
          <a:sx n="100" d="100"/>
          <a:sy n="100" d="100"/>
        </p:scale>
        <p:origin x="13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A37-5FCE-4C19-ADEA-D6A7B4005DC0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CD61-59AE-4AD4-8389-F80C25B2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916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16A7CF-8D77-46A9-86BD-5D9D19D1D392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794C50-60A4-4B52-8D03-8C737A0D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Keyur-Mandani/CIS520-01-G-I.git" TargetMode="External"/><Relationship Id="rId3" Type="http://schemas.openxmlformats.org/officeDocument/2006/relationships/hyperlink" Target="https://www.yelp.com/dataset_challenge/datas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266" y="0"/>
            <a:ext cx="8004312" cy="201433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</a:t>
            </a: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usiness Analysis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ocation and Category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8900" y="4004733"/>
            <a:ext cx="3412436" cy="1405467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latin typeface="Times" charset="0"/>
                <a:ea typeface="Times" charset="0"/>
                <a:cs typeface="Times" charset="0"/>
              </a:rPr>
              <a:t>GROUP - I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: 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KEYUR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MANDANI OVANES MIKAELIAN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HEMANTH REDDY 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8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2100" y="431800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latin typeface="Times New Roman" charset="0"/>
                <a:ea typeface="Times New Roman" charset="0"/>
                <a:cs typeface="Times New Roman" charset="0"/>
              </a:rPr>
              <a:t>Raw JSON Data</a:t>
            </a:r>
            <a:endParaRPr lang="en-US" sz="3600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600200"/>
            <a:ext cx="77597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1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35" y="371060"/>
            <a:ext cx="703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Upload JSON Files to HDInsight Cluster Using SSH</a:t>
            </a:r>
            <a:endParaRPr lang="en-US" sz="2400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842" y="1145830"/>
            <a:ext cx="792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Download File:    Wget –O Filename ‘ URL’‘</a:t>
            </a:r>
            <a:r>
              <a:rPr lang="en-US" sz="2400" dirty="0" err="1" smtClean="0"/>
              <a:t>FileDestination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30" y="2031930"/>
            <a:ext cx="9144000" cy="3436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851" y="5893291"/>
            <a:ext cx="833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Move File to HDFS:   </a:t>
            </a:r>
            <a:r>
              <a:rPr lang="en-US" sz="2400" dirty="0" err="1" smtClean="0"/>
              <a:t>hdfs</a:t>
            </a:r>
            <a:r>
              <a:rPr lang="en-US" sz="2400" dirty="0" smtClean="0"/>
              <a:t> </a:t>
            </a:r>
            <a:r>
              <a:rPr lang="en-US" sz="2400" dirty="0" err="1" smtClean="0"/>
              <a:t>dfs</a:t>
            </a:r>
            <a:r>
              <a:rPr lang="en-US" sz="2400" dirty="0" smtClean="0"/>
              <a:t> –put filename ‘File Destination Path’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9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100" y="876300"/>
            <a:ext cx="5317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Downloading </a:t>
            </a:r>
            <a:r>
              <a:rPr lang="en-US" sz="2400" b="1" u="sng" dirty="0" err="1" smtClean="0">
                <a:latin typeface="Times New Roman" charset="0"/>
                <a:ea typeface="Times New Roman" charset="0"/>
                <a:cs typeface="Times New Roman" charset="0"/>
              </a:rPr>
              <a:t>Json-Serder</a:t>
            </a:r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 File for Hive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828800"/>
            <a:ext cx="9105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1" y="1524000"/>
            <a:ext cx="8618794" cy="199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8100" y="520700"/>
            <a:ext cx="5783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Times" charset="0"/>
                <a:ea typeface="Times" charset="0"/>
                <a:cs typeface="Times" charset="0"/>
              </a:rPr>
              <a:t>Create Table with Serde (JsonSerde)</a:t>
            </a:r>
            <a:endParaRPr lang="en-US" sz="2800" b="1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470400"/>
            <a:ext cx="795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" charset="0"/>
                <a:ea typeface="Times" charset="0"/>
                <a:cs typeface="Times" charset="0"/>
              </a:rPr>
              <a:t>NOTE:-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While Creating table using Hive-JsonSerde,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		   class path for Serde Needs to be specified </a:t>
            </a:r>
          </a:p>
          <a:p>
            <a:r>
              <a:rPr lang="en-US" sz="2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	   with the table.</a:t>
            </a:r>
          </a:p>
        </p:txBody>
      </p:sp>
    </p:spTree>
    <p:extLst>
      <p:ext uri="{BB962C8B-B14F-4D97-AF65-F5344CB8AC3E}">
        <p14:creationId xmlns:p14="http://schemas.microsoft.com/office/powerpoint/2010/main" val="36086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711200"/>
            <a:ext cx="769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Query To Display Review Count on Specific Time of Year</a:t>
            </a:r>
            <a:endParaRPr 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09217"/>
            <a:ext cx="7849346" cy="4084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78582"/>
            <a:ext cx="7849346" cy="13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3700" y="391468"/>
            <a:ext cx="503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Average Rating and Average Review </a:t>
            </a:r>
            <a:endParaRPr 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118716"/>
            <a:ext cx="8261350" cy="1327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46634"/>
            <a:ext cx="8261350" cy="42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30300"/>
            <a:ext cx="8261074" cy="5321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4195" y="143565"/>
            <a:ext cx="733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Total 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Reviews by Business Category </a:t>
            </a:r>
            <a:r>
              <a:rPr lang="en-US" sz="2400" b="1" smtClean="0">
                <a:latin typeface="Times" charset="0"/>
                <a:ea typeface="Times" charset="0"/>
                <a:cs typeface="Times" charset="0"/>
              </a:rPr>
              <a:t>in Selected States</a:t>
            </a:r>
            <a:endParaRPr lang="en-US" sz="2400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0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2" y="1041400"/>
            <a:ext cx="8582032" cy="551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808" y="213691"/>
            <a:ext cx="608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Average 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Rating by Business Category in US</a:t>
            </a:r>
            <a:endParaRPr lang="en-US" sz="2400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4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0" y="1206500"/>
            <a:ext cx="8560810" cy="5489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2591" y="201543"/>
            <a:ext cx="621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Average Rating For Business In Arizona State</a:t>
            </a:r>
            <a:endParaRPr lang="en-US" sz="2400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6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4" y="1801190"/>
            <a:ext cx="8510133" cy="43710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569" y="738257"/>
            <a:ext cx="7379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Total Number of Reviews for Business in Arizona State</a:t>
            </a:r>
            <a:endParaRPr lang="en-US" sz="2400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8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5867" y="-114299"/>
            <a:ext cx="7704667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870200"/>
            <a:ext cx="8077200" cy="5102086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Configuration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0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4864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9800" y="292100"/>
            <a:ext cx="7808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Businesses in Las Vegas based on Longitude </a:t>
            </a:r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Latitude </a:t>
            </a:r>
          </a:p>
          <a:p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US" sz="2400" b="1" u="sng" dirty="0" err="1" smtClean="0">
                <a:latin typeface="Times New Roman" charset="0"/>
                <a:ea typeface="Times New Roman" charset="0"/>
                <a:cs typeface="Times New Roman" charset="0"/>
              </a:rPr>
              <a:t>batchgeo.com</a:t>
            </a:r>
            <a:endParaRPr lang="en-US" sz="2400" b="1" u="sng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3"/>
            <a:ext cx="6943525" cy="596346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" charset="0"/>
                <a:ea typeface="Times" charset="0"/>
                <a:cs typeface="Times" charset="0"/>
              </a:rPr>
              <a:t>Project </a:t>
            </a:r>
            <a:r>
              <a:rPr lang="en-US" sz="3200" b="1" u="sng" dirty="0" smtClean="0">
                <a:latin typeface="Times" charset="0"/>
                <a:ea typeface="Times" charset="0"/>
                <a:cs typeface="Times" charset="0"/>
              </a:rPr>
              <a:t>Scope</a:t>
            </a:r>
            <a:endParaRPr lang="en-US" sz="3200" b="1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6240" y="1309757"/>
            <a:ext cx="7772401" cy="495962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b="1" u="sng" dirty="0" smtClean="0">
                <a:latin typeface="Times" charset="0"/>
                <a:ea typeface="Times" charset="0"/>
                <a:cs typeface="Times" charset="0"/>
              </a:rPr>
              <a:t>Natural Language Processing: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From the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review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provided from the users,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based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on the positive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and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negative words, we can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predict the rating a particular user will give.</a:t>
            </a:r>
          </a:p>
          <a:p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Bluemix’s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Natural Language Classifier can be used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96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1" y="0"/>
            <a:ext cx="3263899" cy="101321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200" y="1485900"/>
            <a:ext cx="825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err="1" smtClean="0">
                <a:latin typeface="Times" charset="0"/>
                <a:ea typeface="Times" charset="0"/>
                <a:cs typeface="Times" charset="0"/>
              </a:rPr>
              <a:t>GitHub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Repository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400" u="sng" dirty="0" smtClean="0">
                <a:latin typeface="Times" charset="0"/>
                <a:ea typeface="Times" charset="0"/>
                <a:cs typeface="Times" charset="0"/>
                <a:hlinkClick r:id="rId2"/>
              </a:rPr>
              <a:t>https</a:t>
            </a:r>
            <a:r>
              <a:rPr lang="en-US" sz="2400" u="sng" dirty="0">
                <a:latin typeface="Times" charset="0"/>
                <a:ea typeface="Times" charset="0"/>
                <a:cs typeface="Times" charset="0"/>
                <a:hlinkClick r:id="rId2"/>
              </a:rPr>
              <a:t>://</a:t>
            </a:r>
            <a:r>
              <a:rPr lang="en-US" sz="2400" u="sng" dirty="0" smtClean="0">
                <a:latin typeface="Times" charset="0"/>
                <a:ea typeface="Times" charset="0"/>
                <a:cs typeface="Times" charset="0"/>
                <a:hlinkClick r:id="rId2"/>
              </a:rPr>
              <a:t>github.com/Keyur-Mandani/CIS520-01-G-I.git</a:t>
            </a:r>
            <a:endParaRPr lang="en-US" sz="2400" u="sng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u="sng" dirty="0" smtClean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 err="1" smtClean="0">
                <a:latin typeface="Times" charset="0"/>
                <a:ea typeface="Times" charset="0"/>
                <a:cs typeface="Times" charset="0"/>
              </a:rPr>
              <a:t>SlideShare</a:t>
            </a: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http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://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www.slideshare.net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/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MandaniKeyur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/yelp-academic-dataset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b="1" dirty="0" smtClean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Dataset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2400" dirty="0">
                <a:latin typeface="Times" charset="0"/>
                <a:ea typeface="Times" charset="0"/>
                <a:cs typeface="Times" charset="0"/>
                <a:hlinkClick r:id="rId3"/>
              </a:rPr>
              <a:t>https://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  <a:hlinkClick r:id="rId3"/>
              </a:rPr>
              <a:t>www.yelp.com/dataset_challenge/dataset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latin typeface="Times" charset="0"/>
                <a:ea typeface="Times" charset="0"/>
                <a:cs typeface="Times" charset="0"/>
              </a:rPr>
              <a:t>Serde Source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: http://code.google.com/p/archive/hive-json-serde-0.2.jar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200" y="5381554"/>
            <a:ext cx="8251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u="sng" dirty="0" smtClean="0">
                <a:latin typeface="Times New Roman" charset="0"/>
                <a:ea typeface="Times New Roman" charset="0"/>
                <a:cs typeface="Times New Roman" charset="0"/>
              </a:rPr>
              <a:t>References from Class Lab Work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Azure 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HDInsight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Hadoop Linux Cluster Getting Started 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Artical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www.tutorialpoints.com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/hive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3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18" y="734236"/>
            <a:ext cx="8236224" cy="1709530"/>
          </a:xfrm>
        </p:spPr>
        <p:txBody>
          <a:bodyPr>
            <a:normAutofit fontScale="90000"/>
          </a:bodyPr>
          <a:lstStyle/>
          <a:p>
            <a:r>
              <a:rPr lang="en-US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Yelp?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7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Yelp </a:t>
            </a:r>
            <a:r>
              <a:rPr lang="en-US" sz="2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user driven web 2.0 service which reveals honest and current insights on local </a:t>
            </a:r>
            <a:r>
              <a:rPr lang="en-US" sz="27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US" sz="2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113" y="3949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388" y="2646745"/>
            <a:ext cx="724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--Yelp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from anywhere in the world to rate and review any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88" y="3721880"/>
            <a:ext cx="7903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--Yelp's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revenues come from selling ads and sponsored listings to small businesses.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388" y="4899109"/>
            <a:ext cx="785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--Harvard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School study published in 2011 found that each star 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affected the business owner's sales by 5-9 percent.</a:t>
            </a:r>
          </a:p>
        </p:txBody>
      </p:sp>
    </p:spTree>
    <p:extLst>
      <p:ext uri="{BB962C8B-B14F-4D97-AF65-F5344CB8AC3E}">
        <p14:creationId xmlns:p14="http://schemas.microsoft.com/office/powerpoint/2010/main" val="108701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18" y="734236"/>
            <a:ext cx="8236224" cy="1709530"/>
          </a:xfrm>
        </p:spPr>
        <p:txBody>
          <a:bodyPr>
            <a:normAutofit fontScale="90000"/>
          </a:bodyPr>
          <a:lstStyle/>
          <a:p>
            <a:r>
              <a:rPr lang="en-US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Yelp?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7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Yelp </a:t>
            </a:r>
            <a:r>
              <a:rPr lang="en-US" sz="2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user driven web 2.0 service which reveals honest and current insights on local </a:t>
            </a:r>
            <a:r>
              <a:rPr lang="en-US" sz="27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US" sz="2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113" y="3949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388" y="2646745"/>
            <a:ext cx="724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--Yelp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from anywhere in the world to rate and review any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88" y="3721880"/>
            <a:ext cx="7903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--Yelp's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revenues come from selling ads and sponsored listings to small businesses.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388" y="4899109"/>
            <a:ext cx="785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--Harvard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School study published in 2011 found that each star 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affected the business owner's sales by 5-9 percent.</a:t>
            </a:r>
          </a:p>
        </p:txBody>
      </p:sp>
    </p:spTree>
    <p:extLst>
      <p:ext uri="{BB962C8B-B14F-4D97-AF65-F5344CB8AC3E}">
        <p14:creationId xmlns:p14="http://schemas.microsoft.com/office/powerpoint/2010/main" val="108599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253" y="413301"/>
            <a:ext cx="715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 smtClean="0">
                <a:latin typeface="Times" charset="0"/>
                <a:ea typeface="Times" charset="0"/>
                <a:cs typeface="Times" charset="0"/>
              </a:rPr>
              <a:t>Microsoft Azure HDInsight Cluster</a:t>
            </a:r>
          </a:p>
          <a:p>
            <a:pPr algn="ctr"/>
            <a:r>
              <a:rPr lang="en-US" sz="3600" b="1" u="sng" dirty="0" smtClean="0">
                <a:latin typeface="Times" charset="0"/>
                <a:ea typeface="Times" charset="0"/>
                <a:cs typeface="Times" charset="0"/>
              </a:rPr>
              <a:t> Configuration</a:t>
            </a:r>
            <a:endParaRPr lang="en-US" sz="3600" b="1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047" y="2216565"/>
            <a:ext cx="867795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Operating System : Linux</a:t>
            </a:r>
          </a:p>
          <a:p>
            <a:pPr marL="342900" indent="-342900">
              <a:buFont typeface="Arial" charset="0"/>
              <a:buChar char="•"/>
            </a:pPr>
            <a:endParaRPr lang="en-US" sz="26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Nodes: 4 Node</a:t>
            </a:r>
          </a:p>
          <a:p>
            <a:pPr marL="342900" indent="-342900">
              <a:buFont typeface="Arial" charset="0"/>
              <a:buChar char="•"/>
            </a:pPr>
            <a:endParaRPr lang="en-US" sz="26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Worker Nodes: 4 Nodes -16Core –14Gb RAM – 200Gb SSD</a:t>
            </a:r>
          </a:p>
          <a:p>
            <a:pPr marL="342900" indent="-342900">
              <a:buFont typeface="Arial" charset="0"/>
              <a:buChar char="•"/>
            </a:pPr>
            <a:endParaRPr lang="en-US" sz="2600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600" dirty="0" smtClean="0">
                <a:latin typeface="Times" charset="0"/>
                <a:ea typeface="Times" charset="0"/>
                <a:cs typeface="Times" charset="0"/>
              </a:rPr>
              <a:t>Head Nodes: 2 Nodes - 8Core –14Gb RAM – 200Gb SSD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68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1270000"/>
            <a:ext cx="871905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 smtClean="0">
                <a:latin typeface="Times" charset="0"/>
                <a:ea typeface="Times" charset="0"/>
                <a:cs typeface="Times" charset="0"/>
              </a:rPr>
              <a:t>Tools </a:t>
            </a:r>
            <a:r>
              <a:rPr lang="en-US" sz="3600" b="1" u="sng" dirty="0" smtClean="0">
                <a:latin typeface="Times" charset="0"/>
                <a:ea typeface="Times" charset="0"/>
                <a:cs typeface="Times" charset="0"/>
              </a:rPr>
              <a:t>Used</a:t>
            </a:r>
          </a:p>
          <a:p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Microsoft Azure HDInsight Cluster Hadoop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Environment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PowerBI for Data Visualization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Amazon AWS S3 : Store data Online and To Fetch to HDFS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Jsonprettyprinter : Format non-structured Data into structured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data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Mapping tools at  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Batchgeo.com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009" y="37106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1" y="1497496"/>
            <a:ext cx="645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Yelp Academic Dataset from various business perspectives, including business location, category, time of year, user rating and user reviews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6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031" y="72887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143" y="2252317"/>
            <a:ext cx="7911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Yelp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1.98 GB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files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1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/>
          <p:cNvSpPr/>
          <p:nvPr/>
        </p:nvSpPr>
        <p:spPr>
          <a:xfrm>
            <a:off x="426727" y="1299319"/>
            <a:ext cx="2175918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Yelp website 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2944676" y="1198447"/>
            <a:ext cx="2425886" cy="1701072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to .CSV file using Serialization/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Deserializtion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SerDe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5712593" y="1299319"/>
            <a:ext cx="2176361" cy="1600200"/>
          </a:xfrm>
          <a:prstGeom prst="wedgeRectCallout">
            <a:avLst>
              <a:gd name="adj1" fmla="val -8458"/>
              <a:gd name="adj2" fmla="val 84634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Excel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1310609" y="4571878"/>
            <a:ext cx="2450502" cy="1613647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Files to HDInsight Cluster using SSH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6800773" y="4563057"/>
            <a:ext cx="2034120" cy="1600200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Data visualization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50081" y="1470368"/>
            <a:ext cx="1238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732166" y="4583453"/>
            <a:ext cx="1238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63551" y="4571878"/>
            <a:ext cx="1238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7282" y="3439265"/>
            <a:ext cx="8183903" cy="599610"/>
            <a:chOff x="2937562" y="3164838"/>
            <a:chExt cx="5566109" cy="534332"/>
          </a:xfrm>
        </p:grpSpPr>
        <p:sp>
          <p:nvSpPr>
            <p:cNvPr id="17" name="Right Arrow 16"/>
            <p:cNvSpPr/>
            <p:nvPr/>
          </p:nvSpPr>
          <p:spPr>
            <a:xfrm>
              <a:off x="2937562" y="3164838"/>
              <a:ext cx="5566109" cy="528323"/>
            </a:xfrm>
            <a:prstGeom prst="rightArrow">
              <a:avLst>
                <a:gd name="adj1" fmla="val 34266"/>
                <a:gd name="adj2" fmla="val 50000"/>
              </a:avLst>
            </a:prstGeom>
            <a:gradFill>
              <a:gsLst>
                <a:gs pos="0">
                  <a:srgbClr val="3399FF"/>
                </a:gs>
                <a:gs pos="100000">
                  <a:srgbClr val="0066FF"/>
                </a:gs>
              </a:gsLst>
              <a:lin ang="540000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03281" y="3170847"/>
              <a:ext cx="5067430" cy="528323"/>
              <a:chOff x="3352800" y="3131132"/>
              <a:chExt cx="5545275" cy="609600"/>
            </a:xfr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9" name="Rounded Rectangle 8"/>
              <p:cNvSpPr/>
              <p:nvPr/>
            </p:nvSpPr>
            <p:spPr>
              <a:xfrm>
                <a:off x="3352800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322618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92436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231075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00893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8170711" y="3131132"/>
                <a:ext cx="727364" cy="609600"/>
              </a:xfrm>
              <a:prstGeom prst="roundRect">
                <a:avLst/>
              </a:prstGeom>
              <a:solidFill>
                <a:srgbClr val="3399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064729" y="3261523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43415" y="326083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22101" y="326083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00787" y="326014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02664" y="3264643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53640" y="3263952"/>
              <a:ext cx="762000" cy="41140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860308" y="193173"/>
            <a:ext cx="392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endParaRPr lang="en-US" sz="3200" spc="-15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4328576" y="4563057"/>
            <a:ext cx="2214323" cy="1452176"/>
          </a:xfrm>
          <a:prstGeom prst="wedgeRectCallout">
            <a:avLst>
              <a:gd name="adj1" fmla="val 1855"/>
              <a:gd name="adj2" fmla="val -80734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rgbClr val="BDDE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HiveQL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Retrieve data and create tables</a:t>
            </a:r>
          </a:p>
        </p:txBody>
      </p:sp>
    </p:spTree>
    <p:extLst>
      <p:ext uri="{BB962C8B-B14F-4D97-AF65-F5344CB8AC3E}">
        <p14:creationId xmlns:p14="http://schemas.microsoft.com/office/powerpoint/2010/main" val="17583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1558</TotalTime>
  <Words>514</Words>
  <Application>Microsoft Macintosh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Corbel</vt:lpstr>
      <vt:lpstr>Times</vt:lpstr>
      <vt:lpstr>Times New Roman</vt:lpstr>
      <vt:lpstr>Arial</vt:lpstr>
      <vt:lpstr>Parallax</vt:lpstr>
      <vt:lpstr>Yelp Dataset Challenge:  Business Analysis  Based on Location and Category</vt:lpstr>
      <vt:lpstr>                     Table of contents</vt:lpstr>
      <vt:lpstr>What is Yelp?  --Yelp is a user driven web 2.0 service which reveals honest and current insights on local businesses </vt:lpstr>
      <vt:lpstr>What is Yelp?  --Yelp is a user driven web 2.0 service which reveals honest and current insights on local businesses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Scope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reddy ramreddy gari</dc:creator>
  <cp:lastModifiedBy>Mandani, Keyur B</cp:lastModifiedBy>
  <cp:revision>87</cp:revision>
  <dcterms:created xsi:type="dcterms:W3CDTF">2016-03-15T01:19:01Z</dcterms:created>
  <dcterms:modified xsi:type="dcterms:W3CDTF">2016-03-16T20:12:53Z</dcterms:modified>
</cp:coreProperties>
</file>