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0920" cy="94572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504000" y="1326600"/>
            <a:ext cx="9070920" cy="32875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457200" y="210312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u="sng">
                <a:solidFill>
                  <a:srgbClr val="000000"/>
                </a:solidFill>
                <a:uFillTx/>
                <a:latin typeface="Arial"/>
                <a:ea typeface="DejaVu Sans"/>
              </a:rPr>
              <a:t>Final Presentation</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u="sng">
                <a:solidFill>
                  <a:srgbClr val="000000"/>
                </a:solidFill>
                <a:uFillTx/>
                <a:latin typeface="Arial"/>
                <a:ea typeface="DejaVu Sans"/>
              </a:rPr>
              <a:t>First Model</a:t>
            </a:r>
            <a:endParaRPr b="0" lang="en-US" sz="4400" spc="-1" strike="noStrike" u="sng">
              <a:uFillTx/>
              <a:latin typeface="Arial"/>
            </a:endParaRPr>
          </a:p>
        </p:txBody>
      </p:sp>
      <p:sp>
        <p:nvSpPr>
          <p:cNvPr id="93" name="CustomShape 2"/>
          <p:cNvSpPr/>
          <p:nvPr/>
        </p:nvSpPr>
        <p:spPr>
          <a:xfrm>
            <a:off x="365760" y="1558800"/>
            <a:ext cx="9601200" cy="3287520"/>
          </a:xfrm>
          <a:prstGeom prst="rect">
            <a:avLst/>
          </a:prstGeom>
          <a:noFill/>
          <a:ln>
            <a:noFill/>
          </a:ln>
        </p:spPr>
        <p:style>
          <a:lnRef idx="0"/>
          <a:fillRef idx="0"/>
          <a:effectRef idx="0"/>
          <a:fontRef idx="minor"/>
        </p:style>
        <p:txBody>
          <a:bodyPr lIns="0" rIns="0" tIns="0" bIns="0">
            <a:normAutofit fontScale="61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first model is one that  that look iteratively at the similarity between the embeddings of successive parts of the resume and key single or small group of words we chose.</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It extracts the parts with a similarity score higher than a threshold for at least one keyword.</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efficiency of this model is in the use of strong embedding features, especially trained on resume extraction tasks.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Second Model</a:t>
            </a:r>
            <a:endParaRPr b="0" lang="en-US" sz="4400" spc="-1" strike="noStrike">
              <a:latin typeface="Arial"/>
            </a:endParaRPr>
          </a:p>
        </p:txBody>
      </p:sp>
      <p:sp>
        <p:nvSpPr>
          <p:cNvPr id="95" name="CustomShape 2"/>
          <p:cNvSpPr/>
          <p:nvPr/>
        </p:nvSpPr>
        <p:spPr>
          <a:xfrm>
            <a:off x="548640" y="1375920"/>
            <a:ext cx="8869680" cy="3653280"/>
          </a:xfrm>
          <a:prstGeom prst="rect">
            <a:avLst/>
          </a:prstGeom>
          <a:noFill/>
          <a:ln>
            <a:noFill/>
          </a:ln>
        </p:spPr>
        <p:style>
          <a:lnRef idx="0"/>
          <a:fillRef idx="0"/>
          <a:effectRef idx="0"/>
          <a:fontRef idx="minor"/>
        </p:style>
        <p:txBody>
          <a:bodyPr lIns="0" rIns="0" tIns="0" bIns="0">
            <a:normAutofit fontScale="60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second model is a large model trained for summarization tasks.</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model is taken from HuggingFace.</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benefit of the model is the ability to output text that is not only a selection of parts from the resume.</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However, sometimes the output may be less information dense with some grammatical structure added (“cloud computing” and “he is a professional in cloud computing”).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u="sng">
                <a:solidFill>
                  <a:srgbClr val="000000"/>
                </a:solidFill>
                <a:uFillTx/>
                <a:latin typeface="Arial"/>
                <a:ea typeface="DejaVu Sans"/>
              </a:rPr>
              <a:t>Technical Detail</a:t>
            </a:r>
            <a:endParaRPr b="0" lang="en-US" sz="4400" spc="-1" strike="noStrike" u="sng">
              <a:uFillTx/>
              <a:latin typeface="Arial"/>
            </a:endParaRPr>
          </a:p>
        </p:txBody>
      </p:sp>
      <p:sp>
        <p:nvSpPr>
          <p:cNvPr id="97" name="CustomShape 2"/>
          <p:cNvSpPr/>
          <p:nvPr/>
        </p:nvSpPr>
        <p:spPr>
          <a:xfrm>
            <a:off x="91440" y="1554480"/>
            <a:ext cx="3310200" cy="3287520"/>
          </a:xfrm>
          <a:prstGeom prst="rect">
            <a:avLst/>
          </a:prstGeom>
          <a:noFill/>
          <a:ln>
            <a:noFill/>
          </a:ln>
        </p:spPr>
        <p:style>
          <a:lnRef idx="0"/>
          <a:fillRef idx="0"/>
          <a:effectRef idx="0"/>
          <a:fontRef idx="minor"/>
        </p:style>
        <p:txBody>
          <a:bodyPr lIns="0" rIns="0" tIns="0" bIns="0">
            <a:normAutofit fontScale="23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An approach for training the embeddings is to use triplet loss.</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goal is to train an anchor vector to be similar to our label (positive). Additionally, a “negative” sample can be used to increase dissimilarity with unwanted samples.</a:t>
            </a:r>
            <a:endParaRPr b="0" lang="en-US" sz="3200" spc="-1" strike="noStrike">
              <a:latin typeface="Arial"/>
            </a:endParaRPr>
          </a:p>
        </p:txBody>
      </p:sp>
      <p:pic>
        <p:nvPicPr>
          <p:cNvPr id="98" name="" descr=""/>
          <p:cNvPicPr/>
          <p:nvPr/>
        </p:nvPicPr>
        <p:blipFill>
          <a:blip r:embed="rId1"/>
          <a:stretch/>
        </p:blipFill>
        <p:spPr>
          <a:xfrm>
            <a:off x="4386960" y="1872360"/>
            <a:ext cx="5396400" cy="24246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38120" y="237744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END</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u="sng">
                <a:solidFill>
                  <a:srgbClr val="000000"/>
                </a:solidFill>
                <a:uFillTx/>
                <a:latin typeface="Arial"/>
                <a:ea typeface="DejaVu Sans"/>
              </a:rPr>
              <a:t>Resume Information Extraction</a:t>
            </a:r>
            <a:endParaRPr b="0" lang="en-US" sz="4400" spc="-1" strike="noStrike">
              <a:latin typeface="Arial"/>
            </a:endParaRPr>
          </a:p>
        </p:txBody>
      </p:sp>
      <p:pic>
        <p:nvPicPr>
          <p:cNvPr id="78" name="" descr=""/>
          <p:cNvPicPr/>
          <p:nvPr/>
        </p:nvPicPr>
        <p:blipFill>
          <a:blip r:embed="rId1"/>
          <a:stretch/>
        </p:blipFill>
        <p:spPr>
          <a:xfrm>
            <a:off x="4572000" y="1156320"/>
            <a:ext cx="4329360" cy="4329360"/>
          </a:xfrm>
          <a:prstGeom prst="rect">
            <a:avLst/>
          </a:prstGeom>
          <a:ln>
            <a:noFill/>
          </a:ln>
        </p:spPr>
      </p:pic>
      <p:sp>
        <p:nvSpPr>
          <p:cNvPr id="79" name="CustomShape 2"/>
          <p:cNvSpPr/>
          <p:nvPr/>
        </p:nvSpPr>
        <p:spPr>
          <a:xfrm>
            <a:off x="822960" y="1558080"/>
            <a:ext cx="2556000" cy="3287520"/>
          </a:xfrm>
          <a:prstGeom prst="rect">
            <a:avLst/>
          </a:prstGeom>
          <a:noFill/>
          <a:ln>
            <a:noFill/>
          </a:ln>
        </p:spPr>
        <p:style>
          <a:lnRef idx="0"/>
          <a:fillRef idx="0"/>
          <a:effectRef idx="0"/>
          <a:fontRef idx="minor"/>
        </p:style>
        <p:txBody>
          <a:bodyPr lIns="0" rIns="0" tIns="0" bIns="0">
            <a:normAutofit fontScale="68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Benefits:</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Automating workflows.</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Time saved.</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Talent identification eased.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365760" y="192024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u="sng">
                <a:solidFill>
                  <a:srgbClr val="000000"/>
                </a:solidFill>
                <a:uFillTx/>
                <a:latin typeface="Arial"/>
                <a:ea typeface="DejaVu Sans"/>
              </a:rPr>
              <a:t>Statistical Analysis of the Data</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1" name="" descr=""/>
          <p:cNvPicPr/>
          <p:nvPr/>
        </p:nvPicPr>
        <p:blipFill>
          <a:blip r:embed="rId1"/>
          <a:stretch/>
        </p:blipFill>
        <p:spPr>
          <a:xfrm>
            <a:off x="4389120" y="213840"/>
            <a:ext cx="5038560" cy="5180400"/>
          </a:xfrm>
          <a:prstGeom prst="rect">
            <a:avLst/>
          </a:prstGeom>
          <a:ln>
            <a:noFill/>
          </a:ln>
        </p:spPr>
      </p:pic>
      <p:sp>
        <p:nvSpPr>
          <p:cNvPr id="82" name="CustomShape 1"/>
          <p:cNvSpPr/>
          <p:nvPr/>
        </p:nvSpPr>
        <p:spPr>
          <a:xfrm>
            <a:off x="731520" y="1828800"/>
            <a:ext cx="2556000" cy="1324440"/>
          </a:xfrm>
          <a:prstGeom prst="rect">
            <a:avLst/>
          </a:prstGeom>
          <a:noFill/>
          <a:ln>
            <a:noFill/>
          </a:ln>
        </p:spPr>
        <p:style>
          <a:lnRef idx="0"/>
          <a:fillRef idx="0"/>
          <a:effectRef idx="0"/>
          <a:fontRef idx="minor"/>
        </p:style>
        <p:txBody>
          <a:bodyPr lIns="0" rIns="0" tIns="0" bIns="0">
            <a:normAutofit fontScale="33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average number of extracted words is around 5.</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3" name="" descr=""/>
          <p:cNvPicPr/>
          <p:nvPr/>
        </p:nvPicPr>
        <p:blipFill>
          <a:blip r:embed="rId1"/>
          <a:stretch/>
        </p:blipFill>
        <p:spPr>
          <a:xfrm>
            <a:off x="4023360" y="524160"/>
            <a:ext cx="4937040" cy="4870080"/>
          </a:xfrm>
          <a:prstGeom prst="rect">
            <a:avLst/>
          </a:prstGeom>
          <a:ln>
            <a:noFill/>
          </a:ln>
        </p:spPr>
      </p:pic>
      <p:sp>
        <p:nvSpPr>
          <p:cNvPr id="84" name="CustomShape 1"/>
          <p:cNvSpPr/>
          <p:nvPr/>
        </p:nvSpPr>
        <p:spPr>
          <a:xfrm>
            <a:off x="504000" y="1326600"/>
            <a:ext cx="255600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Average character counts is around 30</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Proposed Modeling technique</a:t>
            </a:r>
            <a:endParaRPr b="0" lang="en-US" sz="4400" spc="-1" strike="noStrike">
              <a:latin typeface="Arial"/>
            </a:endParaRPr>
          </a:p>
        </p:txBody>
      </p:sp>
      <p:sp>
        <p:nvSpPr>
          <p:cNvPr id="86" name="CustomShape 2"/>
          <p:cNvSpPr/>
          <p:nvPr/>
        </p:nvSpPr>
        <p:spPr>
          <a:xfrm>
            <a:off x="504000" y="1920240"/>
            <a:ext cx="907092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Sequential embeddings of tokens from the input text and similarity comparisons with a general semantic embedding of skills.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4000" y="1326600"/>
            <a:ext cx="2556000" cy="1964520"/>
          </a:xfrm>
          <a:prstGeom prst="rect">
            <a:avLst/>
          </a:prstGeom>
          <a:noFill/>
          <a:ln>
            <a:noFill/>
          </a:ln>
        </p:spPr>
        <p:style>
          <a:lnRef idx="0"/>
          <a:fillRef idx="0"/>
          <a:effectRef idx="0"/>
          <a:fontRef idx="minor"/>
        </p:style>
        <p:txBody>
          <a:bodyPr lIns="0" rIns="0" tIns="0" bIns="0">
            <a:normAutofit fontScale="27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We want words with similar semantic meanings to have a similar vector representation.</a:t>
            </a:r>
            <a:endParaRPr b="0" lang="en-US" sz="3200" spc="-1" strike="noStrike">
              <a:latin typeface="Arial"/>
            </a:endParaRPr>
          </a:p>
        </p:txBody>
      </p:sp>
      <p:pic>
        <p:nvPicPr>
          <p:cNvPr id="88" name="" descr=""/>
          <p:cNvPicPr/>
          <p:nvPr/>
        </p:nvPicPr>
        <p:blipFill>
          <a:blip r:embed="rId1"/>
          <a:stretch/>
        </p:blipFill>
        <p:spPr>
          <a:xfrm>
            <a:off x="3295800" y="640080"/>
            <a:ext cx="6213240" cy="44798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504000" y="1326600"/>
            <a:ext cx="3061440" cy="3061800"/>
          </a:xfrm>
          <a:prstGeom prst="rect">
            <a:avLst/>
          </a:prstGeom>
          <a:noFill/>
          <a:ln>
            <a:noFill/>
          </a:ln>
        </p:spPr>
        <p:style>
          <a:lnRef idx="0"/>
          <a:fillRef idx="0"/>
          <a:effectRef idx="0"/>
          <a:fontRef idx="minor"/>
        </p:style>
        <p:txBody>
          <a:bodyPr lIns="0" rIns="0" tIns="0" bIns="0">
            <a:normAutofit fontScale="76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We want all words with a semantic similarity with general skills to extract to be selected from the input.</a:t>
            </a:r>
            <a:endParaRPr b="0" lang="en-US" sz="3200" spc="-1" strike="noStrike">
              <a:latin typeface="Arial"/>
            </a:endParaRPr>
          </a:p>
        </p:txBody>
      </p:sp>
      <p:pic>
        <p:nvPicPr>
          <p:cNvPr id="90" name="" descr=""/>
          <p:cNvPicPr/>
          <p:nvPr/>
        </p:nvPicPr>
        <p:blipFill>
          <a:blip r:embed="rId1"/>
          <a:stretch/>
        </p:blipFill>
        <p:spPr>
          <a:xfrm>
            <a:off x="4023360" y="420120"/>
            <a:ext cx="5769360" cy="47912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640080" y="2011680"/>
            <a:ext cx="9070920" cy="962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u="sng">
                <a:solidFill>
                  <a:srgbClr val="000000"/>
                </a:solidFill>
                <a:uFillTx/>
                <a:latin typeface="Arial"/>
                <a:ea typeface="DejaVu Sans"/>
              </a:rPr>
              <a:t>Models Used</a:t>
            </a:r>
            <a:endParaRPr b="0" lang="en-US" sz="4400" spc="-1" strike="noStrike" u="sng">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LibreOffice/6.4.3.2$Windows_X86_64 LibreOffice_project/747b5d0ebf89f41c860ec2a39efd7cb15b54f2d8</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2024-09-16T12:01:24Z</dcterms:created>
  <dc:creator/>
  <dc:description/>
  <dc:language>en-US</dc:language>
  <cp:lastModifiedBy/>
  <dcterms:modified xsi:type="dcterms:W3CDTF">2024-09-30T18:43:08Z</dcterms:modified>
  <cp:revision>3</cp:revision>
  <dc:subject/>
  <dc:title/>
</cp:coreProperties>
</file>