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4"/>
  </p:notes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83" r:id="rId21"/>
    <p:sldId id="276" r:id="rId22"/>
    <p:sldId id="277" r:id="rId23"/>
    <p:sldId id="278" r:id="rId24"/>
    <p:sldId id="279" r:id="rId25"/>
    <p:sldId id="280" r:id="rId26"/>
    <p:sldId id="281" r:id="rId27"/>
    <p:sldId id="285" r:id="rId28"/>
    <p:sldId id="286" r:id="rId29"/>
    <p:sldId id="287" r:id="rId30"/>
    <p:sldId id="288" r:id="rId31"/>
    <p:sldId id="289" r:id="rId32"/>
    <p:sldId id="290" r:id="rId33"/>
    <p:sldId id="291" r:id="rId34"/>
    <p:sldId id="294" r:id="rId35"/>
    <p:sldId id="296" r:id="rId36"/>
    <p:sldId id="295" r:id="rId37"/>
    <p:sldId id="300" r:id="rId38"/>
    <p:sldId id="299" r:id="rId39"/>
    <p:sldId id="301" r:id="rId40"/>
    <p:sldId id="292" r:id="rId41"/>
    <p:sldId id="293" r:id="rId42"/>
    <p:sldId id="30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01F196-0F34-447F-867F-0C6F693F9D0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875A850-7C40-47FA-A729-E05027A385A9}">
      <dgm:prSet custT="1"/>
      <dgm:spPr/>
      <dgm:t>
        <a:bodyPr/>
        <a:lstStyle/>
        <a:p>
          <a:pPr algn="l" rtl="0"/>
          <a:r>
            <a:rPr lang="en-US" sz="2000" dirty="0" smtClean="0"/>
            <a:t>&lt;html&gt;</a:t>
          </a:r>
        </a:p>
        <a:p>
          <a:pPr algn="l"/>
          <a:r>
            <a:rPr lang="en-US" sz="2000" dirty="0" smtClean="0"/>
            <a:t>   &lt;head&gt;</a:t>
          </a:r>
        </a:p>
        <a:p>
          <a:pPr algn="l"/>
          <a:r>
            <a:rPr lang="en-US" sz="2000" dirty="0" smtClean="0"/>
            <a:t>     &lt;title&gt;FDP-SVNE&lt;/title&gt;</a:t>
          </a:r>
        </a:p>
        <a:p>
          <a:pPr algn="l"/>
          <a:r>
            <a:rPr lang="en-US" sz="2000" dirty="0" smtClean="0"/>
            <a:t>  &lt;/head&gt;</a:t>
          </a:r>
        </a:p>
        <a:p>
          <a:pPr algn="l"/>
          <a:r>
            <a:rPr lang="en-US" sz="2000" dirty="0" smtClean="0"/>
            <a:t> &lt;body&gt;</a:t>
          </a:r>
        </a:p>
        <a:p>
          <a:pPr algn="l"/>
          <a:r>
            <a:rPr lang="en-US" sz="2000" dirty="0" smtClean="0"/>
            <a:t>  &lt;?</a:t>
          </a:r>
          <a:r>
            <a:rPr lang="en-US" sz="2000" dirty="0" err="1" smtClean="0"/>
            <a:t>php</a:t>
          </a:r>
          <a:endParaRPr lang="en-US" sz="2000" dirty="0" smtClean="0"/>
        </a:p>
        <a:p>
          <a:pPr algn="l"/>
          <a:r>
            <a:rPr lang="pt-BR" sz="2000" dirty="0" smtClean="0"/>
            <a:t>   echo "Hello, World";</a:t>
          </a:r>
          <a:endParaRPr lang="en-US" sz="2000" dirty="0" smtClean="0"/>
        </a:p>
        <a:p>
          <a:pPr algn="l"/>
          <a:r>
            <a:rPr lang="en-US" sz="2000" dirty="0" smtClean="0"/>
            <a:t>  ?&gt;</a:t>
          </a:r>
        </a:p>
        <a:p>
          <a:pPr algn="l"/>
          <a:r>
            <a:rPr lang="en-US" sz="2000" dirty="0" smtClean="0"/>
            <a:t>&lt;/body&gt;</a:t>
          </a:r>
        </a:p>
        <a:p>
          <a:pPr algn="l"/>
          <a:r>
            <a:rPr lang="en-US" sz="2000" dirty="0" smtClean="0"/>
            <a:t>&lt;/html&gt;</a:t>
          </a:r>
          <a:endParaRPr lang="en-US" sz="2000" dirty="0"/>
        </a:p>
      </dgm:t>
    </dgm:pt>
    <dgm:pt modelId="{66A078F1-D901-4A5C-9B40-6394F013AB7E}" type="parTrans" cxnId="{3C848A2A-F1B5-493A-BA21-A5A0EE6D73F5}">
      <dgm:prSet/>
      <dgm:spPr/>
      <dgm:t>
        <a:bodyPr/>
        <a:lstStyle/>
        <a:p>
          <a:endParaRPr lang="en-US"/>
        </a:p>
      </dgm:t>
    </dgm:pt>
    <dgm:pt modelId="{0171CD65-5FD1-4944-8F71-F9A95E3AA883}" type="sibTrans" cxnId="{3C848A2A-F1B5-493A-BA21-A5A0EE6D73F5}">
      <dgm:prSet custT="1"/>
      <dgm:spPr/>
      <dgm:t>
        <a:bodyPr/>
        <a:lstStyle/>
        <a:p>
          <a:r>
            <a:rPr lang="en-US" sz="2000" dirty="0" smtClean="0">
              <a:solidFill>
                <a:schemeClr val="bg2">
                  <a:lumMod val="10000"/>
                </a:schemeClr>
              </a:solidFill>
            </a:rPr>
            <a:t>View In </a:t>
          </a:r>
        </a:p>
        <a:p>
          <a:r>
            <a:rPr lang="en-US" sz="2000" dirty="0" smtClean="0">
              <a:solidFill>
                <a:schemeClr val="bg2">
                  <a:lumMod val="10000"/>
                </a:schemeClr>
              </a:solidFill>
            </a:rPr>
            <a:t>Browser</a:t>
          </a:r>
          <a:endParaRPr lang="en-US" sz="2000" dirty="0">
            <a:solidFill>
              <a:schemeClr val="bg2">
                <a:lumMod val="10000"/>
              </a:schemeClr>
            </a:solidFill>
          </a:endParaRPr>
        </a:p>
      </dgm:t>
    </dgm:pt>
    <dgm:pt modelId="{34FF24FE-0C4A-427D-B3CD-C9880B82B7D3}">
      <dgm:prSet custT="1"/>
      <dgm:spPr/>
      <dgm:t>
        <a:bodyPr anchor="t" anchorCtr="0"/>
        <a:lstStyle/>
        <a:p>
          <a:pPr rtl="0"/>
          <a:r>
            <a:rPr lang="en-US" sz="2000" b="0" i="0" dirty="0" smtClean="0"/>
            <a:t>Hello, World</a:t>
          </a:r>
          <a:endParaRPr lang="en-US" sz="2000" dirty="0"/>
        </a:p>
      </dgm:t>
    </dgm:pt>
    <dgm:pt modelId="{1D1BB5B2-FCB5-4CE6-BF1F-AFAC54E8AA26}" type="parTrans" cxnId="{ACC7F4A7-6E90-4ADF-A8FF-4D36566580DC}">
      <dgm:prSet/>
      <dgm:spPr/>
      <dgm:t>
        <a:bodyPr/>
        <a:lstStyle/>
        <a:p>
          <a:endParaRPr lang="en-US"/>
        </a:p>
      </dgm:t>
    </dgm:pt>
    <dgm:pt modelId="{0DF206F0-0E6B-46F3-9A2E-156598931D54}" type="sibTrans" cxnId="{ACC7F4A7-6E90-4ADF-A8FF-4D36566580DC}">
      <dgm:prSet custT="1"/>
      <dgm:spPr/>
      <dgm:t>
        <a:bodyPr/>
        <a:lstStyle/>
        <a:p>
          <a:r>
            <a:rPr lang="en-US" sz="2000" dirty="0" smtClean="0">
              <a:solidFill>
                <a:schemeClr val="bg2">
                  <a:lumMod val="10000"/>
                </a:schemeClr>
              </a:solidFill>
            </a:rPr>
            <a:t>View Source</a:t>
          </a:r>
          <a:endParaRPr lang="en-US" sz="2000" dirty="0">
            <a:solidFill>
              <a:schemeClr val="bg2">
                <a:lumMod val="10000"/>
              </a:schemeClr>
            </a:solidFill>
          </a:endParaRPr>
        </a:p>
      </dgm:t>
    </dgm:pt>
    <dgm:pt modelId="{BFE833FC-4CE6-4512-9F20-BD8E4F2712CC}">
      <dgm:prSet custT="1"/>
      <dgm:spPr/>
      <dgm:t>
        <a:bodyPr/>
        <a:lstStyle/>
        <a:p>
          <a:pPr algn="l" rtl="0"/>
          <a:r>
            <a:rPr lang="en-US" sz="2000" dirty="0" smtClean="0"/>
            <a:t>&lt;html&gt; </a:t>
          </a:r>
        </a:p>
        <a:p>
          <a:pPr algn="l"/>
          <a:r>
            <a:rPr lang="en-US" sz="2000" dirty="0" smtClean="0"/>
            <a:t>&lt;head&gt; </a:t>
          </a:r>
        </a:p>
        <a:p>
          <a:pPr algn="l"/>
          <a:r>
            <a:rPr lang="en-US" sz="2000" dirty="0" smtClean="0"/>
            <a:t>&lt;title&gt;FDP-SVNE&lt;/title&gt; </a:t>
          </a:r>
        </a:p>
        <a:p>
          <a:pPr algn="l"/>
          <a:r>
            <a:rPr lang="en-US" sz="2000" dirty="0" smtClean="0"/>
            <a:t>&lt;/head&gt; </a:t>
          </a:r>
        </a:p>
        <a:p>
          <a:pPr algn="l"/>
          <a:r>
            <a:rPr lang="en-US" sz="2000" dirty="0" smtClean="0"/>
            <a:t>&lt;body&gt; </a:t>
          </a:r>
        </a:p>
        <a:p>
          <a:pPr algn="l"/>
          <a:r>
            <a:rPr lang="en-US" sz="2000" dirty="0" smtClean="0"/>
            <a:t>Hello, World&lt;/body&gt; </a:t>
          </a:r>
        </a:p>
        <a:p>
          <a:pPr algn="l"/>
          <a:r>
            <a:rPr lang="en-US" sz="2000" dirty="0" smtClean="0"/>
            <a:t>&lt;/html&gt;</a:t>
          </a:r>
          <a:endParaRPr lang="en-US" sz="2000" dirty="0"/>
        </a:p>
      </dgm:t>
    </dgm:pt>
    <dgm:pt modelId="{31F7EF97-E36F-4E34-99E5-E99EE1B606C5}" type="parTrans" cxnId="{8DA53608-A15A-4638-BE91-BEE4C540899A}">
      <dgm:prSet/>
      <dgm:spPr/>
      <dgm:t>
        <a:bodyPr/>
        <a:lstStyle/>
        <a:p>
          <a:endParaRPr lang="en-US"/>
        </a:p>
      </dgm:t>
    </dgm:pt>
    <dgm:pt modelId="{B04CEB6F-7386-463C-9662-3C240D8B7B5D}" type="sibTrans" cxnId="{8DA53608-A15A-4638-BE91-BEE4C540899A}">
      <dgm:prSet/>
      <dgm:spPr/>
      <dgm:t>
        <a:bodyPr/>
        <a:lstStyle/>
        <a:p>
          <a:endParaRPr lang="en-US"/>
        </a:p>
      </dgm:t>
    </dgm:pt>
    <dgm:pt modelId="{0C0F1FA8-8EBD-45D6-A226-2C9D630FAA3F}" type="pres">
      <dgm:prSet presAssocID="{4901F196-0F34-447F-867F-0C6F693F9D06}" presName="Name0" presStyleCnt="0">
        <dgm:presLayoutVars>
          <dgm:dir/>
          <dgm:resizeHandles val="exact"/>
        </dgm:presLayoutVars>
      </dgm:prSet>
      <dgm:spPr/>
      <dgm:t>
        <a:bodyPr/>
        <a:lstStyle/>
        <a:p>
          <a:endParaRPr lang="en-US"/>
        </a:p>
      </dgm:t>
    </dgm:pt>
    <dgm:pt modelId="{A661AD98-86C5-4AFF-8ADC-1F5DD0EFF71D}" type="pres">
      <dgm:prSet presAssocID="{F875A850-7C40-47FA-A729-E05027A385A9}" presName="node" presStyleLbl="node1" presStyleIdx="0" presStyleCnt="3" custScaleX="185708" custScaleY="284119" custLinFactNeighborX="45267">
        <dgm:presLayoutVars>
          <dgm:bulletEnabled val="1"/>
        </dgm:presLayoutVars>
      </dgm:prSet>
      <dgm:spPr/>
      <dgm:t>
        <a:bodyPr/>
        <a:lstStyle/>
        <a:p>
          <a:endParaRPr lang="en-US"/>
        </a:p>
      </dgm:t>
    </dgm:pt>
    <dgm:pt modelId="{26ECF01C-11CE-4A7A-8E4F-3D994943D63B}" type="pres">
      <dgm:prSet presAssocID="{0171CD65-5FD1-4944-8F71-F9A95E3AA883}" presName="sibTrans" presStyleLbl="sibTrans2D1" presStyleIdx="0" presStyleCnt="2" custScaleX="423712" custScaleY="568995"/>
      <dgm:spPr/>
      <dgm:t>
        <a:bodyPr/>
        <a:lstStyle/>
        <a:p>
          <a:endParaRPr lang="en-US"/>
        </a:p>
      </dgm:t>
    </dgm:pt>
    <dgm:pt modelId="{831BDAB2-BD2E-4269-93AA-DB4D53EDE90E}" type="pres">
      <dgm:prSet presAssocID="{0171CD65-5FD1-4944-8F71-F9A95E3AA883}" presName="connectorText" presStyleLbl="sibTrans2D1" presStyleIdx="0" presStyleCnt="2"/>
      <dgm:spPr/>
      <dgm:t>
        <a:bodyPr/>
        <a:lstStyle/>
        <a:p>
          <a:endParaRPr lang="en-US"/>
        </a:p>
      </dgm:t>
    </dgm:pt>
    <dgm:pt modelId="{E55AE884-EAB3-4E56-9A9D-D54F399F5777}" type="pres">
      <dgm:prSet presAssocID="{34FF24FE-0C4A-427D-B3CD-C9880B82B7D3}" presName="node" presStyleLbl="node1" presStyleIdx="1" presStyleCnt="3" custScaleX="103013" custScaleY="272977">
        <dgm:presLayoutVars>
          <dgm:bulletEnabled val="1"/>
        </dgm:presLayoutVars>
      </dgm:prSet>
      <dgm:spPr/>
      <dgm:t>
        <a:bodyPr/>
        <a:lstStyle/>
        <a:p>
          <a:endParaRPr lang="en-US"/>
        </a:p>
      </dgm:t>
    </dgm:pt>
    <dgm:pt modelId="{2DD749A6-332A-4E44-A829-4895388918D7}" type="pres">
      <dgm:prSet presAssocID="{0DF206F0-0E6B-46F3-9A2E-156598931D54}" presName="sibTrans" presStyleLbl="sibTrans2D1" presStyleIdx="1" presStyleCnt="2" custScaleX="383145" custScaleY="490513"/>
      <dgm:spPr/>
      <dgm:t>
        <a:bodyPr/>
        <a:lstStyle/>
        <a:p>
          <a:endParaRPr lang="en-US"/>
        </a:p>
      </dgm:t>
    </dgm:pt>
    <dgm:pt modelId="{7968361F-EE0D-470C-B7FE-28D598AC3016}" type="pres">
      <dgm:prSet presAssocID="{0DF206F0-0E6B-46F3-9A2E-156598931D54}" presName="connectorText" presStyleLbl="sibTrans2D1" presStyleIdx="1" presStyleCnt="2"/>
      <dgm:spPr/>
      <dgm:t>
        <a:bodyPr/>
        <a:lstStyle/>
        <a:p>
          <a:endParaRPr lang="en-US"/>
        </a:p>
      </dgm:t>
    </dgm:pt>
    <dgm:pt modelId="{6D978719-2C22-499E-8BA6-8E7711C1F173}" type="pres">
      <dgm:prSet presAssocID="{BFE833FC-4CE6-4512-9F20-BD8E4F2712CC}" presName="node" presStyleLbl="node1" presStyleIdx="2" presStyleCnt="3" custScaleX="187369" custScaleY="272977">
        <dgm:presLayoutVars>
          <dgm:bulletEnabled val="1"/>
        </dgm:presLayoutVars>
      </dgm:prSet>
      <dgm:spPr/>
      <dgm:t>
        <a:bodyPr/>
        <a:lstStyle/>
        <a:p>
          <a:endParaRPr lang="en-US"/>
        </a:p>
      </dgm:t>
    </dgm:pt>
  </dgm:ptLst>
  <dgm:cxnLst>
    <dgm:cxn modelId="{082AA87C-68AC-43BC-862D-A6BABE198F8D}" type="presOf" srcId="{F875A850-7C40-47FA-A729-E05027A385A9}" destId="{A661AD98-86C5-4AFF-8ADC-1F5DD0EFF71D}" srcOrd="0" destOrd="0" presId="urn:microsoft.com/office/officeart/2005/8/layout/process1"/>
    <dgm:cxn modelId="{E25FC24E-CA8E-4510-BBCC-88430D4A804E}" type="presOf" srcId="{34FF24FE-0C4A-427D-B3CD-C9880B82B7D3}" destId="{E55AE884-EAB3-4E56-9A9D-D54F399F5777}" srcOrd="0" destOrd="0" presId="urn:microsoft.com/office/officeart/2005/8/layout/process1"/>
    <dgm:cxn modelId="{D3DCA4BD-29CA-424F-A516-F213509F9334}" type="presOf" srcId="{0171CD65-5FD1-4944-8F71-F9A95E3AA883}" destId="{26ECF01C-11CE-4A7A-8E4F-3D994943D63B}" srcOrd="0" destOrd="0" presId="urn:microsoft.com/office/officeart/2005/8/layout/process1"/>
    <dgm:cxn modelId="{5CA53069-F5B6-4475-90B6-33F039688727}" type="presOf" srcId="{4901F196-0F34-447F-867F-0C6F693F9D06}" destId="{0C0F1FA8-8EBD-45D6-A226-2C9D630FAA3F}" srcOrd="0" destOrd="0" presId="urn:microsoft.com/office/officeart/2005/8/layout/process1"/>
    <dgm:cxn modelId="{61C9A26E-091F-402E-B782-6EC9ACB1B011}" type="presOf" srcId="{0171CD65-5FD1-4944-8F71-F9A95E3AA883}" destId="{831BDAB2-BD2E-4269-93AA-DB4D53EDE90E}" srcOrd="1" destOrd="0" presId="urn:microsoft.com/office/officeart/2005/8/layout/process1"/>
    <dgm:cxn modelId="{8DA53608-A15A-4638-BE91-BEE4C540899A}" srcId="{4901F196-0F34-447F-867F-0C6F693F9D06}" destId="{BFE833FC-4CE6-4512-9F20-BD8E4F2712CC}" srcOrd="2" destOrd="0" parTransId="{31F7EF97-E36F-4E34-99E5-E99EE1B606C5}" sibTransId="{B04CEB6F-7386-463C-9662-3C240D8B7B5D}"/>
    <dgm:cxn modelId="{0C5DE0E2-78F3-4D47-B3A0-9DADFA05297A}" type="presOf" srcId="{BFE833FC-4CE6-4512-9F20-BD8E4F2712CC}" destId="{6D978719-2C22-499E-8BA6-8E7711C1F173}" srcOrd="0" destOrd="0" presId="urn:microsoft.com/office/officeart/2005/8/layout/process1"/>
    <dgm:cxn modelId="{5021C7FD-A1C8-4061-B445-6C4951C17C93}" type="presOf" srcId="{0DF206F0-0E6B-46F3-9A2E-156598931D54}" destId="{2DD749A6-332A-4E44-A829-4895388918D7}" srcOrd="0" destOrd="0" presId="urn:microsoft.com/office/officeart/2005/8/layout/process1"/>
    <dgm:cxn modelId="{ACC7F4A7-6E90-4ADF-A8FF-4D36566580DC}" srcId="{4901F196-0F34-447F-867F-0C6F693F9D06}" destId="{34FF24FE-0C4A-427D-B3CD-C9880B82B7D3}" srcOrd="1" destOrd="0" parTransId="{1D1BB5B2-FCB5-4CE6-BF1F-AFAC54E8AA26}" sibTransId="{0DF206F0-0E6B-46F3-9A2E-156598931D54}"/>
    <dgm:cxn modelId="{3C848A2A-F1B5-493A-BA21-A5A0EE6D73F5}" srcId="{4901F196-0F34-447F-867F-0C6F693F9D06}" destId="{F875A850-7C40-47FA-A729-E05027A385A9}" srcOrd="0" destOrd="0" parTransId="{66A078F1-D901-4A5C-9B40-6394F013AB7E}" sibTransId="{0171CD65-5FD1-4944-8F71-F9A95E3AA883}"/>
    <dgm:cxn modelId="{2C723C59-8130-4CA1-9936-74E0BC63051D}" type="presOf" srcId="{0DF206F0-0E6B-46F3-9A2E-156598931D54}" destId="{7968361F-EE0D-470C-B7FE-28D598AC3016}" srcOrd="1" destOrd="0" presId="urn:microsoft.com/office/officeart/2005/8/layout/process1"/>
    <dgm:cxn modelId="{E325CABB-0894-41E0-9882-0C4D3325661F}" type="presParOf" srcId="{0C0F1FA8-8EBD-45D6-A226-2C9D630FAA3F}" destId="{A661AD98-86C5-4AFF-8ADC-1F5DD0EFF71D}" srcOrd="0" destOrd="0" presId="urn:microsoft.com/office/officeart/2005/8/layout/process1"/>
    <dgm:cxn modelId="{2F8BFE15-DEEA-454C-B6AD-E529D95CCE96}" type="presParOf" srcId="{0C0F1FA8-8EBD-45D6-A226-2C9D630FAA3F}" destId="{26ECF01C-11CE-4A7A-8E4F-3D994943D63B}" srcOrd="1" destOrd="0" presId="urn:microsoft.com/office/officeart/2005/8/layout/process1"/>
    <dgm:cxn modelId="{7076E2F8-BAFD-406E-8446-BF24BA6D1364}" type="presParOf" srcId="{26ECF01C-11CE-4A7A-8E4F-3D994943D63B}" destId="{831BDAB2-BD2E-4269-93AA-DB4D53EDE90E}" srcOrd="0" destOrd="0" presId="urn:microsoft.com/office/officeart/2005/8/layout/process1"/>
    <dgm:cxn modelId="{6ECBE86A-771C-4925-9E60-C5C7115ABBBC}" type="presParOf" srcId="{0C0F1FA8-8EBD-45D6-A226-2C9D630FAA3F}" destId="{E55AE884-EAB3-4E56-9A9D-D54F399F5777}" srcOrd="2" destOrd="0" presId="urn:microsoft.com/office/officeart/2005/8/layout/process1"/>
    <dgm:cxn modelId="{CF40135C-7CE4-49EC-A287-11EA5220AB02}" type="presParOf" srcId="{0C0F1FA8-8EBD-45D6-A226-2C9D630FAA3F}" destId="{2DD749A6-332A-4E44-A829-4895388918D7}" srcOrd="3" destOrd="0" presId="urn:microsoft.com/office/officeart/2005/8/layout/process1"/>
    <dgm:cxn modelId="{6D99ACB2-FF08-48F4-83CB-CE1F8DB4DC56}" type="presParOf" srcId="{2DD749A6-332A-4E44-A829-4895388918D7}" destId="{7968361F-EE0D-470C-B7FE-28D598AC3016}" srcOrd="0" destOrd="0" presId="urn:microsoft.com/office/officeart/2005/8/layout/process1"/>
    <dgm:cxn modelId="{18D9AF99-E8BA-487C-BB21-0B791E544110}" type="presParOf" srcId="{0C0F1FA8-8EBD-45D6-A226-2C9D630FAA3F}" destId="{6D978719-2C22-499E-8BA6-8E7711C1F173}" srcOrd="4"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513AA-F8C7-4EAD-805C-19E231655437}" type="datetimeFigureOut">
              <a:rPr lang="en-US" smtClean="0"/>
              <a:pPr/>
              <a:t>9/23/2016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3B71B-9623-4442-896C-04BEFAA065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A3B71B-9623-4442-896C-04BEFAA0659C}"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Ex1.php</a:t>
            </a:r>
          </a:p>
        </p:txBody>
      </p:sp>
      <p:sp>
        <p:nvSpPr>
          <p:cNvPr id="4" name="Slide Number Placeholder 3"/>
          <p:cNvSpPr>
            <a:spLocks noGrp="1"/>
          </p:cNvSpPr>
          <p:nvPr>
            <p:ph type="sldNum" sz="quarter" idx="10"/>
          </p:nvPr>
        </p:nvSpPr>
        <p:spPr/>
        <p:txBody>
          <a:bodyPr/>
          <a:lstStyle/>
          <a:p>
            <a:fld id="{A2A3B71B-9623-4442-896C-04BEFAA0659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163D2CA-4C64-4B85-994F-769136ABD7E1}" type="datetime1">
              <a:rPr lang="en-US" smtClean="0"/>
              <a:t>9/24/2016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4C29D06-D1D4-4352-B4FB-A67E09986B9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A05C0C-377E-4001-8923-F2353CA303F1}" type="datetime1">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9D06-D1D4-4352-B4FB-A67E09986B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2793DE-29AB-4992-99C9-6A1171D9B070}" type="datetime1">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9D06-D1D4-4352-B4FB-A67E09986B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8CC81DC-0987-41B7-8B39-EBD5E372F298}" type="datetime1">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9D06-D1D4-4352-B4FB-A67E09986B9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15AC02-6A99-4E88-B7CA-EA8BD8941A9E}" type="datetime1">
              <a:rPr lang="en-US" smtClean="0"/>
              <a:t>9/24/2016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4C29D06-D1D4-4352-B4FB-A67E09986B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61AF2AF-EAA4-480C-8BD3-2BACAD65C844}" type="datetime1">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9D06-D1D4-4352-B4FB-A67E09986B9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ADD684B-B0D0-4289-9F85-6864A99FBED1}" type="datetime1">
              <a:rPr lang="en-US" smtClean="0"/>
              <a:t>9/24/2016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29D06-D1D4-4352-B4FB-A67E09986B9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DCB66B-6ABF-4347-9CF2-2818CF9BE49F}" type="datetime1">
              <a:rPr lang="en-US" smtClean="0"/>
              <a:t>9/24/2016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29D06-D1D4-4352-B4FB-A67E09986B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85693-39B6-4DC7-8F80-CD43339E800C}" type="datetime1">
              <a:rPr lang="en-US" smtClean="0"/>
              <a:t>9/24/2016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29D06-D1D4-4352-B4FB-A67E09986B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444CF8-4131-4EE9-9703-C407A3BFA4DB}" type="datetime1">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9D06-D1D4-4352-B4FB-A67E09986B9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121A12-E119-433C-8D70-B1BD67A32E8A}" type="datetime1">
              <a:rPr lang="en-US" smtClean="0"/>
              <a:t>9/24/2016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4C29D06-D1D4-4352-B4FB-A67E09986B9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1CC1682-20D4-4C97-83C6-3AE55F9A8D69}" type="datetime1">
              <a:rPr lang="en-US" smtClean="0"/>
              <a:t>9/24/2016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4C29D06-D1D4-4352-B4FB-A67E09986B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php.net/manual"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solidFill>
                  <a:schemeClr val="accent1">
                    <a:lumMod val="75000"/>
                  </a:schemeClr>
                </a:solidFill>
              </a:rPr>
              <a:t>Ashraf</a:t>
            </a:r>
            <a:r>
              <a:rPr lang="en-US" dirty="0" smtClean="0">
                <a:solidFill>
                  <a:schemeClr val="accent1">
                    <a:lumMod val="75000"/>
                  </a:schemeClr>
                </a:solidFill>
              </a:rPr>
              <a:t> Ali </a:t>
            </a:r>
            <a:r>
              <a:rPr lang="en-US" dirty="0" err="1" smtClean="0">
                <a:solidFill>
                  <a:schemeClr val="accent1">
                    <a:lumMod val="75000"/>
                  </a:schemeClr>
                </a:solidFill>
              </a:rPr>
              <a:t>Shaik</a:t>
            </a:r>
            <a:r>
              <a:rPr lang="en-US" dirty="0" smtClean="0">
                <a:solidFill>
                  <a:schemeClr val="accent1">
                    <a:lumMod val="75000"/>
                  </a:schemeClr>
                </a:solidFill>
              </a:rPr>
              <a:t>,</a:t>
            </a:r>
          </a:p>
          <a:p>
            <a:r>
              <a:rPr lang="en-US" dirty="0" smtClean="0">
                <a:solidFill>
                  <a:schemeClr val="accent1">
                    <a:lumMod val="75000"/>
                  </a:schemeClr>
                </a:solidFill>
              </a:rPr>
              <a:t>Asst Professor,</a:t>
            </a:r>
          </a:p>
          <a:p>
            <a:r>
              <a:rPr lang="en-US" dirty="0" smtClean="0">
                <a:solidFill>
                  <a:schemeClr val="accent1">
                    <a:lumMod val="75000"/>
                  </a:schemeClr>
                </a:solidFill>
              </a:rPr>
              <a:t>Dept Of CSSE</a:t>
            </a:r>
            <a:endParaRPr lang="en-US" dirty="0">
              <a:solidFill>
                <a:schemeClr val="accent1">
                  <a:lumMod val="75000"/>
                </a:schemeClr>
              </a:solidFill>
            </a:endParaRPr>
          </a:p>
        </p:txBody>
      </p:sp>
      <p:sp>
        <p:nvSpPr>
          <p:cNvPr id="2" name="Title 1"/>
          <p:cNvSpPr>
            <a:spLocks noGrp="1"/>
          </p:cNvSpPr>
          <p:nvPr>
            <p:ph type="ctrTitle"/>
          </p:nvPr>
        </p:nvSpPr>
        <p:spPr>
          <a:xfrm>
            <a:off x="685800" y="1447800"/>
            <a:ext cx="7772400" cy="1470025"/>
          </a:xfrm>
        </p:spPr>
        <p:txBody>
          <a:bodyPr>
            <a:normAutofit/>
          </a:bodyPr>
          <a:lstStyle/>
          <a:p>
            <a:r>
              <a:rPr lang="en-US" dirty="0" smtClean="0">
                <a:latin typeface="Bookman Old Style" pitchFamily="18" charset="0"/>
              </a:rPr>
              <a:t>Developing Web Applications with PHP</a:t>
            </a:r>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562600"/>
          </a:xfrm>
        </p:spPr>
        <p:txBody>
          <a:bodyPr/>
          <a:lstStyle/>
          <a:p>
            <a:pPr>
              <a:buNone/>
            </a:pPr>
            <a:r>
              <a:rPr lang="en-US" sz="2800" b="1" dirty="0" smtClean="0"/>
              <a:t>Basics of syntax</a:t>
            </a:r>
          </a:p>
          <a:p>
            <a:pPr>
              <a:defRPr/>
            </a:pPr>
            <a:r>
              <a:rPr lang="en-US" sz="2800" dirty="0" smtClean="0"/>
              <a:t>Scripting block starts with  </a:t>
            </a:r>
            <a:r>
              <a:rPr lang="en-US" sz="2800" b="1" dirty="0" smtClean="0">
                <a:solidFill>
                  <a:srgbClr val="0070C0"/>
                </a:solidFill>
              </a:rPr>
              <a:t>&lt;?</a:t>
            </a:r>
            <a:r>
              <a:rPr lang="en-US" sz="2800" b="1" dirty="0" err="1" smtClean="0">
                <a:solidFill>
                  <a:srgbClr val="0070C0"/>
                </a:solidFill>
              </a:rPr>
              <a:t>php</a:t>
            </a:r>
            <a:r>
              <a:rPr lang="en-US" sz="2800" dirty="0" smtClean="0">
                <a:solidFill>
                  <a:srgbClr val="0070C0"/>
                </a:solidFill>
              </a:rPr>
              <a:t> </a:t>
            </a:r>
            <a:r>
              <a:rPr lang="en-US" sz="2800" dirty="0" smtClean="0"/>
              <a:t>and ends with </a:t>
            </a:r>
            <a:r>
              <a:rPr lang="en-US" sz="2800" b="1" dirty="0" smtClean="0">
                <a:solidFill>
                  <a:srgbClr val="0070C0"/>
                </a:solidFill>
              </a:rPr>
              <a:t>?&gt;</a:t>
            </a:r>
            <a:endParaRPr lang="en-US" sz="2800" dirty="0" smtClean="0"/>
          </a:p>
          <a:p>
            <a:pPr>
              <a:defRPr/>
            </a:pPr>
            <a:r>
              <a:rPr lang="en-US" sz="2800" dirty="0" smtClean="0"/>
              <a:t>Each code line in PHP must end with a (</a:t>
            </a:r>
            <a:r>
              <a:rPr lang="en-US" sz="2800" b="1" dirty="0" smtClean="0">
                <a:solidFill>
                  <a:srgbClr val="0070C0"/>
                </a:solidFill>
              </a:rPr>
              <a:t>;</a:t>
            </a:r>
            <a:r>
              <a:rPr lang="en-US" sz="2800" dirty="0" smtClean="0"/>
              <a:t>)</a:t>
            </a:r>
            <a:endParaRPr lang="en-US" sz="2800" b="1" dirty="0" smtClean="0"/>
          </a:p>
          <a:p>
            <a:pPr>
              <a:defRPr/>
            </a:pPr>
            <a:r>
              <a:rPr lang="en-US" sz="2800" dirty="0" smtClean="0"/>
              <a:t>Comments</a:t>
            </a:r>
          </a:p>
          <a:p>
            <a:pPr lvl="1">
              <a:defRPr/>
            </a:pPr>
            <a:r>
              <a:rPr lang="en-US" sz="3200" b="1" dirty="0" smtClean="0">
                <a:solidFill>
                  <a:srgbClr val="0070C0"/>
                </a:solidFill>
              </a:rPr>
              <a:t>//</a:t>
            </a:r>
            <a:r>
              <a:rPr lang="en-US" sz="3200" b="1" dirty="0" smtClean="0"/>
              <a:t> ,</a:t>
            </a:r>
            <a:r>
              <a:rPr lang="en-US" sz="3200" b="1" dirty="0" smtClean="0">
                <a:solidFill>
                  <a:srgbClr val="0070C0"/>
                </a:solidFill>
              </a:rPr>
              <a:t>#</a:t>
            </a:r>
            <a:r>
              <a:rPr lang="en-US" sz="3200" dirty="0" smtClean="0"/>
              <a:t> </a:t>
            </a:r>
            <a:r>
              <a:rPr lang="en-US" sz="3200" i="1" dirty="0" smtClean="0"/>
              <a:t>comment</a:t>
            </a:r>
          </a:p>
          <a:p>
            <a:pPr lvl="1">
              <a:defRPr/>
            </a:pPr>
            <a:r>
              <a:rPr lang="en-US" sz="3200" b="1" dirty="0" smtClean="0">
                <a:solidFill>
                  <a:srgbClr val="0070C0"/>
                </a:solidFill>
              </a:rPr>
              <a:t>/*</a:t>
            </a:r>
            <a:r>
              <a:rPr lang="en-US" sz="3200" dirty="0" smtClean="0"/>
              <a:t> </a:t>
            </a:r>
            <a:r>
              <a:rPr lang="en-US" sz="3200" i="1" dirty="0" smtClean="0"/>
              <a:t>comment </a:t>
            </a:r>
            <a:r>
              <a:rPr lang="en-US" sz="3200" b="1" dirty="0" smtClean="0">
                <a:solidFill>
                  <a:srgbClr val="0070C0"/>
                </a:solidFill>
              </a:rPr>
              <a:t>*/</a:t>
            </a:r>
          </a:p>
          <a:p>
            <a:pPr marL="273050" lvl="1">
              <a:spcBef>
                <a:spcPts val="600"/>
              </a:spcBef>
              <a:buSzPct val="70000"/>
              <a:buFont typeface="Wingdings" pitchFamily="2" charset="2"/>
              <a:buChar char=""/>
              <a:defRPr/>
            </a:pPr>
            <a:r>
              <a:rPr lang="en-US" sz="2800" dirty="0" smtClean="0"/>
              <a:t>Writing of the plain text</a:t>
            </a:r>
          </a:p>
          <a:p>
            <a:pPr marL="547687" lvl="2">
              <a:spcBef>
                <a:spcPts val="600"/>
              </a:spcBef>
              <a:buSzPct val="70000"/>
              <a:defRPr/>
            </a:pPr>
            <a:r>
              <a:rPr lang="en-US" sz="2800" b="1" dirty="0" smtClean="0">
                <a:solidFill>
                  <a:srgbClr val="0070C0"/>
                </a:solidFill>
              </a:rPr>
              <a:t>Echo</a:t>
            </a:r>
            <a:r>
              <a:rPr lang="en-US" sz="2800" dirty="0" smtClean="0"/>
              <a:t> </a:t>
            </a:r>
            <a:r>
              <a:rPr lang="en-US" sz="2800" dirty="0" smtClean="0">
                <a:solidFill>
                  <a:srgbClr val="0070C0"/>
                </a:solidFill>
              </a:rPr>
              <a:t>“</a:t>
            </a:r>
            <a:r>
              <a:rPr lang="en-US" sz="2800" i="1" dirty="0" smtClean="0"/>
              <a:t>text</a:t>
            </a:r>
            <a:r>
              <a:rPr lang="en-US" sz="2800" dirty="0" smtClean="0">
                <a:solidFill>
                  <a:srgbClr val="0070C0"/>
                </a:solidFill>
              </a:rPr>
              <a:t>”</a:t>
            </a:r>
          </a:p>
          <a:p>
            <a:pPr marL="547687" lvl="2" algn="just">
              <a:spcBef>
                <a:spcPts val="600"/>
              </a:spcBef>
              <a:buSzPct val="70000"/>
              <a:defRPr/>
            </a:pPr>
            <a:r>
              <a:rPr lang="en-US" sz="2800" b="1" dirty="0" smtClean="0">
                <a:solidFill>
                  <a:srgbClr val="0070C0"/>
                </a:solidFill>
              </a:rPr>
              <a:t>print </a:t>
            </a:r>
            <a:r>
              <a:rPr lang="en-US" sz="2800" dirty="0" smtClean="0">
                <a:solidFill>
                  <a:srgbClr val="0070C0"/>
                </a:solidFill>
              </a:rPr>
              <a:t>“</a:t>
            </a:r>
            <a:r>
              <a:rPr lang="en-US" sz="2800" i="1" dirty="0" smtClean="0"/>
              <a:t>text</a:t>
            </a:r>
            <a:r>
              <a:rPr lang="en-US" sz="2800" dirty="0" smtClean="0">
                <a:solidFill>
                  <a:srgbClr val="0070C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graphicFrame>
        <p:nvGraphicFramePr>
          <p:cNvPr id="5" name="Content Placeholder 4"/>
          <p:cNvGraphicFramePr>
            <a:graphicFrameLocks noGrp="1"/>
          </p:cNvGraphicFramePr>
          <p:nvPr>
            <p:ph sz="quarter" idx="1"/>
          </p:nvPr>
        </p:nvGraphicFramePr>
        <p:xfrm>
          <a:off x="228600" y="1752600"/>
          <a:ext cx="8763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304800" y="990600"/>
            <a:ext cx="7772400" cy="533400"/>
          </a:xfrm>
          <a:prstGeom prst="rect">
            <a:avLst/>
          </a:prstGeom>
        </p:spPr>
        <p:txBody>
          <a:bodyPr bIns="91440" anchor="b" anchorCtr="0">
            <a:noAutofit/>
          </a:bodyPr>
          <a:lstStyle/>
          <a:p>
            <a:pPr marL="274320" marR="0" lvl="0" indent="-274320" defTabSz="914400" fontAlgn="auto">
              <a:lnSpc>
                <a:spcPct val="100000"/>
              </a:lnSpc>
              <a:spcBef>
                <a:spcPts val="580"/>
              </a:spcBef>
              <a:spcAft>
                <a:spcPts val="0"/>
              </a:spcAft>
              <a:buClr>
                <a:schemeClr val="accent1"/>
              </a:buClr>
              <a:buSzPct val="85000"/>
              <a:tabLst/>
              <a:defRPr/>
            </a:pPr>
            <a:r>
              <a:rPr lang="en-US" sz="2800" b="1" dirty="0"/>
              <a:t>Hello World </a:t>
            </a:r>
            <a:r>
              <a:rPr lang="en-US" sz="2800" b="1" dirty="0" smtClean="0"/>
              <a:t>in PHP</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715000"/>
          </a:xfrm>
        </p:spPr>
        <p:txBody>
          <a:bodyPr>
            <a:normAutofit/>
          </a:bodyPr>
          <a:lstStyle/>
          <a:p>
            <a:pPr>
              <a:buNone/>
            </a:pPr>
            <a:r>
              <a:rPr lang="en-US" sz="3300" b="1" dirty="0" smtClean="0"/>
              <a:t>Variables</a:t>
            </a:r>
          </a:p>
          <a:p>
            <a:r>
              <a:rPr lang="en-US" dirty="0" smtClean="0"/>
              <a:t>Always starts with $ and letter or underscore. Can be composed of numbers, underscores, and letters.</a:t>
            </a:r>
          </a:p>
          <a:p>
            <a:pPr>
              <a:buNone/>
            </a:pPr>
            <a:r>
              <a:rPr lang="en-US" dirty="0" smtClean="0"/>
              <a:t>		</a:t>
            </a:r>
            <a:r>
              <a:rPr lang="en-US" sz="2400" i="1" dirty="0" smtClean="0">
                <a:latin typeface="Courier New" pitchFamily="49" charset="0"/>
                <a:cs typeface="Courier New" pitchFamily="49" charset="0"/>
              </a:rPr>
              <a:t>$</a:t>
            </a:r>
            <a:r>
              <a:rPr lang="en-US" sz="2400" i="1" dirty="0" err="1" smtClean="0">
                <a:latin typeface="Courier New" pitchFamily="49" charset="0"/>
                <a:cs typeface="Courier New" pitchFamily="49" charset="0"/>
              </a:rPr>
              <a:t>my_var</a:t>
            </a:r>
            <a:r>
              <a:rPr lang="en-US" sz="2400" i="1" dirty="0" smtClean="0">
                <a:latin typeface="Courier New" pitchFamily="49" charset="0"/>
                <a:cs typeface="Courier New" pitchFamily="49" charset="0"/>
              </a:rPr>
              <a:t> = 10;</a:t>
            </a:r>
          </a:p>
          <a:p>
            <a:pPr>
              <a:buNone/>
            </a:pPr>
            <a:r>
              <a:rPr lang="en-US" sz="2400" i="1" dirty="0" smtClean="0">
                <a:latin typeface="Courier New" pitchFamily="49" charset="0"/>
                <a:cs typeface="Courier New" pitchFamily="49" charset="0"/>
              </a:rPr>
              <a:t>		$a_2nd_var = "bison";</a:t>
            </a:r>
          </a:p>
          <a:p>
            <a:r>
              <a:rPr lang="en-US" dirty="0" smtClean="0"/>
              <a:t>Variables have a default value (0, empty string, false, or empty array). It’s always good practice to initialize all variables rather than relying on the default initialization value.</a:t>
            </a:r>
          </a:p>
          <a:p>
            <a:r>
              <a:rPr lang="en-US" dirty="0" smtClean="0"/>
              <a:t> If you try to use a variable before setting it to a value, strict error-reporting setting will give you an “Undefined variable” warning.</a:t>
            </a:r>
          </a:p>
          <a:p>
            <a:r>
              <a:rPr lang="en-US" dirty="0" smtClean="0"/>
              <a:t>Variable names are case sensitive.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562600"/>
          </a:xfrm>
        </p:spPr>
        <p:txBody>
          <a:bodyPr>
            <a:normAutofit lnSpcReduction="10000"/>
          </a:bodyPr>
          <a:lstStyle/>
          <a:p>
            <a:pPr>
              <a:buNone/>
            </a:pPr>
            <a:r>
              <a:rPr lang="en-US" sz="3000" b="1" dirty="0" smtClean="0"/>
              <a:t>Variables</a:t>
            </a:r>
            <a:endParaRPr lang="en-US" sz="3000" dirty="0" smtClean="0"/>
          </a:p>
          <a:p>
            <a:pPr algn="just"/>
            <a:r>
              <a:rPr lang="en-US" dirty="0" smtClean="0"/>
              <a:t>All variables have local scope (i.e., they are accessible only within the function or block in which they are initialized). Global variables may only be accessed within a function by using the global keyword.</a:t>
            </a:r>
          </a:p>
          <a:p>
            <a:pPr lvl="5">
              <a:buNone/>
            </a:pPr>
            <a:r>
              <a:rPr lang="en-US" sz="2000" dirty="0" smtClean="0">
                <a:latin typeface="Courier New" pitchFamily="49" charset="0"/>
                <a:cs typeface="Courier New" pitchFamily="49" charset="0"/>
              </a:rPr>
              <a:t>$x = "test";</a:t>
            </a:r>
          </a:p>
          <a:p>
            <a:pPr lvl="5">
              <a:buNone/>
            </a:pPr>
            <a:r>
              <a:rPr lang="en-US" sz="2000" dirty="0" smtClean="0">
                <a:latin typeface="Courier New" pitchFamily="49" charset="0"/>
                <a:cs typeface="Courier New" pitchFamily="49" charset="0"/>
              </a:rPr>
              <a:t>function display() {</a:t>
            </a:r>
          </a:p>
          <a:p>
            <a:pPr lvl="5">
              <a:buNone/>
            </a:pPr>
            <a:r>
              <a:rPr lang="en-US" sz="2000" b="1" dirty="0" smtClean="0">
                <a:latin typeface="Courier New" pitchFamily="49" charset="0"/>
                <a:cs typeface="Courier New" pitchFamily="49" charset="0"/>
              </a:rPr>
              <a:t>global $x;</a:t>
            </a:r>
          </a:p>
          <a:p>
            <a:pPr lvl="5">
              <a:buNone/>
            </a:pPr>
            <a:r>
              <a:rPr lang="en-US" sz="2000" dirty="0" smtClean="0">
                <a:latin typeface="Courier New" pitchFamily="49" charset="0"/>
                <a:cs typeface="Courier New" pitchFamily="49" charset="0"/>
              </a:rPr>
              <a:t>echo $x;</a:t>
            </a:r>
          </a:p>
          <a:p>
            <a:pPr lvl="5">
              <a:buNone/>
            </a:pPr>
            <a:r>
              <a:rPr lang="en-US" sz="2000" dirty="0" smtClean="0">
                <a:latin typeface="Courier New" pitchFamily="49" charset="0"/>
                <a:cs typeface="Courier New" pitchFamily="49" charset="0"/>
              </a:rPr>
              <a:t>}</a:t>
            </a:r>
          </a:p>
          <a:p>
            <a:pPr algn="just"/>
            <a:r>
              <a:rPr lang="en-US" dirty="0" smtClean="0"/>
              <a:t>Constants are defined using define and by convention are usually named in ALL CAPITALS.</a:t>
            </a:r>
          </a:p>
          <a:p>
            <a:pPr lvl="5">
              <a:buNone/>
            </a:pPr>
            <a:r>
              <a:rPr lang="en-US" dirty="0" smtClean="0"/>
              <a:t>		</a:t>
            </a:r>
            <a:r>
              <a:rPr lang="en-US" sz="2000" dirty="0" smtClean="0">
                <a:latin typeface="Courier New" pitchFamily="49" charset="0"/>
                <a:cs typeface="Courier New" pitchFamily="49" charset="0"/>
              </a:rPr>
              <a:t>define("PI", 3.14);</a:t>
            </a:r>
          </a:p>
          <a:p>
            <a:pPr lvl="5">
              <a:buNone/>
            </a:pPr>
            <a:r>
              <a:rPr lang="en-US" sz="2000" dirty="0" smtClean="0">
                <a:latin typeface="Courier New" pitchFamily="49" charset="0"/>
                <a:cs typeface="Courier New" pitchFamily="49" charset="0"/>
              </a:rPr>
              <a:t>		$area = PI * $radius * $radius;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562600"/>
          </a:xfrm>
        </p:spPr>
        <p:txBody>
          <a:bodyPr numCol="1">
            <a:normAutofit lnSpcReduction="10000"/>
          </a:bodyPr>
          <a:lstStyle/>
          <a:p>
            <a:pPr>
              <a:buNone/>
            </a:pPr>
            <a:r>
              <a:rPr lang="en-US" sz="2800" b="1" dirty="0" smtClean="0"/>
              <a:t>Data Types</a:t>
            </a:r>
          </a:p>
          <a:p>
            <a:pPr lvl="1">
              <a:buNone/>
            </a:pPr>
            <a:r>
              <a:rPr lang="en-US" dirty="0" smtClean="0">
                <a:solidFill>
                  <a:srgbClr val="0070C0"/>
                </a:solidFill>
              </a:rPr>
              <a:t>Integer	Double		Boolean		String</a:t>
            </a:r>
          </a:p>
          <a:p>
            <a:pPr lvl="1">
              <a:buNone/>
            </a:pPr>
            <a:r>
              <a:rPr lang="en-US" dirty="0" smtClean="0">
                <a:solidFill>
                  <a:srgbClr val="0070C0"/>
                </a:solidFill>
              </a:rPr>
              <a:t>Arrays 	Objects		Resources	NULL</a:t>
            </a:r>
          </a:p>
          <a:p>
            <a:r>
              <a:rPr lang="en-US" sz="2800" dirty="0" smtClean="0"/>
              <a:t>Variables do not have to be declared and neither do their data types.</a:t>
            </a:r>
          </a:p>
          <a:p>
            <a:r>
              <a:rPr lang="en-US" b="1" dirty="0" err="1" smtClean="0">
                <a:solidFill>
                  <a:srgbClr val="0070C0"/>
                </a:solidFill>
              </a:rPr>
              <a:t>settype</a:t>
            </a:r>
            <a:r>
              <a:rPr lang="en-US" b="1" dirty="0" smtClean="0">
                <a:solidFill>
                  <a:srgbClr val="0070C0"/>
                </a:solidFill>
              </a:rPr>
              <a:t>($</a:t>
            </a:r>
            <a:r>
              <a:rPr lang="en-US" dirty="0" err="1" smtClean="0"/>
              <a:t>var</a:t>
            </a:r>
            <a:r>
              <a:rPr lang="en-US" b="1" dirty="0" smtClean="0">
                <a:solidFill>
                  <a:srgbClr val="0070C0"/>
                </a:solidFill>
              </a:rPr>
              <a:t>, “</a:t>
            </a:r>
            <a:r>
              <a:rPr lang="en-US" b="1" i="1" dirty="0" smtClean="0">
                <a:solidFill>
                  <a:srgbClr val="0070C0"/>
                </a:solidFill>
              </a:rPr>
              <a:t>integer</a:t>
            </a:r>
            <a:r>
              <a:rPr lang="en-US" b="1" dirty="0" smtClean="0">
                <a:solidFill>
                  <a:srgbClr val="0070C0"/>
                </a:solidFill>
              </a:rPr>
              <a:t>”)</a:t>
            </a:r>
            <a:endParaRPr lang="en-US" dirty="0" smtClean="0">
              <a:solidFill>
                <a:srgbClr val="0070C0"/>
              </a:solidFill>
            </a:endParaRPr>
          </a:p>
          <a:p>
            <a:pPr lvl="1"/>
            <a:r>
              <a:rPr lang="en-US" dirty="0" smtClean="0"/>
              <a:t>allows you to set variable according to your wish</a:t>
            </a:r>
          </a:p>
          <a:p>
            <a:r>
              <a:rPr lang="en-US" b="1" dirty="0" err="1" smtClean="0">
                <a:solidFill>
                  <a:srgbClr val="0070C0"/>
                </a:solidFill>
              </a:rPr>
              <a:t>gettype</a:t>
            </a:r>
            <a:r>
              <a:rPr lang="en-US" b="1" dirty="0" smtClean="0">
                <a:solidFill>
                  <a:srgbClr val="0070C0"/>
                </a:solidFill>
              </a:rPr>
              <a:t>()</a:t>
            </a:r>
          </a:p>
          <a:p>
            <a:pPr lvl="1"/>
            <a:r>
              <a:rPr lang="en-US" dirty="0" smtClean="0"/>
              <a:t> write the type of variable</a:t>
            </a:r>
          </a:p>
          <a:p>
            <a:r>
              <a:rPr lang="en-US" b="1" dirty="0" err="1" smtClean="0">
                <a:solidFill>
                  <a:srgbClr val="0070C0"/>
                </a:solidFill>
              </a:rPr>
              <a:t>isnull</a:t>
            </a:r>
            <a:r>
              <a:rPr lang="en-US" b="1" dirty="0" smtClean="0">
                <a:solidFill>
                  <a:srgbClr val="0070C0"/>
                </a:solidFill>
              </a:rPr>
              <a:t>()</a:t>
            </a:r>
          </a:p>
          <a:p>
            <a:r>
              <a:rPr lang="en-US" dirty="0" smtClean="0"/>
              <a:t>PHP supports casting from type to type.</a:t>
            </a:r>
          </a:p>
          <a:p>
            <a:pPr>
              <a:buNone/>
            </a:pPr>
            <a:r>
              <a:rPr lang="en-US" sz="2000" dirty="0" smtClean="0">
                <a:latin typeface="Courier New" pitchFamily="49" charset="0"/>
                <a:cs typeface="Courier New" pitchFamily="49" charset="0"/>
              </a:rPr>
              <a:t>			$x = 5.3;</a:t>
            </a:r>
          </a:p>
          <a:p>
            <a:pPr>
              <a:buNone/>
            </a:pPr>
            <a:r>
              <a:rPr lang="en-US" sz="2000" dirty="0" smtClean="0">
                <a:latin typeface="Courier New" pitchFamily="49" charset="0"/>
                <a:cs typeface="Courier New" pitchFamily="49" charset="0"/>
              </a:rPr>
              <a:t>			$y =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)$x;</a:t>
            </a:r>
            <a:endParaRPr lang="en-US" sz="2000" dirty="0" smtClean="0">
              <a:solidFill>
                <a:srgbClr val="0070C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562600"/>
          </a:xfrm>
        </p:spPr>
        <p:txBody>
          <a:bodyPr>
            <a:normAutofit fontScale="92500" lnSpcReduction="20000"/>
          </a:bodyPr>
          <a:lstStyle/>
          <a:p>
            <a:pPr>
              <a:buNone/>
            </a:pPr>
            <a:r>
              <a:rPr lang="en-US" sz="3000" b="1" dirty="0" smtClean="0"/>
              <a:t>Operators in PHP</a:t>
            </a:r>
          </a:p>
          <a:p>
            <a:r>
              <a:rPr lang="en-US" b="1" dirty="0" smtClean="0">
                <a:solidFill>
                  <a:srgbClr val="0070C0"/>
                </a:solidFill>
              </a:rPr>
              <a:t>Arithmetical Operators</a:t>
            </a:r>
          </a:p>
          <a:p>
            <a:pPr>
              <a:buNone/>
            </a:pPr>
            <a:r>
              <a:rPr lang="en-US" dirty="0" smtClean="0"/>
              <a:t>	+, </a:t>
            </a:r>
            <a:r>
              <a:rPr lang="en-US" sz="4000" dirty="0" smtClean="0"/>
              <a:t>-</a:t>
            </a:r>
            <a:r>
              <a:rPr lang="en-US" dirty="0" smtClean="0"/>
              <a:t>, /, %, * and **(introduced in PHP 5.6) </a:t>
            </a:r>
          </a:p>
          <a:p>
            <a:pPr>
              <a:buNone/>
            </a:pPr>
            <a:r>
              <a:rPr lang="en-US" dirty="0" smtClean="0"/>
              <a:t>	</a:t>
            </a:r>
            <a:r>
              <a:rPr lang="en-US" b="1" dirty="0" smtClean="0"/>
              <a:t>$x**$y </a:t>
            </a:r>
            <a:r>
              <a:rPr lang="en-US" dirty="0" smtClean="0"/>
              <a:t>returns </a:t>
            </a:r>
            <a:r>
              <a:rPr lang="en-US" b="1" dirty="0" smtClean="0"/>
              <a:t>$x </a:t>
            </a:r>
            <a:r>
              <a:rPr lang="en-US" b="1" baseline="30000" dirty="0" smtClean="0"/>
              <a:t>$y</a:t>
            </a:r>
            <a:r>
              <a:rPr lang="en-US" b="1" dirty="0" smtClean="0"/>
              <a:t> </a:t>
            </a:r>
          </a:p>
          <a:p>
            <a:r>
              <a:rPr lang="en-US" b="1" dirty="0" smtClean="0">
                <a:solidFill>
                  <a:srgbClr val="0070C0"/>
                </a:solidFill>
              </a:rPr>
              <a:t>Assignment Operators</a:t>
            </a:r>
          </a:p>
          <a:p>
            <a:pPr>
              <a:buNone/>
            </a:pPr>
            <a:r>
              <a:rPr lang="en-US" dirty="0" smtClean="0"/>
              <a:t>	=, +=, *=, </a:t>
            </a:r>
            <a:r>
              <a:rPr lang="en-US" sz="3200" dirty="0" smtClean="0"/>
              <a:t>-</a:t>
            </a:r>
            <a:r>
              <a:rPr lang="en-US" dirty="0" smtClean="0"/>
              <a:t>=,/=,  %=</a:t>
            </a:r>
          </a:p>
          <a:p>
            <a:r>
              <a:rPr lang="en-US" b="1" dirty="0" smtClean="0">
                <a:solidFill>
                  <a:srgbClr val="0070C0"/>
                </a:solidFill>
              </a:rPr>
              <a:t>Comparison Operators</a:t>
            </a:r>
          </a:p>
          <a:p>
            <a:pPr>
              <a:buNone/>
            </a:pPr>
            <a:r>
              <a:rPr lang="en-US" dirty="0" smtClean="0"/>
              <a:t>	==,  ===, !=, &lt;&gt;,!==, &gt;, &lt;, &gt;=, &lt;=</a:t>
            </a:r>
          </a:p>
          <a:p>
            <a:r>
              <a:rPr lang="en-US" b="1" dirty="0" smtClean="0">
                <a:solidFill>
                  <a:srgbClr val="0070C0"/>
                </a:solidFill>
              </a:rPr>
              <a:t>Logical Operators</a:t>
            </a:r>
          </a:p>
          <a:p>
            <a:pPr>
              <a:buNone/>
            </a:pPr>
            <a:r>
              <a:rPr lang="en-US" dirty="0" smtClean="0"/>
              <a:t>	&amp;&amp;, ||, !, and, or, not, </a:t>
            </a:r>
            <a:r>
              <a:rPr lang="en-US" dirty="0" err="1" smtClean="0"/>
              <a:t>xor</a:t>
            </a:r>
            <a:endParaRPr lang="en-US" dirty="0" smtClean="0"/>
          </a:p>
          <a:p>
            <a:r>
              <a:rPr lang="en-US" b="1" dirty="0" smtClean="0">
                <a:solidFill>
                  <a:srgbClr val="0070C0"/>
                </a:solidFill>
              </a:rPr>
              <a:t>String Operators</a:t>
            </a:r>
          </a:p>
          <a:p>
            <a:pPr>
              <a:buNone/>
            </a:pPr>
            <a:r>
              <a:rPr lang="en-US" dirty="0" smtClean="0"/>
              <a:t>	</a:t>
            </a:r>
            <a:r>
              <a:rPr lang="en-US" sz="4800" dirty="0" smtClean="0"/>
              <a:t>.</a:t>
            </a:r>
            <a:r>
              <a:rPr lang="en-US" dirty="0" smtClean="0"/>
              <a:t>  </a:t>
            </a:r>
            <a:r>
              <a:rPr lang="en-US" sz="5200" dirty="0" smtClean="0"/>
              <a:t>.</a:t>
            </a:r>
            <a:r>
              <a:rPr lang="en-US" dirty="0" smtClean="0"/>
              <a:t>=</a:t>
            </a:r>
          </a:p>
          <a:p>
            <a:pPr>
              <a:buNone/>
            </a:pPr>
            <a:r>
              <a:rPr lang="en-US" dirty="0" smtClean="0"/>
              <a:t>	Ex : $test = “Hello”.”  “.”World” //$test = “Hello World”	</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562600"/>
          </a:xfrm>
        </p:spPr>
        <p:txBody>
          <a:bodyPr>
            <a:normAutofit fontScale="92500" lnSpcReduction="20000"/>
          </a:bodyPr>
          <a:lstStyle/>
          <a:p>
            <a:r>
              <a:rPr lang="en-US" b="1" dirty="0" smtClean="0">
                <a:solidFill>
                  <a:srgbClr val="0070C0"/>
                </a:solidFill>
              </a:rPr>
              <a:t>Array Operators</a:t>
            </a:r>
          </a:p>
          <a:p>
            <a:pPr>
              <a:buNone/>
            </a:pPr>
            <a:r>
              <a:rPr lang="en-US" sz="2800" dirty="0" smtClean="0"/>
              <a:t>	Example		Name		Result</a:t>
            </a:r>
          </a:p>
          <a:p>
            <a:pPr>
              <a:buNone/>
            </a:pPr>
            <a:r>
              <a:rPr lang="en-US" sz="2800" dirty="0" smtClean="0"/>
              <a:t>	$a + $b		Union		</a:t>
            </a:r>
            <a:r>
              <a:rPr lang="en-US" sz="2800" dirty="0" err="1" smtClean="0"/>
              <a:t>Union</a:t>
            </a:r>
            <a:r>
              <a:rPr lang="en-US" sz="2800" dirty="0" smtClean="0"/>
              <a:t> of </a:t>
            </a:r>
            <a:r>
              <a:rPr lang="en-US" sz="2800" i="1" dirty="0" smtClean="0"/>
              <a:t>$a</a:t>
            </a:r>
            <a:r>
              <a:rPr lang="en-US" sz="2800" dirty="0" smtClean="0"/>
              <a:t> and </a:t>
            </a:r>
            <a:r>
              <a:rPr lang="en-US" sz="2800" i="1" dirty="0" smtClean="0"/>
              <a:t>$b</a:t>
            </a:r>
            <a:r>
              <a:rPr lang="en-US" sz="2800" dirty="0" smtClean="0"/>
              <a:t>.</a:t>
            </a:r>
          </a:p>
          <a:p>
            <a:pPr>
              <a:buNone/>
            </a:pPr>
            <a:r>
              <a:rPr lang="en-US" sz="2800" dirty="0" smtClean="0"/>
              <a:t>	$a == $b		Equality	</a:t>
            </a:r>
            <a:r>
              <a:rPr lang="en-US" sz="2800" b="1" dirty="0" smtClean="0"/>
              <a:t>TRUE</a:t>
            </a:r>
            <a:r>
              <a:rPr lang="en-US" sz="2800" dirty="0" smtClean="0"/>
              <a:t> if </a:t>
            </a:r>
            <a:r>
              <a:rPr lang="en-US" sz="2800" i="1" dirty="0" smtClean="0"/>
              <a:t>$a</a:t>
            </a:r>
            <a:r>
              <a:rPr lang="en-US" sz="2800" dirty="0" smtClean="0"/>
              <a:t> and </a:t>
            </a:r>
            <a:r>
              <a:rPr lang="en-US" sz="2800" i="1" dirty="0" smtClean="0"/>
              <a:t>$b</a:t>
            </a:r>
            <a:r>
              <a:rPr lang="en-US" sz="2800" dirty="0" smtClean="0"/>
              <a:t> have 					the same key/value pairs.</a:t>
            </a:r>
          </a:p>
          <a:p>
            <a:pPr>
              <a:buNone/>
            </a:pPr>
            <a:r>
              <a:rPr lang="en-US" sz="2800" dirty="0" smtClean="0"/>
              <a:t>	$a === $b		Identity	</a:t>
            </a:r>
            <a:r>
              <a:rPr lang="en-US" sz="2800" b="1" dirty="0" smtClean="0"/>
              <a:t>TRUE</a:t>
            </a:r>
            <a:r>
              <a:rPr lang="en-US" sz="2800" dirty="0" smtClean="0"/>
              <a:t> if </a:t>
            </a:r>
            <a:r>
              <a:rPr lang="en-US" sz="2800" i="1" dirty="0" smtClean="0"/>
              <a:t>$a</a:t>
            </a:r>
            <a:r>
              <a:rPr lang="en-US" sz="2800" dirty="0" smtClean="0"/>
              <a:t> and </a:t>
            </a:r>
            <a:r>
              <a:rPr lang="en-US" sz="2800" i="1" dirty="0" smtClean="0"/>
              <a:t>$b</a:t>
            </a:r>
            <a:r>
              <a:rPr lang="en-US" sz="2800" dirty="0" smtClean="0"/>
              <a:t> have 					the </a:t>
            </a:r>
            <a:r>
              <a:rPr lang="en-US" sz="2800" dirty="0" err="1" smtClean="0"/>
              <a:t>samekey</a:t>
            </a:r>
            <a:r>
              <a:rPr lang="en-US" sz="2800" dirty="0" smtClean="0"/>
              <a:t>/value pairs 					in the same order and of 					the same types.</a:t>
            </a:r>
          </a:p>
          <a:p>
            <a:pPr>
              <a:buNone/>
            </a:pPr>
            <a:r>
              <a:rPr lang="en-US" sz="2800" dirty="0" smtClean="0"/>
              <a:t>	$a != $b		Inequality	</a:t>
            </a:r>
            <a:r>
              <a:rPr lang="en-US" sz="2800" b="1" dirty="0" smtClean="0"/>
              <a:t>TRUE</a:t>
            </a:r>
            <a:r>
              <a:rPr lang="en-US" sz="2800" dirty="0" smtClean="0"/>
              <a:t> if </a:t>
            </a:r>
            <a:r>
              <a:rPr lang="en-US" sz="2800" i="1" dirty="0" smtClean="0"/>
              <a:t>$a</a:t>
            </a:r>
            <a:r>
              <a:rPr lang="en-US" sz="2800" dirty="0" smtClean="0"/>
              <a:t> is not equal 					to </a:t>
            </a:r>
            <a:r>
              <a:rPr lang="en-US" sz="2800" i="1" dirty="0" smtClean="0"/>
              <a:t>$b</a:t>
            </a:r>
            <a:r>
              <a:rPr lang="en-US" sz="2800" dirty="0" smtClean="0"/>
              <a:t>.</a:t>
            </a:r>
          </a:p>
          <a:p>
            <a:pPr>
              <a:buNone/>
            </a:pPr>
            <a:r>
              <a:rPr lang="en-US" sz="2800" dirty="0" smtClean="0"/>
              <a:t>	$a &lt;&gt; $b		Inequality	</a:t>
            </a:r>
            <a:r>
              <a:rPr lang="en-US" sz="2800" b="1" dirty="0" smtClean="0"/>
              <a:t>TRUE</a:t>
            </a:r>
            <a:r>
              <a:rPr lang="en-US" sz="2800" dirty="0" smtClean="0"/>
              <a:t> if </a:t>
            </a:r>
            <a:r>
              <a:rPr lang="en-US" sz="2800" i="1" dirty="0" smtClean="0"/>
              <a:t>$a</a:t>
            </a:r>
            <a:r>
              <a:rPr lang="en-US" sz="2800" dirty="0" smtClean="0"/>
              <a:t> is not equal 					to </a:t>
            </a:r>
            <a:r>
              <a:rPr lang="en-US" sz="2800" i="1" dirty="0" smtClean="0"/>
              <a:t>$b</a:t>
            </a:r>
            <a:r>
              <a:rPr lang="en-US" sz="2800" dirty="0" smtClean="0"/>
              <a:t>.</a:t>
            </a:r>
          </a:p>
          <a:p>
            <a:pPr>
              <a:buNone/>
            </a:pPr>
            <a:r>
              <a:rPr lang="en-US" sz="2800" dirty="0" smtClean="0"/>
              <a:t>	$a !== $b		Non-identity	</a:t>
            </a:r>
            <a:r>
              <a:rPr lang="en-US" sz="2800" b="1" dirty="0" smtClean="0"/>
              <a:t>TRUE</a:t>
            </a:r>
            <a:r>
              <a:rPr lang="en-US" sz="2800" dirty="0" smtClean="0"/>
              <a:t> if </a:t>
            </a:r>
            <a:r>
              <a:rPr lang="en-US" sz="2800" i="1" dirty="0" smtClean="0"/>
              <a:t>$a</a:t>
            </a:r>
            <a:r>
              <a:rPr lang="en-US" sz="2800" dirty="0" smtClean="0"/>
              <a:t> is not identical 					to </a:t>
            </a:r>
            <a:r>
              <a:rPr lang="en-US" sz="2800" i="1" dirty="0" smtClean="0"/>
              <a:t>$b</a:t>
            </a:r>
            <a:r>
              <a:rPr lang="en-US" sz="2800" dirty="0" smtClean="0"/>
              <a:t>.</a:t>
            </a:r>
            <a:endParaRPr lang="en-US" sz="28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562600"/>
          </a:xfrm>
        </p:spPr>
        <p:txBody>
          <a:bodyPr>
            <a:normAutofit/>
          </a:bodyPr>
          <a:lstStyle/>
          <a:p>
            <a:pPr>
              <a:buNone/>
            </a:pPr>
            <a:r>
              <a:rPr lang="en-US" sz="2800" b="1" dirty="0" smtClean="0"/>
              <a:t>Conditional Statements</a:t>
            </a:r>
          </a:p>
          <a:p>
            <a:r>
              <a:rPr lang="en-US" b="1" dirty="0" smtClean="0"/>
              <a:t>If/ else </a:t>
            </a:r>
          </a:p>
          <a:p>
            <a:pPr lvl="1"/>
            <a:r>
              <a:rPr lang="en-US" dirty="0" smtClean="0"/>
              <a:t>After each statement stands (</a:t>
            </a:r>
            <a:r>
              <a:rPr lang="en-US" b="1" dirty="0" smtClean="0">
                <a:solidFill>
                  <a:srgbClr val="0070C0"/>
                </a:solidFill>
              </a:rPr>
              <a:t>;</a:t>
            </a:r>
            <a:r>
              <a:rPr lang="en-US" dirty="0" smtClean="0"/>
              <a:t>) </a:t>
            </a:r>
          </a:p>
          <a:p>
            <a:pPr lvl="1"/>
            <a:r>
              <a:rPr lang="en-US" dirty="0" smtClean="0"/>
              <a:t>If more than one command should be executed, use curly braces </a:t>
            </a:r>
            <a:r>
              <a:rPr lang="en-US" b="1" dirty="0" smtClean="0">
                <a:solidFill>
                  <a:srgbClr val="0070C0"/>
                </a:solidFill>
              </a:rPr>
              <a:t>{ }</a:t>
            </a:r>
          </a:p>
          <a:p>
            <a:endParaRPr lang="en-US" b="1" dirty="0" smtClean="0"/>
          </a:p>
          <a:p>
            <a:r>
              <a:rPr lang="en-US" b="1" dirty="0" smtClean="0"/>
              <a:t>Switch / break</a:t>
            </a:r>
          </a:p>
          <a:p>
            <a:pPr lvl="1"/>
            <a:r>
              <a:rPr lang="en-US" dirty="0" smtClean="0"/>
              <a:t>Used for choosing one possibility from multiple cases</a:t>
            </a:r>
          </a:p>
          <a:p>
            <a:pPr lvl="1">
              <a:buNone/>
            </a:pPr>
            <a:r>
              <a:rPr lang="en-US" sz="2000" dirty="0" smtClean="0">
                <a:solidFill>
                  <a:schemeClr val="bg2">
                    <a:lumMod val="10000"/>
                  </a:schemeClr>
                </a:solidFill>
                <a:latin typeface="Courier New" pitchFamily="49" charset="0"/>
                <a:cs typeface="Courier New" pitchFamily="49" charset="0"/>
              </a:rPr>
              <a:t>switch ($</a:t>
            </a:r>
            <a:r>
              <a:rPr lang="en-US" sz="2000" i="1" dirty="0" err="1" smtClean="0">
                <a:solidFill>
                  <a:schemeClr val="bg2">
                    <a:lumMod val="10000"/>
                  </a:schemeClr>
                </a:solidFill>
                <a:latin typeface="Courier New" pitchFamily="49" charset="0"/>
                <a:cs typeface="Courier New" pitchFamily="49" charset="0"/>
              </a:rPr>
              <a:t>var</a:t>
            </a:r>
            <a:r>
              <a:rPr lang="en-US" sz="2000" i="1" dirty="0" smtClean="0">
                <a:solidFill>
                  <a:schemeClr val="bg2">
                    <a:lumMod val="10000"/>
                  </a:schemeClr>
                </a:solidFill>
                <a:latin typeface="Courier New" pitchFamily="49" charset="0"/>
                <a:cs typeface="Courier New" pitchFamily="49" charset="0"/>
              </a:rPr>
              <a:t> </a:t>
            </a:r>
            <a:r>
              <a:rPr lang="en-US" sz="2000" dirty="0" smtClean="0">
                <a:solidFill>
                  <a:schemeClr val="bg2">
                    <a:lumMod val="10000"/>
                  </a:schemeClr>
                </a:solidFill>
                <a:latin typeface="Courier New" pitchFamily="49" charset="0"/>
                <a:cs typeface="Courier New" pitchFamily="49" charset="0"/>
              </a:rPr>
              <a:t>)</a:t>
            </a:r>
          </a:p>
          <a:p>
            <a:pPr lvl="2">
              <a:buNone/>
            </a:pPr>
            <a:r>
              <a:rPr lang="en-US" dirty="0" smtClean="0">
                <a:solidFill>
                  <a:schemeClr val="bg2">
                    <a:lumMod val="10000"/>
                  </a:schemeClr>
                </a:solidFill>
                <a:latin typeface="Courier New" pitchFamily="49" charset="0"/>
                <a:cs typeface="Courier New" pitchFamily="49" charset="0"/>
              </a:rPr>
              <a:t>{ </a:t>
            </a:r>
          </a:p>
          <a:p>
            <a:pPr lvl="2">
              <a:buNone/>
            </a:pPr>
            <a:r>
              <a:rPr lang="en-US" dirty="0" smtClean="0">
                <a:solidFill>
                  <a:schemeClr val="bg2">
                    <a:lumMod val="10000"/>
                  </a:schemeClr>
                </a:solidFill>
                <a:latin typeface="Courier New" pitchFamily="49" charset="0"/>
                <a:cs typeface="Courier New" pitchFamily="49" charset="0"/>
              </a:rPr>
              <a:t>		case :“</a:t>
            </a:r>
            <a:r>
              <a:rPr lang="en-US" i="1" dirty="0" smtClean="0">
                <a:solidFill>
                  <a:schemeClr val="bg2">
                    <a:lumMod val="10000"/>
                  </a:schemeClr>
                </a:solidFill>
                <a:latin typeface="Courier New" pitchFamily="49" charset="0"/>
                <a:cs typeface="Courier New" pitchFamily="49" charset="0"/>
              </a:rPr>
              <a:t>x</a:t>
            </a:r>
            <a:r>
              <a:rPr lang="en-US" dirty="0" smtClean="0">
                <a:solidFill>
                  <a:schemeClr val="bg2">
                    <a:lumMod val="10000"/>
                  </a:schemeClr>
                </a:solidFill>
                <a:latin typeface="Courier New" pitchFamily="49" charset="0"/>
                <a:cs typeface="Courier New" pitchFamily="49" charset="0"/>
              </a:rPr>
              <a:t>” 	: echo “</a:t>
            </a:r>
            <a:r>
              <a:rPr lang="en-US" i="1" dirty="0" smtClean="0">
                <a:solidFill>
                  <a:schemeClr val="bg2">
                    <a:lumMod val="10000"/>
                  </a:schemeClr>
                </a:solidFill>
                <a:latin typeface="Courier New" pitchFamily="49" charset="0"/>
                <a:cs typeface="Courier New" pitchFamily="49" charset="0"/>
              </a:rPr>
              <a:t>good</a:t>
            </a:r>
            <a:r>
              <a:rPr lang="en-US" dirty="0" smtClean="0">
                <a:solidFill>
                  <a:schemeClr val="bg2">
                    <a:lumMod val="10000"/>
                  </a:schemeClr>
                </a:solidFill>
                <a:latin typeface="Courier New" pitchFamily="49" charset="0"/>
                <a:cs typeface="Courier New" pitchFamily="49" charset="0"/>
              </a:rPr>
              <a:t>”;</a:t>
            </a:r>
          </a:p>
          <a:p>
            <a:pPr lvl="2">
              <a:buNone/>
            </a:pPr>
            <a:r>
              <a:rPr lang="en-US" dirty="0" smtClean="0">
                <a:solidFill>
                  <a:schemeClr val="bg2">
                    <a:lumMod val="10000"/>
                  </a:schemeClr>
                </a:solidFill>
                <a:latin typeface="Courier New" pitchFamily="49" charset="0"/>
                <a:cs typeface="Courier New" pitchFamily="49" charset="0"/>
              </a:rPr>
              <a:t>                break;</a:t>
            </a:r>
          </a:p>
          <a:p>
            <a:pPr lvl="2">
              <a:buNone/>
            </a:pPr>
            <a:r>
              <a:rPr lang="en-US" dirty="0" smtClean="0">
                <a:solidFill>
                  <a:schemeClr val="bg2">
                    <a:lumMod val="10000"/>
                  </a:schemeClr>
                </a:solidFill>
                <a:latin typeface="Courier New" pitchFamily="49" charset="0"/>
                <a:cs typeface="Courier New" pitchFamily="49" charset="0"/>
              </a:rPr>
              <a:t>		default 	: echo “</a:t>
            </a:r>
            <a:r>
              <a:rPr lang="en-US" i="1" dirty="0" smtClean="0">
                <a:solidFill>
                  <a:schemeClr val="bg2">
                    <a:lumMod val="10000"/>
                  </a:schemeClr>
                </a:solidFill>
                <a:latin typeface="Courier New" pitchFamily="49" charset="0"/>
                <a:cs typeface="Courier New" pitchFamily="49" charset="0"/>
              </a:rPr>
              <a:t>wrong input</a:t>
            </a:r>
            <a:r>
              <a:rPr lang="en-US" dirty="0" smtClean="0">
                <a:solidFill>
                  <a:schemeClr val="bg2">
                    <a:lumMod val="10000"/>
                  </a:schemeClr>
                </a:solidFill>
                <a:latin typeface="Courier New" pitchFamily="49" charset="0"/>
                <a:cs typeface="Courier New" pitchFamily="49" charset="0"/>
              </a:rPr>
              <a:t>” ;</a:t>
            </a:r>
          </a:p>
          <a:p>
            <a:pPr lvl="2">
              <a:buNone/>
            </a:pPr>
            <a:r>
              <a:rPr lang="en-US" dirty="0" smtClean="0">
                <a:solidFill>
                  <a:schemeClr val="bg2">
                    <a:lumMod val="10000"/>
                  </a:schemeClr>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562600"/>
          </a:xfrm>
        </p:spPr>
        <p:txBody>
          <a:bodyPr>
            <a:normAutofit/>
          </a:bodyPr>
          <a:lstStyle/>
          <a:p>
            <a:pPr>
              <a:buNone/>
            </a:pPr>
            <a:r>
              <a:rPr lang="en-US" sz="2800" b="1" dirty="0" smtClean="0"/>
              <a:t>PHP Looping</a:t>
            </a:r>
          </a:p>
          <a:p>
            <a:r>
              <a:rPr lang="en-US" b="1" dirty="0" smtClean="0"/>
              <a:t>while </a:t>
            </a:r>
            <a:endParaRPr lang="en-US" dirty="0" smtClean="0"/>
          </a:p>
          <a:p>
            <a:pPr lvl="1"/>
            <a:r>
              <a:rPr lang="en-US" dirty="0" smtClean="0"/>
              <a:t> loops repeat until final condition is reached</a:t>
            </a:r>
          </a:p>
          <a:p>
            <a:pPr lvl="1">
              <a:buNone/>
            </a:pPr>
            <a:r>
              <a:rPr lang="en-US" sz="2000" dirty="0" smtClean="0">
                <a:solidFill>
                  <a:schemeClr val="bg2">
                    <a:lumMod val="10000"/>
                  </a:schemeClr>
                </a:solidFill>
                <a:latin typeface="Courier New" pitchFamily="49" charset="0"/>
                <a:cs typeface="Courier New" pitchFamily="49" charset="0"/>
              </a:rPr>
              <a:t>		$</a:t>
            </a:r>
            <a:r>
              <a:rPr lang="en-US" sz="2000" dirty="0" err="1" smtClean="0">
                <a:solidFill>
                  <a:schemeClr val="bg2">
                    <a:lumMod val="10000"/>
                  </a:schemeClr>
                </a:solidFill>
                <a:latin typeface="Courier New" pitchFamily="49" charset="0"/>
                <a:cs typeface="Courier New" pitchFamily="49" charset="0"/>
              </a:rPr>
              <a:t>i</a:t>
            </a:r>
            <a:r>
              <a:rPr lang="en-US" sz="2000" dirty="0" smtClean="0">
                <a:solidFill>
                  <a:schemeClr val="bg2">
                    <a:lumMod val="10000"/>
                  </a:schemeClr>
                </a:solidFill>
                <a:latin typeface="Courier New" pitchFamily="49" charset="0"/>
                <a:cs typeface="Courier New" pitchFamily="49" charset="0"/>
              </a:rPr>
              <a:t> =1;</a:t>
            </a:r>
          </a:p>
          <a:p>
            <a:pPr lvl="1">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while ($</a:t>
            </a:r>
            <a:r>
              <a:rPr lang="cs-CZ" sz="2000" i="1" dirty="0" smtClean="0">
                <a:solidFill>
                  <a:schemeClr val="bg2">
                    <a:lumMod val="10000"/>
                  </a:schemeClr>
                </a:solidFill>
                <a:latin typeface="Courier New" pitchFamily="49" charset="0"/>
                <a:cs typeface="Courier New" pitchFamily="49" charset="0"/>
              </a:rPr>
              <a:t>i&lt;=10</a:t>
            </a:r>
            <a:r>
              <a:rPr lang="cs-CZ" sz="2000" dirty="0" smtClean="0">
                <a:solidFill>
                  <a:schemeClr val="bg2">
                    <a:lumMod val="10000"/>
                  </a:schemeClr>
                </a:solidFill>
                <a:latin typeface="Courier New" pitchFamily="49" charset="0"/>
                <a:cs typeface="Courier New" pitchFamily="49" charset="0"/>
              </a:rPr>
              <a:t>)</a:t>
            </a:r>
            <a:br>
              <a:rPr lang="cs-CZ" sz="2000" dirty="0" smtClean="0">
                <a:solidFill>
                  <a:schemeClr val="bg2">
                    <a:lumMod val="10000"/>
                  </a:schemeClr>
                </a:solidFill>
                <a:latin typeface="Courier New" pitchFamily="49" charset="0"/>
                <a:cs typeface="Courier New" pitchFamily="49" charset="0"/>
              </a:rPr>
            </a:b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 </a:t>
            </a:r>
            <a:endParaRPr lang="en-US" sz="2000" dirty="0" smtClean="0">
              <a:solidFill>
                <a:schemeClr val="bg2">
                  <a:lumMod val="10000"/>
                </a:schemeClr>
              </a:solidFill>
              <a:latin typeface="Courier New" pitchFamily="49" charset="0"/>
              <a:cs typeface="Courier New" pitchFamily="49" charset="0"/>
            </a:endParaRPr>
          </a:p>
          <a:p>
            <a:pPr lvl="1">
              <a:buNone/>
            </a:pPr>
            <a:r>
              <a:rPr lang="en-US" sz="2000" dirty="0" smtClean="0">
                <a:solidFill>
                  <a:schemeClr val="bg2">
                    <a:lumMod val="10000"/>
                  </a:schemeClr>
                </a:solidFill>
                <a:latin typeface="Courier New" pitchFamily="49" charset="0"/>
                <a:cs typeface="Courier New" pitchFamily="49" charset="0"/>
              </a:rPr>
              <a:t>		   echo $</a:t>
            </a:r>
            <a:r>
              <a:rPr lang="en-US" sz="2000" dirty="0" err="1" smtClean="0">
                <a:solidFill>
                  <a:schemeClr val="bg2">
                    <a:lumMod val="10000"/>
                  </a:schemeClr>
                </a:solidFill>
                <a:latin typeface="Courier New" pitchFamily="49" charset="0"/>
                <a:cs typeface="Courier New" pitchFamily="49" charset="0"/>
              </a:rPr>
              <a:t>i</a:t>
            </a:r>
            <a:r>
              <a:rPr lang="en-US" sz="2000" dirty="0" smtClean="0">
                <a:solidFill>
                  <a:schemeClr val="bg2">
                    <a:lumMod val="10000"/>
                  </a:schemeClr>
                </a:solidFill>
                <a:latin typeface="Courier New" pitchFamily="49" charset="0"/>
                <a:cs typeface="Courier New" pitchFamily="49" charset="0"/>
              </a:rPr>
              <a:t>;</a:t>
            </a:r>
          </a:p>
          <a:p>
            <a:pPr lvl="1">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   $</a:t>
            </a:r>
            <a:r>
              <a:rPr lang="cs-CZ" sz="2000" i="1" dirty="0" smtClean="0">
                <a:solidFill>
                  <a:schemeClr val="bg2">
                    <a:lumMod val="10000"/>
                  </a:schemeClr>
                </a:solidFill>
                <a:latin typeface="Courier New" pitchFamily="49" charset="0"/>
                <a:cs typeface="Courier New" pitchFamily="49" charset="0"/>
              </a:rPr>
              <a:t>i++</a:t>
            </a:r>
            <a:r>
              <a:rPr lang="cs-CZ" sz="2000" dirty="0" smtClean="0">
                <a:solidFill>
                  <a:schemeClr val="bg2">
                    <a:lumMod val="10000"/>
                  </a:schemeClr>
                </a:solidFill>
                <a:latin typeface="Courier New" pitchFamily="49" charset="0"/>
                <a:cs typeface="Courier New" pitchFamily="49" charset="0"/>
              </a:rPr>
              <a:t>;</a:t>
            </a:r>
            <a:r>
              <a:rPr lang="en-US" sz="2000" dirty="0" smtClean="0">
                <a:solidFill>
                  <a:schemeClr val="bg2">
                    <a:lumMod val="10000"/>
                  </a:schemeClr>
                </a:solidFill>
                <a:latin typeface="Courier New" pitchFamily="49" charset="0"/>
                <a:cs typeface="Courier New" pitchFamily="49" charset="0"/>
              </a:rPr>
              <a:t>  </a:t>
            </a:r>
          </a:p>
          <a:p>
            <a:pPr lvl="1">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a:t>
            </a:r>
            <a:endParaRPr lang="en-US" sz="2000" dirty="0" smtClean="0">
              <a:solidFill>
                <a:schemeClr val="bg2">
                  <a:lumMod val="10000"/>
                </a:schemeClr>
              </a:solidFill>
              <a:latin typeface="Courier New" pitchFamily="49" charset="0"/>
              <a:cs typeface="Courier New" pitchFamily="49" charset="0"/>
            </a:endParaRPr>
          </a:p>
          <a:p>
            <a:r>
              <a:rPr lang="en-US" b="1" dirty="0" smtClean="0"/>
              <a:t>do...while</a:t>
            </a:r>
          </a:p>
          <a:p>
            <a:pPr lvl="1">
              <a:buNone/>
            </a:pPr>
            <a:r>
              <a:rPr lang="en-US" sz="2000" dirty="0" smtClean="0">
                <a:solidFill>
                  <a:schemeClr val="bg2">
                    <a:lumMod val="10000"/>
                  </a:schemeClr>
                </a:solidFill>
                <a:latin typeface="Courier New" pitchFamily="49" charset="0"/>
                <a:cs typeface="Courier New" pitchFamily="49" charset="0"/>
              </a:rPr>
              <a:t>		do </a:t>
            </a:r>
          </a:p>
          <a:p>
            <a:pPr lvl="1">
              <a:buNone/>
            </a:pPr>
            <a:r>
              <a:rPr lang="en-US" sz="2000" dirty="0" smtClean="0">
                <a:solidFill>
                  <a:schemeClr val="bg2">
                    <a:lumMod val="10000"/>
                  </a:schemeClr>
                </a:solidFill>
                <a:latin typeface="Courier New" pitchFamily="49" charset="0"/>
                <a:cs typeface="Courier New" pitchFamily="49" charset="0"/>
              </a:rPr>
              <a:t>		{ </a:t>
            </a:r>
          </a:p>
          <a:p>
            <a:pPr lvl="1">
              <a:buNone/>
            </a:pPr>
            <a:r>
              <a:rPr lang="en-US" sz="2000" dirty="0" smtClean="0">
                <a:solidFill>
                  <a:schemeClr val="bg2">
                    <a:lumMod val="10000"/>
                  </a:schemeClr>
                </a:solidFill>
                <a:latin typeface="Courier New" pitchFamily="49" charset="0"/>
                <a:cs typeface="Courier New" pitchFamily="49" charset="0"/>
              </a:rPr>
              <a:t>		   code to be executed;</a:t>
            </a:r>
          </a:p>
          <a:p>
            <a:pPr lvl="1">
              <a:buNone/>
            </a:pPr>
            <a:r>
              <a:rPr lang="en-US" sz="2000" dirty="0" smtClean="0">
                <a:solidFill>
                  <a:schemeClr val="bg2">
                    <a:lumMod val="10000"/>
                  </a:schemeClr>
                </a:solidFill>
                <a:latin typeface="Courier New" pitchFamily="49" charset="0"/>
                <a:cs typeface="Courier New" pitchFamily="49" charset="0"/>
              </a:rPr>
              <a:t>		} while(final condition);</a:t>
            </a:r>
            <a:endParaRPr lang="cs-CZ" sz="2000" dirty="0" smtClean="0">
              <a:solidFill>
                <a:schemeClr val="bg2">
                  <a:lumMod val="10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PHP Language Basics</a:t>
            </a:r>
          </a:p>
        </p:txBody>
      </p:sp>
      <p:sp>
        <p:nvSpPr>
          <p:cNvPr id="3" name="Content Placeholder 2"/>
          <p:cNvSpPr>
            <a:spLocks noGrp="1"/>
          </p:cNvSpPr>
          <p:nvPr>
            <p:ph sz="quarter" idx="1"/>
          </p:nvPr>
        </p:nvSpPr>
        <p:spPr>
          <a:xfrm>
            <a:off x="533400" y="914400"/>
            <a:ext cx="8153400" cy="5562600"/>
          </a:xfrm>
        </p:spPr>
        <p:txBody>
          <a:bodyPr/>
          <a:lstStyle/>
          <a:p>
            <a:pPr>
              <a:buNone/>
            </a:pPr>
            <a:r>
              <a:rPr lang="en-US" sz="2800" b="1" dirty="0" smtClean="0"/>
              <a:t>PHP Looping</a:t>
            </a:r>
          </a:p>
          <a:p>
            <a:pPr>
              <a:buNone/>
            </a:pPr>
            <a:r>
              <a:rPr lang="en-US" b="1" dirty="0" smtClean="0"/>
              <a:t>for </a:t>
            </a:r>
          </a:p>
          <a:p>
            <a:pPr lvl="1">
              <a:buNone/>
            </a:pPr>
            <a:r>
              <a:rPr lang="en-US" i="1" dirty="0" smtClean="0">
                <a:solidFill>
                  <a:schemeClr val="bg2">
                    <a:lumMod val="10000"/>
                  </a:schemeClr>
                </a:solidFill>
              </a:rPr>
              <a:t>Syntax : for(initialization; condition; update)</a:t>
            </a:r>
            <a:endParaRPr lang="nn-NO" i="1" dirty="0" smtClean="0">
              <a:solidFill>
                <a:schemeClr val="bg2">
                  <a:lumMod val="10000"/>
                </a:schemeClr>
              </a:solidFill>
            </a:endParaRPr>
          </a:p>
          <a:p>
            <a:pPr lvl="1">
              <a:buNone/>
            </a:pPr>
            <a:r>
              <a:rPr lang="nn-NO" sz="2000" dirty="0" smtClean="0">
                <a:solidFill>
                  <a:schemeClr val="bg2">
                    <a:lumMod val="10000"/>
                  </a:schemeClr>
                </a:solidFill>
                <a:latin typeface="Courier New" pitchFamily="49" charset="0"/>
                <a:cs typeface="Courier New" pitchFamily="49" charset="0"/>
              </a:rPr>
              <a:t>		for ($i=1; $i&lt;=10; $i++)</a:t>
            </a:r>
          </a:p>
          <a:p>
            <a:pPr lvl="1">
              <a:buNone/>
            </a:pPr>
            <a:r>
              <a:rPr lang="nn-NO" sz="2000" dirty="0" smtClean="0">
                <a:solidFill>
                  <a:schemeClr val="bg2">
                    <a:lumMod val="10000"/>
                  </a:schemeClr>
                </a:solidFill>
                <a:latin typeface="Courier New" pitchFamily="49" charset="0"/>
                <a:cs typeface="Courier New" pitchFamily="49" charset="0"/>
              </a:rPr>
              <a:t>		{</a:t>
            </a:r>
          </a:p>
          <a:p>
            <a:pPr lvl="1">
              <a:buNone/>
            </a:pPr>
            <a:r>
              <a:rPr lang="nn-NO" sz="2000" dirty="0" smtClean="0">
                <a:solidFill>
                  <a:schemeClr val="bg2">
                    <a:lumMod val="10000"/>
                  </a:schemeClr>
                </a:solidFill>
                <a:latin typeface="Courier New" pitchFamily="49" charset="0"/>
                <a:cs typeface="Courier New" pitchFamily="49" charset="0"/>
              </a:rPr>
              <a:t>			echo ”$i”;</a:t>
            </a:r>
          </a:p>
          <a:p>
            <a:pPr lvl="1">
              <a:buNone/>
            </a:pPr>
            <a:r>
              <a:rPr lang="nn-NO" sz="2000" dirty="0" smtClean="0">
                <a:solidFill>
                  <a:schemeClr val="bg2">
                    <a:lumMod val="10000"/>
                  </a:schemeClr>
                </a:solidFill>
                <a:latin typeface="Courier New" pitchFamily="49" charset="0"/>
                <a:cs typeface="Courier New" pitchFamily="49" charset="0"/>
              </a:rPr>
              <a:t>		}</a:t>
            </a:r>
            <a:endParaRPr lang="en-US" b="1" dirty="0" smtClean="0"/>
          </a:p>
          <a:p>
            <a:pPr>
              <a:buNone/>
            </a:pPr>
            <a:r>
              <a:rPr lang="nn-NO" sz="2600" b="1" dirty="0" smtClean="0"/>
              <a:t>foreach</a:t>
            </a:r>
          </a:p>
          <a:p>
            <a:pPr lvl="1"/>
            <a:r>
              <a:rPr lang="nn-NO" sz="2600" b="1" dirty="0" smtClean="0"/>
              <a:t>	</a:t>
            </a:r>
            <a:r>
              <a:rPr lang="nn-NO" sz="2600" dirty="0" smtClean="0"/>
              <a:t>Used with arrays</a:t>
            </a:r>
          </a:p>
          <a:p>
            <a:pPr>
              <a:buNone/>
            </a:pPr>
            <a:r>
              <a:rPr lang="en-US" sz="2800" b="1" dirty="0" smtClean="0"/>
              <a:t>		</a:t>
            </a:r>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 as $item)</a:t>
            </a:r>
          </a:p>
          <a:p>
            <a:pPr>
              <a:buNone/>
            </a:pPr>
            <a:r>
              <a:rPr lang="en-US" sz="2000" dirty="0" smtClean="0">
                <a:latin typeface="Courier New" pitchFamily="49" charset="0"/>
                <a:cs typeface="Courier New" pitchFamily="49" charset="0"/>
              </a:rPr>
              <a:t>		  print("$item ");//prints all the elements of an array</a:t>
            </a:r>
            <a:endParaRPr lang="nn-NO" sz="2000" dirty="0" smtClean="0">
              <a:latin typeface="Courier New" pitchFamily="49" charset="0"/>
              <a:cs typeface="Courier New" pitchFamily="49" charset="0"/>
            </a:endParaRPr>
          </a:p>
          <a:p>
            <a:pPr>
              <a:buNone/>
            </a:pPr>
            <a:endParaRPr lang="en-US" b="1" dirty="0" smtClean="0"/>
          </a:p>
          <a:p>
            <a:pPr lvl="1">
              <a:buNone/>
            </a:pPr>
            <a:endParaRPr lang="en-US" sz="2000" dirty="0" smtClean="0">
              <a:solidFill>
                <a:schemeClr val="bg2">
                  <a:lumMod val="10000"/>
                </a:schemeClr>
              </a:solidFill>
              <a:latin typeface="Courier New" pitchFamily="49" charset="0"/>
              <a:cs typeface="Courier New" pitchFamily="49" charset="0"/>
            </a:endParaRPr>
          </a:p>
          <a:p>
            <a:pPr lvl="1">
              <a:buNone/>
            </a:pPr>
            <a:endParaRPr lang="en-US"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pPr algn="ctr"/>
            <a:r>
              <a:rPr lang="en-US" sz="4800" b="1" dirty="0" smtClean="0">
                <a:solidFill>
                  <a:schemeClr val="accent1">
                    <a:lumMod val="75000"/>
                  </a:schemeClr>
                </a:solidFill>
              </a:rPr>
              <a:t>Agenda</a:t>
            </a:r>
            <a:endParaRPr lang="en-US" sz="4800" b="1" dirty="0">
              <a:solidFill>
                <a:schemeClr val="accent1">
                  <a:lumMod val="75000"/>
                </a:schemeClr>
              </a:solidFill>
            </a:endParaRPr>
          </a:p>
        </p:txBody>
      </p:sp>
      <p:sp>
        <p:nvSpPr>
          <p:cNvPr id="3" name="Content Placeholder 2"/>
          <p:cNvSpPr>
            <a:spLocks noGrp="1"/>
          </p:cNvSpPr>
          <p:nvPr>
            <p:ph sz="quarter" idx="1"/>
          </p:nvPr>
        </p:nvSpPr>
        <p:spPr>
          <a:xfrm>
            <a:off x="914400" y="1066800"/>
            <a:ext cx="7772400" cy="4953000"/>
          </a:xfrm>
        </p:spPr>
        <p:txBody>
          <a:bodyPr>
            <a:normAutofit fontScale="85000" lnSpcReduction="20000"/>
          </a:bodyPr>
          <a:lstStyle/>
          <a:p>
            <a:r>
              <a:rPr lang="en-US" sz="4000" dirty="0" smtClean="0"/>
              <a:t>Introduction</a:t>
            </a:r>
          </a:p>
          <a:p>
            <a:r>
              <a:rPr lang="en-US" sz="4000" dirty="0" smtClean="0"/>
              <a:t>PHP Language Basics</a:t>
            </a:r>
          </a:p>
          <a:p>
            <a:r>
              <a:rPr lang="en-US" sz="4000" dirty="0" smtClean="0"/>
              <a:t>Arrays</a:t>
            </a:r>
          </a:p>
          <a:p>
            <a:r>
              <a:rPr lang="en-US" sz="4000" dirty="0" smtClean="0"/>
              <a:t>Functions</a:t>
            </a:r>
          </a:p>
          <a:p>
            <a:r>
              <a:rPr lang="en-US" sz="4000" dirty="0" smtClean="0"/>
              <a:t>Exception Handling</a:t>
            </a:r>
          </a:p>
          <a:p>
            <a:r>
              <a:rPr lang="en-US" sz="4000" dirty="0" smtClean="0"/>
              <a:t>File I/O</a:t>
            </a:r>
          </a:p>
          <a:p>
            <a:r>
              <a:rPr lang="en-US" sz="4000" dirty="0" smtClean="0"/>
              <a:t>Reusing the Code</a:t>
            </a:r>
          </a:p>
          <a:p>
            <a:r>
              <a:rPr lang="en-US" sz="4000" dirty="0" smtClean="0"/>
              <a:t>PHP Forms</a:t>
            </a:r>
          </a:p>
          <a:p>
            <a:r>
              <a:rPr lang="en-US" sz="4000" dirty="0" smtClean="0"/>
              <a:t>Database Access</a:t>
            </a:r>
          </a:p>
          <a:p>
            <a:r>
              <a:rPr lang="en-US" sz="4000" dirty="0" smtClean="0"/>
              <a:t>Tricks and Tips</a:t>
            </a:r>
          </a:p>
          <a:p>
            <a:endParaRPr lang="en-US" sz="4000" dirty="0" smtClean="0"/>
          </a:p>
          <a:p>
            <a:endParaRPr lang="en-US" sz="4000" dirty="0" smtClean="0"/>
          </a:p>
          <a:p>
            <a:endParaRPr lang="en-US" sz="40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914400" y="274638"/>
            <a:ext cx="7772400" cy="868362"/>
          </a:xfrm>
        </p:spPr>
        <p:txBody>
          <a:bodyPr>
            <a:normAutofit/>
          </a:bodyPr>
          <a:lstStyle/>
          <a:p>
            <a:pPr algn="ctr" eaLnBrk="1" fontAlgn="auto" hangingPunct="1">
              <a:spcAft>
                <a:spcPts val="0"/>
              </a:spcAft>
              <a:defRPr/>
            </a:pPr>
            <a:r>
              <a:rPr lang="en-US" b="1" dirty="0" smtClean="0">
                <a:solidFill>
                  <a:schemeClr val="accent1">
                    <a:lumMod val="75000"/>
                  </a:schemeClr>
                </a:solidFill>
              </a:rPr>
              <a:t>Arrays </a:t>
            </a:r>
            <a:endParaRPr lang="cs-CZ" b="1" dirty="0" smtClean="0">
              <a:solidFill>
                <a:schemeClr val="accent1">
                  <a:lumMod val="75000"/>
                </a:schemeClr>
              </a:solidFill>
            </a:endParaRPr>
          </a:p>
        </p:txBody>
      </p:sp>
      <p:sp>
        <p:nvSpPr>
          <p:cNvPr id="25603" name="Zástupný symbol pro obsah 2"/>
          <p:cNvSpPr>
            <a:spLocks noGrp="1"/>
          </p:cNvSpPr>
          <p:nvPr>
            <p:ph sz="quarter" idx="1"/>
          </p:nvPr>
        </p:nvSpPr>
        <p:spPr>
          <a:xfrm>
            <a:off x="533400" y="1219200"/>
            <a:ext cx="7467600" cy="5410200"/>
          </a:xfrm>
        </p:spPr>
        <p:txBody>
          <a:bodyPr>
            <a:normAutofit/>
          </a:bodyPr>
          <a:lstStyle/>
          <a:p>
            <a:pPr marL="457200" indent="-457200" eaLnBrk="1" hangingPunct="1">
              <a:defRPr/>
            </a:pPr>
            <a:r>
              <a:rPr lang="en-US" b="1" dirty="0" smtClean="0">
                <a:solidFill>
                  <a:schemeClr val="bg2">
                    <a:lumMod val="10000"/>
                  </a:schemeClr>
                </a:solidFill>
              </a:rPr>
              <a:t>Numeric array</a:t>
            </a:r>
          </a:p>
          <a:p>
            <a:pPr marL="823913" lvl="1" indent="-457200">
              <a:defRPr/>
            </a:pPr>
            <a:r>
              <a:rPr lang="en-US" dirty="0" smtClean="0">
                <a:solidFill>
                  <a:schemeClr val="bg2">
                    <a:lumMod val="10000"/>
                  </a:schemeClr>
                </a:solidFill>
              </a:rPr>
              <a:t>Each element of array has its index starring from 0.</a:t>
            </a:r>
            <a:r>
              <a:rPr lang="en-US" dirty="0" smtClean="0"/>
              <a:t> Arrays can have any size and contain any type of value. No danger of going beyond array bounds.</a:t>
            </a:r>
            <a:endParaRPr lang="en-US" dirty="0" smtClean="0">
              <a:solidFill>
                <a:schemeClr val="bg2">
                  <a:lumMod val="10000"/>
                </a:schemeClr>
              </a:solidFill>
            </a:endParaRPr>
          </a:p>
          <a:p>
            <a:pPr marL="823913" lvl="1" indent="-457200" eaLnBrk="1" hangingPunct="1">
              <a:buNone/>
              <a:defRPr/>
            </a:pPr>
            <a:r>
              <a:rPr lang="en-US" dirty="0" smtClean="0">
                <a:solidFill>
                  <a:schemeClr val="bg2">
                    <a:lumMod val="10000"/>
                  </a:schemeClr>
                </a:solidFill>
                <a:latin typeface="Courier New" pitchFamily="49" charset="0"/>
                <a:cs typeface="Courier New" pitchFamily="49" charset="0"/>
              </a:rPr>
              <a:t>	</a:t>
            </a:r>
            <a:r>
              <a:rPr lang="en-US" sz="2000" dirty="0" smtClean="0">
                <a:solidFill>
                  <a:schemeClr val="bg2">
                    <a:lumMod val="10000"/>
                  </a:schemeClr>
                </a:solidFill>
                <a:latin typeface="Courier New" pitchFamily="49" charset="0"/>
                <a:cs typeface="Courier New" pitchFamily="49" charset="0"/>
              </a:rPr>
              <a:t>$</a:t>
            </a:r>
            <a:r>
              <a:rPr lang="en-US" sz="2000" i="1" dirty="0" smtClean="0">
                <a:solidFill>
                  <a:schemeClr val="bg2">
                    <a:lumMod val="10000"/>
                  </a:schemeClr>
                </a:solidFill>
                <a:latin typeface="Courier New" pitchFamily="49" charset="0"/>
                <a:cs typeface="Courier New" pitchFamily="49" charset="0"/>
              </a:rPr>
              <a:t>names </a:t>
            </a:r>
            <a:r>
              <a:rPr lang="en-US" sz="2000" dirty="0" smtClean="0">
                <a:solidFill>
                  <a:schemeClr val="bg2">
                    <a:lumMod val="10000"/>
                  </a:schemeClr>
                </a:solidFill>
                <a:latin typeface="Courier New" pitchFamily="49" charset="0"/>
                <a:cs typeface="Courier New" pitchFamily="49" charset="0"/>
              </a:rPr>
              <a:t>= array("</a:t>
            </a:r>
            <a:r>
              <a:rPr lang="en-US" sz="2000" i="1" dirty="0" err="1" smtClean="0">
                <a:solidFill>
                  <a:schemeClr val="bg2">
                    <a:lumMod val="10000"/>
                  </a:schemeClr>
                </a:solidFill>
                <a:latin typeface="Courier New" pitchFamily="49" charset="0"/>
                <a:cs typeface="Courier New" pitchFamily="49" charset="0"/>
              </a:rPr>
              <a:t>Petr</a:t>
            </a:r>
            <a:r>
              <a:rPr lang="en-US" sz="2000" dirty="0" err="1" smtClean="0">
                <a:solidFill>
                  <a:schemeClr val="bg2">
                    <a:lumMod val="10000"/>
                  </a:schemeClr>
                </a:solidFill>
                <a:latin typeface="Courier New" pitchFamily="49" charset="0"/>
                <a:cs typeface="Courier New" pitchFamily="49" charset="0"/>
              </a:rPr>
              <a:t>“,"</a:t>
            </a:r>
            <a:r>
              <a:rPr lang="en-US" sz="2000" i="1" dirty="0" err="1" smtClean="0">
                <a:solidFill>
                  <a:schemeClr val="bg2">
                    <a:lumMod val="10000"/>
                  </a:schemeClr>
                </a:solidFill>
                <a:latin typeface="Courier New" pitchFamily="49" charset="0"/>
                <a:cs typeface="Courier New" pitchFamily="49" charset="0"/>
              </a:rPr>
              <a:t>Joe</a:t>
            </a:r>
            <a:r>
              <a:rPr lang="en-US" sz="2000" dirty="0" smtClean="0">
                <a:solidFill>
                  <a:schemeClr val="bg2">
                    <a:lumMod val="10000"/>
                  </a:schemeClr>
                </a:solidFill>
                <a:latin typeface="Courier New" pitchFamily="49" charset="0"/>
                <a:cs typeface="Courier New" pitchFamily="49" charset="0"/>
              </a:rPr>
              <a:t>");</a:t>
            </a:r>
          </a:p>
          <a:p>
            <a:pPr marL="823913" lvl="1" indent="-457200" eaLnBrk="1" hangingPunct="1">
              <a:buNone/>
              <a:defRPr/>
            </a:pPr>
            <a:r>
              <a:rPr lang="en-US" sz="2000" dirty="0" smtClean="0">
                <a:solidFill>
                  <a:schemeClr val="bg2">
                    <a:lumMod val="10000"/>
                  </a:schemeClr>
                </a:solidFill>
                <a:latin typeface="Courier New" pitchFamily="49" charset="0"/>
                <a:cs typeface="Courier New" pitchFamily="49" charset="0"/>
              </a:rPr>
              <a:t>	$</a:t>
            </a:r>
            <a:r>
              <a:rPr lang="en-US" sz="2000" i="1" dirty="0" smtClean="0">
                <a:solidFill>
                  <a:schemeClr val="bg2">
                    <a:lumMod val="10000"/>
                  </a:schemeClr>
                </a:solidFill>
                <a:latin typeface="Courier New" pitchFamily="49" charset="0"/>
                <a:cs typeface="Courier New" pitchFamily="49" charset="0"/>
              </a:rPr>
              <a:t>names</a:t>
            </a:r>
            <a:r>
              <a:rPr lang="en-US" sz="2000" dirty="0" smtClean="0">
                <a:solidFill>
                  <a:schemeClr val="bg2">
                    <a:lumMod val="10000"/>
                  </a:schemeClr>
                </a:solidFill>
                <a:latin typeface="Courier New" pitchFamily="49" charset="0"/>
                <a:cs typeface="Courier New" pitchFamily="49" charset="0"/>
              </a:rPr>
              <a:t>[0] = "</a:t>
            </a:r>
            <a:r>
              <a:rPr lang="en-US" sz="2000" i="1" dirty="0" err="1" smtClean="0">
                <a:solidFill>
                  <a:schemeClr val="bg2">
                    <a:lumMod val="10000"/>
                  </a:schemeClr>
                </a:solidFill>
                <a:latin typeface="Courier New" pitchFamily="49" charset="0"/>
                <a:cs typeface="Courier New" pitchFamily="49" charset="0"/>
              </a:rPr>
              <a:t>Petr</a:t>
            </a:r>
            <a:r>
              <a:rPr lang="en-US" sz="2000" dirty="0" smtClean="0">
                <a:solidFill>
                  <a:schemeClr val="bg2">
                    <a:lumMod val="10000"/>
                  </a:schemeClr>
                </a:solidFill>
                <a:latin typeface="Courier New" pitchFamily="49" charset="0"/>
                <a:cs typeface="Courier New" pitchFamily="49" charset="0"/>
              </a:rPr>
              <a:t>";</a:t>
            </a:r>
          </a:p>
          <a:p>
            <a:pPr marL="823913" lvl="1" indent="-457200">
              <a:buNone/>
              <a:defRPr/>
            </a:pPr>
            <a:r>
              <a:rPr lang="en-US" sz="2000" dirty="0" smtClean="0">
                <a:solidFill>
                  <a:schemeClr val="bg2">
                    <a:lumMod val="10000"/>
                  </a:schemeClr>
                </a:solidFill>
                <a:latin typeface="Courier New" pitchFamily="49" charset="0"/>
                <a:cs typeface="Courier New" pitchFamily="49" charset="0"/>
              </a:rPr>
              <a:t>	$</a:t>
            </a:r>
            <a:r>
              <a:rPr lang="en-US" sz="2000" i="1" dirty="0" smtClean="0">
                <a:solidFill>
                  <a:schemeClr val="bg2">
                    <a:lumMod val="10000"/>
                  </a:schemeClr>
                </a:solidFill>
                <a:latin typeface="Courier New" pitchFamily="49" charset="0"/>
                <a:cs typeface="Courier New" pitchFamily="49" charset="0"/>
              </a:rPr>
              <a:t>names</a:t>
            </a:r>
            <a:r>
              <a:rPr lang="en-US" sz="2000" dirty="0" smtClean="0">
                <a:solidFill>
                  <a:schemeClr val="bg2">
                    <a:lumMod val="10000"/>
                  </a:schemeClr>
                </a:solidFill>
                <a:latin typeface="Courier New" pitchFamily="49" charset="0"/>
                <a:cs typeface="Courier New" pitchFamily="49" charset="0"/>
              </a:rPr>
              <a:t>[1] = “</a:t>
            </a:r>
            <a:r>
              <a:rPr lang="en-US" sz="2000" i="1" dirty="0" smtClean="0">
                <a:solidFill>
                  <a:schemeClr val="bg2">
                    <a:lumMod val="10000"/>
                  </a:schemeClr>
                </a:solidFill>
                <a:latin typeface="Courier New" pitchFamily="49" charset="0"/>
                <a:cs typeface="Courier New" pitchFamily="49" charset="0"/>
              </a:rPr>
              <a:t>Joe</a:t>
            </a:r>
            <a:r>
              <a:rPr lang="en-US" sz="2000" dirty="0" smtClean="0">
                <a:solidFill>
                  <a:schemeClr val="bg2">
                    <a:lumMod val="10000"/>
                  </a:schemeClr>
                </a:solidFill>
                <a:latin typeface="Courier New" pitchFamily="49" charset="0"/>
                <a:cs typeface="Courier New" pitchFamily="49" charset="0"/>
              </a:rPr>
              <a:t>“;</a:t>
            </a:r>
            <a:endParaRPr lang="en-US" sz="2000" dirty="0" smtClean="0">
              <a:solidFill>
                <a:schemeClr val="bg2">
                  <a:lumMod val="10000"/>
                </a:schemeClr>
              </a:solidFill>
            </a:endParaRPr>
          </a:p>
          <a:p>
            <a:pPr marL="457200" indent="-457200" eaLnBrk="1" hangingPunct="1">
              <a:defRPr/>
            </a:pPr>
            <a:r>
              <a:rPr lang="en-US" sz="2400" b="1" dirty="0" smtClean="0">
                <a:solidFill>
                  <a:schemeClr val="bg2">
                    <a:lumMod val="10000"/>
                  </a:schemeClr>
                </a:solidFill>
              </a:rPr>
              <a:t> Associative Arrays</a:t>
            </a:r>
          </a:p>
          <a:p>
            <a:pPr lvl="1"/>
            <a:r>
              <a:rPr lang="en-US" dirty="0" smtClean="0"/>
              <a:t>allow element values to be stored in relation to a key value rather than a strict linear index order.</a:t>
            </a:r>
            <a:r>
              <a:rPr lang="en-US" dirty="0" smtClean="0">
                <a:solidFill>
                  <a:schemeClr val="bg2">
                    <a:lumMod val="10000"/>
                  </a:schemeClr>
                </a:solidFill>
                <a:latin typeface="Courier New" pitchFamily="49" charset="0"/>
                <a:cs typeface="Courier New" pitchFamily="49" charset="0"/>
              </a:rPr>
              <a:t>		</a:t>
            </a:r>
          </a:p>
          <a:p>
            <a:pPr lvl="1">
              <a:buNone/>
            </a:pPr>
            <a:r>
              <a:rPr lang="en-US" sz="2000" dirty="0" smtClean="0">
                <a:solidFill>
                  <a:schemeClr val="bg2">
                    <a:lumMod val="10000"/>
                  </a:schemeClr>
                </a:solidFill>
                <a:latin typeface="Courier New" pitchFamily="49" charset="0"/>
                <a:cs typeface="Courier New" pitchFamily="49" charset="0"/>
              </a:rPr>
              <a:t>		$ages = array("Peter"=&gt;32, 					"Joe"=&gt;34);</a:t>
            </a:r>
          </a:p>
          <a:p>
            <a:pPr marL="823913" lvl="1" indent="-457200">
              <a:buNone/>
              <a:defRPr/>
            </a:pPr>
            <a:r>
              <a:rPr lang="en-US" sz="2000" dirty="0" smtClean="0">
                <a:solidFill>
                  <a:schemeClr val="bg2">
                    <a:lumMod val="10000"/>
                  </a:schemeClr>
                </a:solidFill>
                <a:latin typeface="Courier New" pitchFamily="49" charset="0"/>
                <a:cs typeface="Courier New" pitchFamily="49" charset="0"/>
              </a:rPr>
              <a:t>		$ages['Peter'] = "32“;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Arrays</a:t>
            </a:r>
            <a:endParaRPr lang="en-US" b="1" dirty="0" smtClean="0">
              <a:solidFill>
                <a:schemeClr val="accent1">
                  <a:lumMod val="75000"/>
                </a:schemeClr>
              </a:solidFill>
            </a:endParaRPr>
          </a:p>
        </p:txBody>
      </p:sp>
      <p:sp>
        <p:nvSpPr>
          <p:cNvPr id="3" name="Content Placeholder 2"/>
          <p:cNvSpPr>
            <a:spLocks noGrp="1"/>
          </p:cNvSpPr>
          <p:nvPr>
            <p:ph sz="quarter" idx="1"/>
          </p:nvPr>
        </p:nvSpPr>
        <p:spPr>
          <a:xfrm>
            <a:off x="533400" y="914400"/>
            <a:ext cx="8153400" cy="5562600"/>
          </a:xfrm>
        </p:spPr>
        <p:txBody>
          <a:bodyPr/>
          <a:lstStyle/>
          <a:p>
            <a:pPr>
              <a:buNone/>
            </a:pPr>
            <a:r>
              <a:rPr lang="en-US" b="1" dirty="0" smtClean="0"/>
              <a:t>Multidimensional Arrays</a:t>
            </a:r>
          </a:p>
          <a:p>
            <a:r>
              <a:rPr lang="en-US" dirty="0" smtClean="0"/>
              <a:t>element of array is also an array</a:t>
            </a:r>
          </a:p>
          <a:p>
            <a:pPr>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a:t>
            </a:r>
            <a:r>
              <a:rPr lang="cs-CZ" sz="2000" i="1" dirty="0" smtClean="0">
                <a:solidFill>
                  <a:schemeClr val="bg2">
                    <a:lumMod val="10000"/>
                  </a:schemeClr>
                </a:solidFill>
                <a:latin typeface="Courier New" pitchFamily="49" charset="0"/>
                <a:cs typeface="Courier New" pitchFamily="49" charset="0"/>
              </a:rPr>
              <a:t>families</a:t>
            </a:r>
            <a:r>
              <a:rPr lang="cs-CZ" sz="2000" dirty="0" smtClean="0">
                <a:solidFill>
                  <a:schemeClr val="bg2">
                    <a:lumMod val="10000"/>
                  </a:schemeClr>
                </a:solidFill>
                <a:latin typeface="Courier New" pitchFamily="49" charset="0"/>
                <a:cs typeface="Courier New" pitchFamily="49" charset="0"/>
              </a:rPr>
              <a:t> = array </a:t>
            </a:r>
            <a:endParaRPr lang="en-US" sz="2000" dirty="0" smtClean="0">
              <a:solidFill>
                <a:schemeClr val="bg2">
                  <a:lumMod val="10000"/>
                </a:schemeClr>
              </a:solidFill>
              <a:latin typeface="Courier New" pitchFamily="49" charset="0"/>
              <a:cs typeface="Courier New" pitchFamily="49" charset="0"/>
            </a:endParaRPr>
          </a:p>
          <a:p>
            <a:pPr>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a:t>
            </a:r>
            <a:endParaRPr lang="en-US" sz="2000" dirty="0" smtClean="0">
              <a:solidFill>
                <a:schemeClr val="bg2">
                  <a:lumMod val="10000"/>
                </a:schemeClr>
              </a:solidFill>
              <a:latin typeface="Courier New" pitchFamily="49" charset="0"/>
              <a:cs typeface="Courier New" pitchFamily="49" charset="0"/>
            </a:endParaRPr>
          </a:p>
          <a:p>
            <a:pPr>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a:t>
            </a:r>
            <a:r>
              <a:rPr lang="cs-CZ" sz="2000" i="1" dirty="0" smtClean="0">
                <a:solidFill>
                  <a:schemeClr val="bg2">
                    <a:lumMod val="10000"/>
                  </a:schemeClr>
                </a:solidFill>
                <a:latin typeface="Courier New" pitchFamily="49" charset="0"/>
                <a:cs typeface="Courier New" pitchFamily="49" charset="0"/>
              </a:rPr>
              <a:t>Griffin</a:t>
            </a:r>
            <a:r>
              <a:rPr lang="cs-CZ" sz="2000" dirty="0" smtClean="0">
                <a:solidFill>
                  <a:schemeClr val="bg2">
                    <a:lumMod val="10000"/>
                  </a:schemeClr>
                </a:solidFill>
                <a:latin typeface="Courier New" pitchFamily="49" charset="0"/>
                <a:cs typeface="Courier New" pitchFamily="49" charset="0"/>
              </a:rPr>
              <a:t>"=&gt;array </a:t>
            </a:r>
            <a:endParaRPr lang="en-US" sz="2000" dirty="0" smtClean="0">
              <a:solidFill>
                <a:schemeClr val="bg2">
                  <a:lumMod val="10000"/>
                </a:schemeClr>
              </a:solidFill>
              <a:latin typeface="Courier New" pitchFamily="49" charset="0"/>
              <a:cs typeface="Courier New" pitchFamily="49" charset="0"/>
            </a:endParaRPr>
          </a:p>
          <a:p>
            <a:pPr>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 "</a:t>
            </a:r>
            <a:r>
              <a:rPr lang="cs-CZ" sz="2000" i="1" dirty="0" smtClean="0">
                <a:solidFill>
                  <a:schemeClr val="bg2">
                    <a:lumMod val="10000"/>
                  </a:schemeClr>
                </a:solidFill>
                <a:latin typeface="Courier New" pitchFamily="49" charset="0"/>
                <a:cs typeface="Courier New" pitchFamily="49" charset="0"/>
              </a:rPr>
              <a:t>Peter</a:t>
            </a:r>
            <a:r>
              <a:rPr lang="cs-CZ" sz="2000" dirty="0" smtClean="0">
                <a:solidFill>
                  <a:schemeClr val="bg2">
                    <a:lumMod val="10000"/>
                  </a:schemeClr>
                </a:solidFill>
                <a:latin typeface="Courier New" pitchFamily="49" charset="0"/>
                <a:cs typeface="Courier New" pitchFamily="49" charset="0"/>
              </a:rPr>
              <a:t>", "</a:t>
            </a:r>
            <a:r>
              <a:rPr lang="cs-CZ" sz="2000" i="1" dirty="0" smtClean="0">
                <a:solidFill>
                  <a:schemeClr val="bg2">
                    <a:lumMod val="10000"/>
                  </a:schemeClr>
                </a:solidFill>
                <a:latin typeface="Courier New" pitchFamily="49" charset="0"/>
                <a:cs typeface="Courier New" pitchFamily="49" charset="0"/>
              </a:rPr>
              <a:t>Lois</a:t>
            </a:r>
            <a:r>
              <a:rPr lang="cs-CZ" sz="2000" dirty="0" smtClean="0">
                <a:solidFill>
                  <a:schemeClr val="bg2">
                    <a:lumMod val="10000"/>
                  </a:schemeClr>
                </a:solidFill>
                <a:latin typeface="Courier New" pitchFamily="49" charset="0"/>
                <a:cs typeface="Courier New" pitchFamily="49" charset="0"/>
              </a:rPr>
              <a:t>", "</a:t>
            </a:r>
            <a:r>
              <a:rPr lang="cs-CZ" sz="2000" i="1" dirty="0" smtClean="0">
                <a:solidFill>
                  <a:schemeClr val="bg2">
                    <a:lumMod val="10000"/>
                  </a:schemeClr>
                </a:solidFill>
                <a:latin typeface="Courier New" pitchFamily="49" charset="0"/>
                <a:cs typeface="Courier New" pitchFamily="49" charset="0"/>
              </a:rPr>
              <a:t>Megan</a:t>
            </a:r>
            <a:r>
              <a:rPr lang="cs-CZ" sz="2000" dirty="0" smtClean="0">
                <a:solidFill>
                  <a:schemeClr val="bg2">
                    <a:lumMod val="10000"/>
                  </a:schemeClr>
                </a:solidFill>
                <a:latin typeface="Courier New" pitchFamily="49" charset="0"/>
                <a:cs typeface="Courier New" pitchFamily="49" charset="0"/>
              </a:rPr>
              <a:t>" ), </a:t>
            </a:r>
            <a:endParaRPr lang="en-US" sz="2000" dirty="0" smtClean="0">
              <a:solidFill>
                <a:schemeClr val="bg2">
                  <a:lumMod val="10000"/>
                </a:schemeClr>
              </a:solidFill>
              <a:latin typeface="Courier New" pitchFamily="49" charset="0"/>
              <a:cs typeface="Courier New" pitchFamily="49" charset="0"/>
            </a:endParaRPr>
          </a:p>
          <a:p>
            <a:pPr>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a:t>
            </a:r>
            <a:r>
              <a:rPr lang="en-US" sz="2000" i="1" dirty="0" err="1" smtClean="0">
                <a:solidFill>
                  <a:schemeClr val="bg2">
                    <a:lumMod val="10000"/>
                  </a:schemeClr>
                </a:solidFill>
                <a:latin typeface="Courier New" pitchFamily="49" charset="0"/>
                <a:cs typeface="Courier New" pitchFamily="49" charset="0"/>
              </a:rPr>
              <a:t>Soltis</a:t>
            </a:r>
            <a:r>
              <a:rPr lang="cs-CZ" sz="2000" dirty="0" smtClean="0">
                <a:solidFill>
                  <a:schemeClr val="bg2">
                    <a:lumMod val="10000"/>
                  </a:schemeClr>
                </a:solidFill>
                <a:latin typeface="Courier New" pitchFamily="49" charset="0"/>
                <a:cs typeface="Courier New" pitchFamily="49" charset="0"/>
              </a:rPr>
              <a:t>"</a:t>
            </a:r>
            <a:r>
              <a:rPr lang="en-US" sz="2000" dirty="0" smtClean="0">
                <a:solidFill>
                  <a:schemeClr val="bg2">
                    <a:lumMod val="10000"/>
                  </a:schemeClr>
                </a:solidFill>
                <a:latin typeface="Courier New" pitchFamily="49" charset="0"/>
                <a:cs typeface="Courier New" pitchFamily="49" charset="0"/>
              </a:rPr>
              <a:t> =&gt;array</a:t>
            </a:r>
          </a:p>
          <a:p>
            <a:pPr>
              <a:buNone/>
            </a:pPr>
            <a:r>
              <a:rPr lang="en-US" sz="2000" dirty="0" smtClean="0">
                <a:solidFill>
                  <a:schemeClr val="bg2">
                    <a:lumMod val="10000"/>
                  </a:schemeClr>
                </a:solidFill>
                <a:latin typeface="Courier New" pitchFamily="49" charset="0"/>
                <a:cs typeface="Courier New" pitchFamily="49" charset="0"/>
              </a:rPr>
              <a:t>				(</a:t>
            </a:r>
            <a:r>
              <a:rPr lang="cs-CZ" sz="2000" dirty="0" smtClean="0">
                <a:solidFill>
                  <a:schemeClr val="bg2">
                    <a:lumMod val="10000"/>
                  </a:schemeClr>
                </a:solidFill>
                <a:latin typeface="Courier New" pitchFamily="49" charset="0"/>
                <a:cs typeface="Courier New" pitchFamily="49" charset="0"/>
              </a:rPr>
              <a:t>“</a:t>
            </a:r>
            <a:r>
              <a:rPr lang="en-US" sz="2000" i="1" dirty="0" err="1" smtClean="0">
                <a:solidFill>
                  <a:schemeClr val="bg2">
                    <a:lumMod val="10000"/>
                  </a:schemeClr>
                </a:solidFill>
                <a:latin typeface="Courier New" pitchFamily="49" charset="0"/>
                <a:cs typeface="Courier New" pitchFamily="49" charset="0"/>
              </a:rPr>
              <a:t>Johny</a:t>
            </a:r>
            <a:r>
              <a:rPr lang="cs-CZ" sz="2000" dirty="0" smtClean="0">
                <a:solidFill>
                  <a:schemeClr val="bg2">
                    <a:lumMod val="10000"/>
                  </a:schemeClr>
                </a:solidFill>
                <a:latin typeface="Courier New" pitchFamily="49" charset="0"/>
                <a:cs typeface="Courier New" pitchFamily="49" charset="0"/>
              </a:rPr>
              <a:t>", "</a:t>
            </a:r>
            <a:r>
              <a:rPr lang="cs-CZ" sz="2000" i="1" dirty="0" smtClean="0">
                <a:solidFill>
                  <a:schemeClr val="bg2">
                    <a:lumMod val="10000"/>
                  </a:schemeClr>
                </a:solidFill>
                <a:latin typeface="Courier New" pitchFamily="49" charset="0"/>
                <a:cs typeface="Courier New" pitchFamily="49" charset="0"/>
              </a:rPr>
              <a:t>M</a:t>
            </a:r>
            <a:r>
              <a:rPr lang="en-US" sz="2000" i="1" dirty="0" smtClean="0">
                <a:solidFill>
                  <a:schemeClr val="bg2">
                    <a:lumMod val="10000"/>
                  </a:schemeClr>
                </a:solidFill>
                <a:latin typeface="Courier New" pitchFamily="49" charset="0"/>
                <a:cs typeface="Courier New" pitchFamily="49" charset="0"/>
              </a:rPr>
              <a:t>organ</a:t>
            </a:r>
            <a:r>
              <a:rPr lang="cs-CZ" sz="2000" dirty="0" smtClean="0">
                <a:solidFill>
                  <a:schemeClr val="bg2">
                    <a:lumMod val="10000"/>
                  </a:schemeClr>
                </a:solidFill>
                <a:latin typeface="Courier New" pitchFamily="49" charset="0"/>
                <a:cs typeface="Courier New" pitchFamily="49" charset="0"/>
              </a:rPr>
              <a:t>" )</a:t>
            </a:r>
            <a:endParaRPr lang="en-US" sz="2000" dirty="0" smtClean="0">
              <a:solidFill>
                <a:schemeClr val="bg2">
                  <a:lumMod val="10000"/>
                </a:schemeClr>
              </a:solidFill>
              <a:latin typeface="Courier New" pitchFamily="49" charset="0"/>
              <a:cs typeface="Courier New" pitchFamily="49" charset="0"/>
            </a:endParaRPr>
          </a:p>
          <a:p>
            <a:pPr>
              <a:buNone/>
            </a:pPr>
            <a:r>
              <a:rPr lang="en-US" sz="2000" dirty="0" smtClean="0">
                <a:solidFill>
                  <a:schemeClr val="bg2">
                    <a:lumMod val="10000"/>
                  </a:schemeClr>
                </a:solidFill>
                <a:latin typeface="Courier New" pitchFamily="49" charset="0"/>
                <a:cs typeface="Courier New" pitchFamily="49" charset="0"/>
              </a:rPr>
              <a:t>	);</a:t>
            </a:r>
            <a:endParaRPr lang="cs-CZ" sz="2000" dirty="0" smtClean="0">
              <a:solidFill>
                <a:schemeClr val="bg2">
                  <a:lumMod val="10000"/>
                </a:schemeClr>
              </a:solidFill>
              <a:latin typeface="Courier New" pitchFamily="49" charset="0"/>
              <a:cs typeface="Courier New" pitchFamily="49" charset="0"/>
            </a:endParaRP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Arrays</a:t>
            </a:r>
          </a:p>
        </p:txBody>
      </p:sp>
      <p:sp>
        <p:nvSpPr>
          <p:cNvPr id="3" name="Content Placeholder 2"/>
          <p:cNvSpPr>
            <a:spLocks noGrp="1"/>
          </p:cNvSpPr>
          <p:nvPr>
            <p:ph sz="quarter" idx="1"/>
          </p:nvPr>
        </p:nvSpPr>
        <p:spPr>
          <a:xfrm>
            <a:off x="533400" y="914400"/>
            <a:ext cx="8153400" cy="5562600"/>
          </a:xfrm>
        </p:spPr>
        <p:txBody>
          <a:bodyPr>
            <a:normAutofit lnSpcReduction="10000"/>
          </a:bodyPr>
          <a:lstStyle/>
          <a:p>
            <a:r>
              <a:rPr lang="en-US" b="1" dirty="0" smtClean="0"/>
              <a:t>Print contents of an array for debugging:</a:t>
            </a:r>
          </a:p>
          <a:p>
            <a:pPr>
              <a:buNone/>
            </a:pPr>
            <a:r>
              <a:rPr lang="en-US" dirty="0" smtClean="0"/>
              <a:t>		</a:t>
            </a:r>
            <a:r>
              <a:rPr lang="en-US" sz="2000" dirty="0" smtClean="0">
                <a:latin typeface="Courier New" pitchFamily="49" charset="0"/>
                <a:cs typeface="Courier New" pitchFamily="49" charset="0"/>
              </a:rPr>
              <a:t>$colors = array("red", "green", "blue");</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print_r</a:t>
            </a:r>
            <a:r>
              <a:rPr lang="en-US" sz="2000" dirty="0" smtClean="0">
                <a:latin typeface="Courier New" pitchFamily="49" charset="0"/>
                <a:cs typeface="Courier New" pitchFamily="49" charset="0"/>
              </a:rPr>
              <a:t>($colors);</a:t>
            </a:r>
          </a:p>
          <a:p>
            <a:pPr>
              <a:buNone/>
            </a:pPr>
            <a:r>
              <a:rPr lang="en-US" dirty="0" smtClean="0"/>
              <a:t>produces:</a:t>
            </a:r>
          </a:p>
          <a:p>
            <a:pPr>
              <a:buNone/>
            </a:pPr>
            <a:r>
              <a:rPr lang="en-US" dirty="0" smtClean="0"/>
              <a:t>		</a:t>
            </a:r>
            <a:r>
              <a:rPr lang="en-US" sz="2000" dirty="0" smtClean="0">
                <a:latin typeface="Courier New" pitchFamily="49" charset="0"/>
                <a:cs typeface="Courier New" pitchFamily="49" charset="0"/>
              </a:rPr>
              <a:t>Array</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			[0] =&gt; red</a:t>
            </a:r>
          </a:p>
          <a:p>
            <a:pPr>
              <a:buNone/>
            </a:pPr>
            <a:r>
              <a:rPr lang="en-US" sz="2000" dirty="0" smtClean="0">
                <a:latin typeface="Courier New" pitchFamily="49" charset="0"/>
                <a:cs typeface="Courier New" pitchFamily="49" charset="0"/>
              </a:rPr>
              <a:t>			[1] =&gt; green</a:t>
            </a:r>
          </a:p>
          <a:p>
            <a:pPr>
              <a:buNone/>
            </a:pPr>
            <a:r>
              <a:rPr lang="en-US" sz="2000" dirty="0" smtClean="0">
                <a:latin typeface="Courier New" pitchFamily="49" charset="0"/>
                <a:cs typeface="Courier New" pitchFamily="49" charset="0"/>
              </a:rPr>
              <a:t>			[2] =&gt; blue</a:t>
            </a:r>
          </a:p>
          <a:p>
            <a:pPr>
              <a:buNone/>
            </a:pP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b="1" dirty="0" smtClean="0"/>
              <a:t>Delete from an array:</a:t>
            </a:r>
          </a:p>
          <a:p>
            <a:pPr>
              <a:buNone/>
            </a:pPr>
            <a:r>
              <a:rPr lang="en-US" sz="2000" dirty="0" smtClean="0">
                <a:latin typeface="Courier New" pitchFamily="49" charset="0"/>
                <a:cs typeface="Courier New" pitchFamily="49" charset="0"/>
              </a:rPr>
              <a:t>		unset($colors[1]); </a:t>
            </a:r>
          </a:p>
          <a:p>
            <a:pPr>
              <a:buNone/>
            </a:pPr>
            <a:r>
              <a:rPr lang="en-US" sz="2000" dirty="0" smtClean="0">
                <a:latin typeface="Courier New" pitchFamily="49" charset="0"/>
                <a:cs typeface="Courier New" pitchFamily="49" charset="0"/>
              </a:rPr>
              <a:t>			// $colors now contains red and blue at 		//indexes 0 and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Arrays</a:t>
            </a:r>
          </a:p>
        </p:txBody>
      </p:sp>
      <p:sp>
        <p:nvSpPr>
          <p:cNvPr id="3" name="Content Placeholder 2"/>
          <p:cNvSpPr>
            <a:spLocks noGrp="1"/>
          </p:cNvSpPr>
          <p:nvPr>
            <p:ph sz="quarter" idx="1"/>
          </p:nvPr>
        </p:nvSpPr>
        <p:spPr>
          <a:xfrm>
            <a:off x="533400" y="914400"/>
            <a:ext cx="8153400" cy="5715000"/>
          </a:xfrm>
        </p:spPr>
        <p:txBody>
          <a:bodyPr>
            <a:normAutofit lnSpcReduction="10000"/>
          </a:bodyPr>
          <a:lstStyle/>
          <a:p>
            <a:r>
              <a:rPr lang="en-US" sz="2800" b="1" dirty="0" smtClean="0"/>
              <a:t>Extracting array keys and values:</a:t>
            </a:r>
          </a:p>
          <a:p>
            <a:pPr>
              <a:buNone/>
            </a:pPr>
            <a:r>
              <a:rPr lang="en-US" dirty="0" smtClean="0"/>
              <a:t>	</a:t>
            </a:r>
            <a:r>
              <a:rPr lang="en-US" sz="2000" dirty="0" smtClean="0">
                <a:latin typeface="Courier New" pitchFamily="49" charset="0"/>
                <a:cs typeface="Courier New" pitchFamily="49" charset="0"/>
              </a:rPr>
              <a:t>$capitals = array(</a:t>
            </a:r>
          </a:p>
          <a:p>
            <a:pPr>
              <a:buNone/>
            </a:pP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 "AP" =&gt; "</a:t>
            </a:r>
            <a:r>
              <a:rPr lang="en-US" sz="2000" dirty="0" err="1" smtClean="0">
                <a:latin typeface="Courier New" pitchFamily="49" charset="0"/>
                <a:cs typeface="Courier New" pitchFamily="49" charset="0"/>
              </a:rPr>
              <a:t>Amaravathi</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"TS" =&gt; "Hyderabad", </a:t>
            </a: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	$states = </a:t>
            </a:r>
            <a:r>
              <a:rPr lang="en-US" sz="2000" dirty="0" err="1" smtClean="0">
                <a:latin typeface="Courier New" pitchFamily="49" charset="0"/>
                <a:cs typeface="Courier New" pitchFamily="49" charset="0"/>
              </a:rPr>
              <a:t>array_keys</a:t>
            </a:r>
            <a:r>
              <a:rPr lang="en-US" sz="2000" dirty="0" smtClean="0">
                <a:latin typeface="Courier New" pitchFamily="49" charset="0"/>
                <a:cs typeface="Courier New" pitchFamily="49" charset="0"/>
              </a:rPr>
              <a:t>($capitals); </a:t>
            </a:r>
          </a:p>
          <a:p>
            <a:pPr>
              <a:buNone/>
            </a:pPr>
            <a:r>
              <a:rPr lang="en-US" sz="2000" dirty="0" smtClean="0">
                <a:latin typeface="Courier New" pitchFamily="49" charset="0"/>
                <a:cs typeface="Courier New" pitchFamily="49" charset="0"/>
              </a:rPr>
              <a:t>		// $states is </a:t>
            </a:r>
            <a:r>
              <a:rPr lang="en-US" sz="2000" dirty="0" smtClean="0">
                <a:latin typeface="Courier New" pitchFamily="49" charset="0"/>
                <a:cs typeface="Courier New" pitchFamily="49" charset="0"/>
              </a:rPr>
              <a:t>(“AP", “</a:t>
            </a:r>
            <a:r>
              <a:rPr lang="en-US" sz="2000" dirty="0" smtClean="0">
                <a:latin typeface="Courier New" pitchFamily="49" charset="0"/>
                <a:cs typeface="Courier New" pitchFamily="49" charset="0"/>
              </a:rPr>
              <a:t>TS</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$cities = </a:t>
            </a:r>
            <a:r>
              <a:rPr lang="en-US" sz="2000" dirty="0" err="1" smtClean="0">
                <a:latin typeface="Courier New" pitchFamily="49" charset="0"/>
                <a:cs typeface="Courier New" pitchFamily="49" charset="0"/>
              </a:rPr>
              <a:t>array_values</a:t>
            </a:r>
            <a:r>
              <a:rPr lang="en-US" sz="2000" dirty="0" smtClean="0">
                <a:latin typeface="Courier New" pitchFamily="49" charset="0"/>
                <a:cs typeface="Courier New" pitchFamily="49" charset="0"/>
              </a:rPr>
              <a:t>($capitals); </a:t>
            </a:r>
          </a:p>
          <a:p>
            <a:pPr>
              <a:buNone/>
            </a:pPr>
            <a:r>
              <a:rPr lang="en-US" sz="2000" dirty="0" smtClean="0">
                <a:latin typeface="Courier New" pitchFamily="49" charset="0"/>
                <a:cs typeface="Courier New" pitchFamily="49" charset="0"/>
              </a:rPr>
              <a:t>		// $cities is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Amaravathi</a:t>
            </a:r>
            <a:r>
              <a:rPr lang="en-US" sz="2000" dirty="0" smtClean="0">
                <a:latin typeface="Courier New" pitchFamily="49" charset="0"/>
                <a:cs typeface="Courier New" pitchFamily="49" charset="0"/>
              </a:rPr>
              <a:t>", “Hyderabad")</a:t>
            </a:r>
            <a:endParaRPr lang="en-US" sz="2000" dirty="0" smtClean="0">
              <a:latin typeface="Courier New" pitchFamily="49" charset="0"/>
              <a:cs typeface="Courier New" pitchFamily="49" charset="0"/>
            </a:endParaRPr>
          </a:p>
          <a:p>
            <a:r>
              <a:rPr lang="en-US" sz="2800" b="1" dirty="0" smtClean="0"/>
              <a:t>Iterating through an array:</a:t>
            </a:r>
          </a:p>
          <a:p>
            <a:pPr>
              <a:buNone/>
            </a:pP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foreach</a:t>
            </a:r>
            <a:r>
              <a:rPr lang="en-US" sz="2100" dirty="0" smtClean="0">
                <a:latin typeface="Courier New" pitchFamily="49" charset="0"/>
                <a:cs typeface="Courier New" pitchFamily="49" charset="0"/>
              </a:rPr>
              <a:t>($colors as $item)</a:t>
            </a:r>
          </a:p>
          <a:p>
            <a:pPr>
              <a:buNone/>
            </a:pPr>
            <a:r>
              <a:rPr lang="en-US" sz="2100" dirty="0" smtClean="0">
                <a:latin typeface="Courier New" pitchFamily="49" charset="0"/>
                <a:cs typeface="Courier New" pitchFamily="49" charset="0"/>
              </a:rPr>
              <a:t>	</a:t>
            </a:r>
            <a:r>
              <a:rPr lang="en-US" sz="2100" dirty="0" smtClean="0">
                <a:latin typeface="Courier New" pitchFamily="49" charset="0"/>
                <a:cs typeface="Courier New" pitchFamily="49" charset="0"/>
              </a:rPr>
              <a:t>  echo </a:t>
            </a:r>
            <a:r>
              <a:rPr lang="en-US" sz="2100" dirty="0" smtClean="0">
                <a:latin typeface="Courier New" pitchFamily="49" charset="0"/>
                <a:cs typeface="Courier New" pitchFamily="49" charset="0"/>
              </a:rPr>
              <a:t>"&lt;</a:t>
            </a:r>
            <a:r>
              <a:rPr lang="en-US" sz="2100" dirty="0" err="1" smtClean="0">
                <a:latin typeface="Courier New" pitchFamily="49" charset="0"/>
                <a:cs typeface="Courier New" pitchFamily="49" charset="0"/>
              </a:rPr>
              <a:t>br</a:t>
            </a:r>
            <a:r>
              <a:rPr lang="en-US" sz="2100" dirty="0" smtClean="0">
                <a:latin typeface="Courier New" pitchFamily="49" charset="0"/>
                <a:cs typeface="Courier New" pitchFamily="49" charset="0"/>
              </a:rPr>
              <a:t>&gt;$item&lt;</a:t>
            </a:r>
            <a:r>
              <a:rPr lang="en-US" sz="2100" dirty="0" err="1" smtClean="0">
                <a:latin typeface="Courier New" pitchFamily="49" charset="0"/>
                <a:cs typeface="Courier New" pitchFamily="49" charset="0"/>
              </a:rPr>
              <a:t>br</a:t>
            </a:r>
            <a:r>
              <a:rPr lang="en-US" sz="2100" dirty="0" smtClean="0">
                <a:latin typeface="Courier New" pitchFamily="49" charset="0"/>
                <a:cs typeface="Courier New" pitchFamily="49" charset="0"/>
              </a:rPr>
              <a:t>&gt;"; </a:t>
            </a:r>
            <a:endParaRPr lang="en-US" sz="2100" dirty="0" smtClean="0">
              <a:latin typeface="Courier New" pitchFamily="49" charset="0"/>
              <a:cs typeface="Courier New" pitchFamily="49" charset="0"/>
            </a:endParaRPr>
          </a:p>
          <a:p>
            <a:pPr>
              <a:buNone/>
            </a:pP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foreach</a:t>
            </a:r>
            <a:r>
              <a:rPr lang="en-US" sz="2100" dirty="0" smtClean="0">
                <a:latin typeface="Courier New" pitchFamily="49" charset="0"/>
                <a:cs typeface="Courier New" pitchFamily="49" charset="0"/>
              </a:rPr>
              <a:t> ($capitals as $state =&gt; $city)</a:t>
            </a:r>
          </a:p>
          <a:p>
            <a:pPr>
              <a:buNone/>
            </a:pPr>
            <a:r>
              <a:rPr lang="en-US" sz="2100" dirty="0" smtClean="0">
                <a:latin typeface="Courier New" pitchFamily="49" charset="0"/>
                <a:cs typeface="Courier New" pitchFamily="49" charset="0"/>
              </a:rPr>
              <a:t>	</a:t>
            </a:r>
            <a:r>
              <a:rPr lang="en-US" sz="2100" dirty="0" smtClean="0">
                <a:latin typeface="Courier New" pitchFamily="49" charset="0"/>
                <a:cs typeface="Courier New" pitchFamily="49" charset="0"/>
              </a:rPr>
              <a:t>  print</a:t>
            </a:r>
            <a:r>
              <a:rPr lang="en-US" sz="2100" dirty="0" smtClean="0">
                <a:latin typeface="Courier New" pitchFamily="49" charset="0"/>
                <a:cs typeface="Courier New" pitchFamily="49" charset="0"/>
              </a:rPr>
              <a:t>("$city is the capital of $state.&lt;</a:t>
            </a:r>
            <a:r>
              <a:rPr lang="en-US" sz="2100" dirty="0" err="1" smtClean="0">
                <a:latin typeface="Courier New" pitchFamily="49" charset="0"/>
                <a:cs typeface="Courier New" pitchFamily="49" charset="0"/>
              </a:rPr>
              <a:t>br</a:t>
            </a:r>
            <a:r>
              <a:rPr lang="en-US" sz="2100" dirty="0" smtClean="0">
                <a:latin typeface="Courier New" pitchFamily="49" charset="0"/>
                <a:cs typeface="Courier New" pitchFamily="49" charset="0"/>
              </a:rPr>
              <a:t> /&gt;");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715962"/>
          </a:xfrm>
        </p:spPr>
        <p:txBody>
          <a:bodyPr>
            <a:noAutofit/>
          </a:bodyPr>
          <a:lstStyle/>
          <a:p>
            <a:pPr algn="ctr"/>
            <a:r>
              <a:rPr lang="en-US" b="1" dirty="0" smtClean="0">
                <a:solidFill>
                  <a:schemeClr val="accent1">
                    <a:lumMod val="75000"/>
                  </a:schemeClr>
                </a:solidFill>
              </a:rPr>
              <a:t>Arrays</a:t>
            </a:r>
          </a:p>
        </p:txBody>
      </p:sp>
      <p:sp>
        <p:nvSpPr>
          <p:cNvPr id="3" name="Content Placeholder 2"/>
          <p:cNvSpPr>
            <a:spLocks noGrp="1"/>
          </p:cNvSpPr>
          <p:nvPr>
            <p:ph sz="quarter" idx="1"/>
          </p:nvPr>
        </p:nvSpPr>
        <p:spPr>
          <a:xfrm>
            <a:off x="304800" y="914400"/>
            <a:ext cx="8610600" cy="5562600"/>
          </a:xfrm>
        </p:spPr>
        <p:txBody>
          <a:bodyPr>
            <a:normAutofit fontScale="92500" lnSpcReduction="20000"/>
          </a:bodyPr>
          <a:lstStyle/>
          <a:p>
            <a:r>
              <a:rPr lang="en-US" sz="3100" b="1" dirty="0" smtClean="0"/>
              <a:t>Treat an array like a stack:</a:t>
            </a:r>
          </a:p>
          <a:p>
            <a:pPr>
              <a:buNone/>
            </a:pPr>
            <a:r>
              <a:rPr lang="en-US" dirty="0" smtClean="0"/>
              <a:t>	 </a:t>
            </a:r>
            <a:r>
              <a:rPr lang="en-US" sz="2400" dirty="0" smtClean="0">
                <a:latin typeface="Courier New" pitchFamily="49" charset="0"/>
                <a:cs typeface="Courier New" pitchFamily="49" charset="0"/>
              </a:rPr>
              <a:t>$heroes = array('Spider-Man', 'Hulk', 'Wolverine');</a:t>
            </a:r>
            <a:endParaRPr lang="en-US" sz="2400" b="1"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array_push</a:t>
            </a:r>
            <a:r>
              <a:rPr lang="en-US" sz="2400" dirty="0" smtClean="0">
                <a:latin typeface="Courier New" pitchFamily="49" charset="0"/>
                <a:cs typeface="Courier New" pitchFamily="49" charset="0"/>
              </a:rPr>
              <a:t>($heroes, 'Iron Man'); 	</a:t>
            </a:r>
          </a:p>
          <a:p>
            <a:pPr>
              <a:buNone/>
            </a:pPr>
            <a:r>
              <a:rPr lang="en-US" sz="2400" dirty="0" smtClean="0">
                <a:latin typeface="Courier New" pitchFamily="49" charset="0"/>
                <a:cs typeface="Courier New" pitchFamily="49" charset="0"/>
              </a:rPr>
              <a:t>		// Pushed onto end of array</a:t>
            </a:r>
          </a:p>
          <a:p>
            <a:pPr>
              <a:buNone/>
            </a:pP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a:t>
            </a:r>
            <a:r>
              <a:rPr lang="en-US" sz="2400" dirty="0" smtClean="0">
                <a:latin typeface="Courier New" pitchFamily="49" charset="0"/>
                <a:cs typeface="Courier New" pitchFamily="49" charset="0"/>
              </a:rPr>
              <a:t>h = </a:t>
            </a:r>
            <a:r>
              <a:rPr lang="en-US" sz="2400" dirty="0" err="1" smtClean="0">
                <a:latin typeface="Courier New" pitchFamily="49" charset="0"/>
                <a:cs typeface="Courier New" pitchFamily="49" charset="0"/>
              </a:rPr>
              <a:t>array_pop</a:t>
            </a:r>
            <a:r>
              <a:rPr lang="en-US" sz="2400" dirty="0" smtClean="0">
                <a:latin typeface="Courier New" pitchFamily="49" charset="0"/>
                <a:cs typeface="Courier New" pitchFamily="49" charset="0"/>
              </a:rPr>
              <a:t>($heroes); </a:t>
            </a:r>
          </a:p>
          <a:p>
            <a:pPr>
              <a:buNone/>
            </a:pPr>
            <a:r>
              <a:rPr lang="en-US" sz="2400" dirty="0" smtClean="0">
                <a:latin typeface="Courier New" pitchFamily="49" charset="0"/>
                <a:cs typeface="Courier New" pitchFamily="49" charset="0"/>
              </a:rPr>
              <a:t>		// Pops off last element (Iron Man)</a:t>
            </a:r>
          </a:p>
          <a:p>
            <a:r>
              <a:rPr lang="en-US" dirty="0" smtClean="0"/>
              <a:t> </a:t>
            </a:r>
            <a:r>
              <a:rPr lang="en-US" sz="3100" b="1" dirty="0" smtClean="0"/>
              <a:t>Size of an array:</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num_items</a:t>
            </a:r>
            <a:r>
              <a:rPr lang="en-US" sz="2400" dirty="0" smtClean="0">
                <a:latin typeface="Courier New" pitchFamily="49" charset="0"/>
                <a:cs typeface="Courier New" pitchFamily="49" charset="0"/>
              </a:rPr>
              <a:t> = count($heroes); // returns 3</a:t>
            </a:r>
          </a:p>
          <a:p>
            <a:r>
              <a:rPr lang="en-US" sz="3100" b="1" dirty="0" smtClean="0"/>
              <a:t>Sort an array:</a:t>
            </a:r>
          </a:p>
          <a:p>
            <a:pPr>
              <a:buNone/>
            </a:pPr>
            <a:r>
              <a:rPr lang="en-US" dirty="0" smtClean="0"/>
              <a:t>	</a:t>
            </a:r>
            <a:r>
              <a:rPr lang="en-US" sz="2400" dirty="0" smtClean="0">
                <a:latin typeface="Courier New" pitchFamily="49" charset="0"/>
                <a:cs typeface="Courier New" pitchFamily="49" charset="0"/>
              </a:rPr>
              <a:t>sort</a:t>
            </a:r>
            <a:r>
              <a:rPr lang="en-US" sz="2400" dirty="0" smtClean="0">
                <a:latin typeface="Courier New" pitchFamily="49" charset="0"/>
                <a:cs typeface="Courier New" pitchFamily="49" charset="0"/>
              </a:rPr>
              <a:t>($colors);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 </a:t>
            </a:r>
            <a:r>
              <a:rPr lang="en-US" sz="2400" dirty="0" smtClean="0">
                <a:latin typeface="Courier New" pitchFamily="49" charset="0"/>
                <a:cs typeface="Courier New" pitchFamily="49" charset="0"/>
              </a:rPr>
              <a:t>colors </a:t>
            </a:r>
            <a:r>
              <a:rPr lang="en-US" sz="2400" dirty="0" smtClean="0">
                <a:latin typeface="Courier New" pitchFamily="49" charset="0"/>
                <a:cs typeface="Courier New" pitchFamily="49" charset="0"/>
              </a:rPr>
              <a:t>are now in alphabetical order</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rsort</a:t>
            </a:r>
            <a:r>
              <a:rPr lang="en-US" sz="2400" dirty="0" smtClean="0">
                <a:latin typeface="Courier New" pitchFamily="49" charset="0"/>
                <a:cs typeface="Courier New" pitchFamily="49" charset="0"/>
              </a:rPr>
              <a:t>($colors</a:t>
            </a:r>
            <a:r>
              <a:rPr lang="en-US" sz="2400" dirty="0" smtClean="0">
                <a:latin typeface="Courier New" pitchFamily="49" charset="0"/>
                <a:cs typeface="Courier New" pitchFamily="49" charset="0"/>
              </a:rPr>
              <a:t>);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 </a:t>
            </a:r>
            <a:r>
              <a:rPr lang="en-US" sz="2400" dirty="0" smtClean="0">
                <a:latin typeface="Courier New" pitchFamily="49" charset="0"/>
                <a:cs typeface="Courier New" pitchFamily="49" charset="0"/>
              </a:rPr>
              <a:t>colors </a:t>
            </a:r>
            <a:r>
              <a:rPr lang="en-US" sz="2400" dirty="0" smtClean="0">
                <a:latin typeface="Courier New" pitchFamily="49" charset="0"/>
                <a:cs typeface="Courier New" pitchFamily="49" charset="0"/>
              </a:rPr>
              <a:t>alphabetical order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715962"/>
          </a:xfrm>
        </p:spPr>
        <p:txBody>
          <a:bodyPr>
            <a:noAutofit/>
          </a:bodyPr>
          <a:lstStyle/>
          <a:p>
            <a:pPr algn="ctr"/>
            <a:r>
              <a:rPr lang="en-US" b="1" dirty="0" smtClean="0">
                <a:solidFill>
                  <a:schemeClr val="accent1">
                    <a:lumMod val="75000"/>
                  </a:schemeClr>
                </a:solidFill>
              </a:rPr>
              <a:t>Functions</a:t>
            </a:r>
          </a:p>
        </p:txBody>
      </p:sp>
      <p:sp>
        <p:nvSpPr>
          <p:cNvPr id="3" name="Content Placeholder 2"/>
          <p:cNvSpPr>
            <a:spLocks noGrp="1"/>
          </p:cNvSpPr>
          <p:nvPr>
            <p:ph sz="quarter" idx="1"/>
          </p:nvPr>
        </p:nvSpPr>
        <p:spPr>
          <a:xfrm>
            <a:off x="533400" y="685800"/>
            <a:ext cx="8153400" cy="5943600"/>
          </a:xfrm>
        </p:spPr>
        <p:txBody>
          <a:bodyPr>
            <a:normAutofit fontScale="92500" lnSpcReduction="10000"/>
          </a:bodyPr>
          <a:lstStyle/>
          <a:p>
            <a:pPr lvl="1">
              <a:buFont typeface="Wingdings" pitchFamily="2" charset="2"/>
              <a:buChar char="Ø"/>
            </a:pPr>
            <a:r>
              <a:rPr lang="en-US" sz="2800" dirty="0" smtClean="0"/>
              <a:t>Functions </a:t>
            </a:r>
            <a:r>
              <a:rPr lang="en-US" sz="2800" dirty="0" smtClean="0"/>
              <a:t>may be declared anywhere in the source code (i.e., they do not need to be defined before they are called as C++ requires).</a:t>
            </a:r>
          </a:p>
          <a:p>
            <a:pPr lvl="1">
              <a:buFont typeface="Wingdings" pitchFamily="2" charset="2"/>
              <a:buChar char="Ø"/>
            </a:pPr>
            <a:r>
              <a:rPr lang="en-US" sz="2800" dirty="0" smtClean="0"/>
              <a:t>Function names are case-insensitive, though it is usually good form to call functions as they appear in their declaration.</a:t>
            </a:r>
          </a:p>
          <a:p>
            <a:pPr>
              <a:buNone/>
            </a:pPr>
            <a:r>
              <a:rPr lang="en-US" dirty="0" smtClean="0"/>
              <a:t> </a:t>
            </a:r>
            <a:r>
              <a:rPr lang="en-US" b="1" dirty="0" smtClean="0"/>
              <a:t>Defining and calling</a:t>
            </a:r>
          </a:p>
          <a:p>
            <a:pPr>
              <a:buNone/>
            </a:pPr>
            <a:r>
              <a:rPr lang="en-US" b="1" dirty="0" smtClean="0"/>
              <a:t>	</a:t>
            </a:r>
            <a:r>
              <a:rPr lang="en-US" b="1" i="1" dirty="0" smtClean="0">
                <a:solidFill>
                  <a:srgbClr val="00B0F0"/>
                </a:solidFill>
              </a:rPr>
              <a:t>General form:</a:t>
            </a:r>
          </a:p>
          <a:p>
            <a:pPr>
              <a:buNone/>
            </a:pPr>
            <a:r>
              <a:rPr lang="pt-BR" sz="2200" dirty="0" smtClean="0">
                <a:latin typeface="Courier New" pitchFamily="49" charset="0"/>
                <a:cs typeface="Courier New" pitchFamily="49" charset="0"/>
              </a:rPr>
              <a:t>function func_name($param_1, $param_2, ...,$param_n)</a:t>
            </a:r>
          </a:p>
          <a:p>
            <a:pPr>
              <a:buNone/>
            </a:pPr>
            <a:r>
              <a:rPr lang="pt-BR" sz="2200" dirty="0" smtClean="0">
                <a:latin typeface="Courier New" pitchFamily="49" charset="0"/>
                <a:cs typeface="Courier New" pitchFamily="49" charset="0"/>
              </a:rPr>
              <a:t>{</a:t>
            </a:r>
          </a:p>
          <a:p>
            <a:pPr>
              <a:buNone/>
            </a:pPr>
            <a:r>
              <a:rPr lang="en-US" sz="2200" dirty="0" smtClean="0">
                <a:latin typeface="Courier New" pitchFamily="49" charset="0"/>
                <a:cs typeface="Courier New" pitchFamily="49" charset="0"/>
              </a:rPr>
              <a:t>		// code</a:t>
            </a:r>
          </a:p>
          <a:p>
            <a:pPr>
              <a:buNone/>
            </a:pPr>
            <a:r>
              <a:rPr lang="en-US" sz="2200" dirty="0" smtClean="0">
                <a:latin typeface="Courier New" pitchFamily="49" charset="0"/>
                <a:cs typeface="Courier New" pitchFamily="49" charset="0"/>
              </a:rPr>
              <a:t>		return $</a:t>
            </a:r>
            <a:r>
              <a:rPr lang="en-US" sz="2200" dirty="0" err="1" smtClean="0">
                <a:latin typeface="Courier New" pitchFamily="49" charset="0"/>
                <a:cs typeface="Courier New" pitchFamily="49" charset="0"/>
              </a:rPr>
              <a:t>retval</a:t>
            </a:r>
            <a:r>
              <a:rPr lang="en-US" sz="2200" dirty="0" smtClean="0">
                <a:latin typeface="Courier New" pitchFamily="49" charset="0"/>
                <a:cs typeface="Courier New" pitchFamily="49" charset="0"/>
              </a:rPr>
              <a:t>;</a:t>
            </a:r>
          </a:p>
          <a:p>
            <a:pPr>
              <a:buNone/>
            </a:pPr>
            <a:r>
              <a:rPr lang="en-US" sz="2200" dirty="0" smtClean="0">
                <a:latin typeface="Courier New" pitchFamily="49" charset="0"/>
                <a:cs typeface="Courier New" pitchFamily="49" charset="0"/>
              </a:rPr>
              <a:t>		//optional: can return a scalar or an array</a:t>
            </a:r>
          </a:p>
          <a:p>
            <a:pPr>
              <a:buNone/>
            </a:pPr>
            <a:r>
              <a:rPr lang="en-US" sz="2200" dirty="0" smtClean="0">
                <a:latin typeface="Courier New" pitchFamily="49" charset="0"/>
                <a:cs typeface="Courier New" pitchFamily="49" charset="0"/>
              </a:rPr>
              <a:t>}</a:t>
            </a:r>
          </a:p>
          <a:p>
            <a:pPr>
              <a:buNone/>
            </a:pPr>
            <a:r>
              <a:rPr lang="en-US" i="1" dirty="0" smtClean="0"/>
              <a:t>	</a:t>
            </a:r>
            <a:r>
              <a:rPr lang="en-US" b="1" i="1" dirty="0" smtClean="0">
                <a:solidFill>
                  <a:srgbClr val="00B0F0"/>
                </a:solidFill>
              </a:rPr>
              <a:t>Call: </a:t>
            </a:r>
          </a:p>
          <a:p>
            <a:pPr>
              <a:buNone/>
            </a:pPr>
            <a:r>
              <a:rPr lang="en-US" sz="2200" dirty="0" smtClean="0">
                <a:latin typeface="Courier New" pitchFamily="49" charset="0"/>
                <a:cs typeface="Courier New" pitchFamily="49" charset="0"/>
              </a:rPr>
              <a:t>$result = </a:t>
            </a:r>
            <a:r>
              <a:rPr lang="en-US" sz="2200" dirty="0" err="1" smtClean="0">
                <a:latin typeface="Courier New" pitchFamily="49" charset="0"/>
                <a:cs typeface="Courier New" pitchFamily="49" charset="0"/>
              </a:rPr>
              <a:t>func_name</a:t>
            </a:r>
            <a:r>
              <a:rPr lang="en-US" sz="2200" dirty="0" smtClean="0">
                <a:latin typeface="Courier New" pitchFamily="49" charset="0"/>
                <a:cs typeface="Courier New" pitchFamily="49" charset="0"/>
              </a:rPr>
              <a:t>($arg1, $arg2, ..., $</a:t>
            </a:r>
            <a:r>
              <a:rPr lang="en-US" sz="2200" dirty="0" err="1" smtClean="0">
                <a:latin typeface="Courier New" pitchFamily="49" charset="0"/>
                <a:cs typeface="Courier New" pitchFamily="49" charset="0"/>
              </a:rPr>
              <a:t>argn</a:t>
            </a:r>
            <a:r>
              <a:rPr lang="en-US" sz="2200" dirty="0" smtClean="0">
                <a:latin typeface="Courier New" pitchFamily="49" charset="0"/>
                <a:cs typeface="Courier New" pitchFamily="49" charset="0"/>
              </a:rPr>
              <a:t>);</a:t>
            </a:r>
          </a:p>
          <a:p>
            <a:pPr>
              <a:buNone/>
            </a:pPr>
            <a:endParaRPr lang="en-US" sz="2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b="1" dirty="0" smtClean="0">
                <a:solidFill>
                  <a:schemeClr val="accent1">
                    <a:lumMod val="75000"/>
                  </a:schemeClr>
                </a:solidFill>
              </a:rPr>
              <a:t>Functions</a:t>
            </a:r>
          </a:p>
        </p:txBody>
      </p:sp>
      <p:sp>
        <p:nvSpPr>
          <p:cNvPr id="3" name="Content Placeholder 2"/>
          <p:cNvSpPr>
            <a:spLocks noGrp="1"/>
          </p:cNvSpPr>
          <p:nvPr>
            <p:ph sz="quarter" idx="1"/>
          </p:nvPr>
        </p:nvSpPr>
        <p:spPr>
          <a:xfrm>
            <a:off x="533400" y="914400"/>
            <a:ext cx="8153400" cy="5562600"/>
          </a:xfrm>
        </p:spPr>
        <p:txBody>
          <a:bodyPr>
            <a:normAutofit fontScale="85000" lnSpcReduction="20000"/>
          </a:bodyPr>
          <a:lstStyle/>
          <a:p>
            <a:pPr>
              <a:buNone/>
            </a:pPr>
            <a:r>
              <a:rPr lang="en-US" sz="3800" b="1" dirty="0" smtClean="0"/>
              <a:t>Parameter passing and returning values</a:t>
            </a:r>
          </a:p>
          <a:p>
            <a:pPr lvl="1" algn="just">
              <a:buFont typeface="Wingdings" pitchFamily="2" charset="2"/>
              <a:buChar char="Ø"/>
            </a:pPr>
            <a:r>
              <a:rPr lang="en-US" sz="2600" dirty="0" smtClean="0"/>
              <a:t>Arguments may be passed by value (default) or by reference (using &amp;). Default argument values can also be used which must be initialized in the parameter list. Variable-length argument lists are also supported but are not covered here.</a:t>
            </a:r>
          </a:p>
          <a:p>
            <a:pPr>
              <a:buNone/>
            </a:pPr>
            <a:r>
              <a:rPr lang="en-US" dirty="0" smtClean="0"/>
              <a:t>		// Pass by value</a:t>
            </a:r>
          </a:p>
          <a:p>
            <a:pPr>
              <a:buNone/>
            </a:pPr>
            <a:r>
              <a:rPr lang="en-US" sz="2200" dirty="0" smtClean="0">
                <a:latin typeface="Courier New" pitchFamily="49" charset="0"/>
                <a:cs typeface="Courier New" pitchFamily="49" charset="0"/>
              </a:rPr>
              <a:t>		function sum($a, $b) </a:t>
            </a:r>
          </a:p>
          <a:p>
            <a:pPr>
              <a:buNone/>
            </a:pPr>
            <a:r>
              <a:rPr lang="en-US" sz="2200" dirty="0" smtClean="0">
                <a:latin typeface="Courier New" pitchFamily="49" charset="0"/>
                <a:cs typeface="Courier New" pitchFamily="49" charset="0"/>
              </a:rPr>
              <a:t>		{</a:t>
            </a:r>
          </a:p>
          <a:p>
            <a:pPr>
              <a:buNone/>
            </a:pPr>
            <a:r>
              <a:rPr lang="en-US" sz="2200" dirty="0" smtClean="0">
                <a:latin typeface="Courier New" pitchFamily="49" charset="0"/>
                <a:cs typeface="Courier New" pitchFamily="49" charset="0"/>
              </a:rPr>
              <a:t>			return $a + $b;</a:t>
            </a:r>
          </a:p>
          <a:p>
            <a:pPr>
              <a:buNone/>
            </a:pPr>
            <a:r>
              <a:rPr lang="en-US" sz="2200" dirty="0" smtClean="0">
                <a:latin typeface="Courier New" pitchFamily="49" charset="0"/>
                <a:cs typeface="Courier New" pitchFamily="49" charset="0"/>
              </a:rPr>
              <a:t>		}</a:t>
            </a:r>
          </a:p>
          <a:p>
            <a:pPr>
              <a:buNone/>
            </a:pPr>
            <a:r>
              <a:rPr lang="en-US" dirty="0" smtClean="0"/>
              <a:t>		// Pass by reference</a:t>
            </a:r>
          </a:p>
          <a:p>
            <a:pPr>
              <a:buNone/>
            </a:pPr>
            <a:r>
              <a:rPr lang="en-US" sz="2200" dirty="0" smtClean="0">
                <a:latin typeface="Courier New" pitchFamily="49" charset="0"/>
                <a:cs typeface="Courier New" pitchFamily="49" charset="0"/>
              </a:rPr>
              <a:t>		function swap(&amp;$a, &amp;$b) </a:t>
            </a:r>
          </a:p>
          <a:p>
            <a:pPr>
              <a:buNone/>
            </a:pPr>
            <a:r>
              <a:rPr lang="en-US" sz="2200" dirty="0" smtClean="0">
                <a:latin typeface="Courier New" pitchFamily="49" charset="0"/>
                <a:cs typeface="Courier New" pitchFamily="49" charset="0"/>
              </a:rPr>
              <a:t>		{</a:t>
            </a:r>
          </a:p>
          <a:p>
            <a:pPr>
              <a:buNone/>
            </a:pPr>
            <a:r>
              <a:rPr lang="en-US" sz="2200" dirty="0" smtClean="0">
                <a:latin typeface="Courier New" pitchFamily="49" charset="0"/>
                <a:cs typeface="Courier New" pitchFamily="49" charset="0"/>
              </a:rPr>
              <a:t>			$temp = $a;</a:t>
            </a:r>
          </a:p>
          <a:p>
            <a:pPr>
              <a:buNone/>
            </a:pPr>
            <a:r>
              <a:rPr lang="en-US" sz="2200" dirty="0" smtClean="0">
                <a:latin typeface="Courier New" pitchFamily="49" charset="0"/>
                <a:cs typeface="Courier New" pitchFamily="49" charset="0"/>
              </a:rPr>
              <a:t>			$a = $b;</a:t>
            </a:r>
          </a:p>
          <a:p>
            <a:pPr>
              <a:buNone/>
            </a:pPr>
            <a:r>
              <a:rPr lang="en-US" sz="2200" dirty="0" smtClean="0">
                <a:latin typeface="Courier New" pitchFamily="49" charset="0"/>
                <a:cs typeface="Courier New" pitchFamily="49" charset="0"/>
              </a:rPr>
              <a:t>			$b = $temp;</a:t>
            </a:r>
          </a:p>
          <a:p>
            <a:pPr>
              <a:buNone/>
            </a:pPr>
            <a:r>
              <a:rPr lang="en-US" sz="2200" dirty="0" smtClean="0">
                <a:latin typeface="Courier New" pitchFamily="49" charset="0"/>
                <a:cs typeface="Courier New" pitchFamily="49" charset="0"/>
              </a:rPr>
              <a:t>		}</a:t>
            </a:r>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Autofit/>
          </a:bodyPr>
          <a:lstStyle/>
          <a:p>
            <a:pPr algn="ctr"/>
            <a:r>
              <a:rPr lang="en-US" b="1" dirty="0" smtClean="0">
                <a:solidFill>
                  <a:schemeClr val="accent1">
                    <a:lumMod val="75000"/>
                  </a:schemeClr>
                </a:solidFill>
              </a:rPr>
              <a:t>Functions</a:t>
            </a:r>
            <a:endParaRPr lang="en-US" dirty="0"/>
          </a:p>
        </p:txBody>
      </p:sp>
      <p:sp>
        <p:nvSpPr>
          <p:cNvPr id="4" name="Content Placeholder 3"/>
          <p:cNvSpPr>
            <a:spLocks noGrp="1"/>
          </p:cNvSpPr>
          <p:nvPr>
            <p:ph sz="quarter" idx="1"/>
          </p:nvPr>
        </p:nvSpPr>
        <p:spPr>
          <a:xfrm>
            <a:off x="914400" y="1295400"/>
            <a:ext cx="7772400" cy="4724400"/>
          </a:xfrm>
        </p:spPr>
        <p:txBody>
          <a:bodyPr/>
          <a:lstStyle/>
          <a:p>
            <a:pPr>
              <a:buNone/>
            </a:pPr>
            <a:r>
              <a:rPr lang="en-US" dirty="0" smtClean="0"/>
              <a:t>// Default arguments must be on right side</a:t>
            </a:r>
          </a:p>
          <a:p>
            <a:pPr>
              <a:buNone/>
            </a:pPr>
            <a:r>
              <a:rPr lang="en-US" sz="2000" dirty="0" smtClean="0">
                <a:latin typeface="Courier New" pitchFamily="49" charset="0"/>
                <a:cs typeface="Courier New" pitchFamily="49" charset="0"/>
              </a:rPr>
              <a:t>function say_greeting($name, $greeting="Hello") </a:t>
            </a:r>
          </a:p>
          <a:p>
            <a:pPr>
              <a:buNone/>
            </a:pP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print "$greeting, $name!";</a:t>
            </a:r>
          </a:p>
          <a:p>
            <a:pPr>
              <a:buNone/>
            </a:pPr>
            <a:r>
              <a:rPr lang="en-US" sz="2000" dirty="0" smtClean="0">
                <a:latin typeface="Courier New" pitchFamily="49" charset="0"/>
                <a:cs typeface="Courier New" pitchFamily="49" charset="0"/>
              </a:rPr>
              <a:t>}</a:t>
            </a:r>
          </a:p>
          <a:p>
            <a:pPr>
              <a:buNone/>
            </a:pPr>
            <a:r>
              <a:rPr lang="en-US" dirty="0" smtClean="0"/>
              <a:t>say_greeting("Susan"); // Hello, Susan!</a:t>
            </a:r>
          </a:p>
          <a:p>
            <a:pPr>
              <a:buNone/>
            </a:pPr>
            <a:r>
              <a:rPr lang="en-US" dirty="0" smtClean="0"/>
              <a:t>say_greeting("Rita", "Hola"); // Hola, Rita!</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b="1" dirty="0" smtClean="0">
                <a:solidFill>
                  <a:schemeClr val="accent1">
                    <a:lumMod val="75000"/>
                  </a:schemeClr>
                </a:solidFill>
              </a:rPr>
              <a:t>Exception Handling</a:t>
            </a:r>
          </a:p>
        </p:txBody>
      </p:sp>
      <p:sp>
        <p:nvSpPr>
          <p:cNvPr id="4" name="Content Placeholder 3"/>
          <p:cNvSpPr>
            <a:spLocks noGrp="1"/>
          </p:cNvSpPr>
          <p:nvPr>
            <p:ph sz="quarter" idx="1"/>
          </p:nvPr>
        </p:nvSpPr>
        <p:spPr>
          <a:xfrm>
            <a:off x="533400" y="1447800"/>
            <a:ext cx="8153400" cy="4876800"/>
          </a:xfrm>
        </p:spPr>
        <p:txBody>
          <a:bodyPr>
            <a:normAutofit/>
          </a:bodyPr>
          <a:lstStyle/>
          <a:p>
            <a:r>
              <a:rPr lang="en-US" dirty="0" smtClean="0"/>
              <a:t>.PHP </a:t>
            </a:r>
            <a:r>
              <a:rPr lang="en-US" dirty="0" smtClean="0"/>
              <a:t>uses exception </a:t>
            </a:r>
            <a:r>
              <a:rPr lang="en-US" dirty="0" smtClean="0"/>
              <a:t>handling </a:t>
            </a:r>
            <a:r>
              <a:rPr lang="en-US" dirty="0" smtClean="0"/>
              <a:t>much like C++, Java, </a:t>
            </a:r>
            <a:r>
              <a:rPr lang="en-US" dirty="0" smtClean="0"/>
              <a:t>and </a:t>
            </a:r>
            <a:r>
              <a:rPr lang="en-US" dirty="0" smtClean="0"/>
              <a:t>many other HLLs</a:t>
            </a:r>
            <a:r>
              <a:rPr lang="en-US" dirty="0" smtClean="0"/>
              <a:t>.</a:t>
            </a:r>
          </a:p>
          <a:p>
            <a:r>
              <a:rPr lang="en-US" dirty="0" smtClean="0"/>
              <a:t>Supports </a:t>
            </a:r>
          </a:p>
          <a:p>
            <a:pPr>
              <a:buNone/>
            </a:pPr>
            <a:r>
              <a:rPr lang="en-US" dirty="0" smtClean="0"/>
              <a:t>	</a:t>
            </a:r>
            <a:r>
              <a:rPr lang="en-US" dirty="0" smtClean="0"/>
              <a:t>	try</a:t>
            </a:r>
          </a:p>
          <a:p>
            <a:pPr>
              <a:buNone/>
            </a:pPr>
            <a:r>
              <a:rPr lang="en-US" dirty="0" smtClean="0"/>
              <a:t>	</a:t>
            </a:r>
            <a:r>
              <a:rPr lang="en-US" dirty="0" smtClean="0"/>
              <a:t>	catch</a:t>
            </a:r>
          </a:p>
          <a:p>
            <a:pPr>
              <a:buNone/>
            </a:pPr>
            <a:r>
              <a:rPr lang="en-US" dirty="0" smtClean="0"/>
              <a:t>	</a:t>
            </a:r>
            <a:r>
              <a:rPr lang="en-US" dirty="0" smtClean="0"/>
              <a:t>	finally</a:t>
            </a:r>
          </a:p>
          <a:p>
            <a:r>
              <a:rPr lang="en-US" dirty="0" smtClean="0"/>
              <a:t>Exceptions that are not caught cause the script to fail with a fatal </a:t>
            </a:r>
            <a:r>
              <a:rPr lang="en-US" dirty="0" smtClean="0"/>
              <a:t>error</a:t>
            </a:r>
          </a:p>
          <a:p>
            <a:r>
              <a:rPr lang="en-US" dirty="0" smtClean="0"/>
              <a:t>Other information about the exception like the line number and the file name in which the </a:t>
            </a:r>
            <a:r>
              <a:rPr lang="en-US" dirty="0" smtClean="0"/>
              <a:t>exception occurred </a:t>
            </a:r>
            <a:r>
              <a:rPr lang="en-US" dirty="0" smtClean="0"/>
              <a:t>is also available.</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Exception Handling</a:t>
            </a:r>
            <a:endParaRPr lang="en-US" dirty="0"/>
          </a:p>
        </p:txBody>
      </p:sp>
      <p:sp>
        <p:nvSpPr>
          <p:cNvPr id="4" name="Content Placeholder 3"/>
          <p:cNvSpPr>
            <a:spLocks noGrp="1"/>
          </p:cNvSpPr>
          <p:nvPr>
            <p:ph sz="quarter" idx="1"/>
          </p:nvPr>
        </p:nvSpPr>
        <p:spPr>
          <a:xfrm>
            <a:off x="152400" y="838200"/>
            <a:ext cx="8839200" cy="5715000"/>
          </a:xfrm>
        </p:spPr>
        <p:txBody>
          <a:bodyPr>
            <a:normAutofit fontScale="85000" lnSpcReduction="10000"/>
          </a:bodyPr>
          <a:lstStyle/>
          <a:p>
            <a:pPr>
              <a:buNone/>
            </a:pPr>
            <a:r>
              <a:rPr lang="en-US" sz="2400" dirty="0" smtClean="0">
                <a:latin typeface="Courier New" pitchFamily="49" charset="0"/>
                <a:cs typeface="Courier New" pitchFamily="49" charset="0"/>
              </a:rPr>
              <a:t>function divide($x, $y)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if </a:t>
            </a:r>
            <a:r>
              <a:rPr lang="en-US" sz="2400" dirty="0" smtClean="0">
                <a:latin typeface="Courier New" pitchFamily="49" charset="0"/>
                <a:cs typeface="Courier New" pitchFamily="49" charset="0"/>
              </a:rPr>
              <a:t>($y == 0)</a:t>
            </a:r>
          </a:p>
          <a:p>
            <a:pPr>
              <a:buNone/>
            </a:pPr>
            <a:r>
              <a:rPr lang="en-US" sz="2400" dirty="0" smtClean="0">
                <a:latin typeface="Courier New" pitchFamily="49" charset="0"/>
                <a:cs typeface="Courier New" pitchFamily="49" charset="0"/>
              </a:rPr>
              <a:t>		throw </a:t>
            </a:r>
            <a:r>
              <a:rPr lang="en-US" sz="2400" dirty="0" smtClean="0">
                <a:latin typeface="Courier New" pitchFamily="49" charset="0"/>
                <a:cs typeface="Courier New" pitchFamily="49" charset="0"/>
              </a:rPr>
              <a:t>new Exception('Division by zero.');</a:t>
            </a:r>
          </a:p>
          <a:p>
            <a:pPr>
              <a:buNone/>
            </a:pPr>
            <a:r>
              <a:rPr lang="en-US" sz="2400" dirty="0" smtClean="0">
                <a:latin typeface="Courier New" pitchFamily="49" charset="0"/>
                <a:cs typeface="Courier New" pitchFamily="49" charset="0"/>
              </a:rPr>
              <a:t>	else</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return </a:t>
            </a:r>
            <a:r>
              <a:rPr lang="en-US" sz="2400" dirty="0" smtClean="0">
                <a:latin typeface="Courier New" pitchFamily="49" charset="0"/>
                <a:cs typeface="Courier New" pitchFamily="49" charset="0"/>
              </a:rPr>
              <a:t>$x / $y;</a:t>
            </a:r>
          </a:p>
          <a:p>
            <a:pPr>
              <a:buNone/>
            </a:pP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try </a:t>
            </a:r>
          </a:p>
          <a:p>
            <a:pPr>
              <a:buNone/>
            </a:pPr>
            <a:r>
              <a:rPr lang="en-US" sz="2400" dirty="0" smtClean="0">
                <a:latin typeface="Courier New" pitchFamily="49" charset="0"/>
                <a:cs typeface="Courier New" pitchFamily="49" charset="0"/>
              </a:rPr>
              <a:t>{</a:t>
            </a:r>
            <a:endParaRPr lang="en-US" sz="2400" dirty="0" smtClean="0">
              <a:latin typeface="Courier New" pitchFamily="49" charset="0"/>
              <a:cs typeface="Courier New" pitchFamily="49" charset="0"/>
            </a:endParaRPr>
          </a:p>
          <a:p>
            <a:pPr>
              <a:buNone/>
            </a:pPr>
            <a:r>
              <a:rPr lang="pt-BR" sz="2400" dirty="0" smtClean="0">
                <a:latin typeface="Courier New" pitchFamily="49" charset="0"/>
                <a:cs typeface="Courier New" pitchFamily="49" charset="0"/>
              </a:rPr>
              <a:t>	echo divide(5,2</a:t>
            </a:r>
            <a:r>
              <a:rPr lang="pt-BR" sz="2400" dirty="0" smtClean="0">
                <a:latin typeface="Courier New" pitchFamily="49" charset="0"/>
                <a:cs typeface="Courier New" pitchFamily="49" charset="0"/>
              </a:rPr>
              <a:t>) </a:t>
            </a:r>
            <a:r>
              <a:rPr lang="pt-BR" sz="2400" dirty="0" smtClean="0">
                <a:latin typeface="Courier New" pitchFamily="49" charset="0"/>
                <a:cs typeface="Courier New" pitchFamily="49" charset="0"/>
              </a:rPr>
              <a:t>."</a:t>
            </a: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&gt;</a:t>
            </a:r>
            <a:r>
              <a:rPr lang="pt-BR" sz="2400" dirty="0" smtClean="0">
                <a:latin typeface="Courier New" pitchFamily="49" charset="0"/>
                <a:cs typeface="Courier New" pitchFamily="49" charset="0"/>
              </a:rPr>
              <a:t>"; //Prints </a:t>
            </a:r>
            <a:r>
              <a:rPr lang="pt-BR" sz="2400" dirty="0" smtClean="0">
                <a:latin typeface="Courier New" pitchFamily="49" charset="0"/>
                <a:cs typeface="Courier New" pitchFamily="49" charset="0"/>
              </a:rPr>
              <a:t>2.5</a:t>
            </a:r>
          </a:p>
          <a:p>
            <a:pPr>
              <a:buNone/>
            </a:pPr>
            <a:r>
              <a:rPr lang="en-US" sz="2400" dirty="0" smtClean="0">
                <a:latin typeface="Courier New" pitchFamily="49" charset="0"/>
                <a:cs typeface="Courier New" pitchFamily="49" charset="0"/>
              </a:rPr>
              <a:t>	echo divide(4,0</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&gt;</a:t>
            </a:r>
            <a:r>
              <a:rPr lang="en-US" sz="2400" dirty="0" smtClean="0">
                <a:latin typeface="Courier New" pitchFamily="49" charset="0"/>
                <a:cs typeface="Courier New" pitchFamily="49" charset="0"/>
              </a:rPr>
              <a:t>"; //</a:t>
            </a:r>
            <a:r>
              <a:rPr lang="en-US" sz="2100" dirty="0" smtClean="0">
                <a:latin typeface="Courier New" pitchFamily="49" charset="0"/>
                <a:cs typeface="Courier New" pitchFamily="49" charset="0"/>
              </a:rPr>
              <a:t>Causes </a:t>
            </a:r>
            <a:r>
              <a:rPr lang="en-US" sz="2100" dirty="0" smtClean="0">
                <a:latin typeface="Courier New" pitchFamily="49" charset="0"/>
                <a:cs typeface="Courier New" pitchFamily="49" charset="0"/>
              </a:rPr>
              <a:t>exception to be thrown</a:t>
            </a:r>
          </a:p>
          <a:p>
            <a:pPr>
              <a:buNone/>
            </a:pP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catch (Exception $e)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echo </a:t>
            </a:r>
            <a:r>
              <a:rPr lang="en-US" sz="2400" dirty="0" smtClean="0">
                <a:latin typeface="Courier New" pitchFamily="49" charset="0"/>
                <a:cs typeface="Courier New" pitchFamily="49" charset="0"/>
              </a:rPr>
              <a:t>'Caught exception: ', $e-&gt;</a:t>
            </a:r>
            <a:r>
              <a:rPr lang="en-US" sz="2400" dirty="0" err="1" smtClean="0">
                <a:latin typeface="Courier New" pitchFamily="49" charset="0"/>
                <a:cs typeface="Courier New" pitchFamily="49" charset="0"/>
              </a:rPr>
              <a:t>getMessage</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&gt;";</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sz="4800" b="1" dirty="0" smtClean="0">
                <a:solidFill>
                  <a:schemeClr val="accent1">
                    <a:lumMod val="75000"/>
                  </a:schemeClr>
                </a:solidFill>
              </a:rPr>
              <a:t>Introduction</a:t>
            </a:r>
          </a:p>
        </p:txBody>
      </p:sp>
      <p:sp>
        <p:nvSpPr>
          <p:cNvPr id="3" name="Content Placeholder 2"/>
          <p:cNvSpPr>
            <a:spLocks noGrp="1"/>
          </p:cNvSpPr>
          <p:nvPr>
            <p:ph sz="quarter" idx="1"/>
          </p:nvPr>
        </p:nvSpPr>
        <p:spPr>
          <a:xfrm>
            <a:off x="914400" y="914400"/>
            <a:ext cx="7772400" cy="5410200"/>
          </a:xfrm>
        </p:spPr>
        <p:txBody>
          <a:bodyPr>
            <a:normAutofit fontScale="92500" lnSpcReduction="10000"/>
          </a:bodyPr>
          <a:lstStyle/>
          <a:p>
            <a:pPr>
              <a:lnSpc>
                <a:spcPct val="110000"/>
              </a:lnSpc>
              <a:spcAft>
                <a:spcPts val="600"/>
              </a:spcAft>
              <a:buNone/>
            </a:pPr>
            <a:r>
              <a:rPr lang="en-US" sz="3200" b="1" dirty="0" smtClean="0"/>
              <a:t>What is PHP?</a:t>
            </a:r>
          </a:p>
          <a:p>
            <a:pPr lvl="1" algn="just">
              <a:lnSpc>
                <a:spcPct val="110000"/>
              </a:lnSpc>
              <a:spcAft>
                <a:spcPts val="600"/>
              </a:spcAft>
            </a:pPr>
            <a:r>
              <a:rPr lang="en-US" sz="3200" dirty="0" smtClean="0"/>
              <a:t>PHP stands for "PHP Hypertext Preprocessor” (originally named </a:t>
            </a:r>
            <a:r>
              <a:rPr lang="en-US" sz="3200" b="1" dirty="0" smtClean="0"/>
              <a:t>P</a:t>
            </a:r>
            <a:r>
              <a:rPr lang="en-US" sz="3200" dirty="0" smtClean="0"/>
              <a:t>ersonal </a:t>
            </a:r>
            <a:r>
              <a:rPr lang="en-US" sz="3200" b="1" dirty="0" smtClean="0"/>
              <a:t>H</a:t>
            </a:r>
            <a:r>
              <a:rPr lang="en-US" sz="3200" dirty="0" smtClean="0"/>
              <a:t>ome </a:t>
            </a:r>
            <a:r>
              <a:rPr lang="en-US" sz="3200" b="1" dirty="0" smtClean="0"/>
              <a:t>P</a:t>
            </a:r>
            <a:r>
              <a:rPr lang="en-US" sz="3200" dirty="0" smtClean="0"/>
              <a:t>age Tools)</a:t>
            </a:r>
          </a:p>
          <a:p>
            <a:pPr lvl="1" algn="just">
              <a:lnSpc>
                <a:spcPct val="110000"/>
              </a:lnSpc>
              <a:spcAft>
                <a:spcPts val="600"/>
              </a:spcAft>
            </a:pPr>
            <a:r>
              <a:rPr lang="en-US" sz="3200" dirty="0" smtClean="0"/>
              <a:t>An embedded server side scripting language for HTML. Competing technologies include Oracle’s </a:t>
            </a:r>
            <a:r>
              <a:rPr lang="en-US" sz="3200" dirty="0" smtClean="0"/>
              <a:t>Java Server </a:t>
            </a:r>
            <a:r>
              <a:rPr lang="en-US" sz="3200" dirty="0" smtClean="0"/>
              <a:t>Pages, Microsoft’s ASP.NET, and Adobe’s ColdFusion.</a:t>
            </a:r>
          </a:p>
          <a:p>
            <a:pPr lvl="1" algn="just">
              <a:lnSpc>
                <a:spcPct val="110000"/>
              </a:lnSpc>
              <a:spcAft>
                <a:spcPts val="600"/>
              </a:spcAft>
            </a:pPr>
            <a:r>
              <a:rPr lang="en-US" sz="3200" dirty="0" smtClean="0"/>
              <a:t>An Interpreted language.</a:t>
            </a:r>
          </a:p>
          <a:p>
            <a:pPr lvl="1" algn="just">
              <a:lnSpc>
                <a:spcPct val="110000"/>
              </a:lnSpc>
              <a:spcAft>
                <a:spcPts val="600"/>
              </a:spcAft>
            </a:pPr>
            <a:r>
              <a:rPr lang="en-US" sz="3200" dirty="0" smtClean="0"/>
              <a:t>A language that combines elements of Perl, C, and Java</a:t>
            </a:r>
          </a:p>
          <a:p>
            <a:pPr>
              <a:lnSpc>
                <a:spcPct val="110000"/>
              </a:lnSpc>
              <a:spcAft>
                <a:spcPts val="600"/>
              </a:spcAft>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File I/O</a:t>
            </a:r>
          </a:p>
        </p:txBody>
      </p:sp>
      <p:sp>
        <p:nvSpPr>
          <p:cNvPr id="4" name="Content Placeholder 3"/>
          <p:cNvSpPr>
            <a:spLocks noGrp="1"/>
          </p:cNvSpPr>
          <p:nvPr>
            <p:ph sz="quarter" idx="1"/>
          </p:nvPr>
        </p:nvSpPr>
        <p:spPr>
          <a:xfrm>
            <a:off x="152400" y="838200"/>
            <a:ext cx="8839200" cy="5715000"/>
          </a:xfrm>
        </p:spPr>
        <p:txBody>
          <a:bodyPr>
            <a:normAutofit/>
          </a:bodyPr>
          <a:lstStyle/>
          <a:p>
            <a:r>
              <a:rPr lang="en-US" dirty="0" smtClean="0"/>
              <a:t>PHP can access any file that is stored on the web server, as long as it has the proper permissions</a:t>
            </a:r>
            <a:r>
              <a:rPr lang="en-US" dirty="0" smtClean="0"/>
              <a:t>.</a:t>
            </a:r>
          </a:p>
          <a:p>
            <a:r>
              <a:rPr lang="en-US" dirty="0" smtClean="0"/>
              <a:t>Open file with </a:t>
            </a:r>
            <a:r>
              <a:rPr lang="en-US" dirty="0" err="1" smtClean="0"/>
              <a:t>fopen</a:t>
            </a:r>
            <a:r>
              <a:rPr lang="en-US" dirty="0" smtClean="0"/>
              <a:t>, close with </a:t>
            </a:r>
            <a:r>
              <a:rPr lang="en-US" dirty="0" err="1" smtClean="0"/>
              <a:t>fclose</a:t>
            </a:r>
            <a:r>
              <a:rPr lang="en-US" dirty="0" smtClean="0"/>
              <a:t>. File open modes:</a:t>
            </a:r>
          </a:p>
          <a:p>
            <a:pPr>
              <a:buNone/>
            </a:pPr>
            <a:r>
              <a:rPr lang="en-US" dirty="0" smtClean="0"/>
              <a:t>	</a:t>
            </a:r>
            <a:r>
              <a:rPr lang="en-US" dirty="0" smtClean="0"/>
              <a:t>“r 	“</a:t>
            </a:r>
            <a:r>
              <a:rPr lang="en-US" dirty="0" smtClean="0"/>
              <a:t>r</a:t>
            </a:r>
            <a:r>
              <a:rPr lang="en-US" dirty="0" smtClean="0"/>
              <a:t>+”	“w “	“w+“	“a”	 </a:t>
            </a:r>
            <a:r>
              <a:rPr lang="en-US" dirty="0" smtClean="0"/>
              <a:t>“</a:t>
            </a:r>
            <a:r>
              <a:rPr lang="en-US" dirty="0" smtClean="0"/>
              <a:t>a+”</a:t>
            </a:r>
          </a:p>
          <a:p>
            <a:r>
              <a:rPr lang="en-US" b="1" dirty="0" smtClean="0"/>
              <a:t>Reading from a file</a:t>
            </a:r>
            <a:r>
              <a:rPr lang="en-US" b="1" dirty="0" smtClean="0"/>
              <a:t>.</a:t>
            </a:r>
          </a:p>
          <a:p>
            <a:pPr>
              <a:buNone/>
            </a:pPr>
            <a:r>
              <a:rPr lang="en-US" dirty="0" smtClean="0"/>
              <a:t>		</a:t>
            </a:r>
            <a:r>
              <a:rPr lang="en-US" sz="2400" b="1" dirty="0" smtClean="0">
                <a:solidFill>
                  <a:srgbClr val="00B0F0"/>
                </a:solidFill>
              </a:rPr>
              <a:t>Read </a:t>
            </a:r>
            <a:r>
              <a:rPr lang="en-US" sz="2400" b="1" dirty="0" smtClean="0">
                <a:solidFill>
                  <a:srgbClr val="00B0F0"/>
                </a:solidFill>
              </a:rPr>
              <a:t>entire file:</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fd</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fopen</a:t>
            </a:r>
            <a:r>
              <a:rPr lang="en-US" sz="2000" dirty="0" smtClean="0">
                <a:latin typeface="Courier New" pitchFamily="49" charset="0"/>
                <a:cs typeface="Courier New" pitchFamily="49" charset="0"/>
              </a:rPr>
              <a:t>("myfile.txt", "r") or die("Can't open myfile.txt for reading.");</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entire_file</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fread</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fd</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filesize</a:t>
            </a:r>
            <a:r>
              <a:rPr lang="en-US" sz="2000" dirty="0" smtClean="0">
                <a:latin typeface="Courier New" pitchFamily="49" charset="0"/>
                <a:cs typeface="Courier New" pitchFamily="49" charset="0"/>
              </a:rPr>
              <a:t>("myfile.txt"));</a:t>
            </a:r>
          </a:p>
          <a:p>
            <a:pPr>
              <a:buNone/>
            </a:pPr>
            <a:r>
              <a:rPr lang="en-US" sz="2000" dirty="0" smtClean="0">
                <a:latin typeface="Courier New" pitchFamily="49" charset="0"/>
                <a:cs typeface="Courier New" pitchFamily="49" charset="0"/>
              </a:rPr>
              <a:t>	print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entire_file</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fclose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fd</a:t>
            </a:r>
            <a:r>
              <a:rPr lang="en-US" dirty="0" smtClean="0"/>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noAutofit/>
          </a:bodyPr>
          <a:lstStyle/>
          <a:p>
            <a:pPr algn="ctr"/>
            <a:r>
              <a:rPr lang="en-US" b="1" dirty="0" smtClean="0">
                <a:solidFill>
                  <a:schemeClr val="accent1">
                    <a:lumMod val="75000"/>
                  </a:schemeClr>
                </a:solidFill>
              </a:rPr>
              <a:t>File I/O</a:t>
            </a:r>
          </a:p>
        </p:txBody>
      </p:sp>
      <p:sp>
        <p:nvSpPr>
          <p:cNvPr id="4" name="Content Placeholder 3"/>
          <p:cNvSpPr>
            <a:spLocks noGrp="1"/>
          </p:cNvSpPr>
          <p:nvPr>
            <p:ph sz="quarter" idx="1"/>
          </p:nvPr>
        </p:nvSpPr>
        <p:spPr>
          <a:xfrm>
            <a:off x="152400" y="838200"/>
            <a:ext cx="8839200" cy="5715000"/>
          </a:xfrm>
        </p:spPr>
        <p:txBody>
          <a:bodyPr>
            <a:normAutofit/>
          </a:bodyPr>
          <a:lstStyle/>
          <a:p>
            <a:pPr>
              <a:buNone/>
            </a:pPr>
            <a:r>
              <a:rPr lang="en-US" b="1" dirty="0" smtClean="0">
                <a:solidFill>
                  <a:srgbClr val="00B0F0"/>
                </a:solidFill>
              </a:rPr>
              <a:t>		</a:t>
            </a:r>
            <a:r>
              <a:rPr lang="en-US" sz="2400" b="1" dirty="0" smtClean="0">
                <a:solidFill>
                  <a:srgbClr val="00B0F0"/>
                </a:solidFill>
              </a:rPr>
              <a:t>Read </a:t>
            </a:r>
            <a:r>
              <a:rPr lang="en-US" sz="2400" b="1" dirty="0" smtClean="0">
                <a:solidFill>
                  <a:srgbClr val="00B0F0"/>
                </a:solidFill>
              </a:rPr>
              <a:t>line by line:</a:t>
            </a:r>
          </a:p>
          <a:p>
            <a:pPr>
              <a:buNone/>
            </a:pPr>
            <a:r>
              <a:rPr lang="en-US" sz="2000" dirty="0" smtClean="0">
                <a:latin typeface="Courier New" pitchFamily="49" charset="0"/>
                <a:cs typeface="Courier New" pitchFamily="49" charset="0"/>
              </a:rPr>
              <a:t>	while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feof</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fd</a:t>
            </a:r>
            <a:r>
              <a:rPr lang="en-US" sz="2000" dirty="0" smtClean="0">
                <a:latin typeface="Courier New" pitchFamily="49" charset="0"/>
                <a:cs typeface="Courier New" pitchFamily="49" charset="0"/>
              </a:rPr>
              <a:t>)) </a:t>
            </a: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line = </a:t>
            </a:r>
            <a:r>
              <a:rPr lang="en-US" sz="2000" dirty="0" err="1" smtClean="0">
                <a:latin typeface="Courier New" pitchFamily="49" charset="0"/>
                <a:cs typeface="Courier New" pitchFamily="49" charset="0"/>
              </a:rPr>
              <a:t>fgets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fd</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1024); </a:t>
            </a: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print </a:t>
            </a:r>
            <a:r>
              <a:rPr lang="en-US" sz="2000" dirty="0" smtClean="0">
                <a:latin typeface="Courier New" pitchFamily="49" charset="0"/>
                <a:cs typeface="Courier New" pitchFamily="49" charset="0"/>
              </a:rPr>
              <a:t>"$line&lt;</a:t>
            </a:r>
            <a:r>
              <a:rPr lang="en-US" sz="2000" dirty="0" err="1" smtClean="0">
                <a:latin typeface="Courier New" pitchFamily="49" charset="0"/>
                <a:cs typeface="Courier New" pitchFamily="49" charset="0"/>
              </a:rPr>
              <a:t>br</a:t>
            </a:r>
            <a:r>
              <a:rPr lang="en-US" sz="2000" dirty="0" smtClean="0">
                <a:latin typeface="Courier New" pitchFamily="49" charset="0"/>
                <a:cs typeface="Courier New" pitchFamily="49" charset="0"/>
              </a:rPr>
              <a:t> /&gt;";</a:t>
            </a:r>
          </a:p>
          <a:p>
            <a:pPr>
              <a:buNone/>
            </a:pPr>
            <a:r>
              <a:rPr lang="en-US" sz="2000" dirty="0" smtClean="0">
                <a:latin typeface="Courier New" pitchFamily="49" charset="0"/>
                <a:cs typeface="Courier New" pitchFamily="49" charset="0"/>
              </a:rPr>
              <a:t>	}</a:t>
            </a:r>
          </a:p>
          <a:p>
            <a:r>
              <a:rPr lang="en-US" b="1" dirty="0" smtClean="0"/>
              <a:t>Writing </a:t>
            </a:r>
            <a:r>
              <a:rPr lang="en-US" b="1" dirty="0" smtClean="0"/>
              <a:t>to a file</a:t>
            </a:r>
            <a:r>
              <a:rPr lang="en-US" b="1" dirty="0" smtClean="0"/>
              <a: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fd</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fopen</a:t>
            </a:r>
            <a:r>
              <a:rPr lang="en-US" sz="2000" dirty="0" smtClean="0">
                <a:latin typeface="Courier New" pitchFamily="49" charset="0"/>
                <a:cs typeface="Courier New" pitchFamily="49" charset="0"/>
              </a:rPr>
              <a:t>("myfile.txt", "w") or die("Can't write to myfile.txt.");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fwrite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fd</a:t>
            </a:r>
            <a:r>
              <a:rPr lang="en-US" sz="2000" dirty="0" smtClean="0">
                <a:latin typeface="Courier New" pitchFamily="49" charset="0"/>
                <a:cs typeface="Courier New" pitchFamily="49" charset="0"/>
              </a:rPr>
              <a:t>, "This is output.");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fclose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fd</a:t>
            </a:r>
            <a:r>
              <a:rPr lang="en-US" sz="2000" dirty="0" smtClean="0">
                <a:latin typeface="Courier New" pitchFamily="49" charset="0"/>
                <a:cs typeface="Courier New" pitchFamily="49" charset="0"/>
              </a:rPr>
              <a:t>);</a:t>
            </a:r>
          </a:p>
          <a:p>
            <a:r>
              <a:rPr lang="en-US" b="1" dirty="0" smtClean="0"/>
              <a:t>Random Access to File </a:t>
            </a:r>
            <a:r>
              <a:rPr lang="en-US" b="1" dirty="0" smtClean="0"/>
              <a:t>Data</a:t>
            </a:r>
          </a:p>
          <a:p>
            <a:pPr>
              <a:buNone/>
            </a:pPr>
            <a:r>
              <a:rPr lang="en-US" dirty="0" smtClean="0"/>
              <a:t>	</a:t>
            </a:r>
            <a:r>
              <a:rPr lang="en-US" dirty="0" err="1" smtClean="0"/>
              <a:t>fseek</a:t>
            </a:r>
            <a:r>
              <a:rPr lang="en-US" dirty="0" smtClean="0"/>
              <a:t>, rewind, </a:t>
            </a:r>
            <a:r>
              <a:rPr lang="en-US" dirty="0" err="1" smtClean="0"/>
              <a:t>ftell</a:t>
            </a:r>
            <a:r>
              <a:rPr lang="en-US" dirty="0" smtClean="0"/>
              <a:t> are supported</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Reusing Code</a:t>
            </a:r>
          </a:p>
        </p:txBody>
      </p:sp>
      <p:sp>
        <p:nvSpPr>
          <p:cNvPr id="4" name="Content Placeholder 3"/>
          <p:cNvSpPr>
            <a:spLocks noGrp="1"/>
          </p:cNvSpPr>
          <p:nvPr>
            <p:ph sz="quarter" idx="1"/>
          </p:nvPr>
        </p:nvSpPr>
        <p:spPr>
          <a:xfrm>
            <a:off x="152400" y="838200"/>
            <a:ext cx="8839200" cy="5715000"/>
          </a:xfrm>
        </p:spPr>
        <p:txBody>
          <a:bodyPr>
            <a:normAutofit fontScale="92500" lnSpcReduction="20000"/>
          </a:bodyPr>
          <a:lstStyle/>
          <a:p>
            <a:r>
              <a:rPr lang="en-US" sz="2800" b="1" dirty="0" smtClean="0"/>
              <a:t>Why reuse code?</a:t>
            </a:r>
          </a:p>
          <a:p>
            <a:pPr lvl="1">
              <a:buFont typeface="Wingdings" pitchFamily="2" charset="2"/>
              <a:buChar char="Ø"/>
            </a:pPr>
            <a:r>
              <a:rPr lang="en-US" sz="2600" dirty="0" smtClean="0"/>
              <a:t>One of the goals of Software engineers is to reuse the code.</a:t>
            </a:r>
          </a:p>
          <a:p>
            <a:pPr lvl="1" algn="just">
              <a:buFont typeface="Wingdings" pitchFamily="2" charset="2"/>
              <a:buChar char="Ø"/>
            </a:pPr>
            <a:r>
              <a:rPr lang="en-US" sz="2600" dirty="0" smtClean="0"/>
              <a:t>Reusing existing code reduces cost, increases reliability and improves consistency.</a:t>
            </a:r>
          </a:p>
          <a:p>
            <a:r>
              <a:rPr lang="en-US" sz="2800" b="1" dirty="0" smtClean="0"/>
              <a:t>Using require</a:t>
            </a:r>
            <a:endParaRPr lang="en-US" b="1" dirty="0" smtClean="0"/>
          </a:p>
          <a:p>
            <a:pPr algn="just">
              <a:buNone/>
            </a:pPr>
            <a:r>
              <a:rPr lang="en-US" sz="2800" dirty="0" smtClean="0"/>
              <a:t>		A </a:t>
            </a:r>
            <a:r>
              <a:rPr lang="en-US" sz="2800" dirty="0" smtClean="0"/>
              <a:t>file containing HTML and/or PHP code can be imported into another PHP script by using the </a:t>
            </a:r>
            <a:r>
              <a:rPr lang="en-US" sz="2800" b="1" dirty="0" smtClean="0"/>
              <a:t>require </a:t>
            </a:r>
            <a:r>
              <a:rPr lang="en-US" sz="2800" dirty="0" smtClean="0"/>
              <a:t>statement</a:t>
            </a:r>
            <a:r>
              <a:rPr lang="en-US" sz="2800" dirty="0" smtClean="0"/>
              <a:t>. If the file being included cannot be found, the script halts with a fatal error.</a:t>
            </a:r>
          </a:p>
          <a:p>
            <a:pPr>
              <a:buNone/>
            </a:pPr>
            <a:r>
              <a:rPr lang="en-US" sz="2800" dirty="0" smtClean="0"/>
              <a:t>	</a:t>
            </a:r>
            <a:r>
              <a:rPr lang="en-US" sz="2800" b="1" i="1" dirty="0" smtClean="0">
                <a:solidFill>
                  <a:srgbClr val="00B0F0"/>
                </a:solidFill>
              </a:rPr>
              <a:t>heading.php</a:t>
            </a:r>
            <a:endParaRPr lang="en-US" sz="2800" b="1" i="1" dirty="0" smtClean="0">
              <a:solidFill>
                <a:srgbClr val="00B0F0"/>
              </a:solidFill>
            </a:endParaRPr>
          </a:p>
          <a:p>
            <a:pPr>
              <a:buNone/>
            </a:pPr>
            <a:r>
              <a:rPr lang="en-US" sz="2800" dirty="0" smtClean="0"/>
              <a:t>	</a:t>
            </a:r>
            <a:r>
              <a:rPr lang="en-US" sz="2400" dirty="0" smtClean="0">
                <a:latin typeface="Courier New" pitchFamily="49" charset="0"/>
                <a:cs typeface="Courier New" pitchFamily="49" charset="0"/>
              </a:rPr>
              <a:t>&lt;</a:t>
            </a:r>
            <a:r>
              <a:rPr lang="en-US" sz="2400" dirty="0" smtClean="0">
                <a:latin typeface="Courier New" pitchFamily="49" charset="0"/>
                <a:cs typeface="Courier New" pitchFamily="49" charset="0"/>
              </a:rPr>
              <a:t>h3&gt;Date: &lt;?</a:t>
            </a:r>
            <a:r>
              <a:rPr lang="en-US" sz="2400" dirty="0" err="1" smtClean="0">
                <a:latin typeface="Courier New" pitchFamily="49" charset="0"/>
                <a:cs typeface="Courier New" pitchFamily="49" charset="0"/>
              </a:rPr>
              <a:t>php</a:t>
            </a:r>
            <a:r>
              <a:rPr lang="en-US" sz="2400" dirty="0" smtClean="0">
                <a:latin typeface="Courier New" pitchFamily="49" charset="0"/>
                <a:cs typeface="Courier New" pitchFamily="49" charset="0"/>
              </a:rPr>
              <a:t> $today = date("D M d Y");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echo </a:t>
            </a:r>
            <a:r>
              <a:rPr lang="en-US" sz="2400" dirty="0" smtClean="0">
                <a:latin typeface="Courier New" pitchFamily="49" charset="0"/>
                <a:cs typeface="Courier New" pitchFamily="49" charset="0"/>
              </a:rPr>
              <a:t>$today; ?&gt;&lt;/h3&gt;</a:t>
            </a:r>
          </a:p>
          <a:p>
            <a:pPr>
              <a:buNone/>
            </a:pPr>
            <a:r>
              <a:rPr lang="en-US" sz="2800" dirty="0" smtClean="0"/>
              <a:t>		The </a:t>
            </a:r>
            <a:r>
              <a:rPr lang="en-US" sz="2800" dirty="0" smtClean="0"/>
              <a:t>code above can be used in a PHP script like this (assuming it resides in the same directory):</a:t>
            </a:r>
          </a:p>
          <a:p>
            <a:pPr>
              <a:buNone/>
            </a:pPr>
            <a:r>
              <a:rPr lang="en-US" sz="2400" dirty="0" smtClean="0">
                <a:latin typeface="Courier New" pitchFamily="49" charset="0"/>
                <a:cs typeface="Courier New" pitchFamily="49" charset="0"/>
              </a:rPr>
              <a:t>		&lt;?</a:t>
            </a:r>
            <a:r>
              <a:rPr lang="en-US" sz="2400" dirty="0" err="1" smtClean="0">
                <a:latin typeface="Courier New" pitchFamily="49" charset="0"/>
                <a:cs typeface="Courier New" pitchFamily="49" charset="0"/>
              </a:rPr>
              <a:t>php</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require </a:t>
            </a:r>
            <a:r>
              <a:rPr lang="en-US" sz="2400" dirty="0" smtClean="0">
                <a:latin typeface="Courier New" pitchFamily="49" charset="0"/>
                <a:cs typeface="Courier New" pitchFamily="49" charset="0"/>
              </a:rPr>
              <a:t>'heading.php'; </a:t>
            </a:r>
          </a:p>
          <a:p>
            <a:pPr>
              <a:buNone/>
            </a:pPr>
            <a:r>
              <a:rPr lang="en-US" sz="2400" dirty="0" smtClean="0">
                <a:latin typeface="Courier New" pitchFamily="49" charset="0"/>
                <a:cs typeface="Courier New" pitchFamily="49" charset="0"/>
              </a:rPr>
              <a:t>		?&gt;</a:t>
            </a:r>
            <a:endParaRPr lang="en-US" sz="2400" b="1" dirty="0" smtClean="0">
              <a:latin typeface="Courier New" pitchFamily="49" charset="0"/>
              <a:cs typeface="Courier New" pitchFamily="49" charset="0"/>
            </a:endParaRPr>
          </a:p>
          <a:p>
            <a:pPr lvl="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Reusing Code</a:t>
            </a:r>
            <a:endParaRPr lang="en-US" dirty="0"/>
          </a:p>
        </p:txBody>
      </p:sp>
      <p:sp>
        <p:nvSpPr>
          <p:cNvPr id="4" name="Content Placeholder 3"/>
          <p:cNvSpPr>
            <a:spLocks noGrp="1"/>
          </p:cNvSpPr>
          <p:nvPr>
            <p:ph sz="quarter" idx="1"/>
          </p:nvPr>
        </p:nvSpPr>
        <p:spPr>
          <a:xfrm>
            <a:off x="152400" y="838200"/>
            <a:ext cx="8839200" cy="5715000"/>
          </a:xfrm>
        </p:spPr>
        <p:txBody>
          <a:bodyPr>
            <a:normAutofit/>
          </a:bodyPr>
          <a:lstStyle/>
          <a:p>
            <a:r>
              <a:rPr lang="en-US" sz="2400" b="1" dirty="0" smtClean="0"/>
              <a:t>Using </a:t>
            </a:r>
            <a:r>
              <a:rPr lang="en-US" sz="2400" b="1" dirty="0" smtClean="0"/>
              <a:t>include</a:t>
            </a:r>
          </a:p>
          <a:p>
            <a:pPr>
              <a:buNone/>
            </a:pPr>
            <a:r>
              <a:rPr lang="en-US" sz="2400" dirty="0" smtClean="0"/>
              <a:t>		The </a:t>
            </a:r>
            <a:r>
              <a:rPr lang="en-US" sz="2400" dirty="0" smtClean="0"/>
              <a:t>include statement does the same thing, but the script does not produce a fatal error if the included file is not found.</a:t>
            </a:r>
          </a:p>
          <a:p>
            <a:pPr>
              <a:buNone/>
            </a:pPr>
            <a:r>
              <a:rPr lang="en-US" sz="1800" dirty="0" smtClean="0">
                <a:latin typeface="Courier New" pitchFamily="49" charset="0"/>
                <a:cs typeface="Courier New" pitchFamily="49" charset="0"/>
              </a:rPr>
              <a:t>		</a:t>
            </a: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php</a:t>
            </a: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include 'heading.php'; </a:t>
            </a:r>
          </a:p>
          <a:p>
            <a:pPr>
              <a:buNone/>
            </a:pPr>
            <a:r>
              <a:rPr lang="en-US" sz="2000" dirty="0" smtClean="0">
                <a:latin typeface="Courier New" pitchFamily="49" charset="0"/>
                <a:cs typeface="Courier New" pitchFamily="49" charset="0"/>
              </a:rPr>
              <a:t>		?&gt;</a:t>
            </a:r>
          </a:p>
          <a:p>
            <a:r>
              <a:rPr lang="en-US" b="1" dirty="0" smtClean="0"/>
              <a:t>Using include_once and require_once</a:t>
            </a:r>
          </a:p>
          <a:p>
            <a:pPr>
              <a:buNone/>
            </a:pPr>
            <a:r>
              <a:rPr lang="en-US" b="1" dirty="0" smtClean="0"/>
              <a:t>		</a:t>
            </a:r>
            <a:r>
              <a:rPr lang="en-US" dirty="0" smtClean="0"/>
              <a:t>The </a:t>
            </a:r>
            <a:r>
              <a:rPr lang="en-US" dirty="0" smtClean="0"/>
              <a:t>require_once and include_once statements do the same thing as require and include, but they </a:t>
            </a:r>
            <a:r>
              <a:rPr lang="en-US" dirty="0" smtClean="0"/>
              <a:t>will not </a:t>
            </a:r>
            <a:r>
              <a:rPr lang="en-US" dirty="0" smtClean="0"/>
              <a:t>reload a file that has already been included.</a:t>
            </a:r>
            <a:endParaRPr lang="en-US" dirty="0" smtClean="0"/>
          </a:p>
          <a:p>
            <a:pPr>
              <a:buNone/>
            </a:pPr>
            <a:r>
              <a:rPr lang="en-US" dirty="0" smtClean="0"/>
              <a:t>	</a:t>
            </a:r>
            <a:endParaRPr lang="en-US" sz="2000" b="1" dirty="0" smtClean="0">
              <a:latin typeface="Courier New" pitchFamily="49" charset="0"/>
              <a:cs typeface="Courier New" pitchFamily="49" charset="0"/>
            </a:endParaRP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GB" b="1" dirty="0" smtClean="0">
                <a:solidFill>
                  <a:schemeClr val="accent1">
                    <a:lumMod val="75000"/>
                  </a:schemeClr>
                </a:solidFill>
              </a:rPr>
              <a:t>PHP </a:t>
            </a:r>
            <a:r>
              <a:rPr lang="en-GB" b="1" dirty="0" smtClean="0">
                <a:solidFill>
                  <a:schemeClr val="accent1">
                    <a:lumMod val="75000"/>
                  </a:schemeClr>
                </a:solidFill>
              </a:rPr>
              <a:t>Forms</a:t>
            </a:r>
            <a:endParaRPr lang="en-US" b="1" dirty="0" smtClean="0">
              <a:solidFill>
                <a:schemeClr val="accent1">
                  <a:lumMod val="75000"/>
                </a:schemeClr>
              </a:solidFill>
            </a:endParaRPr>
          </a:p>
        </p:txBody>
      </p:sp>
      <p:sp>
        <p:nvSpPr>
          <p:cNvPr id="4" name="Content Placeholder 3"/>
          <p:cNvSpPr>
            <a:spLocks noGrp="1"/>
          </p:cNvSpPr>
          <p:nvPr>
            <p:ph sz="quarter" idx="1"/>
          </p:nvPr>
        </p:nvSpPr>
        <p:spPr>
          <a:xfrm>
            <a:off x="381000" y="838200"/>
            <a:ext cx="8458200" cy="5715000"/>
          </a:xfrm>
        </p:spPr>
        <p:txBody>
          <a:bodyPr>
            <a:normAutofit lnSpcReduction="10000"/>
          </a:bodyPr>
          <a:lstStyle/>
          <a:p>
            <a:pPr marL="0" indent="0" algn="jus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t>$_GET</a:t>
            </a:r>
            <a:endParaRPr lang="en-GB" b="1" dirty="0" smtClean="0"/>
          </a:p>
          <a:p>
            <a:pPr marL="0" indent="0"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$_</a:t>
            </a:r>
            <a:r>
              <a:rPr lang="en-GB" dirty="0" smtClean="0"/>
              <a:t>GET </a:t>
            </a:r>
            <a:r>
              <a:rPr lang="en-GB" dirty="0" smtClean="0"/>
              <a:t>variable </a:t>
            </a:r>
            <a:r>
              <a:rPr lang="en-GB" dirty="0" smtClean="0"/>
              <a:t>is used to collect values from a form </a:t>
            </a:r>
            <a:r>
              <a:rPr lang="en-GB" dirty="0" smtClean="0"/>
              <a:t>sent with </a:t>
            </a:r>
            <a:r>
              <a:rPr lang="en-GB" dirty="0" smtClean="0"/>
              <a:t>method="get".</a:t>
            </a:r>
          </a:p>
          <a:p>
            <a:pPr marL="0" indent="0"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Information </a:t>
            </a:r>
            <a:r>
              <a:rPr lang="en-GB" dirty="0" smtClean="0"/>
              <a:t>sent from a form with the GET method is visible to everyone (it will be displayed in the browser's address bar) and has limits on the amount of information to send (max. 100 characters</a:t>
            </a:r>
            <a:r>
              <a:rPr lang="en-GB" dirty="0" smtClean="0"/>
              <a:t>).</a:t>
            </a:r>
            <a:endParaRPr lang="en-US" sz="7200" dirty="0" smtClean="0"/>
          </a:p>
          <a:p>
            <a:pPr marL="0" indent="0"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Notice how the URL carries the information after the file name</a:t>
            </a:r>
            <a:r>
              <a:rPr lang="en-GB" dirty="0" smtClean="0">
                <a:solidFill>
                  <a:srgbClr val="DC2300"/>
                </a:solidFill>
              </a:rPr>
              <a: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smtClean="0"/>
              <a:t>This method should not be used when sending passwords or other sensitive information!</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smtClean="0"/>
              <a:t>However</a:t>
            </a:r>
            <a:r>
              <a:rPr lang="en-GB" sz="2800" dirty="0" smtClean="0"/>
              <a:t>, because the variables are displayed in the URL, it is possible to bookmark the page. This can be useful in some cases.</a:t>
            </a:r>
          </a:p>
          <a:p>
            <a:pPr marL="0" indent="0"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smtClean="0"/>
              <a:t>The get method is not suitable for large variable values; the value cannot exceed 100 chars.</a:t>
            </a:r>
            <a:endParaRPr lang="en-GB" dirty="0" smtClean="0">
              <a:solidFill>
                <a:srgbClr val="DC2300"/>
              </a:solidFill>
            </a:endParaRPr>
          </a:p>
          <a:p>
            <a:pPr marL="0" indent="0" algn="jus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GB" b="1" dirty="0" smtClean="0">
                <a:solidFill>
                  <a:schemeClr val="accent1">
                    <a:lumMod val="75000"/>
                  </a:schemeClr>
                </a:solidFill>
              </a:rPr>
              <a:t>PHP </a:t>
            </a:r>
            <a:r>
              <a:rPr lang="en-GB" b="1" dirty="0" smtClean="0">
                <a:solidFill>
                  <a:schemeClr val="accent1">
                    <a:lumMod val="75000"/>
                  </a:schemeClr>
                </a:solidFill>
              </a:rPr>
              <a:t>Forms</a:t>
            </a:r>
            <a:endParaRPr lang="en-US" b="1" dirty="0" smtClean="0">
              <a:solidFill>
                <a:schemeClr val="accent1">
                  <a:lumMod val="75000"/>
                </a:schemeClr>
              </a:solidFill>
            </a:endParaRPr>
          </a:p>
        </p:txBody>
      </p:sp>
      <p:sp>
        <p:nvSpPr>
          <p:cNvPr id="4" name="Content Placeholder 3"/>
          <p:cNvSpPr>
            <a:spLocks noGrp="1"/>
          </p:cNvSpPr>
          <p:nvPr>
            <p:ph sz="quarter" idx="1"/>
          </p:nvPr>
        </p:nvSpPr>
        <p:spPr>
          <a:xfrm>
            <a:off x="381000" y="838200"/>
            <a:ext cx="8458200" cy="5715000"/>
          </a:xfrm>
        </p:spPr>
        <p:txBody>
          <a:bodyPr>
            <a:normAutofit/>
          </a:bodyPr>
          <a:lstStyle/>
          <a:p>
            <a:pPr marL="0" indent="0" algn="jus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t>$_POST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The built-in $_POST function is used to collect values from a form sent with method="post".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 </a:t>
            </a:r>
            <a:r>
              <a:rPr lang="en-GB" dirty="0" smtClean="0"/>
              <a:t>Information sent from a form with the POST method is invisible to others and has no limits on the amount of information to send</a:t>
            </a:r>
            <a:r>
              <a:rPr lang="en-GB" dirty="0" smtClean="0"/>
              <a: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When to use </a:t>
            </a:r>
            <a:r>
              <a:rPr lang="en-GB" b="1" dirty="0" smtClean="0">
                <a:solidFill>
                  <a:srgbClr val="0000FF"/>
                </a:solidFill>
              </a:rPr>
              <a:t>method="post"</a:t>
            </a:r>
            <a:r>
              <a:rPr lang="en-GB" dirty="0" smtClean="0"/>
              <a:t>?</a:t>
            </a:r>
          </a:p>
          <a:p>
            <a:pP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	</a:t>
            </a:r>
            <a:r>
              <a:rPr lang="en-GB" dirty="0" smtClean="0"/>
              <a:t>Information </a:t>
            </a:r>
            <a:r>
              <a:rPr lang="en-GB" dirty="0" smtClean="0"/>
              <a:t>sent from a form with the </a:t>
            </a:r>
            <a:r>
              <a:rPr lang="en-GB" b="1" dirty="0" smtClean="0">
                <a:solidFill>
                  <a:srgbClr val="0000FF"/>
                </a:solidFill>
              </a:rPr>
              <a:t>POST</a:t>
            </a:r>
            <a:r>
              <a:rPr lang="en-GB" dirty="0" smtClean="0"/>
              <a:t> method is invisible to others and has no limits on the amount of information to send.</a:t>
            </a:r>
          </a:p>
          <a:p>
            <a:pP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	</a:t>
            </a:r>
            <a:r>
              <a:rPr lang="en-GB" dirty="0" smtClean="0"/>
              <a:t>However</a:t>
            </a:r>
            <a:r>
              <a:rPr lang="en-GB" dirty="0" smtClean="0"/>
              <a:t>, because the variables are not displayed in the URL, it is not possible to bookmark the page.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p>
          <a:p>
            <a:pPr marL="0" indent="0" algn="jus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Database Access - </a:t>
            </a:r>
            <a:r>
              <a:rPr lang="en-US" b="1" dirty="0" err="1" smtClean="0">
                <a:solidFill>
                  <a:schemeClr val="accent1">
                    <a:lumMod val="75000"/>
                  </a:schemeClr>
                </a:solidFill>
              </a:rPr>
              <a:t>MySQL</a:t>
            </a:r>
            <a:endParaRPr lang="en-US" b="1" dirty="0" smtClean="0">
              <a:solidFill>
                <a:schemeClr val="accent1">
                  <a:lumMod val="75000"/>
                </a:schemeClr>
              </a:solidFill>
            </a:endParaRPr>
          </a:p>
        </p:txBody>
      </p:sp>
      <p:sp>
        <p:nvSpPr>
          <p:cNvPr id="4" name="Content Placeholder 3"/>
          <p:cNvSpPr>
            <a:spLocks noGrp="1"/>
          </p:cNvSpPr>
          <p:nvPr>
            <p:ph sz="quarter" idx="1"/>
          </p:nvPr>
        </p:nvSpPr>
        <p:spPr>
          <a:xfrm>
            <a:off x="152400" y="838200"/>
            <a:ext cx="8839200" cy="5715000"/>
          </a:xfrm>
        </p:spPr>
        <p:txBody>
          <a:bodyPr>
            <a:normAutofit fontScale="92500" lnSpcReduction="20000"/>
          </a:bodyPr>
          <a:lstStyle/>
          <a:p>
            <a:pPr algn="just"/>
            <a:r>
              <a:rPr lang="en-US" sz="2800" dirty="0" smtClean="0"/>
              <a:t>PHP supports most popular databases including </a:t>
            </a:r>
            <a:r>
              <a:rPr lang="en-US" sz="2800" dirty="0" err="1" smtClean="0"/>
              <a:t>MySQL</a:t>
            </a:r>
            <a:r>
              <a:rPr lang="en-US" sz="2800" dirty="0" smtClean="0"/>
              <a:t>, Oracle, MS Access, SQL Server, </a:t>
            </a:r>
            <a:r>
              <a:rPr lang="en-US" sz="2800" dirty="0" err="1" smtClean="0"/>
              <a:t>SQLite</a:t>
            </a:r>
            <a:r>
              <a:rPr lang="en-US" sz="2800" dirty="0" smtClean="0"/>
              <a:t>, etc</a:t>
            </a:r>
            <a:r>
              <a:rPr lang="en-US" sz="2800" dirty="0" smtClean="0"/>
              <a:t>.</a:t>
            </a:r>
          </a:p>
          <a:p>
            <a:r>
              <a:rPr lang="en-US" sz="2800" dirty="0" smtClean="0"/>
              <a:t>Many PHP developers use </a:t>
            </a:r>
            <a:r>
              <a:rPr lang="en-US" sz="2800" dirty="0" err="1" smtClean="0"/>
              <a:t>MySQL</a:t>
            </a:r>
            <a:r>
              <a:rPr lang="en-US" sz="2800" dirty="0" smtClean="0"/>
              <a:t> </a:t>
            </a:r>
            <a:r>
              <a:rPr lang="en-US" sz="2800" dirty="0" smtClean="0"/>
              <a:t>because </a:t>
            </a:r>
            <a:r>
              <a:rPr lang="en-US" sz="2800" dirty="0" smtClean="0"/>
              <a:t>of its cost (free in most cases) </a:t>
            </a:r>
            <a:r>
              <a:rPr lang="en-US" sz="2800" dirty="0" smtClean="0"/>
              <a:t>and durability.</a:t>
            </a:r>
          </a:p>
          <a:p>
            <a:r>
              <a:rPr lang="en-US" sz="2800" dirty="0" smtClean="0"/>
              <a:t>You must first connect to the </a:t>
            </a:r>
            <a:r>
              <a:rPr lang="en-US" sz="2800" dirty="0" err="1" smtClean="0"/>
              <a:t>MySQL</a:t>
            </a:r>
            <a:r>
              <a:rPr lang="en-US" sz="2800" dirty="0" smtClean="0"/>
              <a:t> server and select your database before executing any </a:t>
            </a:r>
            <a:r>
              <a:rPr lang="en-US" sz="2800" dirty="0" smtClean="0"/>
              <a:t>database operations:</a:t>
            </a:r>
          </a:p>
          <a:p>
            <a:pPr>
              <a:buNone/>
            </a:pPr>
            <a:r>
              <a:rPr lang="en-US" sz="2800" dirty="0" smtClean="0"/>
              <a:t>	</a:t>
            </a:r>
            <a:r>
              <a:rPr lang="en-US" sz="2800" dirty="0" smtClean="0"/>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conn</a:t>
            </a:r>
            <a:r>
              <a:rPr lang="en-US" sz="2400" dirty="0" smtClean="0">
                <a:latin typeface="Courier New" pitchFamily="49" charset="0"/>
                <a:cs typeface="Courier New" pitchFamily="49" charset="0"/>
              </a:rPr>
              <a:t> = new </a:t>
            </a:r>
            <a:r>
              <a:rPr lang="en-US" sz="2400" dirty="0" err="1" smtClean="0">
                <a:latin typeface="Courier New" pitchFamily="49" charset="0"/>
                <a:cs typeface="Courier New" pitchFamily="49" charset="0"/>
              </a:rPr>
              <a:t>mysqli</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servername</a:t>
            </a:r>
            <a:r>
              <a:rPr lang="en-US" sz="2400" dirty="0" smtClean="0">
                <a:latin typeface="Courier New" pitchFamily="49" charset="0"/>
                <a:cs typeface="Courier New" pitchFamily="49" charset="0"/>
              </a:rPr>
              <a:t>, $username,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password,$dbname</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 </a:t>
            </a:r>
            <a:r>
              <a:rPr lang="en-US" sz="2400" dirty="0" smtClean="0">
                <a:latin typeface="Courier New" pitchFamily="49" charset="0"/>
                <a:cs typeface="Courier New" pitchFamily="49" charset="0"/>
              </a:rPr>
              <a:t>Check connection</a:t>
            </a:r>
          </a:p>
          <a:p>
            <a:pPr>
              <a:buNone/>
            </a:pPr>
            <a:r>
              <a:rPr lang="en-US" sz="2400" dirty="0" smtClean="0">
                <a:latin typeface="Courier New" pitchFamily="49" charset="0"/>
                <a:cs typeface="Courier New" pitchFamily="49" charset="0"/>
              </a:rPr>
              <a:t>		if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conn</a:t>
            </a:r>
            <a:r>
              <a:rPr lang="en-US" sz="2400" dirty="0" smtClean="0">
                <a:latin typeface="Courier New" pitchFamily="49" charset="0"/>
                <a:cs typeface="Courier New" pitchFamily="49" charset="0"/>
              </a:rPr>
              <a:t>-&gt;</a:t>
            </a:r>
            <a:r>
              <a:rPr lang="en-US" sz="2400" dirty="0" err="1" smtClean="0">
                <a:latin typeface="Courier New" pitchFamily="49" charset="0"/>
                <a:cs typeface="Courier New" pitchFamily="49" charset="0"/>
              </a:rPr>
              <a:t>connect_error</a:t>
            </a: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die("</a:t>
            </a:r>
            <a:r>
              <a:rPr lang="en-US" sz="2400" dirty="0" smtClean="0">
                <a:latin typeface="Courier New" pitchFamily="49" charset="0"/>
                <a:cs typeface="Courier New" pitchFamily="49" charset="0"/>
              </a:rPr>
              <a:t>Connection failed: " . $</a:t>
            </a:r>
            <a:r>
              <a:rPr lang="en-US" sz="2400" dirty="0" err="1" smtClean="0">
                <a:latin typeface="Courier New" pitchFamily="49" charset="0"/>
                <a:cs typeface="Courier New" pitchFamily="49" charset="0"/>
              </a:rPr>
              <a:t>conn</a:t>
            </a:r>
            <a:r>
              <a:rPr lang="en-US" sz="2400" dirty="0" smtClean="0">
                <a:latin typeface="Courier New" pitchFamily="49" charset="0"/>
                <a:cs typeface="Courier New" pitchFamily="49" charset="0"/>
              </a:rPr>
              <a:t>-&gt;</a:t>
            </a:r>
            <a:r>
              <a:rPr lang="en-US" sz="2400" dirty="0" err="1" smtClean="0">
                <a:latin typeface="Courier New" pitchFamily="49" charset="0"/>
                <a:cs typeface="Courier New" pitchFamily="49" charset="0"/>
              </a:rPr>
              <a:t>connect_error</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 </a:t>
            </a:r>
          </a:p>
          <a:p>
            <a:endParaRPr lang="en-US" sz="2800" dirty="0" smtClean="0"/>
          </a:p>
          <a:p>
            <a:pPr>
              <a:buNone/>
            </a:pPr>
            <a:r>
              <a:rPr lang="en-US" sz="2800" dirty="0" smtClean="0"/>
              <a:t>		</a:t>
            </a:r>
          </a:p>
          <a:p>
            <a:pPr>
              <a:buNone/>
            </a:pPr>
            <a:endParaRPr lang="en-US" sz="2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Database Access - </a:t>
            </a:r>
            <a:r>
              <a:rPr lang="en-US" b="1" dirty="0" err="1" smtClean="0">
                <a:solidFill>
                  <a:schemeClr val="accent1">
                    <a:lumMod val="75000"/>
                  </a:schemeClr>
                </a:solidFill>
              </a:rPr>
              <a:t>MySQL</a:t>
            </a:r>
            <a:endParaRPr lang="en-US" b="1" dirty="0" smtClean="0">
              <a:solidFill>
                <a:schemeClr val="accent1">
                  <a:lumMod val="75000"/>
                </a:schemeClr>
              </a:solidFill>
            </a:endParaRPr>
          </a:p>
        </p:txBody>
      </p:sp>
      <p:sp>
        <p:nvSpPr>
          <p:cNvPr id="4" name="Content Placeholder 3"/>
          <p:cNvSpPr>
            <a:spLocks noGrp="1"/>
          </p:cNvSpPr>
          <p:nvPr>
            <p:ph sz="quarter" idx="1"/>
          </p:nvPr>
        </p:nvSpPr>
        <p:spPr>
          <a:xfrm>
            <a:off x="152400" y="838200"/>
            <a:ext cx="8839200" cy="5715000"/>
          </a:xfrm>
        </p:spPr>
        <p:txBody>
          <a:bodyPr>
            <a:normAutofit/>
          </a:bodyPr>
          <a:lstStyle/>
          <a:p>
            <a:pPr algn="just"/>
            <a:r>
              <a:rPr lang="en-US" sz="2400" b="1" dirty="0" smtClean="0"/>
              <a:t>CRUD database operations:</a:t>
            </a:r>
            <a:endParaRPr lang="en-US" sz="2400" b="1" dirty="0" smtClean="0">
              <a:latin typeface="Courier New" pitchFamily="49" charset="0"/>
              <a:cs typeface="Courier New" pitchFamily="49" charset="0"/>
            </a:endParaRPr>
          </a:p>
          <a:p>
            <a:pPr>
              <a:buNone/>
            </a:pPr>
            <a:r>
              <a:rPr lang="en-US" sz="2800" dirty="0" smtClean="0"/>
              <a:t>	</a:t>
            </a:r>
            <a:r>
              <a:rPr lang="en-US" b="1" dirty="0" smtClean="0">
                <a:solidFill>
                  <a:srgbClr val="00B0F0"/>
                </a:solidFill>
              </a:rPr>
              <a:t>Query </a:t>
            </a:r>
            <a:r>
              <a:rPr lang="en-US" b="1" dirty="0" smtClean="0">
                <a:solidFill>
                  <a:srgbClr val="00B0F0"/>
                </a:solidFill>
              </a:rPr>
              <a:t>the database – Using the SELECT </a:t>
            </a:r>
            <a:r>
              <a:rPr lang="en-US" b="1" dirty="0" smtClean="0">
                <a:solidFill>
                  <a:srgbClr val="00B0F0"/>
                </a:solidFill>
              </a:rPr>
              <a:t>statement</a:t>
            </a:r>
          </a:p>
          <a:p>
            <a:pPr>
              <a:buNone/>
            </a:pPr>
            <a:r>
              <a:rPr lang="en-US" sz="1900" dirty="0" smtClean="0">
                <a:latin typeface="Courier New" pitchFamily="49" charset="0"/>
                <a:cs typeface="Courier New" pitchFamily="49" charset="0"/>
              </a:rPr>
              <a:t>	$</a:t>
            </a:r>
            <a:r>
              <a:rPr lang="en-US" sz="1900" dirty="0" smtClean="0">
                <a:latin typeface="Courier New" pitchFamily="49" charset="0"/>
                <a:cs typeface="Courier New" pitchFamily="49" charset="0"/>
              </a:rPr>
              <a:t>SQL =	"SELECT * FROM sample where </a:t>
            </a:r>
            <a:r>
              <a:rPr lang="en-US" sz="1900" dirty="0" smtClean="0">
                <a:latin typeface="Courier New" pitchFamily="49" charset="0"/>
                <a:cs typeface="Courier New" pitchFamily="49" charset="0"/>
              </a:rPr>
              <a:t>roll = '".$</a:t>
            </a:r>
            <a:r>
              <a:rPr lang="en-US" sz="1900" dirty="0" smtClean="0">
                <a:latin typeface="Courier New" pitchFamily="49" charset="0"/>
                <a:cs typeface="Courier New" pitchFamily="49" charset="0"/>
              </a:rPr>
              <a:t>roll."'";</a:t>
            </a:r>
          </a:p>
          <a:p>
            <a:pPr>
              <a:buNone/>
            </a:pPr>
            <a:r>
              <a:rPr lang="en-US" sz="1900" dirty="0" smtClean="0">
                <a:latin typeface="Courier New" pitchFamily="49" charset="0"/>
                <a:cs typeface="Courier New" pitchFamily="49" charset="0"/>
              </a:rPr>
              <a:t>	</a:t>
            </a:r>
            <a:r>
              <a:rPr lang="en-US" sz="1900" dirty="0" smtClean="0">
                <a:latin typeface="Courier New" pitchFamily="49" charset="0"/>
                <a:cs typeface="Courier New" pitchFamily="49" charset="0"/>
              </a:rPr>
              <a:t>$</a:t>
            </a:r>
            <a:r>
              <a:rPr lang="en-US" sz="1900" dirty="0" smtClean="0">
                <a:latin typeface="Courier New" pitchFamily="49" charset="0"/>
                <a:cs typeface="Courier New" pitchFamily="49" charset="0"/>
              </a:rPr>
              <a:t>result = $</a:t>
            </a:r>
            <a:r>
              <a:rPr lang="en-US" sz="1900" dirty="0" err="1" smtClean="0">
                <a:latin typeface="Courier New" pitchFamily="49" charset="0"/>
                <a:cs typeface="Courier New" pitchFamily="49" charset="0"/>
              </a:rPr>
              <a:t>conn</a:t>
            </a:r>
            <a:r>
              <a:rPr lang="en-US" sz="1900" dirty="0" smtClean="0">
                <a:latin typeface="Courier New" pitchFamily="49" charset="0"/>
                <a:cs typeface="Courier New" pitchFamily="49" charset="0"/>
              </a:rPr>
              <a:t>-&gt;query($SQL);</a:t>
            </a:r>
          </a:p>
          <a:p>
            <a:pPr>
              <a:buNone/>
            </a:pPr>
            <a:r>
              <a:rPr lang="en-US" sz="1900" dirty="0" smtClean="0">
                <a:latin typeface="Courier New" pitchFamily="49" charset="0"/>
                <a:cs typeface="Courier New" pitchFamily="49" charset="0"/>
              </a:rPr>
              <a:t>	</a:t>
            </a:r>
            <a:r>
              <a:rPr lang="en-US" sz="1900" dirty="0" smtClean="0">
                <a:latin typeface="Courier New" pitchFamily="49" charset="0"/>
                <a:cs typeface="Courier New" pitchFamily="49" charset="0"/>
              </a:rPr>
              <a:t>if</a:t>
            </a:r>
            <a:r>
              <a:rPr lang="en-US" sz="1900" dirty="0" smtClean="0">
                <a:latin typeface="Courier New" pitchFamily="49" charset="0"/>
                <a:cs typeface="Courier New" pitchFamily="49" charset="0"/>
              </a:rPr>
              <a:t>($result-&gt;</a:t>
            </a:r>
            <a:r>
              <a:rPr lang="en-US" sz="1900" dirty="0" err="1" smtClean="0">
                <a:latin typeface="Courier New" pitchFamily="49" charset="0"/>
                <a:cs typeface="Courier New" pitchFamily="49" charset="0"/>
              </a:rPr>
              <a:t>num_rows</a:t>
            </a:r>
            <a:r>
              <a:rPr lang="en-US" sz="1900" dirty="0" smtClean="0">
                <a:latin typeface="Courier New" pitchFamily="49" charset="0"/>
                <a:cs typeface="Courier New" pitchFamily="49" charset="0"/>
              </a:rPr>
              <a:t> &gt; 0)</a:t>
            </a:r>
          </a:p>
          <a:p>
            <a:pPr>
              <a:buNone/>
            </a:pPr>
            <a:r>
              <a:rPr lang="en-US" sz="1900" dirty="0" smtClean="0">
                <a:latin typeface="Courier New" pitchFamily="49" charset="0"/>
                <a:cs typeface="Courier New" pitchFamily="49" charset="0"/>
              </a:rPr>
              <a:t>	</a:t>
            </a:r>
            <a:r>
              <a:rPr lang="en-US" sz="1900" dirty="0" smtClean="0">
                <a:latin typeface="Courier New" pitchFamily="49" charset="0"/>
                <a:cs typeface="Courier New" pitchFamily="49" charset="0"/>
              </a:rPr>
              <a:t>{</a:t>
            </a:r>
            <a:endParaRPr lang="en-US" sz="1900" dirty="0" smtClean="0">
              <a:latin typeface="Courier New" pitchFamily="49" charset="0"/>
              <a:cs typeface="Courier New" pitchFamily="49" charset="0"/>
            </a:endParaRPr>
          </a:p>
          <a:p>
            <a:pPr>
              <a:buNone/>
            </a:pPr>
            <a:r>
              <a:rPr lang="en-US" sz="1900" dirty="0" smtClean="0">
                <a:latin typeface="Courier New" pitchFamily="49" charset="0"/>
                <a:cs typeface="Courier New" pitchFamily="49" charset="0"/>
              </a:rPr>
              <a:t>		</a:t>
            </a:r>
            <a:r>
              <a:rPr lang="en-US" sz="1900" dirty="0" smtClean="0">
                <a:latin typeface="Courier New" pitchFamily="49" charset="0"/>
                <a:cs typeface="Courier New" pitchFamily="49" charset="0"/>
              </a:rPr>
              <a:t>while </a:t>
            </a:r>
            <a:r>
              <a:rPr lang="en-US" sz="1900" dirty="0" smtClean="0">
                <a:latin typeface="Courier New" pitchFamily="49" charset="0"/>
                <a:cs typeface="Courier New" pitchFamily="49" charset="0"/>
              </a:rPr>
              <a:t>($row = $result-&gt;</a:t>
            </a:r>
            <a:r>
              <a:rPr lang="en-US" sz="1900" dirty="0" err="1" smtClean="0">
                <a:latin typeface="Courier New" pitchFamily="49" charset="0"/>
                <a:cs typeface="Courier New" pitchFamily="49" charset="0"/>
              </a:rPr>
              <a:t>fetch_row</a:t>
            </a:r>
            <a:r>
              <a:rPr lang="en-US" sz="1900" dirty="0" smtClean="0">
                <a:latin typeface="Courier New" pitchFamily="49" charset="0"/>
                <a:cs typeface="Courier New" pitchFamily="49" charset="0"/>
              </a:rPr>
              <a:t>())</a:t>
            </a:r>
          </a:p>
          <a:p>
            <a:pPr>
              <a:buNone/>
            </a:pPr>
            <a:r>
              <a:rPr lang="en-US" sz="1900" dirty="0" smtClean="0">
                <a:latin typeface="Courier New" pitchFamily="49" charset="0"/>
                <a:cs typeface="Courier New" pitchFamily="49" charset="0"/>
              </a:rPr>
              <a:t>			</a:t>
            </a:r>
            <a:r>
              <a:rPr lang="en-US" sz="1900" dirty="0" smtClean="0">
                <a:latin typeface="Courier New" pitchFamily="49" charset="0"/>
                <a:cs typeface="Courier New" pitchFamily="49" charset="0"/>
              </a:rPr>
              <a:t>echo </a:t>
            </a:r>
            <a:r>
              <a:rPr lang="en-US" sz="1900" dirty="0" smtClean="0">
                <a:latin typeface="Courier New" pitchFamily="49" charset="0"/>
                <a:cs typeface="Courier New" pitchFamily="49" charset="0"/>
              </a:rPr>
              <a:t>"$row[0],$row[1],$row[2],$row[3] &lt;</a:t>
            </a:r>
            <a:r>
              <a:rPr lang="en-US" sz="1900" dirty="0" err="1" smtClean="0">
                <a:latin typeface="Courier New" pitchFamily="49" charset="0"/>
                <a:cs typeface="Courier New" pitchFamily="49" charset="0"/>
              </a:rPr>
              <a:t>br</a:t>
            </a:r>
            <a:r>
              <a:rPr lang="en-US" sz="1900" dirty="0" smtClean="0">
                <a:latin typeface="Courier New" pitchFamily="49" charset="0"/>
                <a:cs typeface="Courier New" pitchFamily="49" charset="0"/>
              </a:rPr>
              <a:t>&gt;";</a:t>
            </a:r>
          </a:p>
          <a:p>
            <a:pPr>
              <a:buNone/>
            </a:pPr>
            <a:r>
              <a:rPr lang="en-US" sz="1900" dirty="0" smtClean="0">
                <a:latin typeface="Courier New" pitchFamily="49" charset="0"/>
                <a:cs typeface="Courier New" pitchFamily="49" charset="0"/>
              </a:rPr>
              <a:t>	</a:t>
            </a:r>
            <a:r>
              <a:rPr lang="en-US" sz="1900" dirty="0" smtClean="0">
                <a:latin typeface="Courier New" pitchFamily="49" charset="0"/>
                <a:cs typeface="Courier New" pitchFamily="49" charset="0"/>
              </a:rPr>
              <a:t>}</a:t>
            </a:r>
            <a:endParaRPr lang="en-US" sz="1900" dirty="0" smtClean="0">
              <a:latin typeface="Courier New" pitchFamily="49" charset="0"/>
              <a:cs typeface="Courier New" pitchFamily="49" charset="0"/>
            </a:endParaRPr>
          </a:p>
          <a:p>
            <a:pPr>
              <a:buNone/>
            </a:pPr>
            <a:r>
              <a:rPr lang="en-US" sz="1900" dirty="0" smtClean="0">
                <a:latin typeface="Courier New" pitchFamily="49" charset="0"/>
                <a:cs typeface="Courier New" pitchFamily="49" charset="0"/>
              </a:rPr>
              <a:t>	</a:t>
            </a:r>
            <a:r>
              <a:rPr lang="en-US" sz="1900" dirty="0" smtClean="0">
                <a:latin typeface="Courier New" pitchFamily="49" charset="0"/>
                <a:cs typeface="Courier New" pitchFamily="49" charset="0"/>
              </a:rPr>
              <a:t>else</a:t>
            </a:r>
            <a:endParaRPr lang="en-US" sz="1900" dirty="0" smtClean="0">
              <a:latin typeface="Courier New" pitchFamily="49" charset="0"/>
              <a:cs typeface="Courier New" pitchFamily="49" charset="0"/>
            </a:endParaRPr>
          </a:p>
          <a:p>
            <a:pPr>
              <a:buNone/>
            </a:pPr>
            <a:r>
              <a:rPr lang="en-US" sz="1900" dirty="0" smtClean="0">
                <a:latin typeface="Courier New" pitchFamily="49" charset="0"/>
                <a:cs typeface="Courier New" pitchFamily="49" charset="0"/>
              </a:rPr>
              <a:t>		echo "No Records to Display";</a:t>
            </a:r>
            <a:endParaRPr lang="en-US" sz="1900" dirty="0" smtClean="0">
              <a:latin typeface="Courier New" pitchFamily="49" charset="0"/>
              <a:cs typeface="Courier New" pitchFamily="49" charset="0"/>
            </a:endParaRPr>
          </a:p>
          <a:p>
            <a:pPr>
              <a:buNone/>
            </a:pPr>
            <a:r>
              <a:rPr lang="en-US" sz="2800" dirty="0" smtClean="0"/>
              <a:t>	</a:t>
            </a:r>
            <a:endParaRPr lang="en-US" sz="2800" dirty="0" smtClean="0"/>
          </a:p>
          <a:p>
            <a:pPr>
              <a:buNone/>
            </a:pPr>
            <a:r>
              <a:rPr lang="en-US" sz="2800" dirty="0" smtClean="0"/>
              <a:t>		</a:t>
            </a:r>
          </a:p>
          <a:p>
            <a:pPr>
              <a:buNone/>
            </a:pPr>
            <a:endParaRPr lang="en-US" sz="28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Database Access - </a:t>
            </a:r>
            <a:r>
              <a:rPr lang="en-US" b="1" dirty="0" err="1" smtClean="0">
                <a:solidFill>
                  <a:schemeClr val="accent1">
                    <a:lumMod val="75000"/>
                  </a:schemeClr>
                </a:solidFill>
              </a:rPr>
              <a:t>MySQL</a:t>
            </a:r>
            <a:endParaRPr lang="en-US" b="1" dirty="0" smtClean="0">
              <a:solidFill>
                <a:schemeClr val="accent1">
                  <a:lumMod val="75000"/>
                </a:schemeClr>
              </a:solidFill>
            </a:endParaRPr>
          </a:p>
        </p:txBody>
      </p:sp>
      <p:sp>
        <p:nvSpPr>
          <p:cNvPr id="4" name="Content Placeholder 3"/>
          <p:cNvSpPr>
            <a:spLocks noGrp="1"/>
          </p:cNvSpPr>
          <p:nvPr>
            <p:ph sz="quarter" idx="1"/>
          </p:nvPr>
        </p:nvSpPr>
        <p:spPr>
          <a:xfrm>
            <a:off x="152400" y="838200"/>
            <a:ext cx="8839200" cy="5715000"/>
          </a:xfrm>
        </p:spPr>
        <p:txBody>
          <a:bodyPr>
            <a:normAutofit/>
          </a:bodyPr>
          <a:lstStyle/>
          <a:p>
            <a:pPr>
              <a:buNone/>
            </a:pPr>
            <a:r>
              <a:rPr lang="en-US" b="1" dirty="0" smtClean="0">
                <a:solidFill>
                  <a:srgbClr val="00B0F0"/>
                </a:solidFill>
              </a:rPr>
              <a:t>Insert </a:t>
            </a:r>
            <a:r>
              <a:rPr lang="en-US" b="1" dirty="0" smtClean="0">
                <a:solidFill>
                  <a:srgbClr val="00B0F0"/>
                </a:solidFill>
              </a:rPr>
              <a:t>a new record into the database – Using the INSERT statement</a:t>
            </a:r>
          </a:p>
          <a:p>
            <a:pPr>
              <a:buNone/>
            </a:pPr>
            <a:r>
              <a:rPr lang="en-US" sz="3600" dirty="0" smtClean="0"/>
              <a:t>	</a:t>
            </a:r>
            <a:r>
              <a:rPr lang="en-US" sz="1900" dirty="0" smtClean="0">
                <a:latin typeface="Courier New" pitchFamily="49" charset="0"/>
                <a:cs typeface="Courier New" pitchFamily="49" charset="0"/>
              </a:rPr>
              <a:t>$SQL ="INSERT INTO sample(</a:t>
            </a:r>
            <a:r>
              <a:rPr lang="en-US" sz="1900" dirty="0" err="1" smtClean="0">
                <a:latin typeface="Courier New" pitchFamily="49" charset="0"/>
                <a:cs typeface="Courier New" pitchFamily="49" charset="0"/>
              </a:rPr>
              <a:t>roll,Name</a:t>
            </a:r>
            <a:r>
              <a:rPr lang="en-US" sz="1900" dirty="0" smtClean="0">
                <a:latin typeface="Courier New" pitchFamily="49" charset="0"/>
                <a:cs typeface="Courier New" pitchFamily="49" charset="0"/>
              </a:rPr>
              <a:t>, age, gender) VALUES (".$</a:t>
            </a:r>
            <a:r>
              <a:rPr lang="en-US" sz="1900" dirty="0" err="1" smtClean="0">
                <a:latin typeface="Courier New" pitchFamily="49" charset="0"/>
                <a:cs typeface="Courier New" pitchFamily="49" charset="0"/>
              </a:rPr>
              <a:t>roll.",'".$name."',".$age.",'".$gender</a:t>
            </a:r>
            <a:r>
              <a:rPr lang="en-US" sz="1900" dirty="0" smtClean="0">
                <a:latin typeface="Courier New" pitchFamily="49" charset="0"/>
                <a:cs typeface="Courier New" pitchFamily="49" charset="0"/>
              </a:rPr>
              <a:t>."')";</a:t>
            </a:r>
          </a:p>
          <a:p>
            <a:pPr>
              <a:buNone/>
            </a:pPr>
            <a:r>
              <a:rPr lang="en-US" sz="1900" dirty="0" smtClean="0">
                <a:latin typeface="Courier New" pitchFamily="49" charset="0"/>
                <a:cs typeface="Courier New" pitchFamily="49" charset="0"/>
              </a:rPr>
              <a:t>	$result = $</a:t>
            </a:r>
            <a:r>
              <a:rPr lang="en-US" sz="1900" dirty="0" err="1" smtClean="0">
                <a:latin typeface="Courier New" pitchFamily="49" charset="0"/>
                <a:cs typeface="Courier New" pitchFamily="49" charset="0"/>
              </a:rPr>
              <a:t>conn</a:t>
            </a:r>
            <a:r>
              <a:rPr lang="en-US" sz="1900" dirty="0" smtClean="0">
                <a:latin typeface="Courier New" pitchFamily="49" charset="0"/>
                <a:cs typeface="Courier New" pitchFamily="49" charset="0"/>
              </a:rPr>
              <a:t>-&gt;query($SQL);</a:t>
            </a:r>
          </a:p>
          <a:p>
            <a:pPr>
              <a:buNone/>
            </a:pPr>
            <a:r>
              <a:rPr lang="en-US" sz="1900" dirty="0" smtClean="0">
                <a:latin typeface="Courier New" pitchFamily="49" charset="0"/>
                <a:cs typeface="Courier New" pitchFamily="49" charset="0"/>
              </a:rPr>
              <a:t>	if($result)</a:t>
            </a:r>
          </a:p>
          <a:p>
            <a:pPr>
              <a:buNone/>
            </a:pPr>
            <a:r>
              <a:rPr lang="en-US" sz="1900" dirty="0" smtClean="0">
                <a:latin typeface="Courier New" pitchFamily="49" charset="0"/>
                <a:cs typeface="Courier New" pitchFamily="49" charset="0"/>
              </a:rPr>
              <a:t>		echo "Record Added Successfully</a:t>
            </a:r>
            <a:r>
              <a:rPr lang="en-US" sz="1900" dirty="0" smtClean="0">
                <a:latin typeface="Courier New" pitchFamily="49" charset="0"/>
                <a:cs typeface="Courier New" pitchFamily="49" charset="0"/>
              </a:rPr>
              <a:t>";</a:t>
            </a:r>
          </a:p>
          <a:p>
            <a:pPr>
              <a:buNone/>
            </a:pPr>
            <a:r>
              <a:rPr lang="en-US" sz="2400" b="1" dirty="0" smtClean="0">
                <a:solidFill>
                  <a:srgbClr val="00B0F0"/>
                </a:solidFill>
              </a:rPr>
              <a:t>Delete </a:t>
            </a:r>
            <a:r>
              <a:rPr lang="en-US" sz="2400" b="1" dirty="0" smtClean="0">
                <a:solidFill>
                  <a:srgbClr val="00B0F0"/>
                </a:solidFill>
              </a:rPr>
              <a:t>a record(s) from the database – Using the DELETE statement</a:t>
            </a:r>
          </a:p>
          <a:p>
            <a:pPr>
              <a:buNone/>
            </a:pPr>
            <a:r>
              <a:rPr lang="en-US" sz="1900" dirty="0" smtClean="0">
                <a:latin typeface="Courier New" pitchFamily="49" charset="0"/>
                <a:cs typeface="Courier New" pitchFamily="49" charset="0"/>
              </a:rPr>
              <a:t>	</a:t>
            </a:r>
            <a:r>
              <a:rPr lang="en-US" sz="2000" dirty="0" smtClean="0">
                <a:latin typeface="Courier New" pitchFamily="49" charset="0"/>
                <a:cs typeface="Courier New" pitchFamily="49" charset="0"/>
              </a:rPr>
              <a:t>$</a:t>
            </a:r>
            <a:r>
              <a:rPr lang="en-US" sz="2000" dirty="0" smtClean="0">
                <a:latin typeface="Courier New" pitchFamily="49" charset="0"/>
                <a:cs typeface="Courier New" pitchFamily="49" charset="0"/>
              </a:rPr>
              <a:t>SQL </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DELETE FROM sample where roll='".$roll."'";</a:t>
            </a:r>
          </a:p>
          <a:p>
            <a:pPr>
              <a:buNone/>
            </a:pP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result = $</a:t>
            </a:r>
            <a:r>
              <a:rPr lang="en-US" sz="2000" dirty="0" err="1" smtClean="0">
                <a:latin typeface="Courier New" pitchFamily="49" charset="0"/>
                <a:cs typeface="Courier New" pitchFamily="49" charset="0"/>
              </a:rPr>
              <a:t>conn</a:t>
            </a:r>
            <a:r>
              <a:rPr lang="en-US" sz="2000" dirty="0" smtClean="0">
                <a:latin typeface="Courier New" pitchFamily="49" charset="0"/>
                <a:cs typeface="Courier New" pitchFamily="49" charset="0"/>
              </a:rPr>
              <a:t>-&gt;query($SQL);</a:t>
            </a:r>
          </a:p>
          <a:p>
            <a:pPr>
              <a:buNone/>
            </a:pP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n = $</a:t>
            </a:r>
            <a:r>
              <a:rPr lang="en-US" sz="2000" dirty="0" err="1" smtClean="0">
                <a:latin typeface="Courier New" pitchFamily="49" charset="0"/>
                <a:cs typeface="Courier New" pitchFamily="49" charset="0"/>
              </a:rPr>
              <a:t>conn</a:t>
            </a:r>
            <a:r>
              <a:rPr lang="en-US" sz="2000" dirty="0" smtClean="0">
                <a:latin typeface="Courier New" pitchFamily="49" charset="0"/>
                <a:cs typeface="Courier New" pitchFamily="49" charset="0"/>
              </a:rPr>
              <a:t>-&gt;</a:t>
            </a:r>
            <a:r>
              <a:rPr lang="en-US" sz="2000" dirty="0" err="1" smtClean="0">
                <a:latin typeface="Courier New" pitchFamily="49" charset="0"/>
                <a:cs typeface="Courier New" pitchFamily="49" charset="0"/>
              </a:rPr>
              <a:t>affected_rows</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echo </a:t>
            </a:r>
            <a:r>
              <a:rPr lang="en-US" sz="2000" dirty="0" smtClean="0">
                <a:latin typeface="Courier New" pitchFamily="49" charset="0"/>
                <a:cs typeface="Courier New" pitchFamily="49" charset="0"/>
              </a:rPr>
              <a:t>"$n Records Deleted";</a:t>
            </a:r>
          </a:p>
          <a:p>
            <a:pPr>
              <a:buNone/>
            </a:pPr>
            <a:endParaRPr lang="en-US" sz="1900" dirty="0" smtClean="0">
              <a:latin typeface="Courier New" pitchFamily="49" charset="0"/>
              <a:cs typeface="Courier New" pitchFamily="49" charset="0"/>
            </a:endParaRPr>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Database Access - </a:t>
            </a:r>
            <a:r>
              <a:rPr lang="en-US" b="1" dirty="0" err="1" smtClean="0">
                <a:solidFill>
                  <a:schemeClr val="accent1">
                    <a:lumMod val="75000"/>
                  </a:schemeClr>
                </a:solidFill>
              </a:rPr>
              <a:t>MySQL</a:t>
            </a:r>
            <a:endParaRPr lang="en-US" b="1" dirty="0" smtClean="0">
              <a:solidFill>
                <a:schemeClr val="accent1">
                  <a:lumMod val="75000"/>
                </a:schemeClr>
              </a:solidFill>
            </a:endParaRPr>
          </a:p>
        </p:txBody>
      </p:sp>
      <p:sp>
        <p:nvSpPr>
          <p:cNvPr id="4" name="Content Placeholder 3"/>
          <p:cNvSpPr>
            <a:spLocks noGrp="1"/>
          </p:cNvSpPr>
          <p:nvPr>
            <p:ph sz="quarter" idx="1"/>
          </p:nvPr>
        </p:nvSpPr>
        <p:spPr>
          <a:xfrm>
            <a:off x="152400" y="838200"/>
            <a:ext cx="8839200" cy="5715000"/>
          </a:xfrm>
        </p:spPr>
        <p:txBody>
          <a:bodyPr>
            <a:normAutofit/>
          </a:bodyPr>
          <a:lstStyle/>
          <a:p>
            <a:pPr>
              <a:buNone/>
            </a:pPr>
            <a:r>
              <a:rPr lang="en-US" sz="2400" b="1" dirty="0" smtClean="0">
                <a:solidFill>
                  <a:srgbClr val="00B0F0"/>
                </a:solidFill>
              </a:rPr>
              <a:t>Update a record(s) in the database – Using the UPDATE statement</a:t>
            </a:r>
          </a:p>
          <a:p>
            <a:pPr>
              <a:buNone/>
            </a:pPr>
            <a:r>
              <a:rPr lang="en-US" sz="2800" dirty="0" smtClean="0"/>
              <a:t>	</a:t>
            </a:r>
            <a:r>
              <a:rPr lang="en-US" sz="2000" dirty="0" smtClean="0">
                <a:latin typeface="Courier New" pitchFamily="49" charset="0"/>
                <a:cs typeface="Courier New" pitchFamily="49" charset="0"/>
              </a:rPr>
              <a:t>$SQL =“Update sample set name=‘</a:t>
            </a:r>
            <a:r>
              <a:rPr lang="en-US" sz="2000" dirty="0" err="1" smtClean="0">
                <a:latin typeface="Courier New" pitchFamily="49" charset="0"/>
                <a:cs typeface="Courier New" pitchFamily="49" charset="0"/>
              </a:rPr>
              <a:t>Shaik’,age</a:t>
            </a:r>
            <a:r>
              <a:rPr lang="en-US" sz="2000" dirty="0" smtClean="0">
                <a:latin typeface="Courier New" pitchFamily="49" charset="0"/>
                <a:cs typeface="Courier New" pitchFamily="49" charset="0"/>
              </a:rPr>
              <a:t>=’34’ where roll=1";</a:t>
            </a:r>
          </a:p>
          <a:p>
            <a:pPr>
              <a:buNone/>
            </a:pPr>
            <a:r>
              <a:rPr lang="en-US" sz="2000" dirty="0" smtClean="0">
                <a:latin typeface="Courier New" pitchFamily="49" charset="0"/>
                <a:cs typeface="Courier New" pitchFamily="49" charset="0"/>
              </a:rPr>
              <a:t>	$result = $</a:t>
            </a:r>
            <a:r>
              <a:rPr lang="en-US" sz="2000" dirty="0" err="1" smtClean="0">
                <a:latin typeface="Courier New" pitchFamily="49" charset="0"/>
                <a:cs typeface="Courier New" pitchFamily="49" charset="0"/>
              </a:rPr>
              <a:t>conn</a:t>
            </a:r>
            <a:r>
              <a:rPr lang="en-US" sz="2000" dirty="0" smtClean="0">
                <a:latin typeface="Courier New" pitchFamily="49" charset="0"/>
                <a:cs typeface="Courier New" pitchFamily="49" charset="0"/>
              </a:rPr>
              <a:t>-&gt;query($SQL);</a:t>
            </a:r>
          </a:p>
          <a:p>
            <a:pPr>
              <a:buNone/>
            </a:pPr>
            <a:r>
              <a:rPr lang="en-US" sz="2000" dirty="0" smtClean="0">
                <a:latin typeface="Courier New" pitchFamily="49" charset="0"/>
                <a:cs typeface="Courier New" pitchFamily="49" charset="0"/>
              </a:rPr>
              <a:t>	if($result)</a:t>
            </a:r>
          </a:p>
          <a:p>
            <a:pPr>
              <a:buNone/>
            </a:pPr>
            <a:r>
              <a:rPr lang="en-US" sz="2000" dirty="0" smtClean="0">
                <a:latin typeface="Courier New" pitchFamily="49" charset="0"/>
                <a:cs typeface="Courier New" pitchFamily="49" charset="0"/>
              </a:rPr>
              <a:t>		echo "Record Added Successfully";</a:t>
            </a:r>
          </a:p>
          <a:p>
            <a:pPr>
              <a:buNone/>
            </a:pPr>
            <a:endParaRPr lang="en-US" sz="2800" dirty="0" smtClean="0"/>
          </a:p>
          <a:p>
            <a:r>
              <a:rPr lang="en-US" sz="2800" dirty="0" smtClean="0"/>
              <a:t>Check and filter the data coming from the user before inserting or updating.</a:t>
            </a:r>
          </a:p>
          <a:p>
            <a:r>
              <a:rPr lang="en-US" altLang="pt-BR" dirty="0" smtClean="0"/>
              <a:t>Reasons for not connecting to a database server include:</a:t>
            </a:r>
          </a:p>
          <a:p>
            <a:pPr lvl="1"/>
            <a:r>
              <a:rPr lang="en-US" altLang="pt-BR" dirty="0" smtClean="0"/>
              <a:t>The database server is not running</a:t>
            </a:r>
          </a:p>
          <a:p>
            <a:pPr lvl="1"/>
            <a:r>
              <a:rPr lang="en-US" altLang="pt-BR" dirty="0" smtClean="0"/>
              <a:t>Insufficient privileges to access the data source</a:t>
            </a:r>
          </a:p>
          <a:p>
            <a:pPr lvl="1"/>
            <a:r>
              <a:rPr lang="en-US" altLang="pt-BR" dirty="0" smtClean="0"/>
              <a:t>Invalid username and/or password</a:t>
            </a:r>
          </a:p>
          <a:p>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sz="4800" b="1" dirty="0" smtClean="0">
                <a:solidFill>
                  <a:schemeClr val="accent1">
                    <a:lumMod val="75000"/>
                  </a:schemeClr>
                </a:solidFill>
              </a:rPr>
              <a:t>Introduction</a:t>
            </a:r>
          </a:p>
        </p:txBody>
      </p:sp>
      <p:sp>
        <p:nvSpPr>
          <p:cNvPr id="3" name="Content Placeholder 2"/>
          <p:cNvSpPr>
            <a:spLocks noGrp="1"/>
          </p:cNvSpPr>
          <p:nvPr>
            <p:ph sz="quarter" idx="1"/>
          </p:nvPr>
        </p:nvSpPr>
        <p:spPr>
          <a:xfrm>
            <a:off x="533400" y="914400"/>
            <a:ext cx="8153400" cy="5562600"/>
          </a:xfrm>
        </p:spPr>
        <p:txBody>
          <a:bodyPr>
            <a:normAutofit fontScale="92500" lnSpcReduction="10000"/>
          </a:bodyPr>
          <a:lstStyle/>
          <a:p>
            <a:pPr lvl="1">
              <a:lnSpc>
                <a:spcPct val="110000"/>
              </a:lnSpc>
              <a:spcAft>
                <a:spcPts val="600"/>
              </a:spcAft>
              <a:buNone/>
            </a:pPr>
            <a:r>
              <a:rPr lang="en-US" sz="3200" b="1" dirty="0" smtClean="0"/>
              <a:t>Advantages of PHP</a:t>
            </a:r>
          </a:p>
          <a:p>
            <a:pPr lvl="1" algn="just">
              <a:lnSpc>
                <a:spcPct val="110000"/>
              </a:lnSpc>
              <a:spcAft>
                <a:spcPts val="600"/>
              </a:spcAft>
            </a:pPr>
            <a:r>
              <a:rPr lang="en-US" sz="3200" dirty="0" smtClean="0"/>
              <a:t>Freely available </a:t>
            </a:r>
          </a:p>
          <a:p>
            <a:pPr lvl="1" algn="just">
              <a:lnSpc>
                <a:spcPct val="110000"/>
              </a:lnSpc>
              <a:spcAft>
                <a:spcPts val="600"/>
              </a:spcAft>
            </a:pPr>
            <a:r>
              <a:rPr lang="en-US" sz="3200" dirty="0" smtClean="0"/>
              <a:t>The PHP group provides complete source code free of charge</a:t>
            </a:r>
            <a:endParaRPr lang="en-US" sz="3600" b="1" dirty="0" smtClean="0"/>
          </a:p>
          <a:p>
            <a:pPr lvl="1" algn="just">
              <a:lnSpc>
                <a:spcPct val="110000"/>
              </a:lnSpc>
              <a:spcAft>
                <a:spcPts val="600"/>
              </a:spcAft>
            </a:pPr>
            <a:r>
              <a:rPr lang="en-US" sz="3200" dirty="0" smtClean="0"/>
              <a:t>Available on a variety of web servers (Apache, IIS, NGINX, etc.) .</a:t>
            </a:r>
          </a:p>
          <a:p>
            <a:pPr lvl="1" algn="just">
              <a:lnSpc>
                <a:spcPct val="110000"/>
              </a:lnSpc>
              <a:spcAft>
                <a:spcPts val="600"/>
              </a:spcAft>
            </a:pPr>
            <a:r>
              <a:rPr lang="en-US" sz="3200" dirty="0" smtClean="0"/>
              <a:t>Works with many operating systems(Windows, Linux, UNIX, Mac OS X, etc.).</a:t>
            </a:r>
          </a:p>
          <a:p>
            <a:pPr lvl="1" algn="just">
              <a:lnSpc>
                <a:spcPct val="110000"/>
              </a:lnSpc>
              <a:spcAft>
                <a:spcPts val="600"/>
              </a:spcAft>
            </a:pPr>
            <a:r>
              <a:rPr lang="en-US" sz="3200" dirty="0" smtClean="0"/>
              <a:t>It is supported by many webhosting providers.</a:t>
            </a:r>
          </a:p>
          <a:p>
            <a:pPr lvl="1" algn="just">
              <a:lnSpc>
                <a:spcPct val="110000"/>
              </a:lnSpc>
              <a:spcAft>
                <a:spcPts val="600"/>
              </a:spcAft>
            </a:pPr>
            <a:r>
              <a:rPr lang="en-US" sz="3200" dirty="0" smtClean="0"/>
              <a:t>Interacts with lots of databases</a:t>
            </a:r>
            <a:endParaRPr lang="en-US" sz="2800" dirty="0" smtClean="0"/>
          </a:p>
          <a:p>
            <a:pPr lvl="1">
              <a:lnSpc>
                <a:spcPct val="110000"/>
              </a:lnSpc>
              <a:spcAft>
                <a:spcPts val="600"/>
              </a:spcAft>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b="1" dirty="0" smtClean="0">
                <a:solidFill>
                  <a:schemeClr val="accent1">
                    <a:lumMod val="75000"/>
                  </a:schemeClr>
                </a:solidFill>
              </a:rPr>
              <a:t>Tricks and Tips</a:t>
            </a:r>
          </a:p>
        </p:txBody>
      </p:sp>
      <p:sp>
        <p:nvSpPr>
          <p:cNvPr id="4" name="Content Placeholder 3"/>
          <p:cNvSpPr>
            <a:spLocks noGrp="1"/>
          </p:cNvSpPr>
          <p:nvPr>
            <p:ph sz="quarter" idx="1"/>
          </p:nvPr>
        </p:nvSpPr>
        <p:spPr>
          <a:xfrm>
            <a:off x="152400" y="838200"/>
            <a:ext cx="8839200" cy="5715000"/>
          </a:xfrm>
        </p:spPr>
        <p:txBody>
          <a:bodyPr>
            <a:normAutofit/>
          </a:bodyPr>
          <a:lstStyle/>
          <a:p>
            <a:r>
              <a:rPr lang="en-US" b="1" dirty="0" smtClean="0"/>
              <a:t>Coding</a:t>
            </a:r>
          </a:p>
          <a:p>
            <a:pPr lvl="1"/>
            <a:r>
              <a:rPr lang="en-US" sz="2600" dirty="0" smtClean="0"/>
              <a:t>Prototype your web pages first</a:t>
            </a:r>
          </a:p>
          <a:p>
            <a:pPr lvl="2"/>
            <a:r>
              <a:rPr lang="en-US" sz="2600" dirty="0" smtClean="0"/>
              <a:t>Separate the design of the site from the coding</a:t>
            </a:r>
          </a:p>
          <a:p>
            <a:pPr lvl="1"/>
            <a:r>
              <a:rPr lang="en-US" sz="2600" dirty="0" smtClean="0"/>
              <a:t>Turn repetitive code into functions</a:t>
            </a:r>
          </a:p>
          <a:p>
            <a:pPr lvl="2"/>
            <a:r>
              <a:rPr lang="en-US" sz="2600" dirty="0" smtClean="0"/>
              <a:t>Makes for more maintainable and reusable code</a:t>
            </a:r>
          </a:p>
          <a:p>
            <a:pPr lvl="1"/>
            <a:r>
              <a:rPr lang="en-US" sz="2600" dirty="0" smtClean="0"/>
              <a:t>Turn grunt code into functions</a:t>
            </a:r>
          </a:p>
          <a:p>
            <a:pPr lvl="2"/>
            <a:r>
              <a:rPr lang="en-US" sz="2600" dirty="0" smtClean="0"/>
              <a:t>Database access, configuration file access</a:t>
            </a:r>
          </a:p>
          <a:p>
            <a:r>
              <a:rPr lang="en-US" b="1" dirty="0" smtClean="0"/>
              <a:t>Debugging</a:t>
            </a:r>
          </a:p>
          <a:p>
            <a:pPr lvl="1"/>
            <a:r>
              <a:rPr lang="en-US" sz="2600" dirty="0" smtClean="0"/>
              <a:t>Use scripts to dump form and session variables</a:t>
            </a:r>
          </a:p>
          <a:p>
            <a:pPr lvl="2"/>
            <a:r>
              <a:rPr lang="en-US" sz="2600" dirty="0" smtClean="0"/>
              <a:t>Write scripts to dump data to discover bad or missing </a:t>
            </a:r>
            <a:r>
              <a:rPr lang="en-US" sz="2600" dirty="0" smtClean="0"/>
              <a:t>data</a:t>
            </a:r>
            <a:endParaRPr lang="en-US" b="1" dirty="0" smtClean="0"/>
          </a:p>
          <a:p>
            <a:pPr lvl="2"/>
            <a:endParaRPr lang="en-US" sz="26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1"/>
          <p:cNvSpPr>
            <a:spLocks noGrp="1"/>
          </p:cNvSpPr>
          <p:nvPr>
            <p:ph sz="quarter" idx="1"/>
          </p:nvPr>
        </p:nvSpPr>
        <p:spPr>
          <a:xfrm>
            <a:off x="685800" y="914400"/>
            <a:ext cx="7772400" cy="4572000"/>
          </a:xfrm>
        </p:spPr>
        <p:txBody>
          <a:bodyPr anchor="ctr">
            <a:noAutofit/>
          </a:bodyPr>
          <a:lstStyle/>
          <a:p>
            <a:pPr algn="ctr">
              <a:lnSpc>
                <a:spcPct val="150000"/>
              </a:lnSpc>
              <a:buNone/>
              <a:defRPr/>
            </a:pPr>
            <a:r>
              <a:rPr lang="en-US" sz="6000" dirty="0" smtClean="0"/>
              <a:t>Thank you for your attention !</a:t>
            </a:r>
            <a:endParaRPr lang="cs-CZ" sz="6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
          </p:nvPr>
        </p:nvSpPr>
        <p:spPr/>
        <p:txBody>
          <a:bodyPr/>
          <a:lstStyle/>
          <a:p>
            <a:r>
              <a:rPr lang="en-US" dirty="0" smtClean="0">
                <a:hlinkClick r:id="rId2"/>
              </a:rPr>
              <a:t>www.google.com</a:t>
            </a:r>
            <a:endParaRPr lang="en-US" dirty="0" smtClean="0"/>
          </a:p>
          <a:p>
            <a:r>
              <a:rPr lang="en-US" dirty="0" smtClean="0">
                <a:hlinkClick r:id="rId3"/>
              </a:rPr>
              <a:t>www.php.net/manual</a:t>
            </a:r>
            <a:endParaRPr lang="en-US" dirty="0" smtClean="0"/>
          </a:p>
          <a:p>
            <a:r>
              <a:rPr lang="en-US" dirty="0" smtClean="0"/>
              <a:t>PHP and </a:t>
            </a:r>
            <a:r>
              <a:rPr lang="en-US" dirty="0" err="1" smtClean="0"/>
              <a:t>MySQL</a:t>
            </a:r>
            <a:r>
              <a:rPr lang="en-US" dirty="0" smtClean="0"/>
              <a:t> Web Development – Luke Welling.</a:t>
            </a:r>
          </a:p>
          <a:p>
            <a:r>
              <a:rPr lang="en-US" dirty="0" smtClean="0"/>
              <a:t>Programming PHP – </a:t>
            </a:r>
            <a:r>
              <a:rPr lang="en-US" dirty="0" err="1" smtClean="0"/>
              <a:t>Rasmus</a:t>
            </a:r>
            <a:r>
              <a:rPr lang="en-US" dirty="0" smtClean="0"/>
              <a:t> </a:t>
            </a:r>
            <a:r>
              <a:rPr lang="en-US" dirty="0" err="1" smtClean="0"/>
              <a:t>lerdorf</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normAutofit/>
          </a:bodyPr>
          <a:lstStyle/>
          <a:p>
            <a:pPr algn="ctr"/>
            <a:r>
              <a:rPr lang="en-US" sz="4300" b="1" dirty="0" smtClean="0">
                <a:solidFill>
                  <a:schemeClr val="accent1">
                    <a:lumMod val="75000"/>
                  </a:schemeClr>
                </a:solidFill>
              </a:rPr>
              <a:t>Introduction</a:t>
            </a:r>
          </a:p>
        </p:txBody>
      </p:sp>
      <p:sp>
        <p:nvSpPr>
          <p:cNvPr id="3" name="Content Placeholder 2"/>
          <p:cNvSpPr>
            <a:spLocks noGrp="1"/>
          </p:cNvSpPr>
          <p:nvPr>
            <p:ph sz="quarter" idx="1"/>
          </p:nvPr>
        </p:nvSpPr>
        <p:spPr>
          <a:xfrm>
            <a:off x="914400" y="1143000"/>
            <a:ext cx="7772400" cy="5181600"/>
          </a:xfrm>
        </p:spPr>
        <p:txBody>
          <a:bodyPr>
            <a:normAutofit/>
          </a:bodyPr>
          <a:lstStyle/>
          <a:p>
            <a:pPr>
              <a:buNone/>
              <a:defRPr/>
            </a:pPr>
            <a:r>
              <a:rPr lang="en-US" sz="3800" dirty="0" smtClean="0"/>
              <a:t>History - </a:t>
            </a:r>
            <a:r>
              <a:rPr lang="en-US" sz="4000" dirty="0" smtClean="0"/>
              <a:t>Released versions</a:t>
            </a:r>
            <a:endParaRPr lang="en-US" sz="3800" dirty="0" smtClean="0"/>
          </a:p>
          <a:p>
            <a:pPr algn="just">
              <a:buNone/>
              <a:defRPr/>
            </a:pPr>
            <a:r>
              <a:rPr lang="en-US" sz="2800" dirty="0" smtClean="0"/>
              <a:t>Originally created by </a:t>
            </a:r>
            <a:r>
              <a:rPr lang="en-US" sz="2800" dirty="0" err="1" smtClean="0"/>
              <a:t>Rasmus</a:t>
            </a:r>
            <a:r>
              <a:rPr lang="en-US" sz="2800" dirty="0" smtClean="0"/>
              <a:t> </a:t>
            </a:r>
            <a:r>
              <a:rPr lang="en-US" sz="2800" dirty="0" err="1" smtClean="0"/>
              <a:t>Lerdorf</a:t>
            </a:r>
            <a:endParaRPr lang="en-US" sz="2800" dirty="0" smtClean="0"/>
          </a:p>
          <a:p>
            <a:pPr marL="640080" lvl="1" indent="-274320" algn="just">
              <a:defRPr/>
            </a:pPr>
            <a:r>
              <a:rPr lang="en-US" sz="2800" dirty="0" smtClean="0"/>
              <a:t>PHP originally stood for Personal Home Page</a:t>
            </a:r>
          </a:p>
          <a:p>
            <a:pPr marL="640080" lvl="1" indent="-274320" algn="just">
              <a:defRPr/>
            </a:pPr>
            <a:r>
              <a:rPr lang="en-US" sz="2800" dirty="0" smtClean="0"/>
              <a:t>Replaces  small set of Pearl scripts</a:t>
            </a:r>
          </a:p>
          <a:p>
            <a:pPr marL="640080" lvl="1" indent="-274320" algn="just">
              <a:defRPr/>
            </a:pPr>
            <a:r>
              <a:rPr lang="en-US" sz="2800" dirty="0" smtClean="0"/>
              <a:t>Used as a tool for observing traffic on webpage</a:t>
            </a:r>
          </a:p>
          <a:p>
            <a:pPr algn="just">
              <a:buNone/>
              <a:defRPr/>
            </a:pPr>
            <a:r>
              <a:rPr lang="en-US" sz="2800" dirty="0" smtClean="0"/>
              <a:t>PHP 2/FI</a:t>
            </a:r>
          </a:p>
          <a:p>
            <a:pPr marL="640080" lvl="1" indent="-274320" algn="just">
              <a:defRPr/>
            </a:pPr>
            <a:r>
              <a:rPr lang="en-US" sz="2800" dirty="0" smtClean="0"/>
              <a:t>Was able to communicate with databases</a:t>
            </a:r>
          </a:p>
          <a:p>
            <a:pPr marL="640080" lvl="1" indent="-274320" algn="just">
              <a:defRPr/>
            </a:pPr>
            <a:r>
              <a:rPr lang="en-US" sz="2800" dirty="0" smtClean="0"/>
              <a:t>Enabled the building of dynamical web application</a:t>
            </a:r>
          </a:p>
          <a:p>
            <a:pPr marL="640080" lvl="1" indent="-274320" algn="just">
              <a:defRPr/>
            </a:pPr>
            <a:r>
              <a:rPr lang="en-US" sz="2800" dirty="0" smtClean="0"/>
              <a:t>included Perl-like variables, form handling, and the ability to be embedded HTML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normAutofit/>
          </a:bodyPr>
          <a:lstStyle/>
          <a:p>
            <a:pPr algn="ctr"/>
            <a:r>
              <a:rPr lang="en-US" sz="4300" b="1" dirty="0" smtClean="0">
                <a:solidFill>
                  <a:schemeClr val="accent1">
                    <a:lumMod val="75000"/>
                  </a:schemeClr>
                </a:solidFill>
              </a:rPr>
              <a:t>Introduction</a:t>
            </a:r>
          </a:p>
        </p:txBody>
      </p:sp>
      <p:sp>
        <p:nvSpPr>
          <p:cNvPr id="3" name="Content Placeholder 2"/>
          <p:cNvSpPr>
            <a:spLocks noGrp="1"/>
          </p:cNvSpPr>
          <p:nvPr>
            <p:ph sz="quarter" idx="1"/>
          </p:nvPr>
        </p:nvSpPr>
        <p:spPr>
          <a:xfrm>
            <a:off x="914400" y="1143000"/>
            <a:ext cx="7772400" cy="5181600"/>
          </a:xfrm>
        </p:spPr>
        <p:txBody>
          <a:bodyPr>
            <a:normAutofit/>
          </a:bodyPr>
          <a:lstStyle/>
          <a:p>
            <a:pPr>
              <a:buNone/>
              <a:defRPr/>
            </a:pPr>
            <a:r>
              <a:rPr lang="en-US" sz="3800" dirty="0" smtClean="0"/>
              <a:t>History - </a:t>
            </a:r>
            <a:r>
              <a:rPr lang="en-US" sz="4000" dirty="0" smtClean="0"/>
              <a:t>Released versions</a:t>
            </a:r>
            <a:endParaRPr lang="en-US" sz="3800" dirty="0" smtClean="0"/>
          </a:p>
          <a:p>
            <a:pPr>
              <a:buNone/>
            </a:pPr>
            <a:r>
              <a:rPr lang="en-US" dirty="0" smtClean="0"/>
              <a:t>PHP 3</a:t>
            </a:r>
          </a:p>
          <a:p>
            <a:pPr lvl="1"/>
            <a:r>
              <a:rPr lang="en-US" sz="2800" smtClean="0"/>
              <a:t>The </a:t>
            </a:r>
            <a:r>
              <a:rPr lang="en-US" sz="2800" dirty="0" smtClean="0"/>
              <a:t>scripting core was rewritten by </a:t>
            </a:r>
            <a:r>
              <a:rPr lang="en-US" sz="2800" b="1" i="1" dirty="0" err="1" smtClean="0"/>
              <a:t>Zeev</a:t>
            </a:r>
            <a:r>
              <a:rPr lang="en-US" sz="2800" b="1" i="1" dirty="0" smtClean="0"/>
              <a:t> </a:t>
            </a:r>
            <a:r>
              <a:rPr lang="en-US" sz="2800" b="1" i="1" dirty="0" err="1" smtClean="0"/>
              <a:t>Suraski</a:t>
            </a:r>
            <a:r>
              <a:rPr lang="en-US" sz="2800" b="1" i="1" dirty="0" smtClean="0"/>
              <a:t> and </a:t>
            </a:r>
            <a:r>
              <a:rPr lang="en-US" sz="2800" b="1" i="1" dirty="0" err="1" smtClean="0"/>
              <a:t>Andi</a:t>
            </a:r>
            <a:r>
              <a:rPr lang="en-US" sz="2800" b="1" i="1" dirty="0" smtClean="0"/>
              <a:t> </a:t>
            </a:r>
            <a:r>
              <a:rPr lang="en-US" sz="2800" b="1" i="1" dirty="0" err="1" smtClean="0"/>
              <a:t>Gutmans</a:t>
            </a:r>
            <a:endParaRPr lang="en-US" sz="2800" b="1" i="1" dirty="0" smtClean="0"/>
          </a:p>
          <a:p>
            <a:pPr lvl="1"/>
            <a:r>
              <a:rPr lang="en-US" sz="2800" dirty="0" smtClean="0"/>
              <a:t>The name was changed to </a:t>
            </a:r>
            <a:r>
              <a:rPr lang="en-US" sz="2800" i="1" dirty="0" smtClean="0"/>
              <a:t>Hypertext preprocessor</a:t>
            </a:r>
          </a:p>
          <a:p>
            <a:pPr>
              <a:buNone/>
            </a:pPr>
            <a:r>
              <a:rPr lang="en-US" sz="2800" dirty="0" smtClean="0"/>
              <a:t>PHP 4</a:t>
            </a:r>
          </a:p>
          <a:p>
            <a:pPr lvl="1"/>
            <a:r>
              <a:rPr lang="en-US" sz="2800" dirty="0" smtClean="0"/>
              <a:t>Added </a:t>
            </a:r>
            <a:r>
              <a:rPr lang="en-US" sz="2800" dirty="0" err="1" smtClean="0"/>
              <a:t>Zend</a:t>
            </a:r>
            <a:r>
              <a:rPr lang="en-US" sz="2800" dirty="0" smtClean="0"/>
              <a:t> engine</a:t>
            </a:r>
          </a:p>
          <a:p>
            <a:pPr lvl="1"/>
            <a:r>
              <a:rPr lang="en-US" sz="2800" dirty="0" smtClean="0"/>
              <a:t>Introduced '</a:t>
            </a:r>
            <a:r>
              <a:rPr lang="en-US" sz="2800" dirty="0" err="1" smtClean="0"/>
              <a:t>superglobals</a:t>
            </a:r>
            <a:r>
              <a:rPr lang="en-US" sz="2800" dirty="0" smtClean="0"/>
              <a:t>' (</a:t>
            </a:r>
            <a:r>
              <a:rPr lang="cs-CZ" sz="2800" dirty="0" smtClean="0">
                <a:solidFill>
                  <a:srgbClr val="0070C0"/>
                </a:solidFill>
              </a:rPr>
              <a:t>$_GET</a:t>
            </a:r>
            <a:r>
              <a:rPr lang="en-US" sz="2800" dirty="0" smtClean="0"/>
              <a:t>)</a:t>
            </a:r>
          </a:p>
          <a:p>
            <a:pPr>
              <a:buNone/>
            </a:pPr>
            <a:r>
              <a:rPr lang="en-US" sz="2800" dirty="0" smtClean="0"/>
              <a:t>None of these versions is under development now</a:t>
            </a:r>
            <a:endParaRPr lang="en-US" sz="2800" u="sng"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normAutofit/>
          </a:bodyPr>
          <a:lstStyle/>
          <a:p>
            <a:pPr algn="ctr"/>
            <a:r>
              <a:rPr lang="en-US" sz="4300" b="1" dirty="0" smtClean="0">
                <a:solidFill>
                  <a:schemeClr val="accent1">
                    <a:lumMod val="75000"/>
                  </a:schemeClr>
                </a:solidFill>
              </a:rPr>
              <a:t>Introduction</a:t>
            </a:r>
          </a:p>
        </p:txBody>
      </p:sp>
      <p:sp>
        <p:nvSpPr>
          <p:cNvPr id="3" name="Content Placeholder 2"/>
          <p:cNvSpPr>
            <a:spLocks noGrp="1"/>
          </p:cNvSpPr>
          <p:nvPr>
            <p:ph sz="quarter" idx="1"/>
          </p:nvPr>
        </p:nvSpPr>
        <p:spPr>
          <a:xfrm>
            <a:off x="914400" y="1143000"/>
            <a:ext cx="7772400" cy="5181600"/>
          </a:xfrm>
        </p:spPr>
        <p:txBody>
          <a:bodyPr>
            <a:normAutofit/>
          </a:bodyPr>
          <a:lstStyle/>
          <a:p>
            <a:pPr>
              <a:buNone/>
              <a:defRPr/>
            </a:pPr>
            <a:r>
              <a:rPr lang="en-US" sz="3800" dirty="0" smtClean="0"/>
              <a:t>History – </a:t>
            </a:r>
            <a:r>
              <a:rPr lang="en-US" sz="4000" dirty="0" smtClean="0"/>
              <a:t>Current Versions</a:t>
            </a:r>
          </a:p>
          <a:p>
            <a:pPr>
              <a:buNone/>
              <a:defRPr/>
            </a:pPr>
            <a:r>
              <a:rPr lang="en-US" sz="2800" dirty="0" smtClean="0"/>
              <a:t>PHP 5</a:t>
            </a:r>
          </a:p>
          <a:p>
            <a:r>
              <a:rPr lang="en-US" sz="2800" dirty="0" smtClean="0"/>
              <a:t>The most recent extension (the 5.6.26) was published on 15 Sep, 2016</a:t>
            </a:r>
          </a:p>
          <a:p>
            <a:r>
              <a:rPr lang="en-US" sz="2800" dirty="0" smtClean="0"/>
              <a:t>Uses enhanced </a:t>
            </a:r>
            <a:r>
              <a:rPr lang="en-US" sz="2800" dirty="0" err="1" smtClean="0"/>
              <a:t>Zend</a:t>
            </a:r>
            <a:r>
              <a:rPr lang="en-US" sz="2800" dirty="0" smtClean="0"/>
              <a:t> II engine</a:t>
            </a:r>
          </a:p>
          <a:p>
            <a:r>
              <a:rPr lang="en-US" sz="2800" dirty="0" smtClean="0"/>
              <a:t>It includes :</a:t>
            </a:r>
          </a:p>
          <a:p>
            <a:pPr lvl="1"/>
            <a:r>
              <a:rPr lang="en-US" sz="2800" dirty="0" smtClean="0"/>
              <a:t>support for object-oriented programming, </a:t>
            </a:r>
          </a:p>
          <a:p>
            <a:pPr lvl="1"/>
            <a:r>
              <a:rPr lang="en-US" sz="2800" dirty="0" smtClean="0"/>
              <a:t>the PHP Data Objects extension (simplifies accessing databases)</a:t>
            </a:r>
          </a:p>
          <a:p>
            <a:pPr lvl="1"/>
            <a:r>
              <a:rPr lang="en-US" sz="2800" dirty="0" smtClean="0"/>
              <a:t>numerous performance enhancements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normAutofit/>
          </a:bodyPr>
          <a:lstStyle/>
          <a:p>
            <a:pPr algn="ctr"/>
            <a:r>
              <a:rPr lang="en-US" sz="4300" b="1" dirty="0" smtClean="0">
                <a:solidFill>
                  <a:schemeClr val="accent1">
                    <a:lumMod val="75000"/>
                  </a:schemeClr>
                </a:solidFill>
              </a:rPr>
              <a:t>Introduction</a:t>
            </a:r>
          </a:p>
        </p:txBody>
      </p:sp>
      <p:sp>
        <p:nvSpPr>
          <p:cNvPr id="3" name="Content Placeholder 2"/>
          <p:cNvSpPr>
            <a:spLocks noGrp="1"/>
          </p:cNvSpPr>
          <p:nvPr>
            <p:ph sz="quarter" idx="1"/>
          </p:nvPr>
        </p:nvSpPr>
        <p:spPr>
          <a:xfrm>
            <a:off x="914400" y="1143000"/>
            <a:ext cx="7772400" cy="5181600"/>
          </a:xfrm>
        </p:spPr>
        <p:txBody>
          <a:bodyPr>
            <a:normAutofit/>
          </a:bodyPr>
          <a:lstStyle/>
          <a:p>
            <a:pPr>
              <a:buNone/>
              <a:defRPr/>
            </a:pPr>
            <a:r>
              <a:rPr lang="en-US" sz="3800" dirty="0" smtClean="0"/>
              <a:t>History – </a:t>
            </a:r>
            <a:r>
              <a:rPr lang="en-US" sz="4000" dirty="0" smtClean="0"/>
              <a:t>Current Versions</a:t>
            </a:r>
          </a:p>
          <a:p>
            <a:pPr>
              <a:buNone/>
              <a:defRPr/>
            </a:pPr>
            <a:r>
              <a:rPr lang="en-US" sz="2800" dirty="0" smtClean="0"/>
              <a:t>PHP 7</a:t>
            </a:r>
          </a:p>
          <a:p>
            <a:r>
              <a:rPr lang="en-US" sz="2800" dirty="0" smtClean="0"/>
              <a:t>The most recent extension (the 7.0.11) was published on 15 Sep, 2016</a:t>
            </a:r>
          </a:p>
          <a:p>
            <a:r>
              <a:rPr lang="en-US" sz="2800" dirty="0" smtClean="0"/>
              <a:t>Uses </a:t>
            </a:r>
            <a:r>
              <a:rPr lang="en-US" sz="2800" dirty="0" err="1" smtClean="0"/>
              <a:t>Zend</a:t>
            </a:r>
            <a:r>
              <a:rPr lang="en-US" sz="2800" dirty="0" smtClean="0"/>
              <a:t> III engine</a:t>
            </a:r>
          </a:p>
          <a:p>
            <a:r>
              <a:rPr lang="en-US" sz="2800" dirty="0" smtClean="0"/>
              <a:t>New Features include :</a:t>
            </a:r>
          </a:p>
          <a:p>
            <a:pPr lvl="1"/>
            <a:r>
              <a:rPr lang="en-US" sz="2800" dirty="0" smtClean="0"/>
              <a:t>Scalar Type declarations </a:t>
            </a:r>
          </a:p>
          <a:p>
            <a:pPr lvl="1"/>
            <a:r>
              <a:rPr lang="en-US" sz="2800" dirty="0" smtClean="0"/>
              <a:t>Return Type Declarations</a:t>
            </a:r>
          </a:p>
          <a:p>
            <a:pPr lvl="1"/>
            <a:r>
              <a:rPr lang="en-US" sz="2800" dirty="0" smtClean="0"/>
              <a:t>Spaceship Operator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normAutofit/>
          </a:bodyPr>
          <a:lstStyle/>
          <a:p>
            <a:pPr algn="ctr"/>
            <a:r>
              <a:rPr lang="en-US" sz="4300" b="1" dirty="0" smtClean="0">
                <a:solidFill>
                  <a:schemeClr val="accent1">
                    <a:lumMod val="75000"/>
                  </a:schemeClr>
                </a:solidFill>
              </a:rPr>
              <a:t>Introduction</a:t>
            </a:r>
          </a:p>
        </p:txBody>
      </p:sp>
      <p:sp>
        <p:nvSpPr>
          <p:cNvPr id="3" name="Content Placeholder 2"/>
          <p:cNvSpPr>
            <a:spLocks noGrp="1"/>
          </p:cNvSpPr>
          <p:nvPr>
            <p:ph sz="quarter" idx="1"/>
          </p:nvPr>
        </p:nvSpPr>
        <p:spPr>
          <a:xfrm>
            <a:off x="914400" y="1143000"/>
            <a:ext cx="7772400" cy="5181600"/>
          </a:xfrm>
        </p:spPr>
        <p:txBody>
          <a:bodyPr>
            <a:normAutofit/>
          </a:bodyPr>
          <a:lstStyle/>
          <a:p>
            <a:pPr>
              <a:buNone/>
              <a:defRPr/>
            </a:pPr>
            <a:r>
              <a:rPr lang="en-US" sz="4000" dirty="0" smtClean="0"/>
              <a:t>What do You Need to work with PHP? </a:t>
            </a:r>
          </a:p>
          <a:p>
            <a:pPr>
              <a:defRPr/>
            </a:pPr>
            <a:r>
              <a:rPr lang="en-US" sz="2800" dirty="0" smtClean="0"/>
              <a:t>If your server supports PHP 	</a:t>
            </a:r>
          </a:p>
          <a:p>
            <a:pPr lvl="1"/>
            <a:r>
              <a:rPr lang="en-US" sz="2800" dirty="0" smtClean="0"/>
              <a:t>You don’t need anything</a:t>
            </a:r>
          </a:p>
          <a:p>
            <a:pPr lvl="1"/>
            <a:r>
              <a:rPr lang="en-US" sz="2800" dirty="0" smtClean="0"/>
              <a:t>Just create some .</a:t>
            </a:r>
            <a:r>
              <a:rPr lang="en-US" sz="2800" dirty="0" err="1" smtClean="0"/>
              <a:t>php</a:t>
            </a:r>
            <a:r>
              <a:rPr lang="en-US" sz="2800" dirty="0" smtClean="0"/>
              <a:t> files in your web directory</a:t>
            </a:r>
          </a:p>
          <a:p>
            <a:pPr>
              <a:buNone/>
            </a:pPr>
            <a:endParaRPr lang="en-US" sz="2800" dirty="0" smtClean="0"/>
          </a:p>
          <a:p>
            <a:r>
              <a:rPr lang="en-US" sz="2800" dirty="0" smtClean="0"/>
              <a:t>If your server does not support PHP, you must install PHP. </a:t>
            </a:r>
          </a:p>
          <a:p>
            <a:pPr lvl="1"/>
            <a:r>
              <a:rPr lang="en-US" sz="2800" dirty="0" smtClean="0"/>
              <a:t>Download PHP</a:t>
            </a:r>
          </a:p>
          <a:p>
            <a:pPr lvl="1"/>
            <a:r>
              <a:rPr lang="en-US" sz="2800" dirty="0" smtClean="0"/>
              <a:t>Download database (</a:t>
            </a:r>
            <a:r>
              <a:rPr lang="en-US" sz="2800" dirty="0" err="1" smtClean="0"/>
              <a:t>MySQL</a:t>
            </a:r>
            <a:r>
              <a:rPr lang="en-US" sz="2800" dirty="0" smtClean="0"/>
              <a:t>)</a:t>
            </a:r>
          </a:p>
          <a:p>
            <a:pPr lvl="1"/>
            <a:r>
              <a:rPr lang="en-US" sz="2800" dirty="0" smtClean="0"/>
              <a:t>Download server (Apache)</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2211</TotalTime>
  <Words>1354</Words>
  <Application>Microsoft Office PowerPoint</Application>
  <PresentationFormat>On-screen Show (4:3)</PresentationFormat>
  <Paragraphs>459</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Equity</vt:lpstr>
      <vt:lpstr>Developing Web Applications with PHP</vt:lpstr>
      <vt:lpstr>Agenda</vt:lpstr>
      <vt:lpstr>Introduction</vt:lpstr>
      <vt:lpstr>Introduction</vt:lpstr>
      <vt:lpstr>Introduction</vt:lpstr>
      <vt:lpstr>Introduction</vt:lpstr>
      <vt:lpstr>Introduction</vt:lpstr>
      <vt:lpstr>Introduction</vt:lpstr>
      <vt:lpstr>Introduction</vt:lpstr>
      <vt:lpstr>PHP Language Basics</vt:lpstr>
      <vt:lpstr>PHP Language Basics</vt:lpstr>
      <vt:lpstr>PHP Language Basics</vt:lpstr>
      <vt:lpstr>PHP Language Basics</vt:lpstr>
      <vt:lpstr>PHP Language Basics</vt:lpstr>
      <vt:lpstr>PHP Language Basics</vt:lpstr>
      <vt:lpstr>PHP Language Basics</vt:lpstr>
      <vt:lpstr>PHP Language Basics</vt:lpstr>
      <vt:lpstr>PHP Language Basics</vt:lpstr>
      <vt:lpstr>PHP Language Basics</vt:lpstr>
      <vt:lpstr>Arrays </vt:lpstr>
      <vt:lpstr>Arrays</vt:lpstr>
      <vt:lpstr>Arrays</vt:lpstr>
      <vt:lpstr>Arrays</vt:lpstr>
      <vt:lpstr>Arrays</vt:lpstr>
      <vt:lpstr>Functions</vt:lpstr>
      <vt:lpstr>Functions</vt:lpstr>
      <vt:lpstr>Functions</vt:lpstr>
      <vt:lpstr>Exception Handling</vt:lpstr>
      <vt:lpstr>Exception Handling</vt:lpstr>
      <vt:lpstr>File I/O</vt:lpstr>
      <vt:lpstr>File I/O</vt:lpstr>
      <vt:lpstr>Reusing Code</vt:lpstr>
      <vt:lpstr>Reusing Code</vt:lpstr>
      <vt:lpstr>PHP Forms</vt:lpstr>
      <vt:lpstr>PHP Forms</vt:lpstr>
      <vt:lpstr>Database Access - MySQL</vt:lpstr>
      <vt:lpstr>Database Access - MySQL</vt:lpstr>
      <vt:lpstr>Database Access - MySQL</vt:lpstr>
      <vt:lpstr>Database Access - MySQL</vt:lpstr>
      <vt:lpstr>Tricks and Tips</vt:lpstr>
      <vt:lpstr>Slide 41</vt:lpstr>
      <vt:lpstr>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Web Applications with PHP</dc:title>
  <dc:creator>ashraf</dc:creator>
  <cp:lastModifiedBy>ashraf</cp:lastModifiedBy>
  <cp:revision>38</cp:revision>
  <dcterms:created xsi:type="dcterms:W3CDTF">2016-09-22T12:01:45Z</dcterms:created>
  <dcterms:modified xsi:type="dcterms:W3CDTF">2016-09-24T01:02:02Z</dcterms:modified>
</cp:coreProperties>
</file>