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95" r:id="rId8"/>
    <p:sldId id="281" r:id="rId9"/>
    <p:sldId id="296" r:id="rId10"/>
    <p:sldId id="297" r:id="rId11"/>
    <p:sldId id="284" r:id="rId12"/>
    <p:sldId id="282" r:id="rId13"/>
    <p:sldId id="298" r:id="rId14"/>
    <p:sldId id="288" r:id="rId15"/>
    <p:sldId id="290"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75" d="100"/>
          <a:sy n="75" d="100"/>
        </p:scale>
        <p:origin x="974" y="26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tmp"/><Relationship Id="rId7" Type="http://schemas.openxmlformats.org/officeDocument/2006/relationships/image" Target="../media/image14.png"/><Relationship Id="rId2" Type="http://schemas.openxmlformats.org/officeDocument/2006/relationships/image" Target="../media/image9.tmp"/><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tmp"/><Relationship Id="rId4" Type="http://schemas.openxmlformats.org/officeDocument/2006/relationships/image" Target="../media/image11.tmp"/><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7" Type="http://schemas.openxmlformats.org/officeDocument/2006/relationships/image" Target="../media/image15.png"/><Relationship Id="rId2" Type="http://schemas.openxmlformats.org/officeDocument/2006/relationships/image" Target="../media/image9.tmp"/><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2.tmp"/><Relationship Id="rId4" Type="http://schemas.openxmlformats.org/officeDocument/2006/relationships/image" Target="../media/image11.tm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tmp"/><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STORED</a:t>
            </a:r>
            <a:br>
              <a:rPr lang="en-US" dirty="0"/>
            </a:br>
            <a:r>
              <a:rPr lang="en-US" dirty="0"/>
              <a:t>PROCEDURES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685301" y="3209003"/>
            <a:ext cx="4821398" cy="878908"/>
          </a:xfrm>
        </p:spPr>
        <p:txBody>
          <a:bodyPr/>
          <a:lstStyle/>
          <a:p>
            <a:r>
              <a:rPr lang="en-US" sz="2000" dirty="0"/>
              <a:t>Ashraf Swaidan – Mahdi Dhaini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55264" y="329184"/>
            <a:ext cx="7013448" cy="1627632"/>
          </a:xfrm>
        </p:spPr>
        <p:txBody>
          <a:bodyPr/>
          <a:lstStyle/>
          <a:p>
            <a:r>
              <a:rPr lang="en-US" dirty="0"/>
              <a:t>A Transition EXAMPLE; FROM RAW-PHP CODE INTO STORED PROCEDURES</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2478024" y="-82296"/>
            <a:ext cx="768096" cy="1627632"/>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377940" y="1322294"/>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E827373C-FEC9-4F81-886A-901A16236CD6}"/>
              </a:ext>
            </a:extLst>
          </p:cNvPr>
          <p:cNvPicPr>
            <a:picLocks noChangeAspect="1"/>
          </p:cNvPicPr>
          <p:nvPr/>
        </p:nvPicPr>
        <p:blipFill rotWithShape="1">
          <a:blip r:embed="rId2"/>
          <a:srcRect l="15543" t="37258" r="9307" b="55638"/>
          <a:stretch/>
        </p:blipFill>
        <p:spPr>
          <a:xfrm>
            <a:off x="308492" y="2253868"/>
            <a:ext cx="8641976" cy="419548"/>
          </a:xfrm>
          <a:prstGeom prst="rect">
            <a:avLst/>
          </a:prstGeom>
          <a:ln>
            <a:solidFill>
              <a:schemeClr val="tx2"/>
            </a:solidFill>
          </a:ln>
        </p:spPr>
      </p:pic>
      <p:sp>
        <p:nvSpPr>
          <p:cNvPr id="10" name="TextBox 9">
            <a:extLst>
              <a:ext uri="{FF2B5EF4-FFF2-40B4-BE49-F238E27FC236}">
                <a16:creationId xmlns:a16="http://schemas.microsoft.com/office/drawing/2014/main" id="{383EAD9A-1194-4B62-A8B5-1FD060A906E0}"/>
              </a:ext>
            </a:extLst>
          </p:cNvPr>
          <p:cNvSpPr txBox="1"/>
          <p:nvPr/>
        </p:nvSpPr>
        <p:spPr>
          <a:xfrm>
            <a:off x="2862072" y="2785313"/>
            <a:ext cx="6687670" cy="923330"/>
          </a:xfrm>
          <a:prstGeom prst="rect">
            <a:avLst/>
          </a:prstGeom>
          <a:noFill/>
        </p:spPr>
        <p:txBody>
          <a:bodyPr wrap="square" rtlCol="0">
            <a:spAutoFit/>
          </a:bodyPr>
          <a:lstStyle/>
          <a:p>
            <a:r>
              <a:rPr lang="en-US" dirty="0"/>
              <a:t>Taking a look at the query, it got tired from being used directly through the code and chose to be a citizen in the state of stored procedure : GetPendingTaskCount, A True Secure State :D</a:t>
            </a:r>
          </a:p>
        </p:txBody>
      </p:sp>
      <p:sp>
        <p:nvSpPr>
          <p:cNvPr id="16" name="TextBox 15">
            <a:extLst>
              <a:ext uri="{FF2B5EF4-FFF2-40B4-BE49-F238E27FC236}">
                <a16:creationId xmlns:a16="http://schemas.microsoft.com/office/drawing/2014/main" id="{79737A1E-FFEA-4BCD-9C33-16D785383030}"/>
              </a:ext>
            </a:extLst>
          </p:cNvPr>
          <p:cNvSpPr txBox="1"/>
          <p:nvPr/>
        </p:nvSpPr>
        <p:spPr>
          <a:xfrm>
            <a:off x="4158761" y="5010170"/>
            <a:ext cx="7280383" cy="646331"/>
          </a:xfrm>
          <a:prstGeom prst="rect">
            <a:avLst/>
          </a:prstGeom>
          <a:noFill/>
        </p:spPr>
        <p:txBody>
          <a:bodyPr wrap="square" rtlCol="0">
            <a:spAutoFit/>
          </a:bodyPr>
          <a:lstStyle/>
          <a:p>
            <a:r>
              <a:rPr lang="en-US" dirty="0"/>
              <a:t>The following stored procedure took user_id as an input, and pending count as an output, that which was used in the code.</a:t>
            </a:r>
          </a:p>
        </p:txBody>
      </p:sp>
      <p:pic>
        <p:nvPicPr>
          <p:cNvPr id="4" name="Picture 3">
            <a:extLst>
              <a:ext uri="{FF2B5EF4-FFF2-40B4-BE49-F238E27FC236}">
                <a16:creationId xmlns:a16="http://schemas.microsoft.com/office/drawing/2014/main" id="{90063DEC-A264-4BD5-AA26-26BD2A9AC1C3}"/>
              </a:ext>
            </a:extLst>
          </p:cNvPr>
          <p:cNvPicPr>
            <a:picLocks noChangeAspect="1"/>
          </p:cNvPicPr>
          <p:nvPr/>
        </p:nvPicPr>
        <p:blipFill rotWithShape="1">
          <a:blip r:embed="rId3"/>
          <a:srcRect l="20325" t="15032" r="16470" b="65883"/>
          <a:stretch/>
        </p:blipFill>
        <p:spPr>
          <a:xfrm>
            <a:off x="1080500" y="3708643"/>
            <a:ext cx="7705882" cy="1308847"/>
          </a:xfrm>
          <a:prstGeom prst="rect">
            <a:avLst/>
          </a:prstGeom>
          <a:ln>
            <a:solidFill>
              <a:schemeClr val="accent6"/>
            </a:solidFill>
          </a:ln>
        </p:spPr>
      </p:pic>
      <p:sp>
        <p:nvSpPr>
          <p:cNvPr id="31" name="Arrow: Curved Left 30">
            <a:extLst>
              <a:ext uri="{FF2B5EF4-FFF2-40B4-BE49-F238E27FC236}">
                <a16:creationId xmlns:a16="http://schemas.microsoft.com/office/drawing/2014/main" id="{79FC9BA1-1B00-4962-9DA9-F294D7DA9755}"/>
              </a:ext>
            </a:extLst>
          </p:cNvPr>
          <p:cNvSpPr/>
          <p:nvPr/>
        </p:nvSpPr>
        <p:spPr>
          <a:xfrm>
            <a:off x="8950468" y="2283381"/>
            <a:ext cx="1241611" cy="22912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2" name="Picture 31">
            <a:extLst>
              <a:ext uri="{FF2B5EF4-FFF2-40B4-BE49-F238E27FC236}">
                <a16:creationId xmlns:a16="http://schemas.microsoft.com/office/drawing/2014/main" id="{8C33E88A-D35C-4E73-A607-F45027D1089A}"/>
              </a:ext>
            </a:extLst>
          </p:cNvPr>
          <p:cNvPicPr>
            <a:picLocks noChangeAspect="1"/>
          </p:cNvPicPr>
          <p:nvPr/>
        </p:nvPicPr>
        <p:blipFill rotWithShape="1">
          <a:blip r:embed="rId4"/>
          <a:srcRect l="18757" t="79434" r="10939" b="9021"/>
          <a:stretch/>
        </p:blipFill>
        <p:spPr>
          <a:xfrm>
            <a:off x="5074203" y="6037813"/>
            <a:ext cx="6364941" cy="693321"/>
          </a:xfrm>
          <a:prstGeom prst="rect">
            <a:avLst/>
          </a:prstGeom>
          <a:ln>
            <a:solidFill>
              <a:schemeClr val="accent6"/>
            </a:solidFill>
          </a:ln>
        </p:spPr>
      </p:pic>
      <p:sp>
        <p:nvSpPr>
          <p:cNvPr id="33" name="Arrow: Bent 32">
            <a:extLst>
              <a:ext uri="{FF2B5EF4-FFF2-40B4-BE49-F238E27FC236}">
                <a16:creationId xmlns:a16="http://schemas.microsoft.com/office/drawing/2014/main" id="{FF8284AB-8A08-48E1-A5F5-2E42026B7FFA}"/>
              </a:ext>
            </a:extLst>
          </p:cNvPr>
          <p:cNvSpPr/>
          <p:nvPr/>
        </p:nvSpPr>
        <p:spPr>
          <a:xfrm rot="5400000">
            <a:off x="9513008" y="5189346"/>
            <a:ext cx="577095" cy="934312"/>
          </a:xfrm>
          <a:prstGeom prst="bentArrow">
            <a:avLst>
              <a:gd name="adj1" fmla="val 20349"/>
              <a:gd name="adj2" fmla="val 23837"/>
              <a:gd name="adj3" fmla="val 25000"/>
              <a:gd name="adj4" fmla="val 197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8315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b="1" i="0" dirty="0">
                <a:effectLst/>
                <a:latin typeface="Söhne"/>
              </a:rPr>
              <a:t>Key Points in THE Transition</a:t>
            </a:r>
            <a:br>
              <a:rPr lang="en-US" b="1" i="0" dirty="0">
                <a:effectLst/>
                <a:latin typeface="Söhne"/>
              </a:rPr>
            </a:br>
            <a:endParaRPr lang="en-US" dirty="0"/>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Security</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b="1" i="0" dirty="0">
                <a:solidFill>
                  <a:srgbClr val="374151"/>
                </a:solidFill>
                <a:effectLst/>
                <a:latin typeface="Söhne"/>
              </a:rPr>
              <a:t>Stored procedures encapsulate SQL logic, reducing the risk of SQL injection attacks.</a:t>
            </a:r>
            <a:endParaRPr lang="en-US" b="1"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sz="1300" b="1" i="0" dirty="0">
                <a:solidFill>
                  <a:srgbClr val="374151"/>
                </a:solidFill>
                <a:effectLst/>
                <a:latin typeface="Söhne"/>
              </a:rPr>
              <a:t>Transitioning to stored procedures offers several advantages, primarily in terms of security, performance, and code maintainability. </a:t>
            </a:r>
            <a:endParaRPr lang="en-US" sz="1300" b="1"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MODULARITY</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2"/>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sz="1300" b="1" i="0" dirty="0">
                <a:solidFill>
                  <a:srgbClr val="374151"/>
                </a:solidFill>
                <a:effectLst/>
                <a:latin typeface="Söhne"/>
              </a:rPr>
              <a:t>Stored procedures promote modularity by allowing the reuse of common database logic across multiple application components.</a:t>
            </a:r>
            <a:endParaRPr lang="en-US" sz="1300" b="1"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DATABASE ABSTRACTION</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3"/>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sz="1300" b="1" i="0" dirty="0">
                <a:solidFill>
                  <a:srgbClr val="374151"/>
                </a:solidFill>
                <a:effectLst/>
                <a:latin typeface="Söhne"/>
              </a:rPr>
              <a:t>Separation of database logic into stored procedures abstracts the database structure from the application code, enhancing maintainability.</a:t>
            </a:r>
            <a:endParaRPr lang="en-US" sz="1300" b="1" dirty="0"/>
          </a:p>
        </p:txBody>
      </p:sp>
      <p:sp>
        <p:nvSpPr>
          <p:cNvPr id="10" name="Picture Placeholder 9">
            <a:extLst>
              <a:ext uri="{FF2B5EF4-FFF2-40B4-BE49-F238E27FC236}">
                <a16:creationId xmlns:a16="http://schemas.microsoft.com/office/drawing/2014/main" id="{DBC867B6-1B79-4BA0-97F7-EC94C267C13F}"/>
              </a:ext>
            </a:extLst>
          </p:cNvPr>
          <p:cNvSpPr>
            <a:spLocks noGrp="1"/>
          </p:cNvSpPr>
          <p:nvPr>
            <p:ph type="pic" sz="quarter" idx="23"/>
          </p:nvPr>
        </p:nvSpPr>
        <p:spPr>
          <a:xfrm>
            <a:off x="1339134" y="2111058"/>
            <a:ext cx="704088" cy="704088"/>
          </a:xfrm>
        </p:spPr>
      </p:sp>
      <p:pic>
        <p:nvPicPr>
          <p:cNvPr id="8" name="Graphic 7" descr="Lock with solid fill">
            <a:extLst>
              <a:ext uri="{FF2B5EF4-FFF2-40B4-BE49-F238E27FC236}">
                <a16:creationId xmlns:a16="http://schemas.microsoft.com/office/drawing/2014/main" id="{9A7B3482-0918-451A-82A6-EB36C60C34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8074" y="2164342"/>
            <a:ext cx="606208" cy="606208"/>
          </a:xfrm>
          <a:prstGeom prst="rect">
            <a:avLst/>
          </a:prstGeom>
        </p:spPr>
      </p:pic>
      <p:sp>
        <p:nvSpPr>
          <p:cNvPr id="16" name="Text Placeholder 15">
            <a:extLst>
              <a:ext uri="{FF2B5EF4-FFF2-40B4-BE49-F238E27FC236}">
                <a16:creationId xmlns:a16="http://schemas.microsoft.com/office/drawing/2014/main" id="{0868C1FF-C1A0-41A0-BB97-459D29B3BB19}"/>
              </a:ext>
            </a:extLst>
          </p:cNvPr>
          <p:cNvSpPr>
            <a:spLocks noGrp="1"/>
          </p:cNvSpPr>
          <p:nvPr>
            <p:ph type="body" sz="quarter" idx="21"/>
          </p:nvPr>
        </p:nvSpPr>
        <p:spPr/>
        <p:txBody>
          <a:bodyPr/>
          <a:lstStyle/>
          <a:p>
            <a:r>
              <a:rPr lang="en-US" sz="1400" b="1" i="0" dirty="0">
                <a:solidFill>
                  <a:srgbClr val="374151"/>
                </a:solidFill>
                <a:effectLst/>
                <a:latin typeface="Söhne"/>
              </a:rPr>
              <a:t>It ensures a more structured and secure approach to database operations, benefiting the Mantask project in the long run.</a:t>
            </a:r>
            <a:endParaRPr lang="en-US" sz="1400" b="1" dirty="0"/>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859536"/>
            <a:ext cx="8165592" cy="768096"/>
          </a:xfrm>
        </p:spPr>
        <p:txBody>
          <a:bodyPr/>
          <a:lstStyle/>
          <a:p>
            <a:r>
              <a:rPr lang="en-US" dirty="0"/>
              <a:t>EXTENDED ADVANTAGES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86421" y="1632293"/>
            <a:ext cx="4069080" cy="5060397"/>
          </a:xfrm>
        </p:spPr>
        <p:txBody>
          <a:bodyPr/>
          <a:lstStyle/>
          <a:p>
            <a:r>
              <a:rPr lang="en-US" sz="1600" b="1" i="0" dirty="0">
                <a:solidFill>
                  <a:srgbClr val="002060"/>
                </a:solidFill>
                <a:effectLst/>
                <a:latin typeface="Söhne"/>
              </a:rPr>
              <a:t>Stored procedures are precompiled and optimized, resulting in faster execution times compared to raw SQL queries.</a:t>
            </a:r>
          </a:p>
          <a:p>
            <a:endParaRPr lang="en-US" sz="1600" dirty="0">
              <a:solidFill>
                <a:srgbClr val="374151"/>
              </a:solidFill>
              <a:latin typeface="Söhne"/>
            </a:endParaRPr>
          </a:p>
          <a:p>
            <a:r>
              <a:rPr lang="en-US" sz="1600" b="1" i="0" dirty="0">
                <a:solidFill>
                  <a:srgbClr val="002060"/>
                </a:solidFill>
                <a:effectLst/>
                <a:latin typeface="Söhne"/>
              </a:rPr>
              <a:t>Reduces network traffic by executing code on the database server rather than sending multiple queries from the application.</a:t>
            </a:r>
          </a:p>
          <a:p>
            <a:endParaRPr lang="en-US" sz="1600" b="1" i="0" dirty="0">
              <a:solidFill>
                <a:srgbClr val="002060"/>
              </a:solidFill>
              <a:effectLst/>
              <a:latin typeface="Söhne"/>
            </a:endParaRPr>
          </a:p>
          <a:p>
            <a:r>
              <a:rPr lang="en-US" sz="1600" b="1" i="0" dirty="0">
                <a:solidFill>
                  <a:srgbClr val="002060"/>
                </a:solidFill>
                <a:effectLst/>
                <a:latin typeface="Söhne"/>
              </a:rPr>
              <a:t>Changes in the database structure can be localized within stored procedures without affecting application code.</a:t>
            </a:r>
          </a:p>
          <a:p>
            <a:endParaRPr lang="en-US" sz="1600" b="1" i="0" dirty="0">
              <a:solidFill>
                <a:srgbClr val="002060"/>
              </a:solidFill>
              <a:effectLst/>
              <a:latin typeface="Söhne"/>
            </a:endParaRPr>
          </a:p>
          <a:p>
            <a:pPr algn="l">
              <a:buFont typeface="Arial" panose="020B0604020202020204" pitchFamily="34" charset="0"/>
              <a:buChar char="•"/>
            </a:pPr>
            <a:r>
              <a:rPr lang="en-US" sz="1600" b="1" i="0" dirty="0">
                <a:solidFill>
                  <a:srgbClr val="002060"/>
                </a:solidFill>
                <a:effectLst/>
                <a:latin typeface="Söhne"/>
              </a:rPr>
              <a:t>Optimized database operations can handle larger volumes of data efficiently.</a:t>
            </a:r>
          </a:p>
          <a:p>
            <a:pPr algn="l">
              <a:buFont typeface="Arial" panose="020B0604020202020204" pitchFamily="34" charset="0"/>
              <a:buChar char="•"/>
            </a:pPr>
            <a:endParaRPr lang="en-US" sz="1600" b="1" i="0" dirty="0">
              <a:solidFill>
                <a:srgbClr val="002060"/>
              </a:solidFill>
              <a:effectLst/>
              <a:latin typeface="Söhne"/>
            </a:endParaRPr>
          </a:p>
          <a:p>
            <a:pPr algn="l">
              <a:buFont typeface="Arial" panose="020B0604020202020204" pitchFamily="34" charset="0"/>
              <a:buChar char="•"/>
            </a:pPr>
            <a:r>
              <a:rPr lang="en-US" sz="1600" b="1" i="0" dirty="0">
                <a:solidFill>
                  <a:srgbClr val="002060"/>
                </a:solidFill>
                <a:effectLst/>
                <a:latin typeface="Söhne"/>
              </a:rPr>
              <a:t>Reduces the load on the application server, enabling better scalability.</a:t>
            </a:r>
          </a:p>
        </p:txBody>
      </p:sp>
      <p:sp>
        <p:nvSpPr>
          <p:cNvPr id="15" name="Content Placeholder 11">
            <a:extLst>
              <a:ext uri="{FF2B5EF4-FFF2-40B4-BE49-F238E27FC236}">
                <a16:creationId xmlns:a16="http://schemas.microsoft.com/office/drawing/2014/main" id="{8D7716B6-87D8-43D9-9E4C-03A1B25B051D}"/>
              </a:ext>
            </a:extLst>
          </p:cNvPr>
          <p:cNvSpPr txBox="1">
            <a:spLocks/>
          </p:cNvSpPr>
          <p:nvPr/>
        </p:nvSpPr>
        <p:spPr>
          <a:xfrm>
            <a:off x="7807901" y="1627632"/>
            <a:ext cx="4069080" cy="5060397"/>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i="0" dirty="0">
                <a:solidFill>
                  <a:srgbClr val="002060"/>
                </a:solidFill>
                <a:effectLst/>
                <a:latin typeface="Söhne"/>
              </a:rPr>
              <a:t>Enhances abstraction between the database layer and application code, facilitating easier maintenance and updates.</a:t>
            </a:r>
          </a:p>
          <a:p>
            <a:endParaRPr lang="en-US" sz="1200" b="1" dirty="0">
              <a:solidFill>
                <a:srgbClr val="002060"/>
              </a:solidFill>
              <a:latin typeface="Söhne"/>
            </a:endParaRPr>
          </a:p>
          <a:p>
            <a:r>
              <a:rPr lang="en-US" sz="1600" b="1" i="0" dirty="0">
                <a:solidFill>
                  <a:srgbClr val="002060"/>
                </a:solidFill>
                <a:effectLst/>
                <a:latin typeface="Söhne"/>
              </a:rPr>
              <a:t>Allows better control over transactions within the database, ensuring data integrity and consistency.</a:t>
            </a:r>
          </a:p>
          <a:p>
            <a:endParaRPr lang="en-US" sz="1200" b="1" dirty="0">
              <a:solidFill>
                <a:srgbClr val="002060"/>
              </a:solidFill>
              <a:latin typeface="Söhne"/>
            </a:endParaRPr>
          </a:p>
          <a:p>
            <a:r>
              <a:rPr lang="en-US" sz="1600" b="1" i="0" dirty="0">
                <a:solidFill>
                  <a:srgbClr val="002060"/>
                </a:solidFill>
                <a:effectLst/>
                <a:latin typeface="Söhne"/>
              </a:rPr>
              <a:t>Promotes standardized database access and operations across different parts of the application.</a:t>
            </a:r>
          </a:p>
          <a:p>
            <a:endParaRPr lang="en-US" sz="1200" b="1" dirty="0">
              <a:solidFill>
                <a:srgbClr val="002060"/>
              </a:solidFill>
              <a:latin typeface="Söhne"/>
            </a:endParaRPr>
          </a:p>
          <a:p>
            <a:r>
              <a:rPr lang="en-US" sz="1600" b="1" i="0" dirty="0">
                <a:solidFill>
                  <a:srgbClr val="002060"/>
                </a:solidFill>
                <a:effectLst/>
                <a:latin typeface="Söhne"/>
              </a:rPr>
              <a:t>Optimized query execution leads to reduced server load and improved resource utilization.</a:t>
            </a:r>
          </a:p>
          <a:p>
            <a:endParaRPr lang="en-US" sz="1200" b="1" dirty="0">
              <a:solidFill>
                <a:srgbClr val="002060"/>
              </a:solidFill>
              <a:latin typeface="Söhne"/>
            </a:endParaRPr>
          </a:p>
          <a:p>
            <a:r>
              <a:rPr lang="en-US" sz="1600" b="1" i="0" dirty="0">
                <a:solidFill>
                  <a:srgbClr val="002060"/>
                </a:solidFill>
                <a:effectLst/>
                <a:latin typeface="Söhne"/>
              </a:rPr>
              <a:t>Ensures consistency in database interactions, irrespective of changes in the application logic.</a:t>
            </a:r>
            <a:endParaRPr lang="en-US" sz="1200" b="1" dirty="0">
              <a:solidFill>
                <a:srgbClr val="002060"/>
              </a:solidFill>
              <a:latin typeface="Söhne"/>
            </a:endParaRPr>
          </a:p>
        </p:txBody>
      </p:sp>
    </p:spTree>
    <p:extLst>
      <p:ext uri="{BB962C8B-B14F-4D97-AF65-F5344CB8AC3E}">
        <p14:creationId xmlns:p14="http://schemas.microsoft.com/office/powerpoint/2010/main" val="3170280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18008" y="1376680"/>
            <a:ext cx="5656072" cy="667512"/>
          </a:xfrm>
        </p:spPr>
        <p:txBody>
          <a:bodyPr/>
          <a:lstStyle/>
          <a:p>
            <a:r>
              <a:rPr lang="en-US" dirty="0"/>
              <a:t>IN CONCLUSION</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233680" y="2174240"/>
            <a:ext cx="6543040" cy="4978400"/>
          </a:xfrm>
        </p:spPr>
        <p:txBody>
          <a:bodyPr/>
          <a:lstStyle/>
          <a:p>
            <a:r>
              <a:rPr lang="en-US" b="1" i="0" dirty="0">
                <a:solidFill>
                  <a:srgbClr val="374151"/>
                </a:solidFill>
                <a:effectLst/>
                <a:latin typeface="Söhne"/>
              </a:rPr>
              <a:t>Transitioning to stored procedures in Mantask has been a significant learning experience. We gained insights into database optimization and security measures, understanding the importance of encapsulating logic within stored procedures. This process illuminated the significance of code modularity, reusability, and performance optimization in software development, enriching our understanding as students of creating robust and secure applications.</a:t>
            </a:r>
            <a:endParaRPr lang="en-US" b="1" dirty="0"/>
          </a:p>
        </p:txBody>
      </p:sp>
      <p:sp>
        <p:nvSpPr>
          <p:cNvPr id="4" name="Title 1">
            <a:extLst>
              <a:ext uri="{FF2B5EF4-FFF2-40B4-BE49-F238E27FC236}">
                <a16:creationId xmlns:a16="http://schemas.microsoft.com/office/drawing/2014/main" id="{2421D4B1-807F-4887-A0E6-395E4C7A6D14}"/>
              </a:ext>
            </a:extLst>
          </p:cNvPr>
          <p:cNvSpPr txBox="1">
            <a:spLocks/>
          </p:cNvSpPr>
          <p:nvPr/>
        </p:nvSpPr>
        <p:spPr>
          <a:xfrm>
            <a:off x="7704328" y="1227836"/>
            <a:ext cx="4599432" cy="5147564"/>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ctr"/>
            <a:r>
              <a:rPr lang="en-US" sz="3200" dirty="0"/>
              <a:t>You made it this far , THANK YOU!</a:t>
            </a:r>
          </a:p>
          <a:p>
            <a:pPr algn="ctr"/>
            <a:r>
              <a:rPr lang="en-US" sz="3200" dirty="0"/>
              <a:t>We hope you learned something :D</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MANTASK Overview</a:t>
            </a:r>
          </a:p>
          <a:p>
            <a:r>
              <a:rPr lang="en-US" dirty="0"/>
              <a:t>Database Structure</a:t>
            </a:r>
          </a:p>
          <a:p>
            <a:r>
              <a:rPr lang="en-US" dirty="0"/>
              <a:t>A Stored Procedures Talk</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7708392" cy="2700528"/>
          </a:xfrm>
        </p:spPr>
        <p:txBody>
          <a:bodyPr/>
          <a:lstStyle/>
          <a:p>
            <a:r>
              <a:rPr lang="en-US" sz="1800" b="0" i="0" dirty="0">
                <a:solidFill>
                  <a:srgbClr val="374151"/>
                </a:solidFill>
                <a:effectLst/>
                <a:latin typeface="Rubik SemiBold" pitchFamily="2" charset="-79"/>
                <a:cs typeface="Rubik SemiBold" pitchFamily="2" charset="-79"/>
              </a:rPr>
              <a:t>Originally intended to spotlight the creation of sophisticated stored procedures within a database, our journey took an innovative turn. Amidst our pursuits, we envisioned a practical application for these procedures, thus paving the way for 'Mantask.' While our primary goal was to exemplify the prowess of these procedures, Mantask organically emerged as a dynamic environment where we seamlessly blend their functionalities. This evolution encapsulates our commitment to not merely showcase technical expertise but also to create an immersive space where the power of stored procedures meets real-world utility</a:t>
            </a:r>
            <a:r>
              <a:rPr lang="en-US" b="0" i="0" dirty="0">
                <a:solidFill>
                  <a:srgbClr val="374151"/>
                </a:solidFill>
                <a:effectLst/>
                <a:latin typeface="Rubik SemiBold" pitchFamily="2" charset="-79"/>
                <a:cs typeface="Rubik SemiBold" pitchFamily="2" charset="-79"/>
              </a:rPr>
              <a:t>.</a:t>
            </a:r>
            <a:endParaRPr lang="en-US" dirty="0">
              <a:latin typeface="Rubik SemiBold" pitchFamily="2" charset="-79"/>
              <a:cs typeface="Rubik SemiBold" pitchFamily="2" charset="-79"/>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Stored Procedures in Mantask</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742330" y="54218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MANTASK PREVIEW</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660778" y="1182265"/>
            <a:ext cx="6400800" cy="512064"/>
          </a:xfrm>
        </p:spPr>
        <p:txBody>
          <a:bodyPr/>
          <a:lstStyle/>
          <a:p>
            <a:pPr algn="ctr"/>
            <a:r>
              <a:rPr lang="en-US" sz="1800" dirty="0">
                <a:solidFill>
                  <a:schemeClr val="accent6"/>
                </a:solidFill>
                <a:latin typeface="Sabon Next LT" panose="02000500000000000000" pitchFamily="2" charset="0"/>
                <a:cs typeface="Sabon Next LT" panose="02000500000000000000" pitchFamily="2" charset="0"/>
              </a:rPr>
              <a:t>Where our space took place</a:t>
            </a:r>
          </a:p>
        </p:txBody>
      </p:sp>
      <p:sp>
        <p:nvSpPr>
          <p:cNvPr id="15" name="Double Brace 14">
            <a:extLst>
              <a:ext uri="{FF2B5EF4-FFF2-40B4-BE49-F238E27FC236}">
                <a16:creationId xmlns:a16="http://schemas.microsoft.com/office/drawing/2014/main" id="{E91D5703-AA56-4712-BB85-3E7D4EB3235C}"/>
              </a:ext>
            </a:extLst>
          </p:cNvPr>
          <p:cNvSpPr/>
          <p:nvPr/>
        </p:nvSpPr>
        <p:spPr>
          <a:xfrm>
            <a:off x="295160" y="222324"/>
            <a:ext cx="1507419" cy="31986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LOGIN VALIDATION</a:t>
            </a:r>
          </a:p>
        </p:txBody>
      </p:sp>
      <p:sp>
        <p:nvSpPr>
          <p:cNvPr id="16" name="Double Brace 15">
            <a:extLst>
              <a:ext uri="{FF2B5EF4-FFF2-40B4-BE49-F238E27FC236}">
                <a16:creationId xmlns:a16="http://schemas.microsoft.com/office/drawing/2014/main" id="{23B54927-79F2-4466-89B5-257FF075EEF5}"/>
              </a:ext>
            </a:extLst>
          </p:cNvPr>
          <p:cNvSpPr/>
          <p:nvPr/>
        </p:nvSpPr>
        <p:spPr>
          <a:xfrm>
            <a:off x="295159" y="657125"/>
            <a:ext cx="1507419" cy="357399"/>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USER REGISTERATION</a:t>
            </a:r>
          </a:p>
        </p:txBody>
      </p:sp>
      <p:sp>
        <p:nvSpPr>
          <p:cNvPr id="10" name="Double Brace 9">
            <a:extLst>
              <a:ext uri="{FF2B5EF4-FFF2-40B4-BE49-F238E27FC236}">
                <a16:creationId xmlns:a16="http://schemas.microsoft.com/office/drawing/2014/main" id="{9D09A72C-58EF-476B-8F67-824E68230F06}"/>
              </a:ext>
            </a:extLst>
          </p:cNvPr>
          <p:cNvSpPr/>
          <p:nvPr/>
        </p:nvSpPr>
        <p:spPr>
          <a:xfrm>
            <a:off x="311972" y="1150888"/>
            <a:ext cx="1490608" cy="329160"/>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CREATION</a:t>
            </a:r>
          </a:p>
        </p:txBody>
      </p:sp>
      <p:sp>
        <p:nvSpPr>
          <p:cNvPr id="12" name="Double Brace 11">
            <a:extLst>
              <a:ext uri="{FF2B5EF4-FFF2-40B4-BE49-F238E27FC236}">
                <a16:creationId xmlns:a16="http://schemas.microsoft.com/office/drawing/2014/main" id="{905326F9-25FF-497C-AEF0-5E557F2B0345}"/>
              </a:ext>
            </a:extLst>
          </p:cNvPr>
          <p:cNvSpPr/>
          <p:nvPr/>
        </p:nvSpPr>
        <p:spPr>
          <a:xfrm>
            <a:off x="324522" y="2156894"/>
            <a:ext cx="1478058" cy="35739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INSIGHTS</a:t>
            </a:r>
          </a:p>
        </p:txBody>
      </p:sp>
      <p:sp>
        <p:nvSpPr>
          <p:cNvPr id="14" name="Double Brace 13">
            <a:extLst>
              <a:ext uri="{FF2B5EF4-FFF2-40B4-BE49-F238E27FC236}">
                <a16:creationId xmlns:a16="http://schemas.microsoft.com/office/drawing/2014/main" id="{41DE4A24-FADB-4912-B791-A51E339807BA}"/>
              </a:ext>
            </a:extLst>
          </p:cNvPr>
          <p:cNvSpPr/>
          <p:nvPr/>
        </p:nvSpPr>
        <p:spPr>
          <a:xfrm>
            <a:off x="311972" y="1660419"/>
            <a:ext cx="1490608" cy="357399"/>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a:t>
            </a:r>
            <a:r>
              <a:rPr lang="en-US" dirty="0"/>
              <a:t> </a:t>
            </a:r>
            <a:r>
              <a:rPr lang="en-US" sz="1200" dirty="0"/>
              <a:t>DELETION</a:t>
            </a:r>
          </a:p>
        </p:txBody>
      </p:sp>
      <p:sp>
        <p:nvSpPr>
          <p:cNvPr id="17" name="Double Brace 16">
            <a:extLst>
              <a:ext uri="{FF2B5EF4-FFF2-40B4-BE49-F238E27FC236}">
                <a16:creationId xmlns:a16="http://schemas.microsoft.com/office/drawing/2014/main" id="{8ECCF30D-77D7-405F-BF5C-93DBFF1A649A}"/>
              </a:ext>
            </a:extLst>
          </p:cNvPr>
          <p:cNvSpPr/>
          <p:nvPr/>
        </p:nvSpPr>
        <p:spPr>
          <a:xfrm>
            <a:off x="324523" y="2641270"/>
            <a:ext cx="1478056" cy="357399"/>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SUB-STEPS </a:t>
            </a:r>
          </a:p>
        </p:txBody>
      </p:sp>
      <p:sp>
        <p:nvSpPr>
          <p:cNvPr id="4" name="TextBox 3">
            <a:extLst>
              <a:ext uri="{FF2B5EF4-FFF2-40B4-BE49-F238E27FC236}">
                <a16:creationId xmlns:a16="http://schemas.microsoft.com/office/drawing/2014/main" id="{6E4EEA47-6156-4A1F-9C07-B29E3981C5BE}"/>
              </a:ext>
            </a:extLst>
          </p:cNvPr>
          <p:cNvSpPr txBox="1"/>
          <p:nvPr/>
        </p:nvSpPr>
        <p:spPr>
          <a:xfrm>
            <a:off x="2972698" y="2154311"/>
            <a:ext cx="6888480" cy="4093428"/>
          </a:xfrm>
          <a:prstGeom prst="rect">
            <a:avLst/>
          </a:prstGeom>
          <a:noFill/>
        </p:spPr>
        <p:txBody>
          <a:bodyPr wrap="square" rtlCol="0">
            <a:spAutoFit/>
          </a:bodyPr>
          <a:lstStyle/>
          <a:p>
            <a:br>
              <a:rPr lang="en-US" sz="2000" dirty="0">
                <a:latin typeface="+mj-lt"/>
              </a:rPr>
            </a:br>
            <a:r>
              <a:rPr lang="en-US" sz="2000" b="0" i="0" dirty="0">
                <a:solidFill>
                  <a:srgbClr val="374151"/>
                </a:solidFill>
                <a:effectLst/>
                <a:latin typeface="+mj-lt"/>
              </a:rPr>
              <a:t>Mantask is a comprehensive task mana</a:t>
            </a:r>
            <a:r>
              <a:rPr lang="en-US" sz="2000" b="0" i="0" dirty="0">
                <a:solidFill>
                  <a:schemeClr val="tx1">
                    <a:lumMod val="75000"/>
                    <a:lumOff val="25000"/>
                  </a:schemeClr>
                </a:solidFill>
                <a:effectLst/>
                <a:latin typeface="+mj-lt"/>
              </a:rPr>
              <a:t>gement</a:t>
            </a:r>
            <a:r>
              <a:rPr lang="en-US" sz="2000" b="0" i="0" dirty="0">
                <a:solidFill>
                  <a:srgbClr val="374151"/>
                </a:solidFill>
                <a:effectLst/>
                <a:latin typeface="+mj-lt"/>
              </a:rPr>
              <a:t> application designed to simplify and streamline the way users organize, track, and accomplish their tasks efficiently. This innovative platform offers a user-friendly interface with various features tailored to enhance productivity. Mantask allows users to create tasks, categorize them based on priority, set due dates, and track their progress. It also incorporates checklist functionality, enabling users to break down tasks into smaller, manageable steps. </a:t>
            </a:r>
            <a:endParaRPr lang="en-US" sz="2000" dirty="0">
              <a:latin typeface="+mj-lt"/>
            </a:endParaRPr>
          </a:p>
        </p:txBody>
      </p:sp>
      <p:pic>
        <p:nvPicPr>
          <p:cNvPr id="18" name="Picture 17">
            <a:extLst>
              <a:ext uri="{FF2B5EF4-FFF2-40B4-BE49-F238E27FC236}">
                <a16:creationId xmlns:a16="http://schemas.microsoft.com/office/drawing/2014/main" id="{1C72F691-8681-4479-8F8A-5EF66BF1444F}"/>
              </a:ext>
            </a:extLst>
          </p:cNvPr>
          <p:cNvPicPr>
            <a:picLocks noChangeAspect="1"/>
          </p:cNvPicPr>
          <p:nvPr/>
        </p:nvPicPr>
        <p:blipFill>
          <a:blip r:embed="rId2"/>
          <a:stretch>
            <a:fillRect/>
          </a:stretch>
        </p:blipFill>
        <p:spPr>
          <a:xfrm>
            <a:off x="10926805" y="4161235"/>
            <a:ext cx="1098089" cy="522436"/>
          </a:xfrm>
          <a:prstGeom prst="rect">
            <a:avLst/>
          </a:prstGeom>
        </p:spPr>
      </p:pic>
      <p:pic>
        <p:nvPicPr>
          <p:cNvPr id="19" name="Picture 18">
            <a:extLst>
              <a:ext uri="{FF2B5EF4-FFF2-40B4-BE49-F238E27FC236}">
                <a16:creationId xmlns:a16="http://schemas.microsoft.com/office/drawing/2014/main" id="{A3601029-B64E-4E2F-AF4C-6BCF2E8E815E}"/>
              </a:ext>
            </a:extLst>
          </p:cNvPr>
          <p:cNvPicPr>
            <a:picLocks noChangeAspect="1"/>
          </p:cNvPicPr>
          <p:nvPr/>
        </p:nvPicPr>
        <p:blipFill>
          <a:blip r:embed="rId3"/>
          <a:stretch>
            <a:fillRect/>
          </a:stretch>
        </p:blipFill>
        <p:spPr>
          <a:xfrm>
            <a:off x="10926805" y="4765318"/>
            <a:ext cx="1099292" cy="522436"/>
          </a:xfrm>
          <a:prstGeom prst="rect">
            <a:avLst/>
          </a:prstGeom>
        </p:spPr>
      </p:pic>
      <p:pic>
        <p:nvPicPr>
          <p:cNvPr id="20" name="Picture 19">
            <a:extLst>
              <a:ext uri="{FF2B5EF4-FFF2-40B4-BE49-F238E27FC236}">
                <a16:creationId xmlns:a16="http://schemas.microsoft.com/office/drawing/2014/main" id="{D15D8B0B-7BF8-45A2-A9D6-00AB31AA308A}"/>
              </a:ext>
            </a:extLst>
          </p:cNvPr>
          <p:cNvPicPr>
            <a:picLocks noChangeAspect="1"/>
          </p:cNvPicPr>
          <p:nvPr/>
        </p:nvPicPr>
        <p:blipFill>
          <a:blip r:embed="rId4"/>
          <a:stretch>
            <a:fillRect/>
          </a:stretch>
        </p:blipFill>
        <p:spPr>
          <a:xfrm>
            <a:off x="9791032" y="4729845"/>
            <a:ext cx="1102480" cy="557847"/>
          </a:xfrm>
          <a:prstGeom prst="rect">
            <a:avLst/>
          </a:prstGeom>
          <a:ln>
            <a:noFill/>
          </a:ln>
          <a:effectLst>
            <a:reflection blurRad="12700" stA="30000" endPos="30000" dist="5000" dir="5400000" sy="-100000" algn="bl" rotWithShape="0"/>
          </a:effectLst>
        </p:spPr>
      </p:pic>
      <p:pic>
        <p:nvPicPr>
          <p:cNvPr id="21" name="Picture 20">
            <a:extLst>
              <a:ext uri="{FF2B5EF4-FFF2-40B4-BE49-F238E27FC236}">
                <a16:creationId xmlns:a16="http://schemas.microsoft.com/office/drawing/2014/main" id="{4C19B075-FB1E-4AE8-BCFE-C0C0C00C4A34}"/>
              </a:ext>
            </a:extLst>
          </p:cNvPr>
          <p:cNvPicPr>
            <a:picLocks noChangeAspect="1"/>
          </p:cNvPicPr>
          <p:nvPr/>
        </p:nvPicPr>
        <p:blipFill>
          <a:blip r:embed="rId5"/>
          <a:stretch>
            <a:fillRect/>
          </a:stretch>
        </p:blipFill>
        <p:spPr>
          <a:xfrm>
            <a:off x="9784332" y="4161235"/>
            <a:ext cx="1098089" cy="551047"/>
          </a:xfrm>
          <a:prstGeom prst="rect">
            <a:avLst/>
          </a:prstGeom>
        </p:spPr>
      </p:pic>
      <p:pic>
        <p:nvPicPr>
          <p:cNvPr id="22" name="Picture 21">
            <a:extLst>
              <a:ext uri="{FF2B5EF4-FFF2-40B4-BE49-F238E27FC236}">
                <a16:creationId xmlns:a16="http://schemas.microsoft.com/office/drawing/2014/main" id="{18B1BAFE-B068-471C-A611-A9F59B67BD85}"/>
              </a:ext>
            </a:extLst>
          </p:cNvPr>
          <p:cNvPicPr>
            <a:picLocks noChangeAspect="1"/>
          </p:cNvPicPr>
          <p:nvPr/>
        </p:nvPicPr>
        <p:blipFill>
          <a:blip r:embed="rId6"/>
          <a:stretch>
            <a:fillRect/>
          </a:stretch>
        </p:blipFill>
        <p:spPr>
          <a:xfrm>
            <a:off x="9812939" y="6011174"/>
            <a:ext cx="1080573" cy="607823"/>
          </a:xfrm>
          <a:prstGeom prst="rect">
            <a:avLst/>
          </a:prstGeom>
        </p:spPr>
      </p:pic>
      <p:pic>
        <p:nvPicPr>
          <p:cNvPr id="23" name="Picture 22">
            <a:extLst>
              <a:ext uri="{FF2B5EF4-FFF2-40B4-BE49-F238E27FC236}">
                <a16:creationId xmlns:a16="http://schemas.microsoft.com/office/drawing/2014/main" id="{C2AA0C47-C291-48E0-9E33-AF4BCFB69467}"/>
              </a:ext>
            </a:extLst>
          </p:cNvPr>
          <p:cNvPicPr>
            <a:picLocks noChangeAspect="1"/>
          </p:cNvPicPr>
          <p:nvPr/>
        </p:nvPicPr>
        <p:blipFill>
          <a:blip r:embed="rId7"/>
          <a:stretch>
            <a:fillRect/>
          </a:stretch>
        </p:blipFill>
        <p:spPr>
          <a:xfrm>
            <a:off x="10928009" y="5340627"/>
            <a:ext cx="1098088" cy="617674"/>
          </a:xfrm>
          <a:prstGeom prst="rect">
            <a:avLst/>
          </a:prstGeom>
        </p:spPr>
      </p:pic>
      <p:pic>
        <p:nvPicPr>
          <p:cNvPr id="24" name="Picture 23">
            <a:extLst>
              <a:ext uri="{FF2B5EF4-FFF2-40B4-BE49-F238E27FC236}">
                <a16:creationId xmlns:a16="http://schemas.microsoft.com/office/drawing/2014/main" id="{2E5AD48F-E5B5-4DF0-971F-D7067BBCD4B8}"/>
              </a:ext>
            </a:extLst>
          </p:cNvPr>
          <p:cNvPicPr>
            <a:picLocks noChangeAspect="1"/>
          </p:cNvPicPr>
          <p:nvPr/>
        </p:nvPicPr>
        <p:blipFill>
          <a:blip r:embed="rId8"/>
          <a:stretch>
            <a:fillRect/>
          </a:stretch>
        </p:blipFill>
        <p:spPr>
          <a:xfrm>
            <a:off x="10926804" y="6011174"/>
            <a:ext cx="1080574" cy="607823"/>
          </a:xfrm>
          <a:prstGeom prst="rect">
            <a:avLst/>
          </a:prstGeom>
        </p:spPr>
      </p:pic>
      <p:pic>
        <p:nvPicPr>
          <p:cNvPr id="25" name="Picture 24">
            <a:extLst>
              <a:ext uri="{FF2B5EF4-FFF2-40B4-BE49-F238E27FC236}">
                <a16:creationId xmlns:a16="http://schemas.microsoft.com/office/drawing/2014/main" id="{66E0E942-12F4-4973-A0A9-BE10E0108F6A}"/>
              </a:ext>
            </a:extLst>
          </p:cNvPr>
          <p:cNvPicPr>
            <a:picLocks noChangeAspect="1"/>
          </p:cNvPicPr>
          <p:nvPr/>
        </p:nvPicPr>
        <p:blipFill>
          <a:blip r:embed="rId9"/>
          <a:stretch>
            <a:fillRect/>
          </a:stretch>
        </p:blipFill>
        <p:spPr>
          <a:xfrm>
            <a:off x="9799076" y="5340627"/>
            <a:ext cx="1080572" cy="607822"/>
          </a:xfrm>
          <a:prstGeom prst="rect">
            <a:avLst/>
          </a:prstGeom>
        </p:spPr>
      </p:pic>
      <p:cxnSp>
        <p:nvCxnSpPr>
          <p:cNvPr id="7" name="Connector: Elbow 6">
            <a:extLst>
              <a:ext uri="{FF2B5EF4-FFF2-40B4-BE49-F238E27FC236}">
                <a16:creationId xmlns:a16="http://schemas.microsoft.com/office/drawing/2014/main" id="{4CF87AEC-9BD6-449D-9B2C-3DB04C025F27}"/>
              </a:ext>
            </a:extLst>
          </p:cNvPr>
          <p:cNvCxnSpPr>
            <a:cxnSpLocks/>
          </p:cNvCxnSpPr>
          <p:nvPr/>
        </p:nvCxnSpPr>
        <p:spPr>
          <a:xfrm rot="5400000">
            <a:off x="8403757" y="2801383"/>
            <a:ext cx="4918168" cy="2326512"/>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95870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742330" y="54218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MANTASK PREVIEW</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660778" y="1227087"/>
            <a:ext cx="6400800" cy="512064"/>
          </a:xfrm>
        </p:spPr>
        <p:txBody>
          <a:bodyPr/>
          <a:lstStyle/>
          <a:p>
            <a:pPr algn="ctr"/>
            <a:r>
              <a:rPr lang="en-US" sz="1800" dirty="0">
                <a:solidFill>
                  <a:schemeClr val="accent6"/>
                </a:solidFill>
                <a:latin typeface="Sabon Next LT" panose="02000500000000000000" pitchFamily="2" charset="0"/>
                <a:cs typeface="Sabon Next LT" panose="02000500000000000000" pitchFamily="2" charset="0"/>
              </a:rPr>
              <a:t>Where our space took place</a:t>
            </a:r>
          </a:p>
        </p:txBody>
      </p:sp>
      <p:pic>
        <p:nvPicPr>
          <p:cNvPr id="9" name="Picture 8">
            <a:extLst>
              <a:ext uri="{FF2B5EF4-FFF2-40B4-BE49-F238E27FC236}">
                <a16:creationId xmlns:a16="http://schemas.microsoft.com/office/drawing/2014/main" id="{5D01E348-8774-4AC4-BA35-7DB64E81D136}"/>
              </a:ext>
            </a:extLst>
          </p:cNvPr>
          <p:cNvPicPr>
            <a:picLocks noChangeAspect="1"/>
          </p:cNvPicPr>
          <p:nvPr/>
        </p:nvPicPr>
        <p:blipFill>
          <a:blip r:embed="rId2"/>
          <a:stretch>
            <a:fillRect/>
          </a:stretch>
        </p:blipFill>
        <p:spPr>
          <a:xfrm>
            <a:off x="249310" y="1438297"/>
            <a:ext cx="5400156" cy="2569225"/>
          </a:xfrm>
          <a:prstGeom prst="rect">
            <a:avLst/>
          </a:prstGeom>
        </p:spPr>
      </p:pic>
      <p:pic>
        <p:nvPicPr>
          <p:cNvPr id="11" name="Picture 10">
            <a:extLst>
              <a:ext uri="{FF2B5EF4-FFF2-40B4-BE49-F238E27FC236}">
                <a16:creationId xmlns:a16="http://schemas.microsoft.com/office/drawing/2014/main" id="{C4701EE9-6A65-4343-8F29-3518A6B36675}"/>
              </a:ext>
            </a:extLst>
          </p:cNvPr>
          <p:cNvPicPr>
            <a:picLocks noChangeAspect="1"/>
          </p:cNvPicPr>
          <p:nvPr/>
        </p:nvPicPr>
        <p:blipFill>
          <a:blip r:embed="rId3"/>
          <a:stretch>
            <a:fillRect/>
          </a:stretch>
        </p:blipFill>
        <p:spPr>
          <a:xfrm>
            <a:off x="5649466" y="4007522"/>
            <a:ext cx="5997880" cy="2850478"/>
          </a:xfrm>
          <a:prstGeom prst="rect">
            <a:avLst/>
          </a:prstGeom>
        </p:spPr>
      </p:pic>
      <p:sp>
        <p:nvSpPr>
          <p:cNvPr id="15" name="Double Brace 14">
            <a:extLst>
              <a:ext uri="{FF2B5EF4-FFF2-40B4-BE49-F238E27FC236}">
                <a16:creationId xmlns:a16="http://schemas.microsoft.com/office/drawing/2014/main" id="{E91D5703-AA56-4712-BB85-3E7D4EB3235C}"/>
              </a:ext>
            </a:extLst>
          </p:cNvPr>
          <p:cNvSpPr/>
          <p:nvPr/>
        </p:nvSpPr>
        <p:spPr>
          <a:xfrm>
            <a:off x="1139115" y="1022334"/>
            <a:ext cx="2501153" cy="31986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dirty="0"/>
              <a:t>LOGIN VALIDATION</a:t>
            </a:r>
          </a:p>
        </p:txBody>
      </p:sp>
      <p:sp>
        <p:nvSpPr>
          <p:cNvPr id="16" name="Double Brace 15">
            <a:extLst>
              <a:ext uri="{FF2B5EF4-FFF2-40B4-BE49-F238E27FC236}">
                <a16:creationId xmlns:a16="http://schemas.microsoft.com/office/drawing/2014/main" id="{23B54927-79F2-4466-89B5-257FF075EEF5}"/>
              </a:ext>
            </a:extLst>
          </p:cNvPr>
          <p:cNvSpPr/>
          <p:nvPr/>
        </p:nvSpPr>
        <p:spPr>
          <a:xfrm>
            <a:off x="6096000" y="3575147"/>
            <a:ext cx="2743201" cy="31986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dirty="0"/>
              <a:t>USER REGISTERATION</a:t>
            </a:r>
          </a:p>
        </p:txBody>
      </p:sp>
      <p:sp>
        <p:nvSpPr>
          <p:cNvPr id="4" name="TextBox 3">
            <a:extLst>
              <a:ext uri="{FF2B5EF4-FFF2-40B4-BE49-F238E27FC236}">
                <a16:creationId xmlns:a16="http://schemas.microsoft.com/office/drawing/2014/main" id="{EDC85FFA-8F8A-4DC6-B70D-005E1A5595FF}"/>
              </a:ext>
            </a:extLst>
          </p:cNvPr>
          <p:cNvSpPr txBox="1"/>
          <p:nvPr/>
        </p:nvSpPr>
        <p:spPr>
          <a:xfrm>
            <a:off x="3388658" y="4074652"/>
            <a:ext cx="2260808" cy="1815882"/>
          </a:xfrm>
          <a:prstGeom prst="rect">
            <a:avLst/>
          </a:prstGeom>
          <a:noFill/>
        </p:spPr>
        <p:txBody>
          <a:bodyPr wrap="square" rtlCol="0">
            <a:spAutoFit/>
          </a:bodyPr>
          <a:lstStyle/>
          <a:p>
            <a:pPr algn="r"/>
            <a:r>
              <a:rPr lang="en-US" sz="1600" b="1" dirty="0">
                <a:solidFill>
                  <a:srgbClr val="374151"/>
                </a:solidFill>
                <a:effectLst/>
                <a:latin typeface="Söhne"/>
              </a:rPr>
              <a:t>Mantask's registration form allows new users to create accounts by providing essential information such as a unique username, email address, and password. </a:t>
            </a:r>
            <a:endParaRPr lang="en-US" sz="1600" b="1" dirty="0"/>
          </a:p>
        </p:txBody>
      </p:sp>
      <p:sp>
        <p:nvSpPr>
          <p:cNvPr id="10" name="TextBox 9">
            <a:extLst>
              <a:ext uri="{FF2B5EF4-FFF2-40B4-BE49-F238E27FC236}">
                <a16:creationId xmlns:a16="http://schemas.microsoft.com/office/drawing/2014/main" id="{5BCE7E2C-A064-4F41-8A7B-F91461DE220E}"/>
              </a:ext>
            </a:extLst>
          </p:cNvPr>
          <p:cNvSpPr txBox="1"/>
          <p:nvPr/>
        </p:nvSpPr>
        <p:spPr>
          <a:xfrm>
            <a:off x="5649466" y="1371167"/>
            <a:ext cx="2320158" cy="2062103"/>
          </a:xfrm>
          <a:prstGeom prst="rect">
            <a:avLst/>
          </a:prstGeom>
          <a:noFill/>
        </p:spPr>
        <p:txBody>
          <a:bodyPr wrap="square" rtlCol="0">
            <a:spAutoFit/>
          </a:bodyPr>
          <a:lstStyle/>
          <a:p>
            <a:r>
              <a:rPr lang="en-US" sz="1600" b="1" i="0" dirty="0">
                <a:solidFill>
                  <a:srgbClr val="374151"/>
                </a:solidFill>
                <a:effectLst/>
                <a:latin typeface="Söhne"/>
              </a:rPr>
              <a:t>The login form is the gateway for registered users to access their accounts securely. Users can log in using their previously created credentials; A complete SECURE process.</a:t>
            </a:r>
            <a:endParaRPr lang="en-US" sz="1600" b="1" dirty="0"/>
          </a:p>
        </p:txBody>
      </p:sp>
      <p:sp>
        <p:nvSpPr>
          <p:cNvPr id="22" name="Double Brace 21">
            <a:extLst>
              <a:ext uri="{FF2B5EF4-FFF2-40B4-BE49-F238E27FC236}">
                <a16:creationId xmlns:a16="http://schemas.microsoft.com/office/drawing/2014/main" id="{61DFFA6D-1D20-496E-B04E-C376B2F0CDC1}"/>
              </a:ext>
            </a:extLst>
          </p:cNvPr>
          <p:cNvSpPr/>
          <p:nvPr/>
        </p:nvSpPr>
        <p:spPr>
          <a:xfrm>
            <a:off x="1472961" y="4764142"/>
            <a:ext cx="1615349" cy="35272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CREATION</a:t>
            </a:r>
          </a:p>
        </p:txBody>
      </p:sp>
      <p:sp>
        <p:nvSpPr>
          <p:cNvPr id="23" name="Double Brace 22">
            <a:extLst>
              <a:ext uri="{FF2B5EF4-FFF2-40B4-BE49-F238E27FC236}">
                <a16:creationId xmlns:a16="http://schemas.microsoft.com/office/drawing/2014/main" id="{C076AF5E-43F4-47AA-AD6A-301CD8DAF443}"/>
              </a:ext>
            </a:extLst>
          </p:cNvPr>
          <p:cNvSpPr/>
          <p:nvPr/>
        </p:nvSpPr>
        <p:spPr>
          <a:xfrm>
            <a:off x="1464228" y="5722536"/>
            <a:ext cx="1624082" cy="38298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INSIGHTS</a:t>
            </a:r>
          </a:p>
        </p:txBody>
      </p:sp>
      <p:sp>
        <p:nvSpPr>
          <p:cNvPr id="24" name="Double Brace 23">
            <a:extLst>
              <a:ext uri="{FF2B5EF4-FFF2-40B4-BE49-F238E27FC236}">
                <a16:creationId xmlns:a16="http://schemas.microsoft.com/office/drawing/2014/main" id="{CCB095E7-B2BA-4627-B207-48CDDB1E4E64}"/>
              </a:ext>
            </a:extLst>
          </p:cNvPr>
          <p:cNvSpPr/>
          <p:nvPr/>
        </p:nvSpPr>
        <p:spPr>
          <a:xfrm>
            <a:off x="1472961" y="5228209"/>
            <a:ext cx="1597334" cy="38298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a:t>
            </a:r>
            <a:r>
              <a:rPr lang="en-US" dirty="0"/>
              <a:t> </a:t>
            </a:r>
            <a:r>
              <a:rPr lang="en-US" sz="1200" dirty="0"/>
              <a:t>DELETION</a:t>
            </a:r>
          </a:p>
        </p:txBody>
      </p:sp>
      <p:sp>
        <p:nvSpPr>
          <p:cNvPr id="25" name="Double Brace 24">
            <a:extLst>
              <a:ext uri="{FF2B5EF4-FFF2-40B4-BE49-F238E27FC236}">
                <a16:creationId xmlns:a16="http://schemas.microsoft.com/office/drawing/2014/main" id="{3480D5FD-4DBD-4A49-9DE1-C4B687FE4A6D}"/>
              </a:ext>
            </a:extLst>
          </p:cNvPr>
          <p:cNvSpPr/>
          <p:nvPr/>
        </p:nvSpPr>
        <p:spPr>
          <a:xfrm>
            <a:off x="1450580" y="6216862"/>
            <a:ext cx="1615349" cy="38298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SUB-STEPS </a:t>
            </a:r>
          </a:p>
        </p:txBody>
      </p:sp>
      <p:pic>
        <p:nvPicPr>
          <p:cNvPr id="26" name="Picture 25">
            <a:extLst>
              <a:ext uri="{FF2B5EF4-FFF2-40B4-BE49-F238E27FC236}">
                <a16:creationId xmlns:a16="http://schemas.microsoft.com/office/drawing/2014/main" id="{45A2E06D-1866-4E12-9D4A-BBEB9602FCB4}"/>
              </a:ext>
            </a:extLst>
          </p:cNvPr>
          <p:cNvPicPr>
            <a:picLocks noChangeAspect="1"/>
          </p:cNvPicPr>
          <p:nvPr/>
        </p:nvPicPr>
        <p:blipFill>
          <a:blip r:embed="rId4"/>
          <a:stretch>
            <a:fillRect/>
          </a:stretch>
        </p:blipFill>
        <p:spPr>
          <a:xfrm>
            <a:off x="157142" y="4883267"/>
            <a:ext cx="1102480" cy="557847"/>
          </a:xfrm>
          <a:prstGeom prst="rect">
            <a:avLst/>
          </a:prstGeom>
          <a:ln>
            <a:noFill/>
          </a:ln>
          <a:effectLst>
            <a:reflection blurRad="12700" stA="30000" endPos="30000" dist="5000" dir="5400000" sy="-100000" algn="bl" rotWithShape="0"/>
          </a:effectLst>
        </p:spPr>
      </p:pic>
      <p:pic>
        <p:nvPicPr>
          <p:cNvPr id="27" name="Picture 26">
            <a:extLst>
              <a:ext uri="{FF2B5EF4-FFF2-40B4-BE49-F238E27FC236}">
                <a16:creationId xmlns:a16="http://schemas.microsoft.com/office/drawing/2014/main" id="{20D9CA11-0C3C-4416-A9AB-AC824339F846}"/>
              </a:ext>
            </a:extLst>
          </p:cNvPr>
          <p:cNvPicPr>
            <a:picLocks noChangeAspect="1"/>
          </p:cNvPicPr>
          <p:nvPr/>
        </p:nvPicPr>
        <p:blipFill>
          <a:blip r:embed="rId5"/>
          <a:stretch>
            <a:fillRect/>
          </a:stretch>
        </p:blipFill>
        <p:spPr>
          <a:xfrm>
            <a:off x="150442" y="4314657"/>
            <a:ext cx="1098089" cy="551047"/>
          </a:xfrm>
          <a:prstGeom prst="rect">
            <a:avLst/>
          </a:prstGeom>
        </p:spPr>
      </p:pic>
      <p:pic>
        <p:nvPicPr>
          <p:cNvPr id="29" name="Picture 28">
            <a:extLst>
              <a:ext uri="{FF2B5EF4-FFF2-40B4-BE49-F238E27FC236}">
                <a16:creationId xmlns:a16="http://schemas.microsoft.com/office/drawing/2014/main" id="{E681DDA4-B5E0-4402-ADCF-5094D43C70AA}"/>
              </a:ext>
            </a:extLst>
          </p:cNvPr>
          <p:cNvPicPr>
            <a:picLocks noChangeAspect="1"/>
          </p:cNvPicPr>
          <p:nvPr/>
        </p:nvPicPr>
        <p:blipFill>
          <a:blip r:embed="rId6"/>
          <a:stretch>
            <a:fillRect/>
          </a:stretch>
        </p:blipFill>
        <p:spPr>
          <a:xfrm>
            <a:off x="161534" y="5472335"/>
            <a:ext cx="1098088" cy="617674"/>
          </a:xfrm>
          <a:prstGeom prst="rect">
            <a:avLst/>
          </a:prstGeom>
        </p:spPr>
      </p:pic>
      <p:pic>
        <p:nvPicPr>
          <p:cNvPr id="30" name="Picture 29">
            <a:extLst>
              <a:ext uri="{FF2B5EF4-FFF2-40B4-BE49-F238E27FC236}">
                <a16:creationId xmlns:a16="http://schemas.microsoft.com/office/drawing/2014/main" id="{6C853D2A-D072-44A2-9172-DC9BEB77A4D2}"/>
              </a:ext>
            </a:extLst>
          </p:cNvPr>
          <p:cNvPicPr>
            <a:picLocks noChangeAspect="1"/>
          </p:cNvPicPr>
          <p:nvPr/>
        </p:nvPicPr>
        <p:blipFill>
          <a:blip r:embed="rId7"/>
          <a:stretch>
            <a:fillRect/>
          </a:stretch>
        </p:blipFill>
        <p:spPr>
          <a:xfrm>
            <a:off x="179048" y="6090009"/>
            <a:ext cx="1080574" cy="607823"/>
          </a:xfrm>
          <a:prstGeom prst="rect">
            <a:avLst/>
          </a:prstGeom>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742330" y="54218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MANTASK PREVIEW</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660778" y="1227087"/>
            <a:ext cx="6400800" cy="512064"/>
          </a:xfrm>
        </p:spPr>
        <p:txBody>
          <a:bodyPr/>
          <a:lstStyle/>
          <a:p>
            <a:pPr algn="ctr"/>
            <a:r>
              <a:rPr lang="en-US" sz="1800" dirty="0">
                <a:solidFill>
                  <a:schemeClr val="accent6"/>
                </a:solidFill>
                <a:latin typeface="Sabon Next LT" panose="02000500000000000000" pitchFamily="2" charset="0"/>
                <a:cs typeface="Sabon Next LT" panose="02000500000000000000" pitchFamily="2" charset="0"/>
              </a:rPr>
              <a:t>Where our space took place</a:t>
            </a:r>
          </a:p>
        </p:txBody>
      </p:sp>
      <p:sp>
        <p:nvSpPr>
          <p:cNvPr id="4" name="TextBox 3">
            <a:extLst>
              <a:ext uri="{FF2B5EF4-FFF2-40B4-BE49-F238E27FC236}">
                <a16:creationId xmlns:a16="http://schemas.microsoft.com/office/drawing/2014/main" id="{EDC85FFA-8F8A-4DC6-B70D-005E1A5595FF}"/>
              </a:ext>
            </a:extLst>
          </p:cNvPr>
          <p:cNvSpPr txBox="1"/>
          <p:nvPr/>
        </p:nvSpPr>
        <p:spPr>
          <a:xfrm>
            <a:off x="2903744" y="4074652"/>
            <a:ext cx="2745722" cy="2062103"/>
          </a:xfrm>
          <a:prstGeom prst="rect">
            <a:avLst/>
          </a:prstGeom>
          <a:noFill/>
        </p:spPr>
        <p:txBody>
          <a:bodyPr wrap="square" rtlCol="0">
            <a:spAutoFit/>
          </a:bodyPr>
          <a:lstStyle/>
          <a:p>
            <a:pPr algn="r"/>
            <a:r>
              <a:rPr lang="en-US" sz="1600" b="1" dirty="0">
                <a:solidFill>
                  <a:srgbClr val="374151"/>
                </a:solidFill>
                <a:latin typeface="Söhne"/>
              </a:rPr>
              <a:t>Through the dashboard that views tasks created, </a:t>
            </a:r>
            <a:r>
              <a:rPr lang="en-US" sz="1600" b="1" i="0" dirty="0">
                <a:solidFill>
                  <a:srgbClr val="374151"/>
                </a:solidFill>
                <a:effectLst/>
                <a:latin typeface="Söhne"/>
              </a:rPr>
              <a:t>Mantask's insights feature also provides valuable metrics, including the total number of tasks, completed tasks, pending tasks, and those in progress.</a:t>
            </a:r>
            <a:endParaRPr lang="en-US" sz="1600" b="1" dirty="0"/>
          </a:p>
        </p:txBody>
      </p:sp>
      <p:sp>
        <p:nvSpPr>
          <p:cNvPr id="10" name="TextBox 9">
            <a:extLst>
              <a:ext uri="{FF2B5EF4-FFF2-40B4-BE49-F238E27FC236}">
                <a16:creationId xmlns:a16="http://schemas.microsoft.com/office/drawing/2014/main" id="{5BCE7E2C-A064-4F41-8A7B-F91461DE220E}"/>
              </a:ext>
            </a:extLst>
          </p:cNvPr>
          <p:cNvSpPr txBox="1"/>
          <p:nvPr/>
        </p:nvSpPr>
        <p:spPr>
          <a:xfrm>
            <a:off x="5531223" y="1330993"/>
            <a:ext cx="2320158" cy="2523768"/>
          </a:xfrm>
          <a:prstGeom prst="rect">
            <a:avLst/>
          </a:prstGeom>
          <a:noFill/>
        </p:spPr>
        <p:txBody>
          <a:bodyPr wrap="square" rtlCol="0">
            <a:spAutoFit/>
          </a:bodyPr>
          <a:lstStyle/>
          <a:p>
            <a:pPr algn="l"/>
            <a:r>
              <a:rPr lang="en-US" sz="1400" b="1" i="0" dirty="0">
                <a:solidFill>
                  <a:srgbClr val="374151"/>
                </a:solidFill>
                <a:effectLst/>
                <a:latin typeface="Söhne"/>
              </a:rPr>
              <a:t>users effortlessly create tasks by inputting essential details such as task name, description, due date, and priority. These tasks are securely stored in the database, linked to unique user IDs for easy organization and retrieval.</a:t>
            </a:r>
          </a:p>
          <a:p>
            <a:br>
              <a:rPr lang="en-US" sz="1600" dirty="0"/>
            </a:br>
            <a:endParaRPr lang="en-US" sz="1600" b="1" dirty="0"/>
          </a:p>
        </p:txBody>
      </p:sp>
      <p:sp>
        <p:nvSpPr>
          <p:cNvPr id="22" name="Double Brace 21">
            <a:extLst>
              <a:ext uri="{FF2B5EF4-FFF2-40B4-BE49-F238E27FC236}">
                <a16:creationId xmlns:a16="http://schemas.microsoft.com/office/drawing/2014/main" id="{61DFFA6D-1D20-496E-B04E-C376B2F0CDC1}"/>
              </a:ext>
            </a:extLst>
          </p:cNvPr>
          <p:cNvSpPr/>
          <p:nvPr/>
        </p:nvSpPr>
        <p:spPr>
          <a:xfrm>
            <a:off x="807421" y="894075"/>
            <a:ext cx="2501153" cy="35272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dirty="0"/>
              <a:t>TASKS CREATION</a:t>
            </a:r>
          </a:p>
        </p:txBody>
      </p:sp>
      <p:sp>
        <p:nvSpPr>
          <p:cNvPr id="25" name="Double Brace 24">
            <a:extLst>
              <a:ext uri="{FF2B5EF4-FFF2-40B4-BE49-F238E27FC236}">
                <a16:creationId xmlns:a16="http://schemas.microsoft.com/office/drawing/2014/main" id="{3480D5FD-4DBD-4A49-9DE1-C4B687FE4A6D}"/>
              </a:ext>
            </a:extLst>
          </p:cNvPr>
          <p:cNvSpPr/>
          <p:nvPr/>
        </p:nvSpPr>
        <p:spPr>
          <a:xfrm>
            <a:off x="83019" y="4914209"/>
            <a:ext cx="1204278" cy="38298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200" dirty="0"/>
              <a:t>TASK’S SUB-STEPS </a:t>
            </a:r>
          </a:p>
        </p:txBody>
      </p:sp>
      <p:pic>
        <p:nvPicPr>
          <p:cNvPr id="26" name="Picture 25">
            <a:extLst>
              <a:ext uri="{FF2B5EF4-FFF2-40B4-BE49-F238E27FC236}">
                <a16:creationId xmlns:a16="http://schemas.microsoft.com/office/drawing/2014/main" id="{45A2E06D-1866-4E12-9D4A-BBEB9602FCB4}"/>
              </a:ext>
            </a:extLst>
          </p:cNvPr>
          <p:cNvPicPr>
            <a:picLocks noChangeAspect="1"/>
          </p:cNvPicPr>
          <p:nvPr/>
        </p:nvPicPr>
        <p:blipFill>
          <a:blip r:embed="rId2"/>
          <a:stretch>
            <a:fillRect/>
          </a:stretch>
        </p:blipFill>
        <p:spPr>
          <a:xfrm>
            <a:off x="5701129" y="3654324"/>
            <a:ext cx="6331464" cy="3203676"/>
          </a:xfrm>
          <a:prstGeom prst="rect">
            <a:avLst/>
          </a:prstGeom>
          <a:ln>
            <a:noFill/>
          </a:ln>
          <a:effectLst>
            <a:reflection blurRad="12700" stA="30000" endPos="30000" dist="5000" dir="5400000" sy="-100000" algn="bl" rotWithShape="0"/>
          </a:effectLst>
        </p:spPr>
      </p:pic>
      <p:pic>
        <p:nvPicPr>
          <p:cNvPr id="29" name="Picture 28">
            <a:extLst>
              <a:ext uri="{FF2B5EF4-FFF2-40B4-BE49-F238E27FC236}">
                <a16:creationId xmlns:a16="http://schemas.microsoft.com/office/drawing/2014/main" id="{E681DDA4-B5E0-4402-ADCF-5094D43C70AA}"/>
              </a:ext>
            </a:extLst>
          </p:cNvPr>
          <p:cNvPicPr>
            <a:picLocks noChangeAspect="1"/>
          </p:cNvPicPr>
          <p:nvPr/>
        </p:nvPicPr>
        <p:blipFill rotWithShape="1">
          <a:blip r:embed="rId3"/>
          <a:srcRect t="11060"/>
          <a:stretch/>
        </p:blipFill>
        <p:spPr>
          <a:xfrm>
            <a:off x="267239" y="1347827"/>
            <a:ext cx="5289578" cy="2646305"/>
          </a:xfrm>
          <a:prstGeom prst="rect">
            <a:avLst/>
          </a:prstGeom>
        </p:spPr>
      </p:pic>
      <p:pic>
        <p:nvPicPr>
          <p:cNvPr id="30" name="Picture 29">
            <a:extLst>
              <a:ext uri="{FF2B5EF4-FFF2-40B4-BE49-F238E27FC236}">
                <a16:creationId xmlns:a16="http://schemas.microsoft.com/office/drawing/2014/main" id="{6C853D2A-D072-44A2-9172-DC9BEB77A4D2}"/>
              </a:ext>
            </a:extLst>
          </p:cNvPr>
          <p:cNvPicPr>
            <a:picLocks noChangeAspect="1"/>
          </p:cNvPicPr>
          <p:nvPr/>
        </p:nvPicPr>
        <p:blipFill>
          <a:blip r:embed="rId4"/>
          <a:stretch>
            <a:fillRect/>
          </a:stretch>
        </p:blipFill>
        <p:spPr>
          <a:xfrm>
            <a:off x="136114" y="6050471"/>
            <a:ext cx="1098089" cy="617675"/>
          </a:xfrm>
          <a:prstGeom prst="rect">
            <a:avLst/>
          </a:prstGeom>
        </p:spPr>
      </p:pic>
      <p:sp>
        <p:nvSpPr>
          <p:cNvPr id="23" name="Double Brace 22">
            <a:extLst>
              <a:ext uri="{FF2B5EF4-FFF2-40B4-BE49-F238E27FC236}">
                <a16:creationId xmlns:a16="http://schemas.microsoft.com/office/drawing/2014/main" id="{C076AF5E-43F4-47AA-AD6A-301CD8DAF443}"/>
              </a:ext>
            </a:extLst>
          </p:cNvPr>
          <p:cNvSpPr/>
          <p:nvPr/>
        </p:nvSpPr>
        <p:spPr>
          <a:xfrm>
            <a:off x="7728844" y="3237506"/>
            <a:ext cx="2367655" cy="38298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dirty="0"/>
              <a:t>TASKS INSIGHTS</a:t>
            </a:r>
          </a:p>
        </p:txBody>
      </p:sp>
      <p:sp>
        <p:nvSpPr>
          <p:cNvPr id="5" name="Oval 4">
            <a:extLst>
              <a:ext uri="{FF2B5EF4-FFF2-40B4-BE49-F238E27FC236}">
                <a16:creationId xmlns:a16="http://schemas.microsoft.com/office/drawing/2014/main" id="{78A13969-25B5-44C3-931E-47A8B11C62E3}"/>
              </a:ext>
            </a:extLst>
          </p:cNvPr>
          <p:cNvSpPr/>
          <p:nvPr/>
        </p:nvSpPr>
        <p:spPr>
          <a:xfrm>
            <a:off x="7356343" y="5418667"/>
            <a:ext cx="495038" cy="372399"/>
          </a:xfrm>
          <a:prstGeom prst="ellipse">
            <a:avLst/>
          </a:prstGeom>
          <a:noFill/>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Double Brace 23">
            <a:extLst>
              <a:ext uri="{FF2B5EF4-FFF2-40B4-BE49-F238E27FC236}">
                <a16:creationId xmlns:a16="http://schemas.microsoft.com/office/drawing/2014/main" id="{CCB095E7-B2BA-4627-B207-48CDDB1E4E64}"/>
              </a:ext>
            </a:extLst>
          </p:cNvPr>
          <p:cNvSpPr/>
          <p:nvPr/>
        </p:nvSpPr>
        <p:spPr>
          <a:xfrm>
            <a:off x="5761097" y="6400672"/>
            <a:ext cx="1447423" cy="329985"/>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1400" dirty="0"/>
              <a:t>TASKS DELETION</a:t>
            </a:r>
          </a:p>
        </p:txBody>
      </p:sp>
      <p:cxnSp>
        <p:nvCxnSpPr>
          <p:cNvPr id="7" name="Connector: Curved 6">
            <a:extLst>
              <a:ext uri="{FF2B5EF4-FFF2-40B4-BE49-F238E27FC236}">
                <a16:creationId xmlns:a16="http://schemas.microsoft.com/office/drawing/2014/main" id="{1951AC25-0D24-473D-AC11-B5B476633DA8}"/>
              </a:ext>
            </a:extLst>
          </p:cNvPr>
          <p:cNvCxnSpPr>
            <a:cxnSpLocks/>
          </p:cNvCxnSpPr>
          <p:nvPr/>
        </p:nvCxnSpPr>
        <p:spPr>
          <a:xfrm rot="5400000" flipH="1" flipV="1">
            <a:off x="7028425" y="5838542"/>
            <a:ext cx="524751" cy="42979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28" name="Picture 27">
            <a:extLst>
              <a:ext uri="{FF2B5EF4-FFF2-40B4-BE49-F238E27FC236}">
                <a16:creationId xmlns:a16="http://schemas.microsoft.com/office/drawing/2014/main" id="{F880163E-3AEF-4035-A7BB-E2774FA40FEA}"/>
              </a:ext>
            </a:extLst>
          </p:cNvPr>
          <p:cNvPicPr>
            <a:picLocks noChangeAspect="1"/>
          </p:cNvPicPr>
          <p:nvPr/>
        </p:nvPicPr>
        <p:blipFill>
          <a:blip r:embed="rId5"/>
          <a:stretch>
            <a:fillRect/>
          </a:stretch>
        </p:blipFill>
        <p:spPr>
          <a:xfrm>
            <a:off x="153631" y="5393040"/>
            <a:ext cx="1080572" cy="607822"/>
          </a:xfrm>
          <a:prstGeom prst="rect">
            <a:avLst/>
          </a:prstGeom>
        </p:spPr>
      </p:pic>
    </p:spTree>
    <p:extLst>
      <p:ext uri="{BB962C8B-B14F-4D97-AF65-F5344CB8AC3E}">
        <p14:creationId xmlns:p14="http://schemas.microsoft.com/office/powerpoint/2010/main" val="366568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742330" y="54218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MANTASK PREVIEW</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660778" y="1227087"/>
            <a:ext cx="6400800" cy="512064"/>
          </a:xfrm>
        </p:spPr>
        <p:txBody>
          <a:bodyPr/>
          <a:lstStyle/>
          <a:p>
            <a:pPr algn="ctr"/>
            <a:r>
              <a:rPr lang="en-US" sz="1800" dirty="0">
                <a:solidFill>
                  <a:schemeClr val="accent6"/>
                </a:solidFill>
                <a:latin typeface="Sabon Next LT" panose="02000500000000000000" pitchFamily="2" charset="0"/>
                <a:cs typeface="Sabon Next LT" panose="02000500000000000000" pitchFamily="2" charset="0"/>
              </a:rPr>
              <a:t>Where our space took place</a:t>
            </a:r>
          </a:p>
        </p:txBody>
      </p:sp>
      <p:sp>
        <p:nvSpPr>
          <p:cNvPr id="4" name="TextBox 3">
            <a:extLst>
              <a:ext uri="{FF2B5EF4-FFF2-40B4-BE49-F238E27FC236}">
                <a16:creationId xmlns:a16="http://schemas.microsoft.com/office/drawing/2014/main" id="{EDC85FFA-8F8A-4DC6-B70D-005E1A5595FF}"/>
              </a:ext>
            </a:extLst>
          </p:cNvPr>
          <p:cNvSpPr txBox="1"/>
          <p:nvPr/>
        </p:nvSpPr>
        <p:spPr>
          <a:xfrm>
            <a:off x="2903744" y="4074652"/>
            <a:ext cx="2745722" cy="2308324"/>
          </a:xfrm>
          <a:prstGeom prst="rect">
            <a:avLst/>
          </a:prstGeom>
          <a:noFill/>
        </p:spPr>
        <p:txBody>
          <a:bodyPr wrap="square" rtlCol="0">
            <a:spAutoFit/>
          </a:bodyPr>
          <a:lstStyle/>
          <a:p>
            <a:pPr algn="r"/>
            <a:r>
              <a:rPr lang="en-US" b="1" dirty="0">
                <a:solidFill>
                  <a:srgbClr val="374151"/>
                </a:solidFill>
                <a:latin typeface="Söhne"/>
              </a:rPr>
              <a:t>A user can also edit any sub-step and either update it , or delete it entirely. All modifications are indeed connected to the database to maintain accurate connection between the frontend and the backend.</a:t>
            </a:r>
            <a:endParaRPr lang="en-US" b="1" dirty="0"/>
          </a:p>
        </p:txBody>
      </p:sp>
      <p:sp>
        <p:nvSpPr>
          <p:cNvPr id="10" name="TextBox 9">
            <a:extLst>
              <a:ext uri="{FF2B5EF4-FFF2-40B4-BE49-F238E27FC236}">
                <a16:creationId xmlns:a16="http://schemas.microsoft.com/office/drawing/2014/main" id="{5BCE7E2C-A064-4F41-8A7B-F91461DE220E}"/>
              </a:ext>
            </a:extLst>
          </p:cNvPr>
          <p:cNvSpPr txBox="1"/>
          <p:nvPr/>
        </p:nvSpPr>
        <p:spPr>
          <a:xfrm>
            <a:off x="5505392" y="1251603"/>
            <a:ext cx="2320158" cy="2308324"/>
          </a:xfrm>
          <a:prstGeom prst="rect">
            <a:avLst/>
          </a:prstGeom>
          <a:noFill/>
        </p:spPr>
        <p:txBody>
          <a:bodyPr wrap="square" rtlCol="0">
            <a:spAutoFit/>
          </a:bodyPr>
          <a:lstStyle/>
          <a:p>
            <a:pPr algn="l"/>
            <a:r>
              <a:rPr lang="en-US" sz="1600" b="1" dirty="0">
                <a:solidFill>
                  <a:srgbClr val="374151"/>
                </a:solidFill>
                <a:latin typeface="Söhne"/>
              </a:rPr>
              <a:t>U</a:t>
            </a:r>
            <a:r>
              <a:rPr lang="en-US" sz="1600" b="1" i="0" dirty="0">
                <a:solidFill>
                  <a:srgbClr val="374151"/>
                </a:solidFill>
                <a:effectLst/>
                <a:latin typeface="Söhne"/>
              </a:rPr>
              <a:t>sers can efficiently organize their tasks by creating sub-steps within each task. This feature enables users to break down complex tasks into manageable subtasks for better planning and execution.</a:t>
            </a:r>
            <a:endParaRPr lang="en-US" b="1" dirty="0"/>
          </a:p>
        </p:txBody>
      </p:sp>
      <p:sp>
        <p:nvSpPr>
          <p:cNvPr id="25" name="Double Brace 24">
            <a:extLst>
              <a:ext uri="{FF2B5EF4-FFF2-40B4-BE49-F238E27FC236}">
                <a16:creationId xmlns:a16="http://schemas.microsoft.com/office/drawing/2014/main" id="{3480D5FD-4DBD-4A49-9DE1-C4B687FE4A6D}"/>
              </a:ext>
            </a:extLst>
          </p:cNvPr>
          <p:cNvSpPr/>
          <p:nvPr/>
        </p:nvSpPr>
        <p:spPr>
          <a:xfrm>
            <a:off x="685158" y="923002"/>
            <a:ext cx="2962282" cy="382988"/>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sz="2000" dirty="0"/>
              <a:t>TASK’S SUB-STEPS </a:t>
            </a:r>
          </a:p>
        </p:txBody>
      </p:sp>
      <p:pic>
        <p:nvPicPr>
          <p:cNvPr id="30" name="Picture 29">
            <a:extLst>
              <a:ext uri="{FF2B5EF4-FFF2-40B4-BE49-F238E27FC236}">
                <a16:creationId xmlns:a16="http://schemas.microsoft.com/office/drawing/2014/main" id="{6C853D2A-D072-44A2-9172-DC9BEB77A4D2}"/>
              </a:ext>
            </a:extLst>
          </p:cNvPr>
          <p:cNvPicPr>
            <a:picLocks noChangeAspect="1"/>
          </p:cNvPicPr>
          <p:nvPr/>
        </p:nvPicPr>
        <p:blipFill rotWithShape="1">
          <a:blip r:embed="rId2"/>
          <a:srcRect l="6662" t="10074" r="8400" b="5972"/>
          <a:stretch/>
        </p:blipFill>
        <p:spPr>
          <a:xfrm>
            <a:off x="5694662" y="3582868"/>
            <a:ext cx="5948698" cy="3307339"/>
          </a:xfrm>
          <a:prstGeom prst="rect">
            <a:avLst/>
          </a:prstGeom>
        </p:spPr>
      </p:pic>
      <p:sp>
        <p:nvSpPr>
          <p:cNvPr id="23" name="Double Brace 22">
            <a:extLst>
              <a:ext uri="{FF2B5EF4-FFF2-40B4-BE49-F238E27FC236}">
                <a16:creationId xmlns:a16="http://schemas.microsoft.com/office/drawing/2014/main" id="{C076AF5E-43F4-47AA-AD6A-301CD8DAF443}"/>
              </a:ext>
            </a:extLst>
          </p:cNvPr>
          <p:cNvSpPr/>
          <p:nvPr/>
        </p:nvSpPr>
        <p:spPr>
          <a:xfrm>
            <a:off x="7757161" y="3153998"/>
            <a:ext cx="3886200" cy="38298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r>
              <a:rPr lang="en-US" dirty="0"/>
              <a:t>TASKS SUB-STEPS MANAGEMENT</a:t>
            </a:r>
          </a:p>
        </p:txBody>
      </p:sp>
      <p:pic>
        <p:nvPicPr>
          <p:cNvPr id="16" name="Picture 15">
            <a:extLst>
              <a:ext uri="{FF2B5EF4-FFF2-40B4-BE49-F238E27FC236}">
                <a16:creationId xmlns:a16="http://schemas.microsoft.com/office/drawing/2014/main" id="{496AE335-CEAD-4DF8-AF8B-476B0D04985B}"/>
              </a:ext>
            </a:extLst>
          </p:cNvPr>
          <p:cNvPicPr>
            <a:picLocks noChangeAspect="1"/>
          </p:cNvPicPr>
          <p:nvPr/>
        </p:nvPicPr>
        <p:blipFill rotWithShape="1">
          <a:blip r:embed="rId3"/>
          <a:srcRect t="4889" b="5791"/>
          <a:stretch/>
        </p:blipFill>
        <p:spPr>
          <a:xfrm>
            <a:off x="241304" y="1370066"/>
            <a:ext cx="5264088" cy="2644800"/>
          </a:xfrm>
          <a:prstGeom prst="rect">
            <a:avLst/>
          </a:prstGeom>
        </p:spPr>
      </p:pic>
    </p:spTree>
    <p:extLst>
      <p:ext uri="{BB962C8B-B14F-4D97-AF65-F5344CB8AC3E}">
        <p14:creationId xmlns:p14="http://schemas.microsoft.com/office/powerpoint/2010/main" val="2702694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101295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DATABASE EER DIAGRAM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Content Placeholder 8">
            <a:extLst>
              <a:ext uri="{FF2B5EF4-FFF2-40B4-BE49-F238E27FC236}">
                <a16:creationId xmlns:a16="http://schemas.microsoft.com/office/drawing/2014/main" id="{60232271-587D-4600-936B-F0A6DDE8565D}"/>
              </a:ext>
            </a:extLst>
          </p:cNvPr>
          <p:cNvPicPr>
            <a:picLocks noGrp="1" noChangeAspect="1"/>
          </p:cNvPicPr>
          <p:nvPr>
            <p:ph sz="half" idx="1"/>
          </p:nvPr>
        </p:nvPicPr>
        <p:blipFill>
          <a:blip r:embed="rId2"/>
          <a:stretch>
            <a:fillRect/>
          </a:stretch>
        </p:blipFill>
        <p:spPr>
          <a:xfrm>
            <a:off x="1764792" y="1781048"/>
            <a:ext cx="7887208" cy="4845418"/>
          </a:xfrm>
        </p:spPr>
      </p:pic>
    </p:spTree>
    <p:extLst>
      <p:ext uri="{BB962C8B-B14F-4D97-AF65-F5344CB8AC3E}">
        <p14:creationId xmlns:p14="http://schemas.microsoft.com/office/powerpoint/2010/main" val="2886474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55264" y="329184"/>
            <a:ext cx="7013448" cy="1627632"/>
          </a:xfrm>
        </p:spPr>
        <p:txBody>
          <a:bodyPr/>
          <a:lstStyle/>
          <a:p>
            <a:r>
              <a:rPr lang="en-US" dirty="0"/>
              <a:t>A Transition EXAMPLE; FROM RAW-PHP CODE INTO STORED PROCEDURES</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2478024" y="-82296"/>
            <a:ext cx="768096" cy="1627632"/>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377940" y="1322294"/>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E827373C-FEC9-4F81-886A-901A16236CD6}"/>
              </a:ext>
            </a:extLst>
          </p:cNvPr>
          <p:cNvPicPr>
            <a:picLocks noChangeAspect="1"/>
          </p:cNvPicPr>
          <p:nvPr/>
        </p:nvPicPr>
        <p:blipFill rotWithShape="1">
          <a:blip r:embed="rId2"/>
          <a:srcRect l="15543" t="33758" r="9307" b="45623"/>
          <a:stretch/>
        </p:blipFill>
        <p:spPr>
          <a:xfrm>
            <a:off x="448235" y="2448619"/>
            <a:ext cx="8641976" cy="1217766"/>
          </a:xfrm>
          <a:prstGeom prst="rect">
            <a:avLst/>
          </a:prstGeom>
          <a:ln>
            <a:solidFill>
              <a:schemeClr val="tx2"/>
            </a:solidFill>
          </a:ln>
        </p:spPr>
      </p:pic>
      <p:sp>
        <p:nvSpPr>
          <p:cNvPr id="10" name="TextBox 9">
            <a:extLst>
              <a:ext uri="{FF2B5EF4-FFF2-40B4-BE49-F238E27FC236}">
                <a16:creationId xmlns:a16="http://schemas.microsoft.com/office/drawing/2014/main" id="{383EAD9A-1194-4B62-A8B5-1FD060A906E0}"/>
              </a:ext>
            </a:extLst>
          </p:cNvPr>
          <p:cNvSpPr txBox="1"/>
          <p:nvPr/>
        </p:nvSpPr>
        <p:spPr>
          <a:xfrm>
            <a:off x="2608730" y="3648456"/>
            <a:ext cx="6687670" cy="923330"/>
          </a:xfrm>
          <a:prstGeom prst="rect">
            <a:avLst/>
          </a:prstGeom>
          <a:noFill/>
        </p:spPr>
        <p:txBody>
          <a:bodyPr wrap="square" rtlCol="0">
            <a:spAutoFit/>
          </a:bodyPr>
          <a:lstStyle/>
          <a:p>
            <a:r>
              <a:rPr lang="en-US" dirty="0"/>
              <a:t>This block of code is responsible for counting the number of tasks labelled as “pending” for now, using raw-php code and a direct implementation of query.</a:t>
            </a:r>
          </a:p>
        </p:txBody>
      </p:sp>
      <p:pic>
        <p:nvPicPr>
          <p:cNvPr id="14" name="Picture 13">
            <a:extLst>
              <a:ext uri="{FF2B5EF4-FFF2-40B4-BE49-F238E27FC236}">
                <a16:creationId xmlns:a16="http://schemas.microsoft.com/office/drawing/2014/main" id="{ECA8E2C2-938E-40E5-9B3C-CC2394ED6364}"/>
              </a:ext>
            </a:extLst>
          </p:cNvPr>
          <p:cNvPicPr>
            <a:picLocks noChangeAspect="1"/>
          </p:cNvPicPr>
          <p:nvPr/>
        </p:nvPicPr>
        <p:blipFill rotWithShape="1">
          <a:blip r:embed="rId3"/>
          <a:srcRect l="20690" t="60077" b="9021"/>
          <a:stretch/>
        </p:blipFill>
        <p:spPr>
          <a:xfrm>
            <a:off x="363323" y="4840907"/>
            <a:ext cx="7180225" cy="1855694"/>
          </a:xfrm>
          <a:prstGeom prst="rect">
            <a:avLst/>
          </a:prstGeom>
          <a:ln>
            <a:solidFill>
              <a:schemeClr val="accent6"/>
            </a:solidFill>
          </a:ln>
        </p:spPr>
      </p:pic>
      <p:sp>
        <p:nvSpPr>
          <p:cNvPr id="16" name="TextBox 15">
            <a:extLst>
              <a:ext uri="{FF2B5EF4-FFF2-40B4-BE49-F238E27FC236}">
                <a16:creationId xmlns:a16="http://schemas.microsoft.com/office/drawing/2014/main" id="{79737A1E-FFEA-4BCD-9C33-16D785383030}"/>
              </a:ext>
            </a:extLst>
          </p:cNvPr>
          <p:cNvSpPr txBox="1"/>
          <p:nvPr/>
        </p:nvSpPr>
        <p:spPr>
          <a:xfrm>
            <a:off x="7627922" y="5034859"/>
            <a:ext cx="4093178" cy="1200329"/>
          </a:xfrm>
          <a:prstGeom prst="rect">
            <a:avLst/>
          </a:prstGeom>
          <a:noFill/>
        </p:spPr>
        <p:txBody>
          <a:bodyPr wrap="square" rtlCol="0">
            <a:spAutoFit/>
          </a:bodyPr>
          <a:lstStyle/>
          <a:p>
            <a:pPr marL="285750" indent="-285750">
              <a:buFont typeface="Wingdings" panose="05000000000000000000" pitchFamily="2" charset="2"/>
              <a:buChar char="ß"/>
            </a:pPr>
            <a:r>
              <a:rPr lang="en-US" dirty="0"/>
              <a:t>After transitioning into the use of stored procedures, here lies the result.</a:t>
            </a:r>
          </a:p>
          <a:p>
            <a:pPr marL="285750" indent="-285750">
              <a:buFont typeface="Wingdings" panose="05000000000000000000" pitchFamily="2" charset="2"/>
              <a:buChar char="ß"/>
            </a:pPr>
            <a:endParaRPr lang="en-US" dirty="0"/>
          </a:p>
          <a:p>
            <a:r>
              <a:rPr lang="en-US" dirty="0"/>
              <a:t>Yet, what happened behind the scenes ?</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{87A2C9D8-898C-4581-8095-604529570D76}tf78438558_win32</Template>
  <TotalTime>544</TotalTime>
  <Words>954</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Rubik SemiBold</vt:lpstr>
      <vt:lpstr>Sabon Next LT</vt:lpstr>
      <vt:lpstr>Söhne</vt:lpstr>
      <vt:lpstr>Wingdings</vt:lpstr>
      <vt:lpstr>Office Theme</vt:lpstr>
      <vt:lpstr>STORED PROCEDURES </vt:lpstr>
      <vt:lpstr>AGENDA</vt:lpstr>
      <vt:lpstr>Introduction</vt:lpstr>
      <vt:lpstr>MANTASK PREVIEW</vt:lpstr>
      <vt:lpstr>MANTASK PREVIEW</vt:lpstr>
      <vt:lpstr>MANTASK PREVIEW</vt:lpstr>
      <vt:lpstr>MANTASK PREVIEW</vt:lpstr>
      <vt:lpstr>DATABASE EER DIAGRAM</vt:lpstr>
      <vt:lpstr>A Transition EXAMPLE; FROM RAW-PHP CODE INTO STORED PROCEDURES</vt:lpstr>
      <vt:lpstr>A Transition EXAMPLE; FROM RAW-PHP CODE INTO STORED PROCEDURES</vt:lpstr>
      <vt:lpstr>Key Points in THE Transition </vt:lpstr>
      <vt:lpstr>EXTENDED ADVANTAGES </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 </dc:title>
  <dc:subject/>
  <dc:creator>Ashraf Swaidan</dc:creator>
  <cp:lastModifiedBy>Ashraf Swaidan</cp:lastModifiedBy>
  <cp:revision>24</cp:revision>
  <dcterms:created xsi:type="dcterms:W3CDTF">2023-12-28T09:53:49Z</dcterms:created>
  <dcterms:modified xsi:type="dcterms:W3CDTF">2023-12-29T11:06:54Z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