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88" r:id="rId3"/>
    <p:sldId id="259" r:id="rId4"/>
    <p:sldId id="312" r:id="rId5"/>
    <p:sldId id="313" r:id="rId6"/>
    <p:sldId id="315" r:id="rId7"/>
    <p:sldId id="314" r:id="rId8"/>
    <p:sldId id="317" r:id="rId9"/>
    <p:sldId id="316" r:id="rId10"/>
    <p:sldId id="295" r:id="rId11"/>
  </p:sldIdLst>
  <p:sldSz cx="9144000" cy="5143500" type="screen16x9"/>
  <p:notesSz cx="6858000" cy="9144000"/>
  <p:embeddedFontLst>
    <p:embeddedFont>
      <p:font typeface="Arial Black" panose="020B0A04020102020204" pitchFamily="34" charset="0"/>
      <p:bold r:id="rId13"/>
    </p:embeddedFont>
    <p:embeddedFont>
      <p:font typeface="Arial Rounded MT Bold" panose="020F0704030504030204" pitchFamily="34" charset="0"/>
      <p:regular r:id="rId14"/>
    </p:embeddedFont>
    <p:embeddedFont>
      <p:font typeface="Bahnschrift Light" panose="020B0502040204020203" pitchFamily="34" charset="0"/>
      <p:regular r:id="rId15"/>
    </p:embeddedFont>
    <p:embeddedFont>
      <p:font typeface="Cousine"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8C8"/>
    <a:srgbClr val="12AEBE"/>
    <a:srgbClr val="FFFF85"/>
    <a:srgbClr val="F070B3"/>
    <a:srgbClr val="FFA7E2"/>
    <a:srgbClr val="FF66CC"/>
    <a:srgbClr val="F29C9C"/>
    <a:srgbClr val="B48900"/>
    <a:srgbClr val="05FF9A"/>
    <a:srgbClr val="80E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0" d="100"/>
          <a:sy n="100" d="100"/>
        </p:scale>
        <p:origin x="9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cf8a1b89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cf8a1b89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08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43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764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53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511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6">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90600" y="2430780"/>
            <a:ext cx="7136400" cy="17098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EMBEDDED SYSTEMS PROJECT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69150" y="1432761"/>
            <a:ext cx="7205700" cy="17458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800" dirty="0"/>
              <a:t>ThankYou</a:t>
            </a:r>
            <a:endParaRPr sz="4800"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80701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3"/>
          <p:cNvSpPr txBox="1">
            <a:spLocks noGrp="1"/>
          </p:cNvSpPr>
          <p:nvPr>
            <p:ph type="title"/>
          </p:nvPr>
        </p:nvSpPr>
        <p:spPr>
          <a:xfrm>
            <a:off x="914400" y="473197"/>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u="sng" dirty="0"/>
              <a:t>TEAM PRESENTATION</a:t>
            </a:r>
            <a:r>
              <a:rPr lang="en" sz="2800" dirty="0"/>
              <a:t>:</a:t>
            </a:r>
            <a:endParaRPr sz="2800" dirty="0"/>
          </a:p>
        </p:txBody>
      </p:sp>
      <p:sp>
        <p:nvSpPr>
          <p:cNvPr id="510" name="Google Shape;510;p4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512" name="Google Shape;512;p43"/>
          <p:cNvSpPr txBox="1"/>
          <p:nvPr/>
        </p:nvSpPr>
        <p:spPr>
          <a:xfrm>
            <a:off x="3293726" y="1491106"/>
            <a:ext cx="1745274" cy="96437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PAMIDI MOHAMMAD ASHRAF</a:t>
            </a: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S20210020303</a:t>
            </a:r>
            <a:endParaRPr dirty="0">
              <a:solidFill>
                <a:srgbClr val="FFFF85"/>
              </a:solidFill>
              <a:latin typeface="Cousine"/>
              <a:ea typeface="Cousine"/>
              <a:cs typeface="Cousine"/>
              <a:sym typeface="Cousine"/>
            </a:endParaRPr>
          </a:p>
        </p:txBody>
      </p:sp>
      <p:sp>
        <p:nvSpPr>
          <p:cNvPr id="2" name="Google Shape;512;p43">
            <a:extLst>
              <a:ext uri="{FF2B5EF4-FFF2-40B4-BE49-F238E27FC236}">
                <a16:creationId xmlns:a16="http://schemas.microsoft.com/office/drawing/2014/main" id="{80EBBDAE-3FBB-FB7C-301C-03B53A4ECE33}"/>
              </a:ext>
            </a:extLst>
          </p:cNvPr>
          <p:cNvSpPr txBox="1"/>
          <p:nvPr/>
        </p:nvSpPr>
        <p:spPr>
          <a:xfrm>
            <a:off x="6032528" y="1467508"/>
            <a:ext cx="1555215" cy="96437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SANDEEP NIDAMANURI</a:t>
            </a: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S20210020300</a:t>
            </a:r>
            <a:endParaRPr dirty="0">
              <a:solidFill>
                <a:srgbClr val="FFFF85"/>
              </a:solidFill>
              <a:latin typeface="Cousine"/>
              <a:ea typeface="Cousine"/>
              <a:cs typeface="Cousine"/>
              <a:sym typeface="Cousine"/>
            </a:endParaRPr>
          </a:p>
        </p:txBody>
      </p:sp>
      <p:sp>
        <p:nvSpPr>
          <p:cNvPr id="3" name="Google Shape;512;p43">
            <a:extLst>
              <a:ext uri="{FF2B5EF4-FFF2-40B4-BE49-F238E27FC236}">
                <a16:creationId xmlns:a16="http://schemas.microsoft.com/office/drawing/2014/main" id="{7FC34223-0CED-49FD-133D-ABBC5E8A75EA}"/>
              </a:ext>
            </a:extLst>
          </p:cNvPr>
          <p:cNvSpPr txBox="1"/>
          <p:nvPr/>
        </p:nvSpPr>
        <p:spPr>
          <a:xfrm>
            <a:off x="3382720" y="3100564"/>
            <a:ext cx="1555215" cy="96009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PRAVEEN KUMAR </a:t>
            </a:r>
          </a:p>
          <a:p>
            <a:pPr marL="0" lvl="0" indent="0" algn="ctr" rtl="0">
              <a:spcBef>
                <a:spcPts val="0"/>
              </a:spcBef>
              <a:spcAft>
                <a:spcPts val="0"/>
              </a:spcAft>
              <a:buNone/>
            </a:pPr>
            <a:endParaRPr lang="en" dirty="0">
              <a:solidFill>
                <a:schemeClr val="lt1"/>
              </a:solidFill>
              <a:latin typeface="Cousine"/>
              <a:ea typeface="Cousine"/>
              <a:cs typeface="Cousine"/>
              <a:sym typeface="Cousine"/>
            </a:endParaRP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S20210020313</a:t>
            </a:r>
            <a:endParaRPr dirty="0">
              <a:solidFill>
                <a:srgbClr val="FFFF85"/>
              </a:solidFill>
              <a:latin typeface="Cousine"/>
              <a:ea typeface="Cousine"/>
              <a:cs typeface="Cousine"/>
              <a:sym typeface="Cousine"/>
            </a:endParaRPr>
          </a:p>
        </p:txBody>
      </p:sp>
      <p:sp>
        <p:nvSpPr>
          <p:cNvPr id="4" name="Google Shape;512;p43">
            <a:extLst>
              <a:ext uri="{FF2B5EF4-FFF2-40B4-BE49-F238E27FC236}">
                <a16:creationId xmlns:a16="http://schemas.microsoft.com/office/drawing/2014/main" id="{1E168AF4-B7AE-95F9-6006-465040AC5F18}"/>
              </a:ext>
            </a:extLst>
          </p:cNvPr>
          <p:cNvSpPr txBox="1"/>
          <p:nvPr/>
        </p:nvSpPr>
        <p:spPr>
          <a:xfrm>
            <a:off x="6032528" y="3096283"/>
            <a:ext cx="1555215" cy="96437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J MOHIT NAGA VARDHA GANESH</a:t>
            </a: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S20210020283</a:t>
            </a:r>
            <a:endParaRPr dirty="0">
              <a:solidFill>
                <a:srgbClr val="FFFF85"/>
              </a:solidFill>
              <a:latin typeface="Cousine"/>
              <a:ea typeface="Cousine"/>
              <a:cs typeface="Cousine"/>
              <a:sym typeface="Cousine"/>
            </a:endParaRPr>
          </a:p>
        </p:txBody>
      </p:sp>
      <p:sp>
        <p:nvSpPr>
          <p:cNvPr id="21" name="Google Shape;279;p28">
            <a:extLst>
              <a:ext uri="{FF2B5EF4-FFF2-40B4-BE49-F238E27FC236}">
                <a16:creationId xmlns:a16="http://schemas.microsoft.com/office/drawing/2014/main" id="{6E211713-B562-FA62-9184-5F2900AF1004}"/>
              </a:ext>
            </a:extLst>
          </p:cNvPr>
          <p:cNvSpPr/>
          <p:nvPr/>
        </p:nvSpPr>
        <p:spPr>
          <a:xfrm>
            <a:off x="255756" y="626087"/>
            <a:ext cx="424823" cy="361689"/>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9" name="Picture 15" descr="Stethoscope sign sticker style icon">
            <a:extLst>
              <a:ext uri="{FF2B5EF4-FFF2-40B4-BE49-F238E27FC236}">
                <a16:creationId xmlns:a16="http://schemas.microsoft.com/office/drawing/2014/main" id="{0E284589-F82B-00F0-B1DB-AD47C71738C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781" b="79025" l="10000" r="90000">
                        <a14:foregroundMark x1="39000" y1="15741" x2="39000" y2="15741"/>
                        <a14:foregroundMark x1="32400" y1="17778" x2="32400" y2="17778"/>
                      </a14:backgroundRemoval>
                    </a14:imgEffect>
                  </a14:imgLayer>
                </a14:imgProps>
              </a:ext>
              <a:ext uri="{28A0092B-C50C-407E-A947-70E740481C1C}">
                <a14:useLocalDpi xmlns:a14="http://schemas.microsoft.com/office/drawing/2010/main" val="0"/>
              </a:ext>
            </a:extLst>
          </a:blip>
          <a:srcRect b="12195"/>
          <a:stretch/>
        </p:blipFill>
        <p:spPr bwMode="auto">
          <a:xfrm flipH="1">
            <a:off x="47136" y="1199608"/>
            <a:ext cx="3662635" cy="297682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6">
            <a:extLst>
              <a:ext uri="{FF2B5EF4-FFF2-40B4-BE49-F238E27FC236}">
                <a16:creationId xmlns:a16="http://schemas.microsoft.com/office/drawing/2014/main" id="{F3C45098-7977-76AF-D060-A57B2C96223C}"/>
              </a:ext>
            </a:extLst>
          </p:cNvPr>
          <p:cNvSpPr>
            <a:spLocks noChangeArrowheads="1"/>
          </p:cNvSpPr>
          <p:nvPr/>
        </p:nvSpPr>
        <p:spPr bwMode="auto">
          <a:xfrm flipH="1">
            <a:off x="210038" y="-3534619"/>
            <a:ext cx="45719"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900" b="0" i="0" u="none" strike="noStrike" cap="none" normalizeH="0" baseline="0">
                <a:ln>
                  <a:noFill/>
                </a:ln>
                <a:solidFill>
                  <a:srgbClr val="111224"/>
                </a:solidFill>
                <a:effectLst/>
                <a:latin typeface="MuseoSans300Regular"/>
              </a:rPr>
            </a:br>
            <a:endParaRPr kumimoji="0" lang="en-US" altLang="en-US" sz="900" b="0" i="0" u="none" strike="noStrike" cap="none" normalizeH="0" baseline="0">
              <a:ln>
                <a:noFill/>
              </a:ln>
              <a:solidFill>
                <a:srgbClr val="111224"/>
              </a:solidFill>
              <a:effectLst/>
              <a:latin typeface="MuseoSans300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2B2D6D1-B323-8338-CBEF-0B01FBA9855E}"/>
              </a:ext>
            </a:extLst>
          </p:cNvPr>
          <p:cNvSpPr txBox="1"/>
          <p:nvPr/>
        </p:nvSpPr>
        <p:spPr>
          <a:xfrm>
            <a:off x="4737495" y="526111"/>
            <a:ext cx="2179320" cy="461665"/>
          </a:xfrm>
          <a:prstGeom prst="rect">
            <a:avLst/>
          </a:prstGeom>
          <a:noFill/>
        </p:spPr>
        <p:txBody>
          <a:bodyPr wrap="square" rtlCol="0">
            <a:spAutoFit/>
          </a:bodyPr>
          <a:lstStyle/>
          <a:p>
            <a:pPr algn="ctr"/>
            <a:r>
              <a:rPr lang="en-IN" sz="2400" dirty="0">
                <a:solidFill>
                  <a:srgbClr val="FFFF00"/>
                </a:solidFill>
                <a:latin typeface="Arial Rounded MT Bold" panose="020F0704030504030204" pitchFamily="34" charset="0"/>
              </a:rPr>
              <a:t>TEAM 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69149" y="1318461"/>
            <a:ext cx="7389991" cy="187550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5400" dirty="0">
                <a:solidFill>
                  <a:schemeClr val="accent3"/>
                </a:solidFill>
              </a:rPr>
              <a:t>1.		</a:t>
            </a:r>
            <a:r>
              <a:rPr lang="en-IN" dirty="0">
                <a:solidFill>
                  <a:schemeClr val="bg1">
                    <a:lumMod val="95000"/>
                  </a:schemeClr>
                </a:solidFill>
              </a:rPr>
              <a:t>Remote Health				monitoring system</a:t>
            </a:r>
            <a:endParaRPr sz="5400" dirty="0">
              <a:solidFill>
                <a:schemeClr val="bg1">
                  <a:lumMod val="95000"/>
                </a:schemeClr>
              </a:solidFill>
            </a:endParaRPr>
          </a:p>
          <a:p>
            <a:pPr marL="0" lvl="0" indent="0" algn="l" rtl="0">
              <a:spcBef>
                <a:spcPts val="0"/>
              </a:spcBef>
              <a:spcAft>
                <a:spcPts val="0"/>
              </a:spcAft>
              <a:buNone/>
            </a:pPr>
            <a:r>
              <a:rPr lang="en-IN" sz="2800" dirty="0"/>
              <a:t>	</a:t>
            </a:r>
            <a:endParaRPr sz="2800"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02165" y="1200030"/>
            <a:ext cx="8739670" cy="3486270"/>
          </a:xfrm>
        </p:spPr>
        <p:txBody>
          <a:bodyPr/>
          <a:lstStyle/>
          <a:p>
            <a:pPr marL="285750" indent="-285750">
              <a:buClr>
                <a:srgbClr val="FFFF00"/>
              </a:buClr>
              <a:buFont typeface="Arial" panose="020B0604020202020204" pitchFamily="34" charset="0"/>
              <a:buChar char="•"/>
            </a:pPr>
            <a:r>
              <a:rPr lang="en-US" sz="1800" dirty="0">
                <a:solidFill>
                  <a:schemeClr val="bg1"/>
                </a:solidFill>
              </a:rPr>
              <a:t>Most heart diseases are associated with and reflected by the sound that the heart produces, and one of the easiest and cheapest ways of diagnosing cardiac dysfunction is by Heart auscultation i.e. listening to the heart sound. </a:t>
            </a:r>
            <a:br>
              <a:rPr lang="en-US" sz="1800" dirty="0">
                <a:solidFill>
                  <a:schemeClr val="bg1"/>
                </a:solidFill>
              </a:rPr>
            </a:br>
            <a:br>
              <a:rPr lang="en-US" sz="1800" dirty="0">
                <a:solidFill>
                  <a:schemeClr val="bg1"/>
                </a:solidFill>
              </a:rPr>
            </a:br>
            <a:r>
              <a:rPr lang="en-US" sz="1800" dirty="0">
                <a:solidFill>
                  <a:schemeClr val="bg1"/>
                </a:solidFill>
              </a:rPr>
              <a:t>	Now if we are talking about traditional auscultation, that requires experience and good listening skills. That is why in this project we thought to build an electronic stethoscope that will be able to get the heart rate of the human body and we can display the data in a Bluetooth-based serial terminal window. And there is an ECG Module to get the electrogram of the heart.</a:t>
            </a:r>
            <a:br>
              <a:rPr lang="en-US" sz="1800" dirty="0">
                <a:solidFill>
                  <a:schemeClr val="bg1"/>
                </a:solidFill>
              </a:rPr>
            </a:br>
            <a:endParaRPr lang="en-IN" sz="18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640080" y="137160"/>
            <a:ext cx="7059930" cy="584775"/>
          </a:xfrm>
          <a:prstGeom prst="rect">
            <a:avLst/>
          </a:prstGeom>
          <a:noFill/>
        </p:spPr>
        <p:txBody>
          <a:bodyPr wrap="square" rtlCol="0">
            <a:spAutoFit/>
          </a:bodyPr>
          <a:lstStyle/>
          <a:p>
            <a:pPr algn="ctr"/>
            <a:r>
              <a:rPr lang="en-US" sz="3200" b="1" u="sng" dirty="0">
                <a:solidFill>
                  <a:schemeClr val="bg1"/>
                </a:solidFill>
              </a:rPr>
              <a:t>ABSTRACT:</a:t>
            </a:r>
            <a:endParaRPr lang="en-IN" sz="3200" dirty="0"/>
          </a:p>
        </p:txBody>
      </p:sp>
      <p:sp>
        <p:nvSpPr>
          <p:cNvPr id="9" name="Google Shape;277;p28">
            <a:extLst>
              <a:ext uri="{FF2B5EF4-FFF2-40B4-BE49-F238E27FC236}">
                <a16:creationId xmlns:a16="http://schemas.microsoft.com/office/drawing/2014/main" id="{EC5BE0F4-2D18-F083-9696-6BC9DBA4D49E}"/>
              </a:ext>
            </a:extLst>
          </p:cNvPr>
          <p:cNvSpPr/>
          <p:nvPr/>
        </p:nvSpPr>
        <p:spPr>
          <a:xfrm>
            <a:off x="5483371" y="283755"/>
            <a:ext cx="379274" cy="34480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14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50507" y="1102934"/>
            <a:ext cx="8642985" cy="3964366"/>
          </a:xfrm>
        </p:spPr>
        <p:txBody>
          <a:bodyPr/>
          <a:lstStyle/>
          <a:p>
            <a:pPr marL="285750" indent="-285750">
              <a:buClr>
                <a:srgbClr val="FFFF00"/>
              </a:buClr>
              <a:buFont typeface="Arial" panose="020B0604020202020204" pitchFamily="34" charset="0"/>
              <a:buChar char="•"/>
            </a:pPr>
            <a:r>
              <a:rPr lang="en-US" sz="1600" dirty="0">
                <a:solidFill>
                  <a:schemeClr val="bg1"/>
                </a:solidFill>
              </a:rPr>
              <a:t>In this project the heart rate of the subject is been converted into electrical signals. These sound waves of the patient is being recorded through the microphone and this microphone helps the sound waves which enter into the control board. </a:t>
            </a:r>
            <a:br>
              <a:rPr lang="en-US" sz="1600" dirty="0">
                <a:solidFill>
                  <a:schemeClr val="bg1"/>
                </a:solidFill>
              </a:rPr>
            </a:br>
            <a:br>
              <a:rPr lang="en-US" sz="1600" dirty="0">
                <a:solidFill>
                  <a:schemeClr val="bg1"/>
                </a:solidFill>
              </a:rPr>
            </a:br>
            <a:r>
              <a:rPr lang="en-US" sz="1600" dirty="0">
                <a:solidFill>
                  <a:schemeClr val="bg1"/>
                </a:solidFill>
              </a:rPr>
              <a:t>		These sound waves are amplified using amplifier. Those amplified signal is sent to the controller. The controller has the code where we can determine the electrical signal’s heart rate. Arduino uno sends the signal to the Bluetooth where it can be controlled by any android or iOS device where the output can be seen in the respected device. </a:t>
            </a:r>
            <a:br>
              <a:rPr lang="en-US" sz="1600" dirty="0">
                <a:solidFill>
                  <a:schemeClr val="bg1"/>
                </a:solidFill>
              </a:rPr>
            </a:br>
            <a:br>
              <a:rPr lang="en-US" sz="1600" dirty="0">
                <a:solidFill>
                  <a:schemeClr val="bg1"/>
                </a:solidFill>
              </a:rPr>
            </a:br>
            <a:r>
              <a:rPr lang="en-US" sz="1600" dirty="0">
                <a:solidFill>
                  <a:schemeClr val="bg1"/>
                </a:solidFill>
              </a:rPr>
              <a:t>		The ECG module takes the heart signal and displays it in the serial monitor of the Arduino IDE.</a:t>
            </a:r>
            <a:endParaRPr lang="en-IN" sz="16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377190" y="137160"/>
            <a:ext cx="8389620" cy="584775"/>
          </a:xfrm>
          <a:prstGeom prst="rect">
            <a:avLst/>
          </a:prstGeom>
          <a:noFill/>
        </p:spPr>
        <p:txBody>
          <a:bodyPr wrap="square" rtlCol="0">
            <a:spAutoFit/>
          </a:bodyPr>
          <a:lstStyle/>
          <a:p>
            <a:pPr algn="ctr"/>
            <a:r>
              <a:rPr lang="en-US" sz="3200" b="1" u="sng" dirty="0">
                <a:solidFill>
                  <a:schemeClr val="bg1"/>
                </a:solidFill>
              </a:rPr>
              <a:t>JUSTIFICATION:</a:t>
            </a:r>
            <a:endParaRPr lang="en-IN" sz="3200" dirty="0"/>
          </a:p>
        </p:txBody>
      </p:sp>
      <p:sp>
        <p:nvSpPr>
          <p:cNvPr id="2" name="Google Shape;275;p28">
            <a:extLst>
              <a:ext uri="{FF2B5EF4-FFF2-40B4-BE49-F238E27FC236}">
                <a16:creationId xmlns:a16="http://schemas.microsoft.com/office/drawing/2014/main" id="{6D5EEC04-A25F-3C09-1D17-E676DF46BFFA}"/>
              </a:ext>
            </a:extLst>
          </p:cNvPr>
          <p:cNvSpPr/>
          <p:nvPr/>
        </p:nvSpPr>
        <p:spPr>
          <a:xfrm>
            <a:off x="2303172" y="137159"/>
            <a:ext cx="531468" cy="584775"/>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56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6;p28">
            <a:extLst>
              <a:ext uri="{FF2B5EF4-FFF2-40B4-BE49-F238E27FC236}">
                <a16:creationId xmlns:a16="http://schemas.microsoft.com/office/drawing/2014/main" id="{8BEA458A-07BC-50DB-46C9-A508689E9722}"/>
              </a:ext>
            </a:extLst>
          </p:cNvPr>
          <p:cNvSpPr/>
          <p:nvPr/>
        </p:nvSpPr>
        <p:spPr>
          <a:xfrm rot="1333379">
            <a:off x="2405245" y="186464"/>
            <a:ext cx="454964" cy="48909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453C1102-0E78-F67B-19CC-4499FE4FC022}"/>
              </a:ext>
            </a:extLst>
          </p:cNvPr>
          <p:cNvSpPr>
            <a:spLocks noGrp="1"/>
          </p:cNvSpPr>
          <p:nvPr>
            <p:ph type="title"/>
          </p:nvPr>
        </p:nvSpPr>
        <p:spPr>
          <a:xfrm>
            <a:off x="1636488" y="44539"/>
            <a:ext cx="6312983" cy="772947"/>
          </a:xfrm>
        </p:spPr>
        <p:txBody>
          <a:bodyPr/>
          <a:lstStyle/>
          <a:p>
            <a:pPr algn="ctr"/>
            <a:r>
              <a:rPr lang="en-IN" sz="3200" b="1" u="sng" dirty="0">
                <a:latin typeface="Arial" panose="020B0604020202020204" pitchFamily="34" charset="0"/>
                <a:cs typeface="Arial" panose="020B0604020202020204" pitchFamily="34" charset="0"/>
              </a:rPr>
              <a:t>BLOCK DIAGRAM</a:t>
            </a:r>
            <a:r>
              <a:rPr lang="en-IN" sz="3200" b="1" dirty="0">
                <a:latin typeface="Arial" panose="020B0604020202020204" pitchFamily="34" charset="0"/>
                <a:cs typeface="Arial" panose="020B0604020202020204" pitchFamily="34" charset="0"/>
              </a:rPr>
              <a:t>:</a:t>
            </a:r>
          </a:p>
        </p:txBody>
      </p:sp>
      <p:sp>
        <p:nvSpPr>
          <p:cNvPr id="5" name="Slide Number Placeholder 4">
            <a:extLst>
              <a:ext uri="{FF2B5EF4-FFF2-40B4-BE49-F238E27FC236}">
                <a16:creationId xmlns:a16="http://schemas.microsoft.com/office/drawing/2014/main" id="{05D2320A-36A8-C3FD-E2F7-9C9701FFFC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Rectangle: Rounded Corners 2">
            <a:extLst>
              <a:ext uri="{FF2B5EF4-FFF2-40B4-BE49-F238E27FC236}">
                <a16:creationId xmlns:a16="http://schemas.microsoft.com/office/drawing/2014/main" id="{02D05F39-ED21-43C0-6A2A-CF089A7E99C8}"/>
              </a:ext>
            </a:extLst>
          </p:cNvPr>
          <p:cNvSpPr/>
          <p:nvPr/>
        </p:nvSpPr>
        <p:spPr>
          <a:xfrm>
            <a:off x="3497580" y="2251057"/>
            <a:ext cx="2148840" cy="1318260"/>
          </a:xfrm>
          <a:prstGeom prst="roundRect">
            <a:avLst/>
          </a:prstGeom>
          <a:noFill/>
          <a:ln>
            <a:prstDash val="lgDashDotDot"/>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3200" dirty="0">
                <a:solidFill>
                  <a:srgbClr val="FFFF00"/>
                </a:solidFill>
                <a:latin typeface="Arial Rounded MT Bold" panose="020F0704030504030204" pitchFamily="34" charset="0"/>
              </a:rPr>
              <a:t>Arduino UNO</a:t>
            </a:r>
          </a:p>
        </p:txBody>
      </p:sp>
      <p:sp>
        <p:nvSpPr>
          <p:cNvPr id="7" name="Rectangle: Rounded Corners 6">
            <a:extLst>
              <a:ext uri="{FF2B5EF4-FFF2-40B4-BE49-F238E27FC236}">
                <a16:creationId xmlns:a16="http://schemas.microsoft.com/office/drawing/2014/main" id="{15146068-FA86-4FEA-0BA8-A9EABD7050F6}"/>
              </a:ext>
            </a:extLst>
          </p:cNvPr>
          <p:cNvSpPr/>
          <p:nvPr/>
        </p:nvSpPr>
        <p:spPr>
          <a:xfrm>
            <a:off x="3400331" y="904788"/>
            <a:ext cx="1171669" cy="959047"/>
          </a:xfrm>
          <a:prstGeom prst="roundRect">
            <a:avLst/>
          </a:prstGeom>
          <a:solidFill>
            <a:srgbClr val="05FF9A"/>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Bluetooth Module</a:t>
            </a:r>
          </a:p>
        </p:txBody>
      </p:sp>
      <p:sp>
        <p:nvSpPr>
          <p:cNvPr id="8" name="Rectangle: Rounded Corners 7">
            <a:extLst>
              <a:ext uri="{FF2B5EF4-FFF2-40B4-BE49-F238E27FC236}">
                <a16:creationId xmlns:a16="http://schemas.microsoft.com/office/drawing/2014/main" id="{54A7F083-5CF9-70BD-1EB5-06A8971C1EE0}"/>
              </a:ext>
            </a:extLst>
          </p:cNvPr>
          <p:cNvSpPr/>
          <p:nvPr/>
        </p:nvSpPr>
        <p:spPr>
          <a:xfrm>
            <a:off x="1461058" y="1951140"/>
            <a:ext cx="1171669" cy="959047"/>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solidFill>
                  <a:srgbClr val="FFFFFF"/>
                </a:solidFill>
                <a:latin typeface="Arial Black" panose="020B0A04020102020204" pitchFamily="34" charset="0"/>
                <a:cs typeface="Cousine"/>
                <a:sym typeface="Cousine"/>
              </a:rPr>
              <a:t>Stethoscope chest piece</a:t>
            </a:r>
          </a:p>
          <a:p>
            <a:pPr algn="ctr"/>
            <a:endParaRPr lang="en-IN" sz="10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366EB7A3-70C8-8247-2835-CCF0C1F9DABE}"/>
              </a:ext>
            </a:extLst>
          </p:cNvPr>
          <p:cNvSpPr/>
          <p:nvPr/>
        </p:nvSpPr>
        <p:spPr>
          <a:xfrm>
            <a:off x="1985385" y="3433272"/>
            <a:ext cx="1171669" cy="959047"/>
          </a:xfrm>
          <a:prstGeom prst="roundRect">
            <a:avLst/>
          </a:prstGeom>
          <a:solidFill>
            <a:srgbClr val="F070B3"/>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Microphone</a:t>
            </a:r>
          </a:p>
        </p:txBody>
      </p:sp>
      <p:sp>
        <p:nvSpPr>
          <p:cNvPr id="30" name="Rectangle: Rounded Corners 29">
            <a:extLst>
              <a:ext uri="{FF2B5EF4-FFF2-40B4-BE49-F238E27FC236}">
                <a16:creationId xmlns:a16="http://schemas.microsoft.com/office/drawing/2014/main" id="{4428F9A8-D247-8681-CCA1-427D3B4267D9}"/>
              </a:ext>
            </a:extLst>
          </p:cNvPr>
          <p:cNvSpPr/>
          <p:nvPr/>
        </p:nvSpPr>
        <p:spPr>
          <a:xfrm>
            <a:off x="6372327" y="1336815"/>
            <a:ext cx="1171669" cy="959047"/>
          </a:xfrm>
          <a:prstGeom prst="roundRect">
            <a:avLst/>
          </a:prstGeom>
          <a:solidFill>
            <a:srgbClr val="B48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Android UI</a:t>
            </a:r>
          </a:p>
        </p:txBody>
      </p:sp>
      <p:cxnSp>
        <p:nvCxnSpPr>
          <p:cNvPr id="50" name="Connector: Curved 49">
            <a:extLst>
              <a:ext uri="{FF2B5EF4-FFF2-40B4-BE49-F238E27FC236}">
                <a16:creationId xmlns:a16="http://schemas.microsoft.com/office/drawing/2014/main" id="{11DB5079-5B89-AB91-7E24-50735546A375}"/>
              </a:ext>
            </a:extLst>
          </p:cNvPr>
          <p:cNvCxnSpPr>
            <a:stCxn id="7" idx="2"/>
            <a:endCxn id="3" idx="0"/>
          </p:cNvCxnSpPr>
          <p:nvPr/>
        </p:nvCxnSpPr>
        <p:spPr>
          <a:xfrm rot="16200000" flipH="1">
            <a:off x="4085472" y="1764529"/>
            <a:ext cx="387222" cy="585834"/>
          </a:xfrm>
          <a:prstGeom prst="curvedConnector3">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9B1D979-4C95-BA54-B150-C784AA278E87}"/>
              </a:ext>
            </a:extLst>
          </p:cNvPr>
          <p:cNvCxnSpPr>
            <a:stCxn id="7" idx="3"/>
            <a:endCxn id="30" idx="1"/>
          </p:cNvCxnSpPr>
          <p:nvPr/>
        </p:nvCxnSpPr>
        <p:spPr>
          <a:xfrm>
            <a:off x="4572000" y="1384312"/>
            <a:ext cx="1800327" cy="432027"/>
          </a:xfrm>
          <a:prstGeom prst="curvedConnector3">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 name="Connector: Curved 8">
            <a:extLst>
              <a:ext uri="{FF2B5EF4-FFF2-40B4-BE49-F238E27FC236}">
                <a16:creationId xmlns:a16="http://schemas.microsoft.com/office/drawing/2014/main" id="{0B9CA35A-2016-E5F2-D0AD-E99BB4D001E0}"/>
              </a:ext>
            </a:extLst>
          </p:cNvPr>
          <p:cNvCxnSpPr>
            <a:stCxn id="8" idx="3"/>
            <a:endCxn id="28" idx="1"/>
          </p:cNvCxnSpPr>
          <p:nvPr/>
        </p:nvCxnSpPr>
        <p:spPr>
          <a:xfrm flipH="1">
            <a:off x="1985385" y="2430664"/>
            <a:ext cx="647342" cy="1482132"/>
          </a:xfrm>
          <a:prstGeom prst="curvedConnector5">
            <a:avLst>
              <a:gd name="adj1" fmla="val -35314"/>
              <a:gd name="adj2" fmla="val 50000"/>
              <a:gd name="adj3" fmla="val 135314"/>
            </a:avLst>
          </a:prstGeom>
          <a:ln>
            <a:solidFill>
              <a:srgbClr val="FFFF00"/>
            </a:solidFill>
            <a:tailEnd type="triangle"/>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977725F7-B6DC-D11C-780D-985CA4EE2497}"/>
              </a:ext>
            </a:extLst>
          </p:cNvPr>
          <p:cNvCxnSpPr>
            <a:stCxn id="28" idx="3"/>
            <a:endCxn id="3" idx="2"/>
          </p:cNvCxnSpPr>
          <p:nvPr/>
        </p:nvCxnSpPr>
        <p:spPr>
          <a:xfrm flipV="1">
            <a:off x="3157054" y="3569317"/>
            <a:ext cx="1414946" cy="343479"/>
          </a:xfrm>
          <a:prstGeom prst="curvedConnector2">
            <a:avLst/>
          </a:prstGeom>
          <a:ln>
            <a:solidFill>
              <a:srgbClr val="FFFF00"/>
            </a:solidFill>
            <a:tailEnd type="triangle"/>
          </a:ln>
        </p:spPr>
        <p:style>
          <a:lnRef idx="2">
            <a:schemeClr val="dk1"/>
          </a:lnRef>
          <a:fillRef idx="0">
            <a:schemeClr val="dk1"/>
          </a:fillRef>
          <a:effectRef idx="1">
            <a:schemeClr val="dk1"/>
          </a:effectRef>
          <a:fontRef idx="minor">
            <a:schemeClr val="tx1"/>
          </a:fontRef>
        </p:style>
      </p:cxnSp>
      <p:sp>
        <p:nvSpPr>
          <p:cNvPr id="33" name="Rectangle: Rounded Corners 32">
            <a:extLst>
              <a:ext uri="{FF2B5EF4-FFF2-40B4-BE49-F238E27FC236}">
                <a16:creationId xmlns:a16="http://schemas.microsoft.com/office/drawing/2014/main" id="{AE512FF2-896A-BE5B-1674-B0D06319A95B}"/>
              </a:ext>
            </a:extLst>
          </p:cNvPr>
          <p:cNvSpPr/>
          <p:nvPr/>
        </p:nvSpPr>
        <p:spPr>
          <a:xfrm>
            <a:off x="5401113" y="3878529"/>
            <a:ext cx="1171669" cy="959047"/>
          </a:xfrm>
          <a:prstGeom prst="roundRect">
            <a:avLst/>
          </a:prstGeom>
          <a:solidFill>
            <a:srgbClr val="12AEB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ECG MODULE</a:t>
            </a:r>
          </a:p>
        </p:txBody>
      </p:sp>
      <p:cxnSp>
        <p:nvCxnSpPr>
          <p:cNvPr id="36" name="Connector: Curved 35">
            <a:extLst>
              <a:ext uri="{FF2B5EF4-FFF2-40B4-BE49-F238E27FC236}">
                <a16:creationId xmlns:a16="http://schemas.microsoft.com/office/drawing/2014/main" id="{0D9F0298-F94F-1F03-0301-5E705E9BCDDD}"/>
              </a:ext>
            </a:extLst>
          </p:cNvPr>
          <p:cNvCxnSpPr>
            <a:stCxn id="33" idx="0"/>
            <a:endCxn id="3" idx="3"/>
          </p:cNvCxnSpPr>
          <p:nvPr/>
        </p:nvCxnSpPr>
        <p:spPr>
          <a:xfrm rot="16200000" flipV="1">
            <a:off x="5332513" y="3224094"/>
            <a:ext cx="968342" cy="340528"/>
          </a:xfrm>
          <a:prstGeom prst="curvedConnector2">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sp>
        <p:nvSpPr>
          <p:cNvPr id="40" name="Rectangle: Rounded Corners 39">
            <a:extLst>
              <a:ext uri="{FF2B5EF4-FFF2-40B4-BE49-F238E27FC236}">
                <a16:creationId xmlns:a16="http://schemas.microsoft.com/office/drawing/2014/main" id="{068944AC-8F24-308E-FBBF-BF26A9885126}"/>
              </a:ext>
            </a:extLst>
          </p:cNvPr>
          <p:cNvSpPr/>
          <p:nvPr/>
        </p:nvSpPr>
        <p:spPr>
          <a:xfrm>
            <a:off x="7031641" y="2687017"/>
            <a:ext cx="1171669" cy="959047"/>
          </a:xfrm>
          <a:prstGeom prst="roundRect">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Arduino IDE</a:t>
            </a:r>
          </a:p>
        </p:txBody>
      </p:sp>
      <p:cxnSp>
        <p:nvCxnSpPr>
          <p:cNvPr id="44" name="Connector: Curved 43">
            <a:extLst>
              <a:ext uri="{FF2B5EF4-FFF2-40B4-BE49-F238E27FC236}">
                <a16:creationId xmlns:a16="http://schemas.microsoft.com/office/drawing/2014/main" id="{5E2EC6D0-57B1-E296-04E5-138DA582BAE5}"/>
              </a:ext>
            </a:extLst>
          </p:cNvPr>
          <p:cNvCxnSpPr>
            <a:stCxn id="33" idx="3"/>
            <a:endCxn id="40" idx="1"/>
          </p:cNvCxnSpPr>
          <p:nvPr/>
        </p:nvCxnSpPr>
        <p:spPr>
          <a:xfrm flipV="1">
            <a:off x="6572782" y="3166541"/>
            <a:ext cx="458859" cy="1191512"/>
          </a:xfrm>
          <a:prstGeom prst="curvedConnector3">
            <a:avLst/>
          </a:prstGeom>
          <a:ln>
            <a:solidFill>
              <a:srgbClr val="FFFF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6487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 name="Title 6">
            <a:extLst>
              <a:ext uri="{FF2B5EF4-FFF2-40B4-BE49-F238E27FC236}">
                <a16:creationId xmlns:a16="http://schemas.microsoft.com/office/drawing/2014/main" id="{4E5CD122-BF47-434A-7D45-19705E7E9FDE}"/>
              </a:ext>
            </a:extLst>
          </p:cNvPr>
          <p:cNvSpPr>
            <a:spLocks noGrp="1"/>
          </p:cNvSpPr>
          <p:nvPr>
            <p:ph type="title"/>
          </p:nvPr>
        </p:nvSpPr>
        <p:spPr>
          <a:xfrm>
            <a:off x="320190" y="162526"/>
            <a:ext cx="8229600" cy="683293"/>
          </a:xfrm>
        </p:spPr>
        <p:txBody>
          <a:bodyPr/>
          <a:lstStyle/>
          <a:p>
            <a:pPr algn="ctr"/>
            <a:r>
              <a:rPr lang="en-IN" sz="3200" b="1" u="sng" dirty="0"/>
              <a:t>COMPONENTS</a:t>
            </a:r>
            <a:r>
              <a:rPr lang="en-IN" sz="3200" b="1" dirty="0"/>
              <a:t>:</a:t>
            </a:r>
          </a:p>
        </p:txBody>
      </p:sp>
      <p:graphicFrame>
        <p:nvGraphicFramePr>
          <p:cNvPr id="9" name="Table 8">
            <a:extLst>
              <a:ext uri="{FF2B5EF4-FFF2-40B4-BE49-F238E27FC236}">
                <a16:creationId xmlns:a16="http://schemas.microsoft.com/office/drawing/2014/main" id="{D78F189F-AA7A-9BFC-6E9A-A947FC2F1DA0}"/>
              </a:ext>
            </a:extLst>
          </p:cNvPr>
          <p:cNvGraphicFramePr>
            <a:graphicFrameLocks noGrp="1"/>
          </p:cNvGraphicFramePr>
          <p:nvPr>
            <p:extLst>
              <p:ext uri="{D42A27DB-BD31-4B8C-83A1-F6EECF244321}">
                <p14:modId xmlns:p14="http://schemas.microsoft.com/office/powerpoint/2010/main" val="2162595627"/>
              </p:ext>
            </p:extLst>
          </p:nvPr>
        </p:nvGraphicFramePr>
        <p:xfrm>
          <a:off x="599190" y="1005840"/>
          <a:ext cx="7950600" cy="3799873"/>
        </p:xfrm>
        <a:graphic>
          <a:graphicData uri="http://schemas.openxmlformats.org/drawingml/2006/table">
            <a:tbl>
              <a:tblPr>
                <a:noFill/>
                <a:tableStyleId>{FC55EEA4-988B-492D-99E5-9B07CBB69424}</a:tableStyleId>
              </a:tblPr>
              <a:tblGrid>
                <a:gridCol w="4506210">
                  <a:extLst>
                    <a:ext uri="{9D8B030D-6E8A-4147-A177-3AD203B41FA5}">
                      <a16:colId xmlns:a16="http://schemas.microsoft.com/office/drawing/2014/main" val="2437719311"/>
                    </a:ext>
                  </a:extLst>
                </a:gridCol>
                <a:gridCol w="3444390">
                  <a:extLst>
                    <a:ext uri="{9D8B030D-6E8A-4147-A177-3AD203B41FA5}">
                      <a16:colId xmlns:a16="http://schemas.microsoft.com/office/drawing/2014/main" val="3269510946"/>
                    </a:ext>
                  </a:extLst>
                </a:gridCol>
              </a:tblGrid>
              <a:tr h="439222">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HARDWARE</a:t>
                      </a: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SOFTWARE</a:t>
                      </a:r>
                      <a:endParaRPr sz="1800" b="0" dirty="0">
                        <a:solidFill>
                          <a:schemeClr val="tx1"/>
                        </a:solidFill>
                        <a:latin typeface="Cousine"/>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extLst>
                  <a:ext uri="{0D108BD9-81ED-4DB2-BD59-A6C34878D82A}">
                    <a16:rowId xmlns:a16="http://schemas.microsoft.com/office/drawing/2014/main" val="3019239677"/>
                  </a:ext>
                </a:extLst>
              </a:tr>
              <a:tr h="3360651">
                <a:tc>
                  <a:txBody>
                    <a:bodyPr/>
                    <a:lstStyle/>
                    <a:p>
                      <a:pPr marL="285750" lvl="0" indent="-285750" algn="l" rtl="0">
                        <a:spcBef>
                          <a:spcPts val="0"/>
                        </a:spcBef>
                        <a:spcAft>
                          <a:spcPts val="0"/>
                        </a:spcAft>
                        <a:buClr>
                          <a:srgbClr val="FFFF85"/>
                        </a:buClr>
                        <a:buFont typeface="Arial" panose="020B0604020202020204" pitchFamily="34" charset="0"/>
                        <a:buChar char="•"/>
                      </a:pPr>
                      <a:endParaRPr lang="en" sz="1600" dirty="0">
                        <a:solidFill>
                          <a:srgbClr val="FFFFFF"/>
                        </a:solidFill>
                        <a:latin typeface="Cousine"/>
                        <a:ea typeface="Cousine"/>
                        <a:cs typeface="Cousine"/>
                        <a:sym typeface="Cousine"/>
                      </a:endParaRPr>
                    </a:p>
                    <a:p>
                      <a:pPr marL="285750" lvl="0" indent="-285750" algn="l" rtl="0">
                        <a:spcBef>
                          <a:spcPts val="0"/>
                        </a:spcBef>
                        <a:spcAft>
                          <a:spcPts val="0"/>
                        </a:spcAft>
                        <a:buClr>
                          <a:srgbClr val="FFFF85"/>
                        </a:buClr>
                        <a:buFont typeface="Arial" panose="020B0604020202020204" pitchFamily="34" charset="0"/>
                        <a:buChar char="•"/>
                      </a:pPr>
                      <a:r>
                        <a:rPr lang="en" sz="1600" dirty="0">
                          <a:solidFill>
                            <a:srgbClr val="FFFFFF"/>
                          </a:solidFill>
                          <a:latin typeface="Cousine"/>
                          <a:ea typeface="Cousine"/>
                          <a:cs typeface="Cousine"/>
                          <a:sym typeface="Cousine"/>
                        </a:rPr>
                        <a:t>Arduino UNO</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Bluetooth Module HC-05</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Sound sensor</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Breadboard</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Stethoscope chest piece</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Jumper Wires</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ECG Module</a:t>
                      </a:r>
                    </a:p>
                  </a:txBody>
                  <a:tcPr marL="91425" marR="91425" marT="68575" marB="68575">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tc>
                  <a:txBody>
                    <a:bodyPr/>
                    <a:lstStyle/>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Arduino IDE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Bluetooth interface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App/Web interface</a:t>
                      </a:r>
                    </a:p>
                  </a:txBody>
                  <a:tcPr marL="91425" marR="91425" marT="252000" marB="68575">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solidFill>
                      <a:srgbClr val="FFFFFF">
                        <a:alpha val="14620"/>
                      </a:srgbClr>
                    </a:solidFill>
                  </a:tcPr>
                </a:tc>
                <a:extLst>
                  <a:ext uri="{0D108BD9-81ED-4DB2-BD59-A6C34878D82A}">
                    <a16:rowId xmlns:a16="http://schemas.microsoft.com/office/drawing/2014/main" val="2189038179"/>
                  </a:ext>
                </a:extLst>
              </a:tr>
            </a:tbl>
          </a:graphicData>
        </a:graphic>
      </p:graphicFrame>
      <p:sp>
        <p:nvSpPr>
          <p:cNvPr id="10" name="Google Shape;280;p28">
            <a:extLst>
              <a:ext uri="{FF2B5EF4-FFF2-40B4-BE49-F238E27FC236}">
                <a16:creationId xmlns:a16="http://schemas.microsoft.com/office/drawing/2014/main" id="{3F3F265E-3E22-3291-FBC4-2B7D1B76B72F}"/>
              </a:ext>
            </a:extLst>
          </p:cNvPr>
          <p:cNvSpPr/>
          <p:nvPr/>
        </p:nvSpPr>
        <p:spPr>
          <a:xfrm>
            <a:off x="2312383" y="319994"/>
            <a:ext cx="575597" cy="368355"/>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20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 name="Title 6">
            <a:extLst>
              <a:ext uri="{FF2B5EF4-FFF2-40B4-BE49-F238E27FC236}">
                <a16:creationId xmlns:a16="http://schemas.microsoft.com/office/drawing/2014/main" id="{4E5CD122-BF47-434A-7D45-19705E7E9FDE}"/>
              </a:ext>
            </a:extLst>
          </p:cNvPr>
          <p:cNvSpPr>
            <a:spLocks noGrp="1"/>
          </p:cNvSpPr>
          <p:nvPr>
            <p:ph type="title"/>
          </p:nvPr>
        </p:nvSpPr>
        <p:spPr>
          <a:xfrm>
            <a:off x="320190" y="162526"/>
            <a:ext cx="8229600" cy="683293"/>
          </a:xfrm>
        </p:spPr>
        <p:txBody>
          <a:bodyPr/>
          <a:lstStyle/>
          <a:p>
            <a:pPr algn="ctr"/>
            <a:r>
              <a:rPr lang="en-IN" sz="3200" b="1" u="sng" dirty="0"/>
              <a:t>Mid evaluation outputs</a:t>
            </a:r>
            <a:r>
              <a:rPr lang="en-IN" sz="3200" b="1" dirty="0"/>
              <a:t>:</a:t>
            </a:r>
          </a:p>
        </p:txBody>
      </p:sp>
      <p:sp>
        <p:nvSpPr>
          <p:cNvPr id="10" name="Google Shape;280;p28">
            <a:extLst>
              <a:ext uri="{FF2B5EF4-FFF2-40B4-BE49-F238E27FC236}">
                <a16:creationId xmlns:a16="http://schemas.microsoft.com/office/drawing/2014/main" id="{3F3F265E-3E22-3291-FBC4-2B7D1B76B72F}"/>
              </a:ext>
            </a:extLst>
          </p:cNvPr>
          <p:cNvSpPr/>
          <p:nvPr/>
        </p:nvSpPr>
        <p:spPr>
          <a:xfrm>
            <a:off x="811243" y="319994"/>
            <a:ext cx="575597" cy="368355"/>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9C85038-1BE6-972F-B665-CDD594724FF5}"/>
              </a:ext>
            </a:extLst>
          </p:cNvPr>
          <p:cNvPicPr>
            <a:picLocks noChangeAspect="1"/>
          </p:cNvPicPr>
          <p:nvPr/>
        </p:nvPicPr>
        <p:blipFill>
          <a:blip r:embed="rId3"/>
          <a:stretch>
            <a:fillRect/>
          </a:stretch>
        </p:blipFill>
        <p:spPr>
          <a:xfrm>
            <a:off x="453812" y="1371600"/>
            <a:ext cx="4118188" cy="309372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CBB0C0A-6D09-FE72-4771-145B9308F99E}"/>
              </a:ext>
            </a:extLst>
          </p:cNvPr>
          <p:cNvPicPr>
            <a:picLocks noChangeAspect="1"/>
          </p:cNvPicPr>
          <p:nvPr/>
        </p:nvPicPr>
        <p:blipFill rotWithShape="1">
          <a:blip r:embed="rId4"/>
          <a:srcRect l="2820" t="1187" r="5259" b="7783"/>
          <a:stretch/>
        </p:blipFill>
        <p:spPr>
          <a:xfrm>
            <a:off x="4823460" y="1371600"/>
            <a:ext cx="3972946" cy="309600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6231B56-152C-61FC-B96D-8E33CC3D1DEC}"/>
              </a:ext>
            </a:extLst>
          </p:cNvPr>
          <p:cNvSpPr txBox="1"/>
          <p:nvPr/>
        </p:nvSpPr>
        <p:spPr>
          <a:xfrm>
            <a:off x="1386840" y="908654"/>
            <a:ext cx="2446020" cy="400110"/>
          </a:xfrm>
          <a:prstGeom prst="rect">
            <a:avLst/>
          </a:prstGeom>
          <a:noFill/>
        </p:spPr>
        <p:txBody>
          <a:bodyPr wrap="square" rtlCol="0">
            <a:spAutoFit/>
          </a:bodyPr>
          <a:lstStyle/>
          <a:p>
            <a:r>
              <a:rPr lang="en-IN" sz="2000" b="1" dirty="0">
                <a:solidFill>
                  <a:srgbClr val="FFFF00"/>
                </a:solidFill>
                <a:latin typeface="Bahnschrift Light" panose="020B0502040204020203" pitchFamily="34" charset="0"/>
              </a:rPr>
              <a:t>ECG Module output:</a:t>
            </a:r>
          </a:p>
        </p:txBody>
      </p:sp>
      <p:sp>
        <p:nvSpPr>
          <p:cNvPr id="8" name="TextBox 7">
            <a:extLst>
              <a:ext uri="{FF2B5EF4-FFF2-40B4-BE49-F238E27FC236}">
                <a16:creationId xmlns:a16="http://schemas.microsoft.com/office/drawing/2014/main" id="{259EDBBF-C718-E0DC-2A16-FBA0AA87DB2B}"/>
              </a:ext>
            </a:extLst>
          </p:cNvPr>
          <p:cNvSpPr txBox="1"/>
          <p:nvPr/>
        </p:nvSpPr>
        <p:spPr>
          <a:xfrm>
            <a:off x="5753100" y="908654"/>
            <a:ext cx="1729740" cy="400110"/>
          </a:xfrm>
          <a:prstGeom prst="rect">
            <a:avLst/>
          </a:prstGeom>
          <a:noFill/>
        </p:spPr>
        <p:txBody>
          <a:bodyPr wrap="square" rtlCol="0">
            <a:spAutoFit/>
          </a:bodyPr>
          <a:lstStyle/>
          <a:p>
            <a:r>
              <a:rPr lang="en-IN" sz="2000" b="1" dirty="0">
                <a:solidFill>
                  <a:srgbClr val="FFFF00"/>
                </a:solidFill>
                <a:latin typeface="Bahnschrift Light" panose="020B0502040204020203" pitchFamily="34" charset="0"/>
              </a:rPr>
              <a:t>Heart rate:</a:t>
            </a:r>
          </a:p>
        </p:txBody>
      </p:sp>
    </p:spTree>
    <p:extLst>
      <p:ext uri="{BB962C8B-B14F-4D97-AF65-F5344CB8AC3E}">
        <p14:creationId xmlns:p14="http://schemas.microsoft.com/office/powerpoint/2010/main" val="156120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5457FE-4F72-9152-0CC3-C8988A4B58AD}"/>
              </a:ext>
            </a:extLst>
          </p:cNvPr>
          <p:cNvSpPr txBox="1"/>
          <p:nvPr/>
        </p:nvSpPr>
        <p:spPr>
          <a:xfrm>
            <a:off x="632460" y="1257300"/>
            <a:ext cx="8001000" cy="1077218"/>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 Outputs for pre-evaluation –</a:t>
            </a:r>
          </a:p>
          <a:p>
            <a:pPr marL="285750" indent="-285750">
              <a:buClr>
                <a:srgbClr val="FFFF00"/>
              </a:buClr>
              <a:buFont typeface="Wingdings" panose="05000000000000000000" pitchFamily="2" charset="2"/>
              <a:buChar char="ü"/>
            </a:pPr>
            <a:endParaRPr lang="en-IN" sz="1600" dirty="0">
              <a:solidFill>
                <a:schemeClr val="bg1"/>
              </a:solidFill>
              <a:latin typeface="Cousine" panose="020B0604020202020204" charset="0"/>
              <a:cs typeface="Cousine" panose="020B0604020202020204" charset="0"/>
            </a:endParaRPr>
          </a:p>
          <a:p>
            <a:pPr lvl="7">
              <a:buClr>
                <a:srgbClr val="FFFF00"/>
              </a:buClr>
            </a:pPr>
            <a:r>
              <a:rPr lang="en-IN" sz="1600" dirty="0">
                <a:solidFill>
                  <a:schemeClr val="bg1"/>
                </a:solidFill>
                <a:latin typeface="Cousine" panose="020B0604020202020204" charset="0"/>
                <a:cs typeface="Cousine" panose="020B0604020202020204" charset="0"/>
              </a:rPr>
              <a:t>	Implementing the wireless stethoscope which checks and</a:t>
            </a:r>
          </a:p>
          <a:p>
            <a:pPr lvl="7">
              <a:buClr>
                <a:srgbClr val="FFFF00"/>
              </a:buClr>
            </a:pPr>
            <a:r>
              <a:rPr lang="en-IN" sz="1600" dirty="0">
                <a:solidFill>
                  <a:schemeClr val="bg1"/>
                </a:solidFill>
                <a:latin typeface="Cousine" panose="020B0604020202020204" charset="0"/>
                <a:cs typeface="Cousine" panose="020B0604020202020204" charset="0"/>
              </a:rPr>
              <a:t>	gives the heart rate also adding the ECG module to it.</a:t>
            </a:r>
          </a:p>
        </p:txBody>
      </p:sp>
      <p:sp>
        <p:nvSpPr>
          <p:cNvPr id="8" name="TextBox 7">
            <a:extLst>
              <a:ext uri="{FF2B5EF4-FFF2-40B4-BE49-F238E27FC236}">
                <a16:creationId xmlns:a16="http://schemas.microsoft.com/office/drawing/2014/main" id="{1E57D0E4-73F5-9596-0A60-BDDF7BEA79EF}"/>
              </a:ext>
            </a:extLst>
          </p:cNvPr>
          <p:cNvSpPr txBox="1"/>
          <p:nvPr/>
        </p:nvSpPr>
        <p:spPr>
          <a:xfrm>
            <a:off x="2042160" y="187672"/>
            <a:ext cx="5882640" cy="461665"/>
          </a:xfrm>
          <a:prstGeom prst="rect">
            <a:avLst/>
          </a:prstGeom>
          <a:noFill/>
        </p:spPr>
        <p:txBody>
          <a:bodyPr wrap="square" rtlCol="0">
            <a:spAutoFit/>
          </a:bodyPr>
          <a:lstStyle/>
          <a:p>
            <a:r>
              <a:rPr lang="en-IN" sz="2400" b="1" u="sng" dirty="0">
                <a:solidFill>
                  <a:schemeClr val="bg1"/>
                </a:solidFill>
                <a:latin typeface="Cousine" panose="020B0604020202020204" charset="0"/>
                <a:cs typeface="Cousine" panose="020B0604020202020204" charset="0"/>
              </a:rPr>
              <a:t>Phase Wise Implementation</a:t>
            </a:r>
            <a:r>
              <a:rPr lang="en-IN" sz="2400" b="1" dirty="0">
                <a:solidFill>
                  <a:schemeClr val="bg1"/>
                </a:solidFill>
                <a:latin typeface="Cousine" panose="020B0604020202020204" charset="0"/>
                <a:cs typeface="Cousine" panose="020B0604020202020204" charset="0"/>
              </a:rPr>
              <a:t>:</a:t>
            </a:r>
            <a:endParaRPr lang="en-IN" sz="2400" b="1" dirty="0"/>
          </a:p>
        </p:txBody>
      </p:sp>
      <p:sp>
        <p:nvSpPr>
          <p:cNvPr id="9" name="TextBox 8">
            <a:extLst>
              <a:ext uri="{FF2B5EF4-FFF2-40B4-BE49-F238E27FC236}">
                <a16:creationId xmlns:a16="http://schemas.microsoft.com/office/drawing/2014/main" id="{0D052396-D2A9-132E-274E-75955510E85E}"/>
              </a:ext>
            </a:extLst>
          </p:cNvPr>
          <p:cNvSpPr txBox="1"/>
          <p:nvPr/>
        </p:nvSpPr>
        <p:spPr>
          <a:xfrm>
            <a:off x="632460" y="2811780"/>
            <a:ext cx="8001000" cy="1077218"/>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Phase-II: Outputs for final evaluation –</a:t>
            </a:r>
          </a:p>
          <a:p>
            <a:pPr marL="285750" indent="-285750">
              <a:buClr>
                <a:srgbClr val="FFFF00"/>
              </a:buClr>
              <a:buFont typeface="Wingdings" panose="05000000000000000000" pitchFamily="2" charset="2"/>
              <a:buChar char="ü"/>
            </a:pPr>
            <a:endParaRPr lang="en-IN" sz="1600" dirty="0">
              <a:solidFill>
                <a:schemeClr val="bg1"/>
              </a:solidFill>
              <a:latin typeface="Cousine" panose="020B0604020202020204" charset="0"/>
              <a:cs typeface="Cousine" panose="020B0604020202020204" charset="0"/>
            </a:endParaRPr>
          </a:p>
          <a:p>
            <a:pPr>
              <a:buClr>
                <a:srgbClr val="FFFF00"/>
              </a:buClr>
            </a:pPr>
            <a:r>
              <a:rPr lang="en-IN" sz="1600" dirty="0">
                <a:solidFill>
                  <a:schemeClr val="bg1"/>
                </a:solidFill>
                <a:latin typeface="Cousine" panose="020B0604020202020204" charset="0"/>
                <a:cs typeface="Cousine" panose="020B0604020202020204" charset="0"/>
              </a:rPr>
              <a:t>	Implementing the wireless stethoscope which will be 	capable of user interface.</a:t>
            </a:r>
          </a:p>
        </p:txBody>
      </p:sp>
      <p:sp>
        <p:nvSpPr>
          <p:cNvPr id="10" name="Google Shape;278;p28">
            <a:extLst>
              <a:ext uri="{FF2B5EF4-FFF2-40B4-BE49-F238E27FC236}">
                <a16:creationId xmlns:a16="http://schemas.microsoft.com/office/drawing/2014/main" id="{5B844C92-24FF-7080-DD63-25836A2E908C}"/>
              </a:ext>
            </a:extLst>
          </p:cNvPr>
          <p:cNvSpPr/>
          <p:nvPr/>
        </p:nvSpPr>
        <p:spPr>
          <a:xfrm>
            <a:off x="1503852" y="246349"/>
            <a:ext cx="387310" cy="3443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548705"/>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405</Words>
  <Application>Microsoft Office PowerPoint</Application>
  <PresentationFormat>On-screen Show (16:9)</PresentationFormat>
  <Paragraphs>58</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Bahnschrift Light</vt:lpstr>
      <vt:lpstr>Cousine</vt:lpstr>
      <vt:lpstr>MuseoSans300Regular</vt:lpstr>
      <vt:lpstr>Arial Rounded MT Bold</vt:lpstr>
      <vt:lpstr>Wingdings</vt:lpstr>
      <vt:lpstr>Arial</vt:lpstr>
      <vt:lpstr>Arial Black</vt:lpstr>
      <vt:lpstr>Valentine template</vt:lpstr>
      <vt:lpstr>EMBEDDED SYSTEMS PROJECT</vt:lpstr>
      <vt:lpstr>TEAM PRESENTATION:</vt:lpstr>
      <vt:lpstr>1.  Remote Health    monitoring system  </vt:lpstr>
      <vt:lpstr>Most heart diseases are associated with and reflected by the sound that the heart produces, and one of the easiest and cheapest ways of diagnosing cardiac dysfunction is by Heart auscultation i.e. listening to the heart sound.    Now if we are talking about traditional auscultation, that requires experience and good listening skills. That is why in this project we thought to build an electronic stethoscope that will be able to get the heart rate of the human body and we can display the data in a Bluetooth-based serial terminal window. And there is an ECG Module to get the electrogram of the heart. </vt:lpstr>
      <vt:lpstr>In this project the heart rate of the subject is been converted into electrical signals. These sound waves of the patient is being recorded through the microphone and this microphone helps the sound waves which enter into the control board.     These sound waves are amplified using amplifier. Those amplified signal is sent to the controller. The controller has the code where we can determine the electrical signal’s heart rate. Arduino uno sends the signal to the Bluetooth where it can be controlled by any android or iOS device where the output can be seen in the respected device.     The ECG module takes the heart signal and displays it in the serial monitor of the Arduino IDE.</vt:lpstr>
      <vt:lpstr>BLOCK DIAGRAM:</vt:lpstr>
      <vt:lpstr>COMPONENTS:</vt:lpstr>
      <vt:lpstr>Mid evaluation outputs:</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Mohammad Ashraf</dc:creator>
  <cp:lastModifiedBy>mohammadashrafp10@outlook.com</cp:lastModifiedBy>
  <cp:revision>41</cp:revision>
  <dcterms:modified xsi:type="dcterms:W3CDTF">2022-10-10T21:30:35Z</dcterms:modified>
</cp:coreProperties>
</file>