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4"/>
  </p:notesMasterIdLst>
  <p:sldIdLst>
    <p:sldId id="256" r:id="rId2"/>
    <p:sldId id="288" r:id="rId3"/>
    <p:sldId id="259" r:id="rId4"/>
    <p:sldId id="312" r:id="rId5"/>
    <p:sldId id="315" r:id="rId6"/>
    <p:sldId id="314" r:id="rId7"/>
    <p:sldId id="317" r:id="rId8"/>
    <p:sldId id="318" r:id="rId9"/>
    <p:sldId id="319" r:id="rId10"/>
    <p:sldId id="320" r:id="rId11"/>
    <p:sldId id="321" r:id="rId12"/>
    <p:sldId id="316" r:id="rId13"/>
  </p:sldIdLst>
  <p:sldSz cx="9144000" cy="5143500" type="screen16x9"/>
  <p:notesSz cx="6858000" cy="9144000"/>
  <p:embeddedFontLst>
    <p:embeddedFont>
      <p:font typeface="Arial Black" panose="020B0A04020102020204" pitchFamily="34" charset="0"/>
      <p:bold r:id="rId15"/>
    </p:embeddedFont>
    <p:embeddedFont>
      <p:font typeface="Arial Rounded MT Bold" panose="020F0704030504030204" pitchFamily="34" charset="0"/>
      <p:regular r:id="rId16"/>
    </p:embeddedFont>
    <p:embeddedFont>
      <p:font typeface="Cousine"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85"/>
    <a:srgbClr val="F070B3"/>
    <a:srgbClr val="12AEBE"/>
    <a:srgbClr val="FFA7E2"/>
    <a:srgbClr val="FF66CC"/>
    <a:srgbClr val="F29C9C"/>
    <a:srgbClr val="F8C8C8"/>
    <a:srgbClr val="B48900"/>
    <a:srgbClr val="05FF9A"/>
    <a:srgbClr val="80E4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55EEA4-988B-492D-99E5-9B07CBB69424}">
  <a:tblStyle styleId="{FC55EEA4-988B-492D-99E5-9B07CBB6942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16E642-95D0-4B56-8B43-F84085D1147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00" d="100"/>
          <a:sy n="100" d="100"/>
        </p:scale>
        <p:origin x="9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bcf8a1b89b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bcf8a1b89b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4085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4764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b="1"/>
            </a:lvl1pPr>
            <a:lvl2pPr lvl="1">
              <a:spcBef>
                <a:spcPts val="0"/>
              </a:spcBef>
              <a:spcAft>
                <a:spcPts val="0"/>
              </a:spcAft>
              <a:buSzPts val="4800"/>
              <a:buNone/>
              <a:defRPr sz="4800" b="1"/>
            </a:lvl2pPr>
            <a:lvl3pPr lvl="2">
              <a:spcBef>
                <a:spcPts val="0"/>
              </a:spcBef>
              <a:spcAft>
                <a:spcPts val="0"/>
              </a:spcAft>
              <a:buSzPts val="4800"/>
              <a:buNone/>
              <a:defRPr sz="4800" b="1"/>
            </a:lvl3pPr>
            <a:lvl4pPr lvl="3">
              <a:spcBef>
                <a:spcPts val="0"/>
              </a:spcBef>
              <a:spcAft>
                <a:spcPts val="0"/>
              </a:spcAft>
              <a:buSzPts val="4800"/>
              <a:buNone/>
              <a:defRPr sz="4800" b="1"/>
            </a:lvl4pPr>
            <a:lvl5pPr lvl="4">
              <a:spcBef>
                <a:spcPts val="0"/>
              </a:spcBef>
              <a:spcAft>
                <a:spcPts val="0"/>
              </a:spcAft>
              <a:buSzPts val="4800"/>
              <a:buNone/>
              <a:defRPr sz="4800" b="1"/>
            </a:lvl5pPr>
            <a:lvl6pPr lvl="5">
              <a:spcBef>
                <a:spcPts val="0"/>
              </a:spcBef>
              <a:spcAft>
                <a:spcPts val="0"/>
              </a:spcAft>
              <a:buSzPts val="4800"/>
              <a:buNone/>
              <a:defRPr sz="4800" b="1"/>
            </a:lvl6pPr>
            <a:lvl7pPr lvl="6">
              <a:spcBef>
                <a:spcPts val="0"/>
              </a:spcBef>
              <a:spcAft>
                <a:spcPts val="0"/>
              </a:spcAft>
              <a:buSzPts val="4800"/>
              <a:buNone/>
              <a:defRPr sz="4800" b="1"/>
            </a:lvl7pPr>
            <a:lvl8pPr lvl="7">
              <a:spcBef>
                <a:spcPts val="0"/>
              </a:spcBef>
              <a:spcAft>
                <a:spcPts val="0"/>
              </a:spcAft>
              <a:buSzPts val="4800"/>
              <a:buNone/>
              <a:defRPr sz="4800" b="1"/>
            </a:lvl8pPr>
            <a:lvl9pPr lvl="8">
              <a:spcBef>
                <a:spcPts val="0"/>
              </a:spcBef>
              <a:spcAft>
                <a:spcPts val="0"/>
              </a:spcAft>
              <a:buSzPts val="4800"/>
              <a:buNone/>
              <a:defRPr sz="4800" b="1"/>
            </a:lvl9pPr>
          </a:lstStyle>
          <a:p>
            <a:endParaRPr/>
          </a:p>
        </p:txBody>
      </p:sp>
      <p:sp>
        <p:nvSpPr>
          <p:cNvPr id="13" name="Google Shape;13;p2"/>
          <p:cNvSpPr/>
          <p:nvPr/>
        </p:nvSpPr>
        <p:spPr>
          <a:xfrm rot="5400000">
            <a:off x="4527177" y="744699"/>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4" name="Google Shape;14;p2"/>
          <p:cNvSpPr/>
          <p:nvPr/>
        </p:nvSpPr>
        <p:spPr>
          <a:xfrm rot="10800000">
            <a:off x="660998" y="3645100"/>
            <a:ext cx="1080000" cy="9951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8296743" y="2299856"/>
            <a:ext cx="0" cy="2075100"/>
          </a:xfrm>
          <a:prstGeom prst="straightConnector1">
            <a:avLst/>
          </a:prstGeom>
          <a:noFill/>
          <a:ln w="9525" cap="flat" cmpd="sng">
            <a:solidFill>
              <a:srgbClr val="FFFFFF"/>
            </a:solidFill>
            <a:prstDash val="solid"/>
            <a:round/>
            <a:headEnd type="triangle" w="sm" len="sm"/>
            <a:tailEnd type="triangle" w="sm" len="sm"/>
          </a:ln>
        </p:spPr>
      </p:cxnSp>
      <p:sp>
        <p:nvSpPr>
          <p:cNvPr id="16" name="Google Shape;16;p2"/>
          <p:cNvSpPr/>
          <p:nvPr/>
        </p:nvSpPr>
        <p:spPr>
          <a:xfrm rot="-5400000">
            <a:off x="4525702" y="-1293868"/>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17" name="Google Shape;17;p2"/>
          <p:cNvSpPr/>
          <p:nvPr/>
        </p:nvSpPr>
        <p:spPr>
          <a:xfrm>
            <a:off x="7216304" y="1888685"/>
            <a:ext cx="1395000" cy="1285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8"/>
        <p:cNvGrpSpPr/>
        <p:nvPr/>
      </p:nvGrpSpPr>
      <p:grpSpPr>
        <a:xfrm>
          <a:off x="0" y="0"/>
          <a:ext cx="0" cy="0"/>
          <a:chOff x="0" y="0"/>
          <a:chExt cx="0" cy="0"/>
        </a:xfrm>
      </p:grpSpPr>
      <p:sp>
        <p:nvSpPr>
          <p:cNvPr id="19" name="Google Shape;19;p3"/>
          <p:cNvSpPr/>
          <p:nvPr/>
        </p:nvSpPr>
        <p:spPr>
          <a:xfrm rot="5400000">
            <a:off x="4527177" y="-550510"/>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20" name="Google Shape;20;p3"/>
          <p:cNvSpPr/>
          <p:nvPr/>
        </p:nvSpPr>
        <p:spPr>
          <a:xfrm rot="-5400000">
            <a:off x="695075" y="986571"/>
            <a:ext cx="995100" cy="10662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a:off x="8365300" y="1345300"/>
            <a:ext cx="0" cy="1696800"/>
          </a:xfrm>
          <a:prstGeom prst="straightConnector1">
            <a:avLst/>
          </a:prstGeom>
          <a:noFill/>
          <a:ln w="9525" cap="flat" cmpd="sng">
            <a:solidFill>
              <a:srgbClr val="FFFFFF"/>
            </a:solidFill>
            <a:prstDash val="solid"/>
            <a:round/>
            <a:headEnd type="triangle" w="sm" len="sm"/>
            <a:tailEnd type="triangle" w="sm" len="sm"/>
          </a:ln>
        </p:spPr>
      </p:cxnSp>
      <p:sp>
        <p:nvSpPr>
          <p:cNvPr id="22" name="Google Shape;22;p3"/>
          <p:cNvSpPr/>
          <p:nvPr/>
        </p:nvSpPr>
        <p:spPr>
          <a:xfrm rot="-5400000">
            <a:off x="4525702" y="-2134011"/>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23" name="Google Shape;23;p3"/>
          <p:cNvSpPr/>
          <p:nvPr/>
        </p:nvSpPr>
        <p:spPr>
          <a:xfrm rot="5400000">
            <a:off x="7048175" y="2866905"/>
            <a:ext cx="1285500" cy="13773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ctrTitle"/>
          </p:nvPr>
        </p:nvSpPr>
        <p:spPr>
          <a:xfrm>
            <a:off x="921200" y="1509206"/>
            <a:ext cx="7205700" cy="1159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
        <p:nvSpPr>
          <p:cNvPr id="25" name="Google Shape;25;p3"/>
          <p:cNvSpPr txBox="1">
            <a:spLocks noGrp="1"/>
          </p:cNvSpPr>
          <p:nvPr>
            <p:ph type="subTitle" idx="1"/>
          </p:nvPr>
        </p:nvSpPr>
        <p:spPr>
          <a:xfrm>
            <a:off x="4698564" y="3108819"/>
            <a:ext cx="35424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1800"/>
              <a:buNone/>
              <a:defRPr sz="180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2400"/>
              <a:buNone/>
              <a:defRPr>
                <a:solidFill>
                  <a:srgbClr val="FFFFFF"/>
                </a:solidFill>
              </a:defRPr>
            </a:lvl4pPr>
            <a:lvl5pPr lvl="4" algn="r" rtl="0">
              <a:spcBef>
                <a:spcPts val="0"/>
              </a:spcBef>
              <a:spcAft>
                <a:spcPts val="0"/>
              </a:spcAft>
              <a:buClr>
                <a:srgbClr val="FFFFFF"/>
              </a:buClr>
              <a:buSzPts val="2400"/>
              <a:buNone/>
              <a:defRPr>
                <a:solidFill>
                  <a:srgbClr val="FFFFFF"/>
                </a:solidFill>
              </a:defRPr>
            </a:lvl5pPr>
            <a:lvl6pPr lvl="5" algn="r" rtl="0">
              <a:spcBef>
                <a:spcPts val="0"/>
              </a:spcBef>
              <a:spcAft>
                <a:spcPts val="0"/>
              </a:spcAft>
              <a:buClr>
                <a:srgbClr val="FFFFFF"/>
              </a:buClr>
              <a:buSzPts val="2400"/>
              <a:buNone/>
              <a:defRPr>
                <a:solidFill>
                  <a:srgbClr val="FFFFFF"/>
                </a:solidFill>
              </a:defRPr>
            </a:lvl6pPr>
            <a:lvl7pPr lvl="6" algn="r" rtl="0">
              <a:spcBef>
                <a:spcPts val="0"/>
              </a:spcBef>
              <a:spcAft>
                <a:spcPts val="0"/>
              </a:spcAft>
              <a:buClr>
                <a:srgbClr val="FFFFFF"/>
              </a:buClr>
              <a:buSzPts val="2400"/>
              <a:buNone/>
              <a:defRPr>
                <a:solidFill>
                  <a:srgbClr val="FFFFFF"/>
                </a:solidFill>
              </a:defRPr>
            </a:lvl7pPr>
            <a:lvl8pPr lvl="7" algn="r" rtl="0">
              <a:spcBef>
                <a:spcPts val="0"/>
              </a:spcBef>
              <a:spcAft>
                <a:spcPts val="0"/>
              </a:spcAft>
              <a:buClr>
                <a:srgbClr val="FFFFFF"/>
              </a:buClr>
              <a:buSzPts val="2400"/>
              <a:buNone/>
              <a:defRPr>
                <a:solidFill>
                  <a:srgbClr val="FFFFFF"/>
                </a:solidFill>
              </a:defRPr>
            </a:lvl8pPr>
            <a:lvl9pPr lvl="8" algn="r" rtl="0">
              <a:spcBef>
                <a:spcPts val="0"/>
              </a:spcBef>
              <a:spcAft>
                <a:spcPts val="0"/>
              </a:spcAft>
              <a:buClr>
                <a:srgbClr val="FFFFFF"/>
              </a:buClr>
              <a:buSzPts val="2400"/>
              <a:buNone/>
              <a:defRPr>
                <a:solidFill>
                  <a:srgbClr val="FFFFFF"/>
                </a:solidFill>
              </a:defRPr>
            </a:lvl9pPr>
          </a:lstStyle>
          <a:p>
            <a:endParaRPr/>
          </a:p>
        </p:txBody>
      </p:sp>
      <p:sp>
        <p:nvSpPr>
          <p:cNvPr id="26" name="Google Shape;26;p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4" name="Google Shape;44;p6"/>
          <p:cNvSpPr txBox="1">
            <a:spLocks noGrp="1"/>
          </p:cNvSpPr>
          <p:nvPr>
            <p:ph type="body" idx="1"/>
          </p:nvPr>
        </p:nvSpPr>
        <p:spPr>
          <a:xfrm>
            <a:off x="420778"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5" name="Google Shape;45;p6"/>
          <p:cNvSpPr txBox="1">
            <a:spLocks noGrp="1"/>
          </p:cNvSpPr>
          <p:nvPr>
            <p:ph type="body" idx="2"/>
          </p:nvPr>
        </p:nvSpPr>
        <p:spPr>
          <a:xfrm>
            <a:off x="4731381"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6" name="Google Shape;46;p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5" name="Google Shape;55;p8"/>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6">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a:endParaRPr/>
          </a:p>
        </p:txBody>
      </p:sp>
      <p:sp>
        <p:nvSpPr>
          <p:cNvPr id="9" name="Google Shape;9;p1"/>
          <p:cNvSpPr txBox="1">
            <a:spLocks noGrp="1"/>
          </p:cNvSpPr>
          <p:nvPr>
            <p:ph type="body" idx="1"/>
          </p:nvPr>
        </p:nvSpPr>
        <p:spPr>
          <a:xfrm>
            <a:off x="457200" y="1125000"/>
            <a:ext cx="8229600" cy="36390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marL="914400" lvl="1"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marL="1371600" lvl="2"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marL="1828800" lvl="3"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marL="2286000" lvl="4"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marL="2743200" lvl="5"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marL="3200400" lvl="6"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marL="3657600" lvl="7"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marL="4114800" lvl="8"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a:endParaRPr/>
          </a:p>
        </p:txBody>
      </p:sp>
      <p:sp>
        <p:nvSpPr>
          <p:cNvPr id="10" name="Google Shape;10;p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990600" y="2430780"/>
            <a:ext cx="7136400" cy="170988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EMBEDDED SYSTEMS PROJECTS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A824-D929-22CE-E505-A3803B7C18CF}"/>
              </a:ext>
            </a:extLst>
          </p:cNvPr>
          <p:cNvSpPr>
            <a:spLocks noGrp="1"/>
          </p:cNvSpPr>
          <p:nvPr>
            <p:ph type="title"/>
          </p:nvPr>
        </p:nvSpPr>
        <p:spPr>
          <a:xfrm>
            <a:off x="457200" y="158033"/>
            <a:ext cx="8229600" cy="413400"/>
          </a:xfrm>
        </p:spPr>
        <p:txBody>
          <a:bodyPr/>
          <a:lstStyle/>
          <a:p>
            <a:pPr algn="ctr"/>
            <a:r>
              <a:rPr lang="en-IN" sz="2400" b="1" dirty="0"/>
              <a:t>Achieved Outcomes</a:t>
            </a:r>
          </a:p>
        </p:txBody>
      </p:sp>
      <p:pic>
        <p:nvPicPr>
          <p:cNvPr id="6" name="Picture 5">
            <a:extLst>
              <a:ext uri="{FF2B5EF4-FFF2-40B4-BE49-F238E27FC236}">
                <a16:creationId xmlns:a16="http://schemas.microsoft.com/office/drawing/2014/main" id="{853C2C6F-40F6-8468-5170-62600728447E}"/>
              </a:ext>
            </a:extLst>
          </p:cNvPr>
          <p:cNvPicPr>
            <a:picLocks noChangeAspect="1"/>
          </p:cNvPicPr>
          <p:nvPr/>
        </p:nvPicPr>
        <p:blipFill>
          <a:blip r:embed="rId2"/>
          <a:stretch>
            <a:fillRect/>
          </a:stretch>
        </p:blipFill>
        <p:spPr>
          <a:xfrm>
            <a:off x="175261" y="809702"/>
            <a:ext cx="4183379" cy="2573578"/>
          </a:xfrm>
          <a:prstGeom prst="rect">
            <a:avLst/>
          </a:prstGeom>
        </p:spPr>
      </p:pic>
      <p:pic>
        <p:nvPicPr>
          <p:cNvPr id="10" name="Picture 9">
            <a:extLst>
              <a:ext uri="{FF2B5EF4-FFF2-40B4-BE49-F238E27FC236}">
                <a16:creationId xmlns:a16="http://schemas.microsoft.com/office/drawing/2014/main" id="{E2EA77FD-D840-D7C5-73E1-D6638F20D8F8}"/>
              </a:ext>
            </a:extLst>
          </p:cNvPr>
          <p:cNvPicPr>
            <a:picLocks noChangeAspect="1"/>
          </p:cNvPicPr>
          <p:nvPr/>
        </p:nvPicPr>
        <p:blipFill>
          <a:blip r:embed="rId3"/>
          <a:stretch>
            <a:fillRect/>
          </a:stretch>
        </p:blipFill>
        <p:spPr>
          <a:xfrm>
            <a:off x="4480560" y="809702"/>
            <a:ext cx="4488179" cy="2573578"/>
          </a:xfrm>
          <a:prstGeom prst="rect">
            <a:avLst/>
          </a:prstGeom>
        </p:spPr>
      </p:pic>
      <p:sp>
        <p:nvSpPr>
          <p:cNvPr id="12" name="Title 1">
            <a:extLst>
              <a:ext uri="{FF2B5EF4-FFF2-40B4-BE49-F238E27FC236}">
                <a16:creationId xmlns:a16="http://schemas.microsoft.com/office/drawing/2014/main" id="{E989C3AE-287C-4CB5-9566-E329E135FC11}"/>
              </a:ext>
            </a:extLst>
          </p:cNvPr>
          <p:cNvSpPr txBox="1">
            <a:spLocks/>
          </p:cNvSpPr>
          <p:nvPr/>
        </p:nvSpPr>
        <p:spPr>
          <a:xfrm>
            <a:off x="624840" y="3524470"/>
            <a:ext cx="3733800" cy="4455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algn="ctr"/>
            <a:r>
              <a:rPr lang="en-IN" sz="1800" b="1" dirty="0"/>
              <a:t>ECG of subject 1</a:t>
            </a:r>
          </a:p>
        </p:txBody>
      </p:sp>
      <p:sp>
        <p:nvSpPr>
          <p:cNvPr id="19" name="Title 1">
            <a:extLst>
              <a:ext uri="{FF2B5EF4-FFF2-40B4-BE49-F238E27FC236}">
                <a16:creationId xmlns:a16="http://schemas.microsoft.com/office/drawing/2014/main" id="{1D0D1B2F-5DA3-CCDC-A0DD-A0F1E66A9021}"/>
              </a:ext>
            </a:extLst>
          </p:cNvPr>
          <p:cNvSpPr txBox="1">
            <a:spLocks/>
          </p:cNvSpPr>
          <p:nvPr/>
        </p:nvSpPr>
        <p:spPr>
          <a:xfrm>
            <a:off x="4857749" y="3493989"/>
            <a:ext cx="3733800" cy="4455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algn="ctr"/>
            <a:r>
              <a:rPr lang="en-IN" sz="1800" b="1" dirty="0"/>
              <a:t>ECG of subject 2</a:t>
            </a:r>
          </a:p>
        </p:txBody>
      </p:sp>
    </p:spTree>
    <p:extLst>
      <p:ext uri="{BB962C8B-B14F-4D97-AF65-F5344CB8AC3E}">
        <p14:creationId xmlns:p14="http://schemas.microsoft.com/office/powerpoint/2010/main" val="3334339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A824-D929-22CE-E505-A3803B7C18CF}"/>
              </a:ext>
            </a:extLst>
          </p:cNvPr>
          <p:cNvSpPr>
            <a:spLocks noGrp="1"/>
          </p:cNvSpPr>
          <p:nvPr>
            <p:ph type="title"/>
          </p:nvPr>
        </p:nvSpPr>
        <p:spPr>
          <a:xfrm>
            <a:off x="457200" y="158033"/>
            <a:ext cx="8229600" cy="413400"/>
          </a:xfrm>
        </p:spPr>
        <p:txBody>
          <a:bodyPr/>
          <a:lstStyle/>
          <a:p>
            <a:pPr algn="ctr"/>
            <a:r>
              <a:rPr lang="en-IN" sz="2400" b="1" dirty="0"/>
              <a:t>Achieved Outcomes</a:t>
            </a:r>
          </a:p>
        </p:txBody>
      </p:sp>
      <p:sp>
        <p:nvSpPr>
          <p:cNvPr id="12" name="Title 1">
            <a:extLst>
              <a:ext uri="{FF2B5EF4-FFF2-40B4-BE49-F238E27FC236}">
                <a16:creationId xmlns:a16="http://schemas.microsoft.com/office/drawing/2014/main" id="{E989C3AE-287C-4CB5-9566-E329E135FC11}"/>
              </a:ext>
            </a:extLst>
          </p:cNvPr>
          <p:cNvSpPr txBox="1">
            <a:spLocks/>
          </p:cNvSpPr>
          <p:nvPr/>
        </p:nvSpPr>
        <p:spPr>
          <a:xfrm>
            <a:off x="2385060" y="3493990"/>
            <a:ext cx="3733800" cy="4455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algn="ctr"/>
            <a:r>
              <a:rPr lang="en-IN" sz="1800" b="1" dirty="0"/>
              <a:t>Pulse rate of the candidate</a:t>
            </a:r>
          </a:p>
        </p:txBody>
      </p:sp>
      <p:pic>
        <p:nvPicPr>
          <p:cNvPr id="4" name="Picture 3">
            <a:extLst>
              <a:ext uri="{FF2B5EF4-FFF2-40B4-BE49-F238E27FC236}">
                <a16:creationId xmlns:a16="http://schemas.microsoft.com/office/drawing/2014/main" id="{DF763C62-24ED-6144-4DCD-8A782DAACA0B}"/>
              </a:ext>
            </a:extLst>
          </p:cNvPr>
          <p:cNvPicPr>
            <a:picLocks noChangeAspect="1"/>
          </p:cNvPicPr>
          <p:nvPr/>
        </p:nvPicPr>
        <p:blipFill>
          <a:blip r:embed="rId2"/>
          <a:stretch>
            <a:fillRect/>
          </a:stretch>
        </p:blipFill>
        <p:spPr>
          <a:xfrm>
            <a:off x="2076872" y="766030"/>
            <a:ext cx="4849707" cy="2727960"/>
          </a:xfrm>
          <a:prstGeom prst="rect">
            <a:avLst/>
          </a:prstGeom>
        </p:spPr>
      </p:pic>
    </p:spTree>
    <p:extLst>
      <p:ext uri="{BB962C8B-B14F-4D97-AF65-F5344CB8AC3E}">
        <p14:creationId xmlns:p14="http://schemas.microsoft.com/office/powerpoint/2010/main" val="3878524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5457FE-4F72-9152-0CC3-C8988A4B58AD}"/>
              </a:ext>
            </a:extLst>
          </p:cNvPr>
          <p:cNvSpPr txBox="1"/>
          <p:nvPr/>
        </p:nvSpPr>
        <p:spPr>
          <a:xfrm>
            <a:off x="646528" y="954845"/>
            <a:ext cx="8001000" cy="1077218"/>
          </a:xfrm>
          <a:prstGeom prst="rect">
            <a:avLst/>
          </a:prstGeom>
          <a:noFill/>
        </p:spPr>
        <p:txBody>
          <a:bodyPr wrap="square">
            <a:spAutoFit/>
          </a:bodyPr>
          <a:lstStyle/>
          <a:p>
            <a:pPr marL="285750" indent="-285750">
              <a:buClr>
                <a:srgbClr val="FFFF00"/>
              </a:buClr>
              <a:buFont typeface="Wingdings" panose="05000000000000000000" pitchFamily="2" charset="2"/>
              <a:buChar char="ü"/>
            </a:pPr>
            <a:r>
              <a:rPr lang="en-IN" sz="1600" dirty="0">
                <a:solidFill>
                  <a:schemeClr val="bg1"/>
                </a:solidFill>
                <a:latin typeface="Cousine" panose="020B0604020202020204" charset="0"/>
                <a:cs typeface="Cousine" panose="020B0604020202020204" charset="0"/>
              </a:rPr>
              <a:t>Phase-I: Outputs for pre-evaluation –</a:t>
            </a:r>
          </a:p>
          <a:p>
            <a:pPr marL="285750" indent="-285750">
              <a:buClr>
                <a:srgbClr val="FFFF00"/>
              </a:buClr>
              <a:buFont typeface="Wingdings" panose="05000000000000000000" pitchFamily="2" charset="2"/>
              <a:buChar char="ü"/>
            </a:pPr>
            <a:endParaRPr lang="en-IN" sz="1600" dirty="0">
              <a:solidFill>
                <a:schemeClr val="bg1"/>
              </a:solidFill>
              <a:latin typeface="Cousine" panose="020B0604020202020204" charset="0"/>
              <a:cs typeface="Cousine" panose="020B0604020202020204" charset="0"/>
            </a:endParaRPr>
          </a:p>
          <a:p>
            <a:pPr lvl="7">
              <a:buClr>
                <a:srgbClr val="FFFF00"/>
              </a:buClr>
            </a:pPr>
            <a:r>
              <a:rPr lang="en-IN" sz="1600" dirty="0">
                <a:solidFill>
                  <a:schemeClr val="bg1"/>
                </a:solidFill>
                <a:latin typeface="Cousine" panose="020B0604020202020204" charset="0"/>
                <a:cs typeface="Cousine" panose="020B0604020202020204" charset="0"/>
              </a:rPr>
              <a:t>	Implemented the ECG using web framework plotting the ECG graph of the subject.</a:t>
            </a:r>
          </a:p>
        </p:txBody>
      </p:sp>
      <p:sp>
        <p:nvSpPr>
          <p:cNvPr id="8" name="TextBox 7">
            <a:extLst>
              <a:ext uri="{FF2B5EF4-FFF2-40B4-BE49-F238E27FC236}">
                <a16:creationId xmlns:a16="http://schemas.microsoft.com/office/drawing/2014/main" id="{1E57D0E4-73F5-9596-0A60-BDDF7BEA79EF}"/>
              </a:ext>
            </a:extLst>
          </p:cNvPr>
          <p:cNvSpPr txBox="1"/>
          <p:nvPr/>
        </p:nvSpPr>
        <p:spPr>
          <a:xfrm>
            <a:off x="2042160" y="187672"/>
            <a:ext cx="5882640" cy="461665"/>
          </a:xfrm>
          <a:prstGeom prst="rect">
            <a:avLst/>
          </a:prstGeom>
          <a:noFill/>
        </p:spPr>
        <p:txBody>
          <a:bodyPr wrap="square" rtlCol="0">
            <a:spAutoFit/>
          </a:bodyPr>
          <a:lstStyle/>
          <a:p>
            <a:r>
              <a:rPr lang="en-IN" sz="2400" b="1" u="sng" dirty="0">
                <a:solidFill>
                  <a:schemeClr val="bg1"/>
                </a:solidFill>
                <a:latin typeface="Cousine" panose="020B0604020202020204" charset="0"/>
                <a:cs typeface="Cousine" panose="020B0604020202020204" charset="0"/>
              </a:rPr>
              <a:t>Phase Wise Implementation</a:t>
            </a:r>
            <a:r>
              <a:rPr lang="en-IN" sz="2400" b="1" dirty="0">
                <a:solidFill>
                  <a:schemeClr val="bg1"/>
                </a:solidFill>
                <a:latin typeface="Cousine" panose="020B0604020202020204" charset="0"/>
                <a:cs typeface="Cousine" panose="020B0604020202020204" charset="0"/>
              </a:rPr>
              <a:t>:</a:t>
            </a:r>
            <a:endParaRPr lang="en-IN" sz="2400" b="1" dirty="0"/>
          </a:p>
        </p:txBody>
      </p:sp>
      <p:sp>
        <p:nvSpPr>
          <p:cNvPr id="9" name="TextBox 8">
            <a:extLst>
              <a:ext uri="{FF2B5EF4-FFF2-40B4-BE49-F238E27FC236}">
                <a16:creationId xmlns:a16="http://schemas.microsoft.com/office/drawing/2014/main" id="{0D052396-D2A9-132E-274E-75955510E85E}"/>
              </a:ext>
            </a:extLst>
          </p:cNvPr>
          <p:cNvSpPr txBox="1"/>
          <p:nvPr/>
        </p:nvSpPr>
        <p:spPr>
          <a:xfrm>
            <a:off x="646528" y="2509325"/>
            <a:ext cx="8001000" cy="2554545"/>
          </a:xfrm>
          <a:prstGeom prst="rect">
            <a:avLst/>
          </a:prstGeom>
          <a:noFill/>
        </p:spPr>
        <p:txBody>
          <a:bodyPr wrap="square">
            <a:spAutoFit/>
          </a:bodyPr>
          <a:lstStyle/>
          <a:p>
            <a:pPr marL="285750" indent="-285750">
              <a:buClr>
                <a:srgbClr val="FFFF00"/>
              </a:buClr>
              <a:buFont typeface="Wingdings" panose="05000000000000000000" pitchFamily="2" charset="2"/>
              <a:buChar char="ü"/>
            </a:pPr>
            <a:r>
              <a:rPr lang="en-IN" sz="1600" dirty="0">
                <a:solidFill>
                  <a:schemeClr val="bg1"/>
                </a:solidFill>
                <a:latin typeface="Cousine" panose="020B0604020202020204" charset="0"/>
                <a:cs typeface="Cousine" panose="020B0604020202020204" charset="0"/>
              </a:rPr>
              <a:t>Phase-II: Outputs for final evaluation –</a:t>
            </a:r>
          </a:p>
          <a:p>
            <a:pPr marL="285750" indent="-285750">
              <a:buClr>
                <a:srgbClr val="FFFF00"/>
              </a:buClr>
              <a:buFont typeface="Wingdings" panose="05000000000000000000" pitchFamily="2" charset="2"/>
              <a:buChar char="ü"/>
            </a:pPr>
            <a:endParaRPr lang="en-IN" sz="1600" dirty="0">
              <a:solidFill>
                <a:schemeClr val="bg1"/>
              </a:solidFill>
              <a:latin typeface="Cousine" panose="020B0604020202020204" charset="0"/>
              <a:cs typeface="Cousine" panose="020B0604020202020204" charset="0"/>
            </a:endParaRPr>
          </a:p>
          <a:p>
            <a:pPr>
              <a:buClr>
                <a:srgbClr val="FFFF00"/>
              </a:buClr>
            </a:pPr>
            <a:r>
              <a:rPr lang="en-IN" sz="1600" dirty="0">
                <a:solidFill>
                  <a:schemeClr val="bg1"/>
                </a:solidFill>
                <a:latin typeface="Cousine" panose="020B0604020202020204" charset="0"/>
                <a:cs typeface="Cousine" panose="020B0604020202020204" charset="0"/>
              </a:rPr>
              <a:t>	Implemented the wireless stethoscope and that checks the               ECG of the subject and stores it in the firebase.</a:t>
            </a:r>
          </a:p>
          <a:p>
            <a:pPr>
              <a:buClr>
                <a:srgbClr val="FFFF00"/>
              </a:buClr>
            </a:pPr>
            <a:r>
              <a:rPr lang="en-IN" sz="1600" dirty="0">
                <a:solidFill>
                  <a:schemeClr val="bg1"/>
                </a:solidFill>
                <a:latin typeface="Cousine" panose="020B0604020202020204" charset="0"/>
                <a:cs typeface="Cousine" panose="020B0604020202020204" charset="0"/>
              </a:rPr>
              <a:t>	</a:t>
            </a:r>
          </a:p>
          <a:p>
            <a:pPr>
              <a:buClr>
                <a:srgbClr val="FFFF00"/>
              </a:buClr>
            </a:pPr>
            <a:r>
              <a:rPr lang="en-IN" sz="1600" dirty="0">
                <a:solidFill>
                  <a:schemeClr val="bg1"/>
                </a:solidFill>
                <a:latin typeface="Cousine" panose="020B0604020202020204" charset="0"/>
                <a:cs typeface="Cousine" panose="020B0604020202020204" charset="0"/>
              </a:rPr>
              <a:t>	Developed an app that communicates BPM (Beats per minutes) and ECG graph and storing in the firebase.</a:t>
            </a:r>
          </a:p>
          <a:p>
            <a:pPr>
              <a:buClr>
                <a:srgbClr val="FFFF00"/>
              </a:buClr>
            </a:pPr>
            <a:r>
              <a:rPr lang="en-IN" sz="1600" dirty="0">
                <a:solidFill>
                  <a:schemeClr val="bg1"/>
                </a:solidFill>
                <a:latin typeface="Cousine" panose="020B0604020202020204" charset="0"/>
                <a:cs typeface="Cousine" panose="020B0604020202020204" charset="0"/>
              </a:rPr>
              <a:t>	</a:t>
            </a:r>
          </a:p>
          <a:p>
            <a:pPr>
              <a:buClr>
                <a:srgbClr val="FFFF00"/>
              </a:buClr>
            </a:pPr>
            <a:r>
              <a:rPr lang="en-IN" sz="1600" dirty="0">
                <a:solidFill>
                  <a:schemeClr val="bg1"/>
                </a:solidFill>
                <a:latin typeface="Cousine" panose="020B0604020202020204" charset="0"/>
                <a:cs typeface="Cousine" panose="020B0604020202020204" charset="0"/>
              </a:rPr>
              <a:t>	Displaying the UI in the MIT app inventory built.</a:t>
            </a:r>
          </a:p>
          <a:p>
            <a:pPr>
              <a:buClr>
                <a:srgbClr val="FFFF00"/>
              </a:buClr>
            </a:pPr>
            <a:endParaRPr lang="en-IN" sz="1600" dirty="0">
              <a:solidFill>
                <a:schemeClr val="bg1"/>
              </a:solidFill>
              <a:latin typeface="Cousine" panose="020B0604020202020204" charset="0"/>
              <a:cs typeface="Cousine" panose="020B0604020202020204" charset="0"/>
            </a:endParaRPr>
          </a:p>
        </p:txBody>
      </p:sp>
      <p:sp>
        <p:nvSpPr>
          <p:cNvPr id="10" name="Google Shape;278;p28">
            <a:extLst>
              <a:ext uri="{FF2B5EF4-FFF2-40B4-BE49-F238E27FC236}">
                <a16:creationId xmlns:a16="http://schemas.microsoft.com/office/drawing/2014/main" id="{5B844C92-24FF-7080-DD63-25836A2E908C}"/>
              </a:ext>
            </a:extLst>
          </p:cNvPr>
          <p:cNvSpPr/>
          <p:nvPr/>
        </p:nvSpPr>
        <p:spPr>
          <a:xfrm>
            <a:off x="1503852" y="246349"/>
            <a:ext cx="387310" cy="344309"/>
          </a:xfrm>
          <a:custGeom>
            <a:avLst/>
            <a:gdLst/>
            <a:ahLst/>
            <a:cxnLst/>
            <a:rect l="l" t="t" r="r" b="b"/>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854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43"/>
          <p:cNvSpPr txBox="1">
            <a:spLocks noGrp="1"/>
          </p:cNvSpPr>
          <p:nvPr>
            <p:ph type="title"/>
          </p:nvPr>
        </p:nvSpPr>
        <p:spPr>
          <a:xfrm>
            <a:off x="914400" y="473197"/>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u="sng" dirty="0"/>
              <a:t>TEAM PRESENTATION</a:t>
            </a:r>
            <a:r>
              <a:rPr lang="en" sz="2800" dirty="0"/>
              <a:t>:</a:t>
            </a:r>
            <a:endParaRPr sz="2800" dirty="0"/>
          </a:p>
        </p:txBody>
      </p:sp>
      <p:sp>
        <p:nvSpPr>
          <p:cNvPr id="510" name="Google Shape;510;p4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512" name="Google Shape;512;p43"/>
          <p:cNvSpPr txBox="1"/>
          <p:nvPr/>
        </p:nvSpPr>
        <p:spPr>
          <a:xfrm>
            <a:off x="4156562" y="1607377"/>
            <a:ext cx="1855245" cy="105845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lt1"/>
                </a:solidFill>
                <a:latin typeface="Cousine"/>
                <a:ea typeface="Cousine"/>
                <a:cs typeface="Cousine"/>
                <a:sym typeface="Cousine"/>
              </a:rPr>
              <a:t>PAMIDI MOHAMMAD ASHRAF</a:t>
            </a:r>
          </a:p>
          <a:p>
            <a:pPr marL="0" lvl="0" indent="0" algn="ctr" rtl="0">
              <a:spcBef>
                <a:spcPts val="0"/>
              </a:spcBef>
              <a:spcAft>
                <a:spcPts val="0"/>
              </a:spcAft>
              <a:buNone/>
            </a:pPr>
            <a:br>
              <a:rPr lang="en" dirty="0">
                <a:solidFill>
                  <a:schemeClr val="lt1"/>
                </a:solidFill>
                <a:latin typeface="Cousine"/>
                <a:ea typeface="Cousine"/>
                <a:cs typeface="Cousine"/>
                <a:sym typeface="Cousine"/>
              </a:rPr>
            </a:br>
            <a:r>
              <a:rPr lang="en" dirty="0">
                <a:solidFill>
                  <a:srgbClr val="FFFF85"/>
                </a:solidFill>
                <a:latin typeface="Cousine"/>
                <a:ea typeface="Cousine"/>
                <a:cs typeface="Cousine"/>
                <a:sym typeface="Cousine"/>
              </a:rPr>
              <a:t>S20210020303</a:t>
            </a:r>
            <a:endParaRPr dirty="0">
              <a:solidFill>
                <a:srgbClr val="FFFF85"/>
              </a:solidFill>
              <a:latin typeface="Cousine"/>
              <a:ea typeface="Cousine"/>
              <a:cs typeface="Cousine"/>
              <a:sym typeface="Cousine"/>
            </a:endParaRPr>
          </a:p>
        </p:txBody>
      </p:sp>
      <p:sp>
        <p:nvSpPr>
          <p:cNvPr id="2" name="Google Shape;512;p43">
            <a:extLst>
              <a:ext uri="{FF2B5EF4-FFF2-40B4-BE49-F238E27FC236}">
                <a16:creationId xmlns:a16="http://schemas.microsoft.com/office/drawing/2014/main" id="{80EBBDAE-3FBB-FB7C-301C-03B53A4ECE33}"/>
              </a:ext>
            </a:extLst>
          </p:cNvPr>
          <p:cNvSpPr txBox="1"/>
          <p:nvPr/>
        </p:nvSpPr>
        <p:spPr>
          <a:xfrm>
            <a:off x="6656564" y="1607377"/>
            <a:ext cx="1660116" cy="105845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lt1"/>
                </a:solidFill>
                <a:latin typeface="Cousine"/>
                <a:ea typeface="Cousine"/>
                <a:cs typeface="Cousine"/>
                <a:sym typeface="Cousine"/>
              </a:rPr>
              <a:t>SANDEEP NIDAMANURI</a:t>
            </a:r>
          </a:p>
          <a:p>
            <a:pPr marL="0" lvl="0" indent="0" algn="ctr" rtl="0">
              <a:spcBef>
                <a:spcPts val="0"/>
              </a:spcBef>
              <a:spcAft>
                <a:spcPts val="0"/>
              </a:spcAft>
              <a:buNone/>
            </a:pPr>
            <a:br>
              <a:rPr lang="en" dirty="0">
                <a:solidFill>
                  <a:schemeClr val="lt1"/>
                </a:solidFill>
                <a:latin typeface="Cousine"/>
                <a:ea typeface="Cousine"/>
                <a:cs typeface="Cousine"/>
                <a:sym typeface="Cousine"/>
              </a:rPr>
            </a:br>
            <a:r>
              <a:rPr lang="en" dirty="0">
                <a:solidFill>
                  <a:srgbClr val="FFFF85"/>
                </a:solidFill>
                <a:latin typeface="Cousine"/>
                <a:ea typeface="Cousine"/>
                <a:cs typeface="Cousine"/>
                <a:sym typeface="Cousine"/>
              </a:rPr>
              <a:t>S20210020300</a:t>
            </a:r>
            <a:endParaRPr dirty="0">
              <a:solidFill>
                <a:srgbClr val="FFFF85"/>
              </a:solidFill>
              <a:latin typeface="Cousine"/>
              <a:ea typeface="Cousine"/>
              <a:cs typeface="Cousine"/>
              <a:sym typeface="Cousine"/>
            </a:endParaRPr>
          </a:p>
        </p:txBody>
      </p:sp>
      <p:sp>
        <p:nvSpPr>
          <p:cNvPr id="3" name="Google Shape;512;p43">
            <a:extLst>
              <a:ext uri="{FF2B5EF4-FFF2-40B4-BE49-F238E27FC236}">
                <a16:creationId xmlns:a16="http://schemas.microsoft.com/office/drawing/2014/main" id="{7FC34223-0CED-49FD-133D-ABBC5E8A75EA}"/>
              </a:ext>
            </a:extLst>
          </p:cNvPr>
          <p:cNvSpPr txBox="1"/>
          <p:nvPr/>
        </p:nvSpPr>
        <p:spPr>
          <a:xfrm>
            <a:off x="4360985" y="3289636"/>
            <a:ext cx="1650823" cy="105845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lt1"/>
                </a:solidFill>
                <a:latin typeface="Cousine"/>
                <a:ea typeface="Cousine"/>
                <a:cs typeface="Cousine"/>
                <a:sym typeface="Cousine"/>
              </a:rPr>
              <a:t>PRAVEEN KUMAR </a:t>
            </a:r>
          </a:p>
          <a:p>
            <a:pPr marL="0" lvl="0" indent="0" algn="ctr" rtl="0">
              <a:spcBef>
                <a:spcPts val="0"/>
              </a:spcBef>
              <a:spcAft>
                <a:spcPts val="0"/>
              </a:spcAft>
              <a:buNone/>
            </a:pPr>
            <a:endParaRPr lang="en" dirty="0">
              <a:solidFill>
                <a:schemeClr val="lt1"/>
              </a:solidFill>
              <a:latin typeface="Cousine"/>
              <a:ea typeface="Cousine"/>
              <a:cs typeface="Cousine"/>
              <a:sym typeface="Cousine"/>
            </a:endParaRPr>
          </a:p>
          <a:p>
            <a:pPr marL="0" lvl="0" indent="0" algn="ctr" rtl="0">
              <a:spcBef>
                <a:spcPts val="0"/>
              </a:spcBef>
              <a:spcAft>
                <a:spcPts val="0"/>
              </a:spcAft>
              <a:buNone/>
            </a:pPr>
            <a:br>
              <a:rPr lang="en" dirty="0">
                <a:solidFill>
                  <a:schemeClr val="lt1"/>
                </a:solidFill>
                <a:latin typeface="Cousine"/>
                <a:ea typeface="Cousine"/>
                <a:cs typeface="Cousine"/>
                <a:sym typeface="Cousine"/>
              </a:rPr>
            </a:br>
            <a:r>
              <a:rPr lang="en" dirty="0">
                <a:solidFill>
                  <a:srgbClr val="FFFF85"/>
                </a:solidFill>
                <a:latin typeface="Cousine"/>
                <a:ea typeface="Cousine"/>
                <a:cs typeface="Cousine"/>
                <a:sym typeface="Cousine"/>
              </a:rPr>
              <a:t>S20210020313</a:t>
            </a:r>
            <a:endParaRPr dirty="0">
              <a:solidFill>
                <a:srgbClr val="FFFF85"/>
              </a:solidFill>
              <a:latin typeface="Cousine"/>
              <a:ea typeface="Cousine"/>
              <a:cs typeface="Cousine"/>
              <a:sym typeface="Cousine"/>
            </a:endParaRPr>
          </a:p>
        </p:txBody>
      </p:sp>
      <p:sp>
        <p:nvSpPr>
          <p:cNvPr id="4" name="Google Shape;512;p43">
            <a:extLst>
              <a:ext uri="{FF2B5EF4-FFF2-40B4-BE49-F238E27FC236}">
                <a16:creationId xmlns:a16="http://schemas.microsoft.com/office/drawing/2014/main" id="{1E168AF4-B7AE-95F9-6006-465040AC5F18}"/>
              </a:ext>
            </a:extLst>
          </p:cNvPr>
          <p:cNvSpPr txBox="1"/>
          <p:nvPr/>
        </p:nvSpPr>
        <p:spPr>
          <a:xfrm>
            <a:off x="6665857" y="3289636"/>
            <a:ext cx="1650823" cy="105845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lt1"/>
                </a:solidFill>
                <a:latin typeface="Cousine"/>
                <a:ea typeface="Cousine"/>
                <a:cs typeface="Cousine"/>
                <a:sym typeface="Cousine"/>
              </a:rPr>
              <a:t>J MOHITH NAGA VARDHA GANESH</a:t>
            </a:r>
          </a:p>
          <a:p>
            <a:pPr marL="0" lvl="0" indent="0" algn="ctr" rtl="0">
              <a:spcBef>
                <a:spcPts val="0"/>
              </a:spcBef>
              <a:spcAft>
                <a:spcPts val="0"/>
              </a:spcAft>
              <a:buNone/>
            </a:pPr>
            <a:br>
              <a:rPr lang="en" dirty="0">
                <a:solidFill>
                  <a:schemeClr val="lt1"/>
                </a:solidFill>
                <a:latin typeface="Cousine"/>
                <a:ea typeface="Cousine"/>
                <a:cs typeface="Cousine"/>
                <a:sym typeface="Cousine"/>
              </a:rPr>
            </a:br>
            <a:r>
              <a:rPr lang="en" dirty="0">
                <a:solidFill>
                  <a:srgbClr val="FFFF85"/>
                </a:solidFill>
                <a:latin typeface="Cousine"/>
                <a:ea typeface="Cousine"/>
                <a:cs typeface="Cousine"/>
                <a:sym typeface="Cousine"/>
              </a:rPr>
              <a:t>S20210020283</a:t>
            </a:r>
            <a:endParaRPr dirty="0">
              <a:solidFill>
                <a:srgbClr val="FFFF85"/>
              </a:solidFill>
              <a:latin typeface="Cousine"/>
              <a:ea typeface="Cousine"/>
              <a:cs typeface="Cousine"/>
              <a:sym typeface="Cousine"/>
            </a:endParaRPr>
          </a:p>
        </p:txBody>
      </p:sp>
      <p:sp>
        <p:nvSpPr>
          <p:cNvPr id="21" name="Google Shape;279;p28">
            <a:extLst>
              <a:ext uri="{FF2B5EF4-FFF2-40B4-BE49-F238E27FC236}">
                <a16:creationId xmlns:a16="http://schemas.microsoft.com/office/drawing/2014/main" id="{6E211713-B562-FA62-9184-5F2900AF1004}"/>
              </a:ext>
            </a:extLst>
          </p:cNvPr>
          <p:cNvSpPr/>
          <p:nvPr/>
        </p:nvSpPr>
        <p:spPr>
          <a:xfrm>
            <a:off x="255756" y="626087"/>
            <a:ext cx="424823" cy="361689"/>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39" name="Picture 15" descr="Stethoscope sign sticker style icon">
            <a:extLst>
              <a:ext uri="{FF2B5EF4-FFF2-40B4-BE49-F238E27FC236}">
                <a16:creationId xmlns:a16="http://schemas.microsoft.com/office/drawing/2014/main" id="{0E284589-F82B-00F0-B1DB-AD47C71738C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8781" b="79025" l="10000" r="90000">
                        <a14:foregroundMark x1="39000" y1="15741" x2="39000" y2="15741"/>
                        <a14:foregroundMark x1="32400" y1="17778" x2="32400" y2="17778"/>
                      </a14:backgroundRemoval>
                    </a14:imgEffect>
                  </a14:imgLayer>
                </a14:imgProps>
              </a:ext>
              <a:ext uri="{28A0092B-C50C-407E-A947-70E740481C1C}">
                <a14:useLocalDpi xmlns:a14="http://schemas.microsoft.com/office/drawing/2010/main" val="0"/>
              </a:ext>
            </a:extLst>
          </a:blip>
          <a:srcRect b="12195"/>
          <a:stretch/>
        </p:blipFill>
        <p:spPr bwMode="auto">
          <a:xfrm flipH="1">
            <a:off x="255756" y="1296605"/>
            <a:ext cx="3962825" cy="322080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16">
            <a:extLst>
              <a:ext uri="{FF2B5EF4-FFF2-40B4-BE49-F238E27FC236}">
                <a16:creationId xmlns:a16="http://schemas.microsoft.com/office/drawing/2014/main" id="{F3C45098-7977-76AF-D060-A57B2C96223C}"/>
              </a:ext>
            </a:extLst>
          </p:cNvPr>
          <p:cNvSpPr>
            <a:spLocks noChangeArrowheads="1"/>
          </p:cNvSpPr>
          <p:nvPr/>
        </p:nvSpPr>
        <p:spPr bwMode="auto">
          <a:xfrm flipH="1">
            <a:off x="210038" y="-3534619"/>
            <a:ext cx="45719"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br>
              <a:rPr kumimoji="0" lang="en-US" altLang="en-US" sz="900" b="0" i="0" u="none" strike="noStrike" cap="none" normalizeH="0" baseline="0">
                <a:ln>
                  <a:noFill/>
                </a:ln>
                <a:solidFill>
                  <a:srgbClr val="111224"/>
                </a:solidFill>
                <a:effectLst/>
                <a:latin typeface="MuseoSans300Regular"/>
              </a:rPr>
            </a:br>
            <a:endParaRPr kumimoji="0" lang="en-US" altLang="en-US" sz="900" b="0" i="0" u="none" strike="noStrike" cap="none" normalizeH="0" baseline="0">
              <a:ln>
                <a:noFill/>
              </a:ln>
              <a:solidFill>
                <a:srgbClr val="111224"/>
              </a:solidFill>
              <a:effectLst/>
              <a:latin typeface="MuseoSans300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969149" y="1318461"/>
            <a:ext cx="7389991" cy="18755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dirty="0">
                <a:solidFill>
                  <a:schemeClr val="accent3"/>
                </a:solidFill>
              </a:rPr>
              <a:t>1</a:t>
            </a:r>
            <a:endParaRPr sz="5400" dirty="0">
              <a:solidFill>
                <a:schemeClr val="accent3"/>
              </a:solidFill>
            </a:endParaRPr>
          </a:p>
          <a:p>
            <a:pPr marL="0" lvl="0" indent="0" algn="l" rtl="0">
              <a:spcBef>
                <a:spcPts val="0"/>
              </a:spcBef>
              <a:spcAft>
                <a:spcPts val="0"/>
              </a:spcAft>
              <a:buNone/>
            </a:pPr>
            <a:r>
              <a:rPr lang="en-IN" sz="2800" dirty="0"/>
              <a:t>	</a:t>
            </a:r>
            <a:r>
              <a:rPr lang="en-IN" sz="4000" dirty="0"/>
              <a:t>Wireless Stethoscope </a:t>
            </a:r>
            <a:endParaRPr sz="2800" dirty="0"/>
          </a:p>
        </p:txBody>
      </p:sp>
      <p:sp>
        <p:nvSpPr>
          <p:cNvPr id="97" name="Google Shape;97;p14"/>
          <p:cNvSpPr txBox="1">
            <a:spLocks noGrp="1"/>
          </p:cNvSpPr>
          <p:nvPr>
            <p:ph type="subTitle" idx="1"/>
          </p:nvPr>
        </p:nvSpPr>
        <p:spPr>
          <a:xfrm>
            <a:off x="4698564" y="3108819"/>
            <a:ext cx="35424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Let’s start with the first set of slides</a:t>
            </a:r>
            <a:endParaRPr dirty="0"/>
          </a:p>
        </p:txBody>
      </p:sp>
      <p:sp>
        <p:nvSpPr>
          <p:cNvPr id="98" name="Google Shape;98;p1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5" name="Title 4">
            <a:extLst>
              <a:ext uri="{FF2B5EF4-FFF2-40B4-BE49-F238E27FC236}">
                <a16:creationId xmlns:a16="http://schemas.microsoft.com/office/drawing/2014/main" id="{FD20014A-22C4-C8A3-6CA5-C9B555353D9D}"/>
              </a:ext>
            </a:extLst>
          </p:cNvPr>
          <p:cNvSpPr>
            <a:spLocks noGrp="1"/>
          </p:cNvSpPr>
          <p:nvPr>
            <p:ph type="title"/>
          </p:nvPr>
        </p:nvSpPr>
        <p:spPr>
          <a:xfrm>
            <a:off x="202165" y="1200030"/>
            <a:ext cx="8739670" cy="3341490"/>
          </a:xfrm>
        </p:spPr>
        <p:txBody>
          <a:bodyPr/>
          <a:lstStyle/>
          <a:p>
            <a:pPr marL="285750" indent="-285750">
              <a:buClr>
                <a:srgbClr val="FFFF00"/>
              </a:buClr>
              <a:buFont typeface="Arial" panose="020B0604020202020204" pitchFamily="34" charset="0"/>
              <a:buChar char="•"/>
            </a:pPr>
            <a:r>
              <a:rPr lang="en-US" sz="1800" dirty="0">
                <a:solidFill>
                  <a:schemeClr val="bg1"/>
                </a:solidFill>
              </a:rPr>
              <a:t>Most heart diseases are associated with and reflected by the sound that the heart produces, and one of the easiest and cheapest ways of diagnosing cardiac dysfunction is by Heart auscultation i.e. listening to the heart sound. </a:t>
            </a:r>
            <a:br>
              <a:rPr lang="en-US" sz="1800" dirty="0">
                <a:solidFill>
                  <a:schemeClr val="bg1"/>
                </a:solidFill>
              </a:rPr>
            </a:br>
            <a:br>
              <a:rPr lang="en-US" sz="1800" dirty="0">
                <a:solidFill>
                  <a:schemeClr val="bg1"/>
                </a:solidFill>
              </a:rPr>
            </a:br>
            <a:r>
              <a:rPr lang="en-US" sz="1800" dirty="0">
                <a:solidFill>
                  <a:schemeClr val="bg1"/>
                </a:solidFill>
              </a:rPr>
              <a:t>	Now if we are talking about traditional auscultation, that requires experience and good listening skills. That is why in this project we thought to build an electronic stethoscope that will be able to get the heart rate of the human body and we can display the data in a Bluetooth-based serial terminal window.</a:t>
            </a:r>
            <a:br>
              <a:rPr lang="en-US" sz="1800" dirty="0">
                <a:solidFill>
                  <a:schemeClr val="bg1"/>
                </a:solidFill>
              </a:rPr>
            </a:br>
            <a:endParaRPr lang="en-IN" sz="1800" dirty="0"/>
          </a:p>
        </p:txBody>
      </p:sp>
      <p:sp>
        <p:nvSpPr>
          <p:cNvPr id="8" name="TextBox 7">
            <a:extLst>
              <a:ext uri="{FF2B5EF4-FFF2-40B4-BE49-F238E27FC236}">
                <a16:creationId xmlns:a16="http://schemas.microsoft.com/office/drawing/2014/main" id="{6B1BB894-647B-3188-6D5F-E10D83F75BD7}"/>
              </a:ext>
            </a:extLst>
          </p:cNvPr>
          <p:cNvSpPr txBox="1"/>
          <p:nvPr/>
        </p:nvSpPr>
        <p:spPr>
          <a:xfrm>
            <a:off x="640080" y="137160"/>
            <a:ext cx="7059930" cy="584775"/>
          </a:xfrm>
          <a:prstGeom prst="rect">
            <a:avLst/>
          </a:prstGeom>
          <a:noFill/>
        </p:spPr>
        <p:txBody>
          <a:bodyPr wrap="square" rtlCol="0">
            <a:spAutoFit/>
          </a:bodyPr>
          <a:lstStyle/>
          <a:p>
            <a:pPr algn="ctr"/>
            <a:r>
              <a:rPr lang="en-US" sz="3200" b="1" u="sng" dirty="0">
                <a:solidFill>
                  <a:schemeClr val="bg1"/>
                </a:solidFill>
              </a:rPr>
              <a:t>ABSTRACT:</a:t>
            </a:r>
            <a:endParaRPr lang="en-IN" sz="3200" dirty="0"/>
          </a:p>
        </p:txBody>
      </p:sp>
      <p:sp>
        <p:nvSpPr>
          <p:cNvPr id="9" name="Google Shape;277;p28">
            <a:extLst>
              <a:ext uri="{FF2B5EF4-FFF2-40B4-BE49-F238E27FC236}">
                <a16:creationId xmlns:a16="http://schemas.microsoft.com/office/drawing/2014/main" id="{EC5BE0F4-2D18-F083-9696-6BC9DBA4D49E}"/>
              </a:ext>
            </a:extLst>
          </p:cNvPr>
          <p:cNvSpPr/>
          <p:nvPr/>
        </p:nvSpPr>
        <p:spPr>
          <a:xfrm>
            <a:off x="5483371" y="283755"/>
            <a:ext cx="379274" cy="34480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143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6;p28">
            <a:extLst>
              <a:ext uri="{FF2B5EF4-FFF2-40B4-BE49-F238E27FC236}">
                <a16:creationId xmlns:a16="http://schemas.microsoft.com/office/drawing/2014/main" id="{8BEA458A-07BC-50DB-46C9-A508689E9722}"/>
              </a:ext>
            </a:extLst>
          </p:cNvPr>
          <p:cNvSpPr/>
          <p:nvPr/>
        </p:nvSpPr>
        <p:spPr>
          <a:xfrm rot="1333379">
            <a:off x="2405245" y="186464"/>
            <a:ext cx="454964" cy="489098"/>
          </a:xfrm>
          <a:custGeom>
            <a:avLst/>
            <a:gdLst/>
            <a:ahLst/>
            <a:cxnLst/>
            <a:rect l="l" t="t" r="r" b="b"/>
            <a:pathLst>
              <a:path w="19661" h="18786" extrusionOk="0">
                <a:moveTo>
                  <a:pt x="10269" y="1460"/>
                </a:moveTo>
                <a:lnTo>
                  <a:pt x="10755" y="1485"/>
                </a:lnTo>
                <a:lnTo>
                  <a:pt x="11266" y="1533"/>
                </a:lnTo>
                <a:lnTo>
                  <a:pt x="11753" y="1631"/>
                </a:lnTo>
                <a:lnTo>
                  <a:pt x="11680" y="1728"/>
                </a:lnTo>
                <a:lnTo>
                  <a:pt x="11631" y="1850"/>
                </a:lnTo>
                <a:lnTo>
                  <a:pt x="11631" y="1874"/>
                </a:lnTo>
                <a:lnTo>
                  <a:pt x="11656" y="1874"/>
                </a:lnTo>
                <a:lnTo>
                  <a:pt x="11753" y="1850"/>
                </a:lnTo>
                <a:lnTo>
                  <a:pt x="11826" y="1825"/>
                </a:lnTo>
                <a:lnTo>
                  <a:pt x="12021" y="1752"/>
                </a:lnTo>
                <a:lnTo>
                  <a:pt x="12069" y="1728"/>
                </a:lnTo>
                <a:lnTo>
                  <a:pt x="12386" y="1825"/>
                </a:lnTo>
                <a:lnTo>
                  <a:pt x="12361" y="1850"/>
                </a:lnTo>
                <a:lnTo>
                  <a:pt x="12264" y="1923"/>
                </a:lnTo>
                <a:lnTo>
                  <a:pt x="12167" y="2020"/>
                </a:lnTo>
                <a:lnTo>
                  <a:pt x="12021" y="2239"/>
                </a:lnTo>
                <a:lnTo>
                  <a:pt x="12021" y="2263"/>
                </a:lnTo>
                <a:lnTo>
                  <a:pt x="12045" y="2263"/>
                </a:lnTo>
                <a:lnTo>
                  <a:pt x="12264" y="2166"/>
                </a:lnTo>
                <a:lnTo>
                  <a:pt x="12483" y="2069"/>
                </a:lnTo>
                <a:lnTo>
                  <a:pt x="12605" y="2020"/>
                </a:lnTo>
                <a:lnTo>
                  <a:pt x="12751" y="1971"/>
                </a:lnTo>
                <a:lnTo>
                  <a:pt x="13091" y="2142"/>
                </a:lnTo>
                <a:lnTo>
                  <a:pt x="13164" y="2166"/>
                </a:lnTo>
                <a:lnTo>
                  <a:pt x="12970" y="2239"/>
                </a:lnTo>
                <a:lnTo>
                  <a:pt x="12799" y="2336"/>
                </a:lnTo>
                <a:lnTo>
                  <a:pt x="12629" y="2434"/>
                </a:lnTo>
                <a:lnTo>
                  <a:pt x="12483" y="2580"/>
                </a:lnTo>
                <a:lnTo>
                  <a:pt x="12459" y="2628"/>
                </a:lnTo>
                <a:lnTo>
                  <a:pt x="12459" y="2677"/>
                </a:lnTo>
                <a:lnTo>
                  <a:pt x="12507" y="2701"/>
                </a:lnTo>
                <a:lnTo>
                  <a:pt x="12556" y="2701"/>
                </a:lnTo>
                <a:lnTo>
                  <a:pt x="12726" y="2653"/>
                </a:lnTo>
                <a:lnTo>
                  <a:pt x="12897" y="2604"/>
                </a:lnTo>
                <a:lnTo>
                  <a:pt x="13237" y="2458"/>
                </a:lnTo>
                <a:lnTo>
                  <a:pt x="13408" y="2409"/>
                </a:lnTo>
                <a:lnTo>
                  <a:pt x="13578" y="2385"/>
                </a:lnTo>
                <a:lnTo>
                  <a:pt x="14162" y="2701"/>
                </a:lnTo>
                <a:lnTo>
                  <a:pt x="13967" y="2750"/>
                </a:lnTo>
                <a:lnTo>
                  <a:pt x="13578" y="2847"/>
                </a:lnTo>
                <a:lnTo>
                  <a:pt x="13383" y="2945"/>
                </a:lnTo>
                <a:lnTo>
                  <a:pt x="13310" y="2993"/>
                </a:lnTo>
                <a:lnTo>
                  <a:pt x="13262" y="3066"/>
                </a:lnTo>
                <a:lnTo>
                  <a:pt x="13310" y="3115"/>
                </a:lnTo>
                <a:lnTo>
                  <a:pt x="13383" y="3139"/>
                </a:lnTo>
                <a:lnTo>
                  <a:pt x="13554" y="3139"/>
                </a:lnTo>
                <a:lnTo>
                  <a:pt x="13846" y="3042"/>
                </a:lnTo>
                <a:lnTo>
                  <a:pt x="14186" y="2993"/>
                </a:lnTo>
                <a:lnTo>
                  <a:pt x="14551" y="2920"/>
                </a:lnTo>
                <a:lnTo>
                  <a:pt x="14916" y="3139"/>
                </a:lnTo>
                <a:lnTo>
                  <a:pt x="14527" y="3261"/>
                </a:lnTo>
                <a:lnTo>
                  <a:pt x="14162" y="3407"/>
                </a:lnTo>
                <a:lnTo>
                  <a:pt x="13870" y="3553"/>
                </a:lnTo>
                <a:lnTo>
                  <a:pt x="13651" y="3675"/>
                </a:lnTo>
                <a:lnTo>
                  <a:pt x="13627" y="3723"/>
                </a:lnTo>
                <a:lnTo>
                  <a:pt x="13602" y="3772"/>
                </a:lnTo>
                <a:lnTo>
                  <a:pt x="13651" y="3821"/>
                </a:lnTo>
                <a:lnTo>
                  <a:pt x="13700" y="3845"/>
                </a:lnTo>
                <a:lnTo>
                  <a:pt x="13846" y="3845"/>
                </a:lnTo>
                <a:lnTo>
                  <a:pt x="13967" y="3821"/>
                </a:lnTo>
                <a:lnTo>
                  <a:pt x="14235" y="3748"/>
                </a:lnTo>
                <a:lnTo>
                  <a:pt x="14770" y="3553"/>
                </a:lnTo>
                <a:lnTo>
                  <a:pt x="15087" y="3480"/>
                </a:lnTo>
                <a:lnTo>
                  <a:pt x="15379" y="3431"/>
                </a:lnTo>
                <a:lnTo>
                  <a:pt x="15865" y="3772"/>
                </a:lnTo>
                <a:lnTo>
                  <a:pt x="16036" y="3894"/>
                </a:lnTo>
                <a:lnTo>
                  <a:pt x="15792" y="3918"/>
                </a:lnTo>
                <a:lnTo>
                  <a:pt x="15525" y="3942"/>
                </a:lnTo>
                <a:lnTo>
                  <a:pt x="15038" y="4064"/>
                </a:lnTo>
                <a:lnTo>
                  <a:pt x="14551" y="4210"/>
                </a:lnTo>
                <a:lnTo>
                  <a:pt x="14138" y="4356"/>
                </a:lnTo>
                <a:lnTo>
                  <a:pt x="14113" y="4380"/>
                </a:lnTo>
                <a:lnTo>
                  <a:pt x="14138" y="4405"/>
                </a:lnTo>
                <a:lnTo>
                  <a:pt x="14284" y="4405"/>
                </a:lnTo>
                <a:lnTo>
                  <a:pt x="14600" y="4380"/>
                </a:lnTo>
                <a:lnTo>
                  <a:pt x="15257" y="4283"/>
                </a:lnTo>
                <a:lnTo>
                  <a:pt x="15841" y="4210"/>
                </a:lnTo>
                <a:lnTo>
                  <a:pt x="16400" y="4186"/>
                </a:lnTo>
                <a:lnTo>
                  <a:pt x="16644" y="4405"/>
                </a:lnTo>
                <a:lnTo>
                  <a:pt x="16863" y="4648"/>
                </a:lnTo>
                <a:lnTo>
                  <a:pt x="16741" y="4599"/>
                </a:lnTo>
                <a:lnTo>
                  <a:pt x="16619" y="4575"/>
                </a:lnTo>
                <a:lnTo>
                  <a:pt x="16376" y="4575"/>
                </a:lnTo>
                <a:lnTo>
                  <a:pt x="16133" y="4599"/>
                </a:lnTo>
                <a:lnTo>
                  <a:pt x="15914" y="4648"/>
                </a:lnTo>
                <a:lnTo>
                  <a:pt x="15306" y="4770"/>
                </a:lnTo>
                <a:lnTo>
                  <a:pt x="15160" y="4794"/>
                </a:lnTo>
                <a:lnTo>
                  <a:pt x="15014" y="4867"/>
                </a:lnTo>
                <a:lnTo>
                  <a:pt x="14868" y="4916"/>
                </a:lnTo>
                <a:lnTo>
                  <a:pt x="14722" y="4964"/>
                </a:lnTo>
                <a:lnTo>
                  <a:pt x="14941" y="4989"/>
                </a:lnTo>
                <a:lnTo>
                  <a:pt x="15184" y="5037"/>
                </a:lnTo>
                <a:lnTo>
                  <a:pt x="15427" y="5013"/>
                </a:lnTo>
                <a:lnTo>
                  <a:pt x="15671" y="4964"/>
                </a:lnTo>
                <a:lnTo>
                  <a:pt x="15987" y="4916"/>
                </a:lnTo>
                <a:lnTo>
                  <a:pt x="16279" y="4891"/>
                </a:lnTo>
                <a:lnTo>
                  <a:pt x="16595" y="4867"/>
                </a:lnTo>
                <a:lnTo>
                  <a:pt x="16887" y="4794"/>
                </a:lnTo>
                <a:lnTo>
                  <a:pt x="16911" y="4770"/>
                </a:lnTo>
                <a:lnTo>
                  <a:pt x="16936" y="4721"/>
                </a:lnTo>
                <a:lnTo>
                  <a:pt x="17276" y="5135"/>
                </a:lnTo>
                <a:lnTo>
                  <a:pt x="17568" y="5597"/>
                </a:lnTo>
                <a:lnTo>
                  <a:pt x="17447" y="5524"/>
                </a:lnTo>
                <a:lnTo>
                  <a:pt x="17301" y="5475"/>
                </a:lnTo>
                <a:lnTo>
                  <a:pt x="17009" y="5402"/>
                </a:lnTo>
                <a:lnTo>
                  <a:pt x="16717" y="5402"/>
                </a:lnTo>
                <a:lnTo>
                  <a:pt x="16425" y="5427"/>
                </a:lnTo>
                <a:lnTo>
                  <a:pt x="16230" y="5451"/>
                </a:lnTo>
                <a:lnTo>
                  <a:pt x="16036" y="5500"/>
                </a:lnTo>
                <a:lnTo>
                  <a:pt x="15646" y="5621"/>
                </a:lnTo>
                <a:lnTo>
                  <a:pt x="15281" y="5767"/>
                </a:lnTo>
                <a:lnTo>
                  <a:pt x="14916" y="5889"/>
                </a:lnTo>
                <a:lnTo>
                  <a:pt x="14916" y="5889"/>
                </a:lnTo>
                <a:lnTo>
                  <a:pt x="15549" y="5840"/>
                </a:lnTo>
                <a:lnTo>
                  <a:pt x="16181" y="5743"/>
                </a:lnTo>
                <a:lnTo>
                  <a:pt x="16546" y="5719"/>
                </a:lnTo>
                <a:lnTo>
                  <a:pt x="16911" y="5719"/>
                </a:lnTo>
                <a:lnTo>
                  <a:pt x="17252" y="5792"/>
                </a:lnTo>
                <a:lnTo>
                  <a:pt x="17617" y="5913"/>
                </a:lnTo>
                <a:lnTo>
                  <a:pt x="17690" y="5913"/>
                </a:lnTo>
                <a:lnTo>
                  <a:pt x="17739" y="5865"/>
                </a:lnTo>
                <a:lnTo>
                  <a:pt x="17982" y="6376"/>
                </a:lnTo>
                <a:lnTo>
                  <a:pt x="17885" y="6278"/>
                </a:lnTo>
                <a:lnTo>
                  <a:pt x="17763" y="6230"/>
                </a:lnTo>
                <a:lnTo>
                  <a:pt x="17617" y="6181"/>
                </a:lnTo>
                <a:lnTo>
                  <a:pt x="17471" y="6157"/>
                </a:lnTo>
                <a:lnTo>
                  <a:pt x="17130" y="6132"/>
                </a:lnTo>
                <a:lnTo>
                  <a:pt x="16765" y="6157"/>
                </a:lnTo>
                <a:lnTo>
                  <a:pt x="16425" y="6230"/>
                </a:lnTo>
                <a:lnTo>
                  <a:pt x="16084" y="6303"/>
                </a:lnTo>
                <a:lnTo>
                  <a:pt x="15549" y="6449"/>
                </a:lnTo>
                <a:lnTo>
                  <a:pt x="15525" y="6473"/>
                </a:lnTo>
                <a:lnTo>
                  <a:pt x="15549" y="6497"/>
                </a:lnTo>
                <a:lnTo>
                  <a:pt x="15817" y="6522"/>
                </a:lnTo>
                <a:lnTo>
                  <a:pt x="16108" y="6522"/>
                </a:lnTo>
                <a:lnTo>
                  <a:pt x="16400" y="6497"/>
                </a:lnTo>
                <a:lnTo>
                  <a:pt x="16668" y="6473"/>
                </a:lnTo>
                <a:lnTo>
                  <a:pt x="17082" y="6449"/>
                </a:lnTo>
                <a:lnTo>
                  <a:pt x="17301" y="6449"/>
                </a:lnTo>
                <a:lnTo>
                  <a:pt x="17495" y="6473"/>
                </a:lnTo>
                <a:lnTo>
                  <a:pt x="17641" y="6522"/>
                </a:lnTo>
                <a:lnTo>
                  <a:pt x="17763" y="6570"/>
                </a:lnTo>
                <a:lnTo>
                  <a:pt x="17885" y="6619"/>
                </a:lnTo>
                <a:lnTo>
                  <a:pt x="18031" y="6643"/>
                </a:lnTo>
                <a:lnTo>
                  <a:pt x="18055" y="6643"/>
                </a:lnTo>
                <a:lnTo>
                  <a:pt x="18079" y="6619"/>
                </a:lnTo>
                <a:lnTo>
                  <a:pt x="18225" y="6984"/>
                </a:lnTo>
                <a:lnTo>
                  <a:pt x="17958" y="6911"/>
                </a:lnTo>
                <a:lnTo>
                  <a:pt x="17641" y="6862"/>
                </a:lnTo>
                <a:lnTo>
                  <a:pt x="17301" y="6862"/>
                </a:lnTo>
                <a:lnTo>
                  <a:pt x="16984" y="6911"/>
                </a:lnTo>
                <a:lnTo>
                  <a:pt x="16644" y="6984"/>
                </a:lnTo>
                <a:lnTo>
                  <a:pt x="16327" y="7081"/>
                </a:lnTo>
                <a:lnTo>
                  <a:pt x="16036" y="7203"/>
                </a:lnTo>
                <a:lnTo>
                  <a:pt x="15768" y="7325"/>
                </a:lnTo>
                <a:lnTo>
                  <a:pt x="15768" y="7349"/>
                </a:lnTo>
                <a:lnTo>
                  <a:pt x="15792" y="7373"/>
                </a:lnTo>
                <a:lnTo>
                  <a:pt x="16108" y="7349"/>
                </a:lnTo>
                <a:lnTo>
                  <a:pt x="16400" y="7325"/>
                </a:lnTo>
                <a:lnTo>
                  <a:pt x="17009" y="7252"/>
                </a:lnTo>
                <a:lnTo>
                  <a:pt x="17325" y="7227"/>
                </a:lnTo>
                <a:lnTo>
                  <a:pt x="17641" y="7203"/>
                </a:lnTo>
                <a:lnTo>
                  <a:pt x="17933" y="7179"/>
                </a:lnTo>
                <a:lnTo>
                  <a:pt x="18250" y="7130"/>
                </a:lnTo>
                <a:lnTo>
                  <a:pt x="18274" y="7106"/>
                </a:lnTo>
                <a:lnTo>
                  <a:pt x="18542" y="7909"/>
                </a:lnTo>
                <a:lnTo>
                  <a:pt x="18298" y="7860"/>
                </a:lnTo>
                <a:lnTo>
                  <a:pt x="18055" y="7860"/>
                </a:lnTo>
                <a:lnTo>
                  <a:pt x="17568" y="7836"/>
                </a:lnTo>
                <a:lnTo>
                  <a:pt x="17179" y="7811"/>
                </a:lnTo>
                <a:lnTo>
                  <a:pt x="16765" y="7836"/>
                </a:lnTo>
                <a:lnTo>
                  <a:pt x="16571" y="7860"/>
                </a:lnTo>
                <a:lnTo>
                  <a:pt x="16376" y="7909"/>
                </a:lnTo>
                <a:lnTo>
                  <a:pt x="16206" y="7957"/>
                </a:lnTo>
                <a:lnTo>
                  <a:pt x="16011" y="8055"/>
                </a:lnTo>
                <a:lnTo>
                  <a:pt x="15987" y="8055"/>
                </a:lnTo>
                <a:lnTo>
                  <a:pt x="15987" y="8079"/>
                </a:lnTo>
                <a:lnTo>
                  <a:pt x="16011" y="8103"/>
                </a:lnTo>
                <a:lnTo>
                  <a:pt x="16036" y="8128"/>
                </a:lnTo>
                <a:lnTo>
                  <a:pt x="16425" y="8152"/>
                </a:lnTo>
                <a:lnTo>
                  <a:pt x="16790" y="8128"/>
                </a:lnTo>
                <a:lnTo>
                  <a:pt x="17568" y="8128"/>
                </a:lnTo>
                <a:lnTo>
                  <a:pt x="17836" y="8152"/>
                </a:lnTo>
                <a:lnTo>
                  <a:pt x="18104" y="8200"/>
                </a:lnTo>
                <a:lnTo>
                  <a:pt x="18371" y="8225"/>
                </a:lnTo>
                <a:lnTo>
                  <a:pt x="18639" y="8249"/>
                </a:lnTo>
                <a:lnTo>
                  <a:pt x="18858" y="9076"/>
                </a:lnTo>
                <a:lnTo>
                  <a:pt x="18566" y="8882"/>
                </a:lnTo>
                <a:lnTo>
                  <a:pt x="18225" y="8711"/>
                </a:lnTo>
                <a:lnTo>
                  <a:pt x="17885" y="8565"/>
                </a:lnTo>
                <a:lnTo>
                  <a:pt x="17568" y="8444"/>
                </a:lnTo>
                <a:lnTo>
                  <a:pt x="17276" y="8371"/>
                </a:lnTo>
                <a:lnTo>
                  <a:pt x="17082" y="8322"/>
                </a:lnTo>
                <a:lnTo>
                  <a:pt x="16887" y="8298"/>
                </a:lnTo>
                <a:lnTo>
                  <a:pt x="16717" y="8298"/>
                </a:lnTo>
                <a:lnTo>
                  <a:pt x="16546" y="8322"/>
                </a:lnTo>
                <a:lnTo>
                  <a:pt x="16473" y="8346"/>
                </a:lnTo>
                <a:lnTo>
                  <a:pt x="16400" y="8395"/>
                </a:lnTo>
                <a:lnTo>
                  <a:pt x="16352" y="8444"/>
                </a:lnTo>
                <a:lnTo>
                  <a:pt x="16303" y="8517"/>
                </a:lnTo>
                <a:lnTo>
                  <a:pt x="16327" y="8541"/>
                </a:lnTo>
                <a:lnTo>
                  <a:pt x="16449" y="8590"/>
                </a:lnTo>
                <a:lnTo>
                  <a:pt x="16595" y="8614"/>
                </a:lnTo>
                <a:lnTo>
                  <a:pt x="16887" y="8687"/>
                </a:lnTo>
                <a:lnTo>
                  <a:pt x="17179" y="8711"/>
                </a:lnTo>
                <a:lnTo>
                  <a:pt x="17471" y="8784"/>
                </a:lnTo>
                <a:lnTo>
                  <a:pt x="17812" y="8930"/>
                </a:lnTo>
                <a:lnTo>
                  <a:pt x="18128" y="9076"/>
                </a:lnTo>
                <a:lnTo>
                  <a:pt x="18420" y="9271"/>
                </a:lnTo>
                <a:lnTo>
                  <a:pt x="18712" y="9466"/>
                </a:lnTo>
                <a:lnTo>
                  <a:pt x="18420" y="9295"/>
                </a:lnTo>
                <a:lnTo>
                  <a:pt x="18250" y="9198"/>
                </a:lnTo>
                <a:lnTo>
                  <a:pt x="18055" y="9101"/>
                </a:lnTo>
                <a:lnTo>
                  <a:pt x="17690" y="9003"/>
                </a:lnTo>
                <a:lnTo>
                  <a:pt x="17276" y="8930"/>
                </a:lnTo>
                <a:lnTo>
                  <a:pt x="16887" y="8906"/>
                </a:lnTo>
                <a:lnTo>
                  <a:pt x="16473" y="8930"/>
                </a:lnTo>
                <a:lnTo>
                  <a:pt x="16084" y="8979"/>
                </a:lnTo>
                <a:lnTo>
                  <a:pt x="15695" y="9101"/>
                </a:lnTo>
                <a:lnTo>
                  <a:pt x="15330" y="9247"/>
                </a:lnTo>
                <a:lnTo>
                  <a:pt x="15160" y="9344"/>
                </a:lnTo>
                <a:lnTo>
                  <a:pt x="14941" y="9441"/>
                </a:lnTo>
                <a:lnTo>
                  <a:pt x="14746" y="9587"/>
                </a:lnTo>
                <a:lnTo>
                  <a:pt x="14551" y="9758"/>
                </a:lnTo>
                <a:lnTo>
                  <a:pt x="14478" y="9198"/>
                </a:lnTo>
                <a:lnTo>
                  <a:pt x="14381" y="8638"/>
                </a:lnTo>
                <a:lnTo>
                  <a:pt x="14259" y="8103"/>
                </a:lnTo>
                <a:lnTo>
                  <a:pt x="14113" y="7568"/>
                </a:lnTo>
                <a:lnTo>
                  <a:pt x="13943" y="7033"/>
                </a:lnTo>
                <a:lnTo>
                  <a:pt x="13748" y="6497"/>
                </a:lnTo>
                <a:lnTo>
                  <a:pt x="13529" y="5986"/>
                </a:lnTo>
                <a:lnTo>
                  <a:pt x="13286" y="5500"/>
                </a:lnTo>
                <a:lnTo>
                  <a:pt x="12799" y="4526"/>
                </a:lnTo>
                <a:lnTo>
                  <a:pt x="12532" y="4040"/>
                </a:lnTo>
                <a:lnTo>
                  <a:pt x="12264" y="3577"/>
                </a:lnTo>
                <a:lnTo>
                  <a:pt x="12045" y="3237"/>
                </a:lnTo>
                <a:lnTo>
                  <a:pt x="11802" y="2896"/>
                </a:lnTo>
                <a:lnTo>
                  <a:pt x="11656" y="2726"/>
                </a:lnTo>
                <a:lnTo>
                  <a:pt x="11485" y="2580"/>
                </a:lnTo>
                <a:lnTo>
                  <a:pt x="11339" y="2482"/>
                </a:lnTo>
                <a:lnTo>
                  <a:pt x="11145" y="2385"/>
                </a:lnTo>
                <a:lnTo>
                  <a:pt x="11072" y="2385"/>
                </a:lnTo>
                <a:lnTo>
                  <a:pt x="11047" y="2434"/>
                </a:lnTo>
                <a:lnTo>
                  <a:pt x="11023" y="2482"/>
                </a:lnTo>
                <a:lnTo>
                  <a:pt x="11047" y="2555"/>
                </a:lnTo>
                <a:lnTo>
                  <a:pt x="11339" y="2896"/>
                </a:lnTo>
                <a:lnTo>
                  <a:pt x="11631" y="3285"/>
                </a:lnTo>
                <a:lnTo>
                  <a:pt x="11875" y="3650"/>
                </a:lnTo>
                <a:lnTo>
                  <a:pt x="12118" y="4040"/>
                </a:lnTo>
                <a:lnTo>
                  <a:pt x="12556" y="4843"/>
                </a:lnTo>
                <a:lnTo>
                  <a:pt x="12970" y="5670"/>
                </a:lnTo>
                <a:lnTo>
                  <a:pt x="13189" y="6157"/>
                </a:lnTo>
                <a:lnTo>
                  <a:pt x="13383" y="6643"/>
                </a:lnTo>
                <a:lnTo>
                  <a:pt x="13578" y="7154"/>
                </a:lnTo>
                <a:lnTo>
                  <a:pt x="13724" y="7665"/>
                </a:lnTo>
                <a:lnTo>
                  <a:pt x="13870" y="8176"/>
                </a:lnTo>
                <a:lnTo>
                  <a:pt x="13992" y="8687"/>
                </a:lnTo>
                <a:lnTo>
                  <a:pt x="14089" y="9222"/>
                </a:lnTo>
                <a:lnTo>
                  <a:pt x="14138" y="9733"/>
                </a:lnTo>
                <a:lnTo>
                  <a:pt x="13967" y="9563"/>
                </a:lnTo>
                <a:lnTo>
                  <a:pt x="13773" y="9393"/>
                </a:lnTo>
                <a:lnTo>
                  <a:pt x="13578" y="9222"/>
                </a:lnTo>
                <a:lnTo>
                  <a:pt x="13383" y="9101"/>
                </a:lnTo>
                <a:lnTo>
                  <a:pt x="13213" y="9003"/>
                </a:lnTo>
                <a:lnTo>
                  <a:pt x="13043" y="8930"/>
                </a:lnTo>
                <a:lnTo>
                  <a:pt x="12702" y="8833"/>
                </a:lnTo>
                <a:lnTo>
                  <a:pt x="12337" y="8784"/>
                </a:lnTo>
                <a:lnTo>
                  <a:pt x="11972" y="8760"/>
                </a:lnTo>
                <a:lnTo>
                  <a:pt x="11631" y="8760"/>
                </a:lnTo>
                <a:lnTo>
                  <a:pt x="11315" y="8833"/>
                </a:lnTo>
                <a:lnTo>
                  <a:pt x="10999" y="8930"/>
                </a:lnTo>
                <a:lnTo>
                  <a:pt x="10682" y="9052"/>
                </a:lnTo>
                <a:lnTo>
                  <a:pt x="10390" y="9222"/>
                </a:lnTo>
                <a:lnTo>
                  <a:pt x="10220" y="9295"/>
                </a:lnTo>
                <a:lnTo>
                  <a:pt x="10074" y="9417"/>
                </a:lnTo>
                <a:lnTo>
                  <a:pt x="10123" y="9271"/>
                </a:lnTo>
                <a:lnTo>
                  <a:pt x="10171" y="9125"/>
                </a:lnTo>
                <a:lnTo>
                  <a:pt x="10220" y="8833"/>
                </a:lnTo>
                <a:lnTo>
                  <a:pt x="10244" y="8225"/>
                </a:lnTo>
                <a:lnTo>
                  <a:pt x="10269" y="7738"/>
                </a:lnTo>
                <a:lnTo>
                  <a:pt x="10269" y="7227"/>
                </a:lnTo>
                <a:lnTo>
                  <a:pt x="10244" y="6230"/>
                </a:lnTo>
                <a:lnTo>
                  <a:pt x="10171" y="4186"/>
                </a:lnTo>
                <a:lnTo>
                  <a:pt x="10171" y="3772"/>
                </a:lnTo>
                <a:lnTo>
                  <a:pt x="10171" y="3310"/>
                </a:lnTo>
                <a:lnTo>
                  <a:pt x="10147" y="2872"/>
                </a:lnTo>
                <a:lnTo>
                  <a:pt x="10123" y="2653"/>
                </a:lnTo>
                <a:lnTo>
                  <a:pt x="10074" y="2458"/>
                </a:lnTo>
                <a:lnTo>
                  <a:pt x="10050" y="2409"/>
                </a:lnTo>
                <a:lnTo>
                  <a:pt x="10025" y="2385"/>
                </a:lnTo>
                <a:lnTo>
                  <a:pt x="9952" y="2361"/>
                </a:lnTo>
                <a:lnTo>
                  <a:pt x="9879" y="2385"/>
                </a:lnTo>
                <a:lnTo>
                  <a:pt x="9831" y="2458"/>
                </a:lnTo>
                <a:lnTo>
                  <a:pt x="9782" y="2628"/>
                </a:lnTo>
                <a:lnTo>
                  <a:pt x="9733" y="2823"/>
                </a:lnTo>
                <a:lnTo>
                  <a:pt x="9709" y="3042"/>
                </a:lnTo>
                <a:lnTo>
                  <a:pt x="9685" y="3237"/>
                </a:lnTo>
                <a:lnTo>
                  <a:pt x="9685" y="3650"/>
                </a:lnTo>
                <a:lnTo>
                  <a:pt x="9685" y="4040"/>
                </a:lnTo>
                <a:lnTo>
                  <a:pt x="9709" y="4989"/>
                </a:lnTo>
                <a:lnTo>
                  <a:pt x="9758" y="5913"/>
                </a:lnTo>
                <a:lnTo>
                  <a:pt x="9782" y="6862"/>
                </a:lnTo>
                <a:lnTo>
                  <a:pt x="9782" y="7787"/>
                </a:lnTo>
                <a:lnTo>
                  <a:pt x="9733" y="8638"/>
                </a:lnTo>
                <a:lnTo>
                  <a:pt x="9685" y="8930"/>
                </a:lnTo>
                <a:lnTo>
                  <a:pt x="9660" y="9198"/>
                </a:lnTo>
                <a:lnTo>
                  <a:pt x="9441" y="9052"/>
                </a:lnTo>
                <a:lnTo>
                  <a:pt x="9222" y="8930"/>
                </a:lnTo>
                <a:lnTo>
                  <a:pt x="8979" y="8833"/>
                </a:lnTo>
                <a:lnTo>
                  <a:pt x="8711" y="8760"/>
                </a:lnTo>
                <a:lnTo>
                  <a:pt x="8444" y="8711"/>
                </a:lnTo>
                <a:lnTo>
                  <a:pt x="7690" y="8711"/>
                </a:lnTo>
                <a:lnTo>
                  <a:pt x="7325" y="8784"/>
                </a:lnTo>
                <a:lnTo>
                  <a:pt x="6960" y="8882"/>
                </a:lnTo>
                <a:lnTo>
                  <a:pt x="6619" y="8979"/>
                </a:lnTo>
                <a:lnTo>
                  <a:pt x="6278" y="9125"/>
                </a:lnTo>
                <a:lnTo>
                  <a:pt x="5913" y="9295"/>
                </a:lnTo>
                <a:lnTo>
                  <a:pt x="5548" y="9514"/>
                </a:lnTo>
                <a:lnTo>
                  <a:pt x="5548" y="9393"/>
                </a:lnTo>
                <a:lnTo>
                  <a:pt x="5548" y="9295"/>
                </a:lnTo>
                <a:lnTo>
                  <a:pt x="5646" y="8760"/>
                </a:lnTo>
                <a:lnTo>
                  <a:pt x="5792" y="8249"/>
                </a:lnTo>
                <a:lnTo>
                  <a:pt x="5938" y="7763"/>
                </a:lnTo>
                <a:lnTo>
                  <a:pt x="6132" y="7252"/>
                </a:lnTo>
                <a:lnTo>
                  <a:pt x="6400" y="6473"/>
                </a:lnTo>
                <a:lnTo>
                  <a:pt x="6570" y="6084"/>
                </a:lnTo>
                <a:lnTo>
                  <a:pt x="6741" y="5719"/>
                </a:lnTo>
                <a:lnTo>
                  <a:pt x="7227" y="4867"/>
                </a:lnTo>
                <a:lnTo>
                  <a:pt x="7738" y="4015"/>
                </a:lnTo>
                <a:lnTo>
                  <a:pt x="8249" y="3212"/>
                </a:lnTo>
                <a:lnTo>
                  <a:pt x="8492" y="2799"/>
                </a:lnTo>
                <a:lnTo>
                  <a:pt x="8590" y="2580"/>
                </a:lnTo>
                <a:lnTo>
                  <a:pt x="8687" y="2361"/>
                </a:lnTo>
                <a:lnTo>
                  <a:pt x="8663" y="2312"/>
                </a:lnTo>
                <a:lnTo>
                  <a:pt x="8638" y="2263"/>
                </a:lnTo>
                <a:lnTo>
                  <a:pt x="8590" y="2239"/>
                </a:lnTo>
                <a:lnTo>
                  <a:pt x="8517" y="2263"/>
                </a:lnTo>
                <a:lnTo>
                  <a:pt x="8371" y="2434"/>
                </a:lnTo>
                <a:lnTo>
                  <a:pt x="8225" y="2580"/>
                </a:lnTo>
                <a:lnTo>
                  <a:pt x="7933" y="2920"/>
                </a:lnTo>
                <a:lnTo>
                  <a:pt x="7690" y="3285"/>
                </a:lnTo>
                <a:lnTo>
                  <a:pt x="7422" y="3650"/>
                </a:lnTo>
                <a:lnTo>
                  <a:pt x="7154" y="4064"/>
                </a:lnTo>
                <a:lnTo>
                  <a:pt x="6911" y="4478"/>
                </a:lnTo>
                <a:lnTo>
                  <a:pt x="6424" y="5329"/>
                </a:lnTo>
                <a:lnTo>
                  <a:pt x="6230" y="5694"/>
                </a:lnTo>
                <a:lnTo>
                  <a:pt x="6059" y="6084"/>
                </a:lnTo>
                <a:lnTo>
                  <a:pt x="5767" y="6838"/>
                </a:lnTo>
                <a:lnTo>
                  <a:pt x="5621" y="7227"/>
                </a:lnTo>
                <a:lnTo>
                  <a:pt x="5402" y="7933"/>
                </a:lnTo>
                <a:lnTo>
                  <a:pt x="5281" y="8346"/>
                </a:lnTo>
                <a:lnTo>
                  <a:pt x="5159" y="8784"/>
                </a:lnTo>
                <a:lnTo>
                  <a:pt x="5086" y="9174"/>
                </a:lnTo>
                <a:lnTo>
                  <a:pt x="5062" y="9514"/>
                </a:lnTo>
                <a:lnTo>
                  <a:pt x="4916" y="9393"/>
                </a:lnTo>
                <a:lnTo>
                  <a:pt x="4770" y="9295"/>
                </a:lnTo>
                <a:lnTo>
                  <a:pt x="4478" y="9101"/>
                </a:lnTo>
                <a:lnTo>
                  <a:pt x="4283" y="9003"/>
                </a:lnTo>
                <a:lnTo>
                  <a:pt x="4088" y="8930"/>
                </a:lnTo>
                <a:lnTo>
                  <a:pt x="3869" y="8857"/>
                </a:lnTo>
                <a:lnTo>
                  <a:pt x="3650" y="8809"/>
                </a:lnTo>
                <a:lnTo>
                  <a:pt x="3212" y="8760"/>
                </a:lnTo>
                <a:lnTo>
                  <a:pt x="2774" y="8736"/>
                </a:lnTo>
                <a:lnTo>
                  <a:pt x="2507" y="8760"/>
                </a:lnTo>
                <a:lnTo>
                  <a:pt x="2215" y="8784"/>
                </a:lnTo>
                <a:lnTo>
                  <a:pt x="1874" y="8857"/>
                </a:lnTo>
                <a:lnTo>
                  <a:pt x="1558" y="8930"/>
                </a:lnTo>
                <a:lnTo>
                  <a:pt x="1241" y="9052"/>
                </a:lnTo>
                <a:lnTo>
                  <a:pt x="949" y="9198"/>
                </a:lnTo>
                <a:lnTo>
                  <a:pt x="682" y="9393"/>
                </a:lnTo>
                <a:lnTo>
                  <a:pt x="463" y="9612"/>
                </a:lnTo>
                <a:lnTo>
                  <a:pt x="584" y="9198"/>
                </a:lnTo>
                <a:lnTo>
                  <a:pt x="682" y="8809"/>
                </a:lnTo>
                <a:lnTo>
                  <a:pt x="803" y="8322"/>
                </a:lnTo>
                <a:lnTo>
                  <a:pt x="925" y="7836"/>
                </a:lnTo>
                <a:lnTo>
                  <a:pt x="1095" y="7373"/>
                </a:lnTo>
                <a:lnTo>
                  <a:pt x="1266" y="6911"/>
                </a:lnTo>
                <a:lnTo>
                  <a:pt x="1460" y="6497"/>
                </a:lnTo>
                <a:lnTo>
                  <a:pt x="1679" y="6108"/>
                </a:lnTo>
                <a:lnTo>
                  <a:pt x="1923" y="5719"/>
                </a:lnTo>
                <a:lnTo>
                  <a:pt x="2166" y="5329"/>
                </a:lnTo>
                <a:lnTo>
                  <a:pt x="2458" y="4964"/>
                </a:lnTo>
                <a:lnTo>
                  <a:pt x="2726" y="4624"/>
                </a:lnTo>
                <a:lnTo>
                  <a:pt x="3042" y="4283"/>
                </a:lnTo>
                <a:lnTo>
                  <a:pt x="3334" y="3942"/>
                </a:lnTo>
                <a:lnTo>
                  <a:pt x="3675" y="3626"/>
                </a:lnTo>
                <a:lnTo>
                  <a:pt x="4015" y="3358"/>
                </a:lnTo>
                <a:lnTo>
                  <a:pt x="4356" y="3091"/>
                </a:lnTo>
                <a:lnTo>
                  <a:pt x="4721" y="2847"/>
                </a:lnTo>
                <a:lnTo>
                  <a:pt x="5110" y="2604"/>
                </a:lnTo>
                <a:lnTo>
                  <a:pt x="5500" y="2409"/>
                </a:lnTo>
                <a:lnTo>
                  <a:pt x="5889" y="2239"/>
                </a:lnTo>
                <a:lnTo>
                  <a:pt x="6303" y="2069"/>
                </a:lnTo>
                <a:lnTo>
                  <a:pt x="6716" y="1947"/>
                </a:lnTo>
                <a:lnTo>
                  <a:pt x="7130" y="1825"/>
                </a:lnTo>
                <a:lnTo>
                  <a:pt x="7568" y="1704"/>
                </a:lnTo>
                <a:lnTo>
                  <a:pt x="8006" y="1631"/>
                </a:lnTo>
                <a:lnTo>
                  <a:pt x="8444" y="1558"/>
                </a:lnTo>
                <a:lnTo>
                  <a:pt x="8882" y="1509"/>
                </a:lnTo>
                <a:lnTo>
                  <a:pt x="9320" y="1485"/>
                </a:lnTo>
                <a:lnTo>
                  <a:pt x="9782" y="1460"/>
                </a:lnTo>
                <a:close/>
                <a:moveTo>
                  <a:pt x="9855" y="1"/>
                </a:moveTo>
                <a:lnTo>
                  <a:pt x="9782" y="49"/>
                </a:lnTo>
                <a:lnTo>
                  <a:pt x="9709" y="146"/>
                </a:lnTo>
                <a:lnTo>
                  <a:pt x="9660" y="292"/>
                </a:lnTo>
                <a:lnTo>
                  <a:pt x="9612" y="438"/>
                </a:lnTo>
                <a:lnTo>
                  <a:pt x="9612" y="560"/>
                </a:lnTo>
                <a:lnTo>
                  <a:pt x="9587" y="779"/>
                </a:lnTo>
                <a:lnTo>
                  <a:pt x="9612" y="998"/>
                </a:lnTo>
                <a:lnTo>
                  <a:pt x="9174" y="1022"/>
                </a:lnTo>
                <a:lnTo>
                  <a:pt x="8760" y="1047"/>
                </a:lnTo>
                <a:lnTo>
                  <a:pt x="8346" y="1095"/>
                </a:lnTo>
                <a:lnTo>
                  <a:pt x="7933" y="1168"/>
                </a:lnTo>
                <a:lnTo>
                  <a:pt x="7519" y="1241"/>
                </a:lnTo>
                <a:lnTo>
                  <a:pt x="7130" y="1339"/>
                </a:lnTo>
                <a:lnTo>
                  <a:pt x="6716" y="1460"/>
                </a:lnTo>
                <a:lnTo>
                  <a:pt x="6327" y="1582"/>
                </a:lnTo>
                <a:lnTo>
                  <a:pt x="5938" y="1728"/>
                </a:lnTo>
                <a:lnTo>
                  <a:pt x="5548" y="1898"/>
                </a:lnTo>
                <a:lnTo>
                  <a:pt x="5183" y="2069"/>
                </a:lnTo>
                <a:lnTo>
                  <a:pt x="4818" y="2263"/>
                </a:lnTo>
                <a:lnTo>
                  <a:pt x="4453" y="2482"/>
                </a:lnTo>
                <a:lnTo>
                  <a:pt x="4113" y="2726"/>
                </a:lnTo>
                <a:lnTo>
                  <a:pt x="3772" y="2969"/>
                </a:lnTo>
                <a:lnTo>
                  <a:pt x="3456" y="3237"/>
                </a:lnTo>
                <a:lnTo>
                  <a:pt x="3115" y="3553"/>
                </a:lnTo>
                <a:lnTo>
                  <a:pt x="2799" y="3869"/>
                </a:lnTo>
                <a:lnTo>
                  <a:pt x="2507" y="4210"/>
                </a:lnTo>
                <a:lnTo>
                  <a:pt x="2215" y="4551"/>
                </a:lnTo>
                <a:lnTo>
                  <a:pt x="1947" y="4916"/>
                </a:lnTo>
                <a:lnTo>
                  <a:pt x="1704" y="5305"/>
                </a:lnTo>
                <a:lnTo>
                  <a:pt x="1217" y="6084"/>
                </a:lnTo>
                <a:lnTo>
                  <a:pt x="998" y="6497"/>
                </a:lnTo>
                <a:lnTo>
                  <a:pt x="803" y="6960"/>
                </a:lnTo>
                <a:lnTo>
                  <a:pt x="633" y="7398"/>
                </a:lnTo>
                <a:lnTo>
                  <a:pt x="487" y="7860"/>
                </a:lnTo>
                <a:lnTo>
                  <a:pt x="244" y="8857"/>
                </a:lnTo>
                <a:lnTo>
                  <a:pt x="122" y="9344"/>
                </a:lnTo>
                <a:lnTo>
                  <a:pt x="25" y="9831"/>
                </a:lnTo>
                <a:lnTo>
                  <a:pt x="1" y="10001"/>
                </a:lnTo>
                <a:lnTo>
                  <a:pt x="25" y="10171"/>
                </a:lnTo>
                <a:lnTo>
                  <a:pt x="49" y="10317"/>
                </a:lnTo>
                <a:lnTo>
                  <a:pt x="122" y="10463"/>
                </a:lnTo>
                <a:lnTo>
                  <a:pt x="171" y="10512"/>
                </a:lnTo>
                <a:lnTo>
                  <a:pt x="219" y="10536"/>
                </a:lnTo>
                <a:lnTo>
                  <a:pt x="268" y="10512"/>
                </a:lnTo>
                <a:lnTo>
                  <a:pt x="317" y="10463"/>
                </a:lnTo>
                <a:lnTo>
                  <a:pt x="365" y="10463"/>
                </a:lnTo>
                <a:lnTo>
                  <a:pt x="390" y="10439"/>
                </a:lnTo>
                <a:lnTo>
                  <a:pt x="609" y="10196"/>
                </a:lnTo>
                <a:lnTo>
                  <a:pt x="803" y="9952"/>
                </a:lnTo>
                <a:lnTo>
                  <a:pt x="1047" y="9758"/>
                </a:lnTo>
                <a:lnTo>
                  <a:pt x="1168" y="9660"/>
                </a:lnTo>
                <a:lnTo>
                  <a:pt x="1314" y="9587"/>
                </a:lnTo>
                <a:lnTo>
                  <a:pt x="1655" y="9417"/>
                </a:lnTo>
                <a:lnTo>
                  <a:pt x="2020" y="9320"/>
                </a:lnTo>
                <a:lnTo>
                  <a:pt x="2409" y="9271"/>
                </a:lnTo>
                <a:lnTo>
                  <a:pt x="2774" y="9247"/>
                </a:lnTo>
                <a:lnTo>
                  <a:pt x="3139" y="9247"/>
                </a:lnTo>
                <a:lnTo>
                  <a:pt x="3480" y="9295"/>
                </a:lnTo>
                <a:lnTo>
                  <a:pt x="3821" y="9393"/>
                </a:lnTo>
                <a:lnTo>
                  <a:pt x="4137" y="9514"/>
                </a:lnTo>
                <a:lnTo>
                  <a:pt x="4405" y="9660"/>
                </a:lnTo>
                <a:lnTo>
                  <a:pt x="4648" y="9855"/>
                </a:lnTo>
                <a:lnTo>
                  <a:pt x="4745" y="9952"/>
                </a:lnTo>
                <a:lnTo>
                  <a:pt x="4818" y="10074"/>
                </a:lnTo>
                <a:lnTo>
                  <a:pt x="4916" y="10196"/>
                </a:lnTo>
                <a:lnTo>
                  <a:pt x="5037" y="10293"/>
                </a:lnTo>
                <a:lnTo>
                  <a:pt x="5110" y="10317"/>
                </a:lnTo>
                <a:lnTo>
                  <a:pt x="5208" y="10293"/>
                </a:lnTo>
                <a:lnTo>
                  <a:pt x="5281" y="10244"/>
                </a:lnTo>
                <a:lnTo>
                  <a:pt x="5329" y="10171"/>
                </a:lnTo>
                <a:lnTo>
                  <a:pt x="5329" y="10147"/>
                </a:lnTo>
                <a:lnTo>
                  <a:pt x="5548" y="10050"/>
                </a:lnTo>
                <a:lnTo>
                  <a:pt x="5767" y="9904"/>
                </a:lnTo>
                <a:lnTo>
                  <a:pt x="5962" y="9782"/>
                </a:lnTo>
                <a:lnTo>
                  <a:pt x="6181" y="9660"/>
                </a:lnTo>
                <a:lnTo>
                  <a:pt x="6473" y="9514"/>
                </a:lnTo>
                <a:lnTo>
                  <a:pt x="6789" y="9393"/>
                </a:lnTo>
                <a:lnTo>
                  <a:pt x="7106" y="9295"/>
                </a:lnTo>
                <a:lnTo>
                  <a:pt x="7422" y="9222"/>
                </a:lnTo>
                <a:lnTo>
                  <a:pt x="7738" y="9149"/>
                </a:lnTo>
                <a:lnTo>
                  <a:pt x="8371" y="9149"/>
                </a:lnTo>
                <a:lnTo>
                  <a:pt x="8687" y="9222"/>
                </a:lnTo>
                <a:lnTo>
                  <a:pt x="8833" y="9271"/>
                </a:lnTo>
                <a:lnTo>
                  <a:pt x="8979" y="9320"/>
                </a:lnTo>
                <a:lnTo>
                  <a:pt x="9101" y="9393"/>
                </a:lnTo>
                <a:lnTo>
                  <a:pt x="9198" y="9490"/>
                </a:lnTo>
                <a:lnTo>
                  <a:pt x="9417" y="9685"/>
                </a:lnTo>
                <a:lnTo>
                  <a:pt x="9587" y="9904"/>
                </a:lnTo>
                <a:lnTo>
                  <a:pt x="9587" y="10317"/>
                </a:lnTo>
                <a:lnTo>
                  <a:pt x="9612" y="10780"/>
                </a:lnTo>
                <a:lnTo>
                  <a:pt x="9636" y="11218"/>
                </a:lnTo>
                <a:lnTo>
                  <a:pt x="9636" y="11631"/>
                </a:lnTo>
                <a:lnTo>
                  <a:pt x="9612" y="12726"/>
                </a:lnTo>
                <a:lnTo>
                  <a:pt x="9587" y="13797"/>
                </a:lnTo>
                <a:lnTo>
                  <a:pt x="9587" y="14649"/>
                </a:lnTo>
                <a:lnTo>
                  <a:pt x="9587" y="15062"/>
                </a:lnTo>
                <a:lnTo>
                  <a:pt x="9587" y="15500"/>
                </a:lnTo>
                <a:lnTo>
                  <a:pt x="9563" y="16352"/>
                </a:lnTo>
                <a:lnTo>
                  <a:pt x="9563" y="16790"/>
                </a:lnTo>
                <a:lnTo>
                  <a:pt x="9612" y="17203"/>
                </a:lnTo>
                <a:lnTo>
                  <a:pt x="9660" y="17495"/>
                </a:lnTo>
                <a:lnTo>
                  <a:pt x="9758" y="17787"/>
                </a:lnTo>
                <a:lnTo>
                  <a:pt x="9879" y="18031"/>
                </a:lnTo>
                <a:lnTo>
                  <a:pt x="10025" y="18250"/>
                </a:lnTo>
                <a:lnTo>
                  <a:pt x="10220" y="18444"/>
                </a:lnTo>
                <a:lnTo>
                  <a:pt x="10439" y="18590"/>
                </a:lnTo>
                <a:lnTo>
                  <a:pt x="10707" y="18712"/>
                </a:lnTo>
                <a:lnTo>
                  <a:pt x="10853" y="18761"/>
                </a:lnTo>
                <a:lnTo>
                  <a:pt x="10999" y="18785"/>
                </a:lnTo>
                <a:lnTo>
                  <a:pt x="11291" y="18785"/>
                </a:lnTo>
                <a:lnTo>
                  <a:pt x="11412" y="18761"/>
                </a:lnTo>
                <a:lnTo>
                  <a:pt x="11534" y="18712"/>
                </a:lnTo>
                <a:lnTo>
                  <a:pt x="11631" y="18663"/>
                </a:lnTo>
                <a:lnTo>
                  <a:pt x="11753" y="18590"/>
                </a:lnTo>
                <a:lnTo>
                  <a:pt x="11948" y="18420"/>
                </a:lnTo>
                <a:lnTo>
                  <a:pt x="12094" y="18225"/>
                </a:lnTo>
                <a:lnTo>
                  <a:pt x="12215" y="18006"/>
                </a:lnTo>
                <a:lnTo>
                  <a:pt x="12313" y="17763"/>
                </a:lnTo>
                <a:lnTo>
                  <a:pt x="12386" y="17495"/>
                </a:lnTo>
                <a:lnTo>
                  <a:pt x="12386" y="17398"/>
                </a:lnTo>
                <a:lnTo>
                  <a:pt x="12361" y="17301"/>
                </a:lnTo>
                <a:lnTo>
                  <a:pt x="12313" y="17228"/>
                </a:lnTo>
                <a:lnTo>
                  <a:pt x="12215" y="17179"/>
                </a:lnTo>
                <a:lnTo>
                  <a:pt x="12142" y="17155"/>
                </a:lnTo>
                <a:lnTo>
                  <a:pt x="12045" y="17155"/>
                </a:lnTo>
                <a:lnTo>
                  <a:pt x="11972" y="17203"/>
                </a:lnTo>
                <a:lnTo>
                  <a:pt x="11899" y="17301"/>
                </a:lnTo>
                <a:lnTo>
                  <a:pt x="11802" y="17520"/>
                </a:lnTo>
                <a:lnTo>
                  <a:pt x="11729" y="17714"/>
                </a:lnTo>
                <a:lnTo>
                  <a:pt x="11704" y="17836"/>
                </a:lnTo>
                <a:lnTo>
                  <a:pt x="11631" y="17933"/>
                </a:lnTo>
                <a:lnTo>
                  <a:pt x="11558" y="18006"/>
                </a:lnTo>
                <a:lnTo>
                  <a:pt x="11461" y="18104"/>
                </a:lnTo>
                <a:lnTo>
                  <a:pt x="11364" y="18152"/>
                </a:lnTo>
                <a:lnTo>
                  <a:pt x="11266" y="18201"/>
                </a:lnTo>
                <a:lnTo>
                  <a:pt x="11145" y="18225"/>
                </a:lnTo>
                <a:lnTo>
                  <a:pt x="11023" y="18225"/>
                </a:lnTo>
                <a:lnTo>
                  <a:pt x="10926" y="18201"/>
                </a:lnTo>
                <a:lnTo>
                  <a:pt x="10804" y="18177"/>
                </a:lnTo>
                <a:lnTo>
                  <a:pt x="10609" y="18079"/>
                </a:lnTo>
                <a:lnTo>
                  <a:pt x="10488" y="17982"/>
                </a:lnTo>
                <a:lnTo>
                  <a:pt x="10366" y="17860"/>
                </a:lnTo>
                <a:lnTo>
                  <a:pt x="10293" y="17739"/>
                </a:lnTo>
                <a:lnTo>
                  <a:pt x="10220" y="17593"/>
                </a:lnTo>
                <a:lnTo>
                  <a:pt x="10171" y="17447"/>
                </a:lnTo>
                <a:lnTo>
                  <a:pt x="10123" y="17301"/>
                </a:lnTo>
                <a:lnTo>
                  <a:pt x="10074" y="16960"/>
                </a:lnTo>
                <a:lnTo>
                  <a:pt x="10074" y="16595"/>
                </a:lnTo>
                <a:lnTo>
                  <a:pt x="10074" y="16254"/>
                </a:lnTo>
                <a:lnTo>
                  <a:pt x="10098" y="15646"/>
                </a:lnTo>
                <a:lnTo>
                  <a:pt x="10123" y="14916"/>
                </a:lnTo>
                <a:lnTo>
                  <a:pt x="10123" y="14186"/>
                </a:lnTo>
                <a:lnTo>
                  <a:pt x="10098" y="13456"/>
                </a:lnTo>
                <a:lnTo>
                  <a:pt x="10123" y="12726"/>
                </a:lnTo>
                <a:lnTo>
                  <a:pt x="10147" y="12069"/>
                </a:lnTo>
                <a:lnTo>
                  <a:pt x="10171" y="11364"/>
                </a:lnTo>
                <a:lnTo>
                  <a:pt x="10171" y="10999"/>
                </a:lnTo>
                <a:lnTo>
                  <a:pt x="10147" y="10658"/>
                </a:lnTo>
                <a:lnTo>
                  <a:pt x="10098" y="10317"/>
                </a:lnTo>
                <a:lnTo>
                  <a:pt x="10001" y="10001"/>
                </a:lnTo>
                <a:lnTo>
                  <a:pt x="10050" y="9928"/>
                </a:lnTo>
                <a:lnTo>
                  <a:pt x="10244" y="9831"/>
                </a:lnTo>
                <a:lnTo>
                  <a:pt x="10415" y="9709"/>
                </a:lnTo>
                <a:lnTo>
                  <a:pt x="10585" y="9587"/>
                </a:lnTo>
                <a:lnTo>
                  <a:pt x="10780" y="9490"/>
                </a:lnTo>
                <a:lnTo>
                  <a:pt x="11096" y="9368"/>
                </a:lnTo>
                <a:lnTo>
                  <a:pt x="11437" y="9271"/>
                </a:lnTo>
                <a:lnTo>
                  <a:pt x="11777" y="9247"/>
                </a:lnTo>
                <a:lnTo>
                  <a:pt x="12142" y="9222"/>
                </a:lnTo>
                <a:lnTo>
                  <a:pt x="12313" y="9247"/>
                </a:lnTo>
                <a:lnTo>
                  <a:pt x="12507" y="9271"/>
                </a:lnTo>
                <a:lnTo>
                  <a:pt x="12702" y="9320"/>
                </a:lnTo>
                <a:lnTo>
                  <a:pt x="12872" y="9393"/>
                </a:lnTo>
                <a:lnTo>
                  <a:pt x="13043" y="9466"/>
                </a:lnTo>
                <a:lnTo>
                  <a:pt x="13213" y="9563"/>
                </a:lnTo>
                <a:lnTo>
                  <a:pt x="13383" y="9660"/>
                </a:lnTo>
                <a:lnTo>
                  <a:pt x="13529" y="9782"/>
                </a:lnTo>
                <a:lnTo>
                  <a:pt x="13919" y="10147"/>
                </a:lnTo>
                <a:lnTo>
                  <a:pt x="14113" y="10293"/>
                </a:lnTo>
                <a:lnTo>
                  <a:pt x="14235" y="10342"/>
                </a:lnTo>
                <a:lnTo>
                  <a:pt x="14357" y="10390"/>
                </a:lnTo>
                <a:lnTo>
                  <a:pt x="14478" y="10415"/>
                </a:lnTo>
                <a:lnTo>
                  <a:pt x="14576" y="10366"/>
                </a:lnTo>
                <a:lnTo>
                  <a:pt x="14624" y="10293"/>
                </a:lnTo>
                <a:lnTo>
                  <a:pt x="14649" y="10196"/>
                </a:lnTo>
                <a:lnTo>
                  <a:pt x="14892" y="10001"/>
                </a:lnTo>
                <a:lnTo>
                  <a:pt x="15038" y="9904"/>
                </a:lnTo>
                <a:lnTo>
                  <a:pt x="15184" y="9806"/>
                </a:lnTo>
                <a:lnTo>
                  <a:pt x="15500" y="9660"/>
                </a:lnTo>
                <a:lnTo>
                  <a:pt x="15841" y="9539"/>
                </a:lnTo>
                <a:lnTo>
                  <a:pt x="16181" y="9466"/>
                </a:lnTo>
                <a:lnTo>
                  <a:pt x="16522" y="9417"/>
                </a:lnTo>
                <a:lnTo>
                  <a:pt x="16887" y="9393"/>
                </a:lnTo>
                <a:lnTo>
                  <a:pt x="17252" y="9417"/>
                </a:lnTo>
                <a:lnTo>
                  <a:pt x="17617" y="9490"/>
                </a:lnTo>
                <a:lnTo>
                  <a:pt x="17958" y="9612"/>
                </a:lnTo>
                <a:lnTo>
                  <a:pt x="18298" y="9782"/>
                </a:lnTo>
                <a:lnTo>
                  <a:pt x="18493" y="9928"/>
                </a:lnTo>
                <a:lnTo>
                  <a:pt x="18688" y="10098"/>
                </a:lnTo>
                <a:lnTo>
                  <a:pt x="18907" y="10293"/>
                </a:lnTo>
                <a:lnTo>
                  <a:pt x="19004" y="10366"/>
                </a:lnTo>
                <a:lnTo>
                  <a:pt x="19126" y="10415"/>
                </a:lnTo>
                <a:lnTo>
                  <a:pt x="19150" y="10536"/>
                </a:lnTo>
                <a:lnTo>
                  <a:pt x="19174" y="10634"/>
                </a:lnTo>
                <a:lnTo>
                  <a:pt x="19247" y="10682"/>
                </a:lnTo>
                <a:lnTo>
                  <a:pt x="19320" y="10707"/>
                </a:lnTo>
                <a:lnTo>
                  <a:pt x="19418" y="10707"/>
                </a:lnTo>
                <a:lnTo>
                  <a:pt x="19515" y="10682"/>
                </a:lnTo>
                <a:lnTo>
                  <a:pt x="19588" y="10634"/>
                </a:lnTo>
                <a:lnTo>
                  <a:pt x="19637" y="10561"/>
                </a:lnTo>
                <a:lnTo>
                  <a:pt x="19661" y="10463"/>
                </a:lnTo>
                <a:lnTo>
                  <a:pt x="19588" y="9977"/>
                </a:lnTo>
                <a:lnTo>
                  <a:pt x="19515" y="9490"/>
                </a:lnTo>
                <a:lnTo>
                  <a:pt x="19418" y="9028"/>
                </a:lnTo>
                <a:lnTo>
                  <a:pt x="19320" y="8541"/>
                </a:lnTo>
                <a:lnTo>
                  <a:pt x="19199" y="8055"/>
                </a:lnTo>
                <a:lnTo>
                  <a:pt x="19053" y="7592"/>
                </a:lnTo>
                <a:lnTo>
                  <a:pt x="18882" y="7106"/>
                </a:lnTo>
                <a:lnTo>
                  <a:pt x="18712" y="6668"/>
                </a:lnTo>
                <a:lnTo>
                  <a:pt x="18493" y="6205"/>
                </a:lnTo>
                <a:lnTo>
                  <a:pt x="18274" y="5767"/>
                </a:lnTo>
                <a:lnTo>
                  <a:pt x="18031" y="5354"/>
                </a:lnTo>
                <a:lnTo>
                  <a:pt x="17763" y="4940"/>
                </a:lnTo>
                <a:lnTo>
                  <a:pt x="17447" y="4575"/>
                </a:lnTo>
                <a:lnTo>
                  <a:pt x="17130" y="4210"/>
                </a:lnTo>
                <a:lnTo>
                  <a:pt x="16790" y="3869"/>
                </a:lnTo>
                <a:lnTo>
                  <a:pt x="16400" y="3529"/>
                </a:lnTo>
                <a:lnTo>
                  <a:pt x="15987" y="3212"/>
                </a:lnTo>
                <a:lnTo>
                  <a:pt x="15865" y="3139"/>
                </a:lnTo>
                <a:lnTo>
                  <a:pt x="15281" y="2774"/>
                </a:lnTo>
                <a:lnTo>
                  <a:pt x="14673" y="2409"/>
                </a:lnTo>
                <a:lnTo>
                  <a:pt x="14065" y="2093"/>
                </a:lnTo>
                <a:lnTo>
                  <a:pt x="13456" y="1777"/>
                </a:lnTo>
                <a:lnTo>
                  <a:pt x="13043" y="1582"/>
                </a:lnTo>
                <a:lnTo>
                  <a:pt x="12629" y="1436"/>
                </a:lnTo>
                <a:lnTo>
                  <a:pt x="12580" y="1387"/>
                </a:lnTo>
                <a:lnTo>
                  <a:pt x="12532" y="1363"/>
                </a:lnTo>
                <a:lnTo>
                  <a:pt x="12483" y="1363"/>
                </a:lnTo>
                <a:lnTo>
                  <a:pt x="11899" y="1217"/>
                </a:lnTo>
                <a:lnTo>
                  <a:pt x="11315" y="1095"/>
                </a:lnTo>
                <a:lnTo>
                  <a:pt x="10707" y="1022"/>
                </a:lnTo>
                <a:lnTo>
                  <a:pt x="10074" y="998"/>
                </a:lnTo>
                <a:lnTo>
                  <a:pt x="10025" y="657"/>
                </a:lnTo>
                <a:lnTo>
                  <a:pt x="10050" y="438"/>
                </a:lnTo>
                <a:lnTo>
                  <a:pt x="10098" y="219"/>
                </a:lnTo>
                <a:lnTo>
                  <a:pt x="10098" y="146"/>
                </a:lnTo>
                <a:lnTo>
                  <a:pt x="10074" y="98"/>
                </a:lnTo>
                <a:lnTo>
                  <a:pt x="10050" y="49"/>
                </a:lnTo>
                <a:lnTo>
                  <a:pt x="10001" y="25"/>
                </a:lnTo>
                <a:lnTo>
                  <a:pt x="99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453C1102-0E78-F67B-19CC-4499FE4FC022}"/>
              </a:ext>
            </a:extLst>
          </p:cNvPr>
          <p:cNvSpPr>
            <a:spLocks noGrp="1"/>
          </p:cNvSpPr>
          <p:nvPr>
            <p:ph type="title"/>
          </p:nvPr>
        </p:nvSpPr>
        <p:spPr>
          <a:xfrm>
            <a:off x="1636488" y="44539"/>
            <a:ext cx="6312983" cy="772947"/>
          </a:xfrm>
        </p:spPr>
        <p:txBody>
          <a:bodyPr/>
          <a:lstStyle/>
          <a:p>
            <a:pPr algn="ctr"/>
            <a:r>
              <a:rPr lang="en-IN" sz="3200" b="1" u="sng" dirty="0">
                <a:latin typeface="Arial" panose="020B0604020202020204" pitchFamily="34" charset="0"/>
                <a:cs typeface="Arial" panose="020B0604020202020204" pitchFamily="34" charset="0"/>
              </a:rPr>
              <a:t>BLOCK DIAGRAM</a:t>
            </a:r>
            <a:r>
              <a:rPr lang="en-IN" sz="3200" b="1" dirty="0">
                <a:latin typeface="Arial" panose="020B0604020202020204" pitchFamily="34" charset="0"/>
                <a:cs typeface="Arial" panose="020B0604020202020204" pitchFamily="34" charset="0"/>
              </a:rPr>
              <a:t>:</a:t>
            </a:r>
          </a:p>
        </p:txBody>
      </p:sp>
      <p:sp>
        <p:nvSpPr>
          <p:cNvPr id="5" name="Slide Number Placeholder 4">
            <a:extLst>
              <a:ext uri="{FF2B5EF4-FFF2-40B4-BE49-F238E27FC236}">
                <a16:creationId xmlns:a16="http://schemas.microsoft.com/office/drawing/2014/main" id="{05D2320A-36A8-C3FD-E2F7-9C9701FFFC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Rectangle: Rounded Corners 2">
            <a:extLst>
              <a:ext uri="{FF2B5EF4-FFF2-40B4-BE49-F238E27FC236}">
                <a16:creationId xmlns:a16="http://schemas.microsoft.com/office/drawing/2014/main" id="{02D05F39-ED21-43C0-6A2A-CF089A7E99C8}"/>
              </a:ext>
            </a:extLst>
          </p:cNvPr>
          <p:cNvSpPr/>
          <p:nvPr/>
        </p:nvSpPr>
        <p:spPr>
          <a:xfrm>
            <a:off x="3548583" y="2027888"/>
            <a:ext cx="2148840" cy="1318260"/>
          </a:xfrm>
          <a:prstGeom prst="roundRect">
            <a:avLst/>
          </a:prstGeom>
          <a:noFill/>
          <a:ln>
            <a:prstDash val="lgDashDotDot"/>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3200" dirty="0">
                <a:solidFill>
                  <a:srgbClr val="FFFF00"/>
                </a:solidFill>
                <a:latin typeface="Arial Rounded MT Bold" panose="020F0704030504030204" pitchFamily="34" charset="0"/>
              </a:rPr>
              <a:t>Node MCU</a:t>
            </a:r>
          </a:p>
        </p:txBody>
      </p:sp>
      <p:sp>
        <p:nvSpPr>
          <p:cNvPr id="7" name="Rectangle: Rounded Corners 6">
            <a:extLst>
              <a:ext uri="{FF2B5EF4-FFF2-40B4-BE49-F238E27FC236}">
                <a16:creationId xmlns:a16="http://schemas.microsoft.com/office/drawing/2014/main" id="{15146068-FA86-4FEA-0BA8-A9EABD7050F6}"/>
              </a:ext>
            </a:extLst>
          </p:cNvPr>
          <p:cNvSpPr/>
          <p:nvPr/>
        </p:nvSpPr>
        <p:spPr>
          <a:xfrm>
            <a:off x="3059806" y="829079"/>
            <a:ext cx="1171669" cy="959047"/>
          </a:xfrm>
          <a:prstGeom prst="roundRect">
            <a:avLst/>
          </a:prstGeom>
          <a:solidFill>
            <a:srgbClr val="05FF9A"/>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IN" sz="1600" dirty="0">
                <a:latin typeface="Arial Black" panose="020B0A04020102020204" pitchFamily="34" charset="0"/>
              </a:rPr>
              <a:t>Power </a:t>
            </a:r>
            <a:r>
              <a:rPr lang="en-IN" dirty="0">
                <a:latin typeface="Arial Black" panose="020B0A04020102020204" pitchFamily="34" charset="0"/>
              </a:rPr>
              <a:t>Supply</a:t>
            </a:r>
          </a:p>
        </p:txBody>
      </p:sp>
      <p:sp>
        <p:nvSpPr>
          <p:cNvPr id="8" name="Rectangle: Rounded Corners 7">
            <a:extLst>
              <a:ext uri="{FF2B5EF4-FFF2-40B4-BE49-F238E27FC236}">
                <a16:creationId xmlns:a16="http://schemas.microsoft.com/office/drawing/2014/main" id="{54A7F083-5CF9-70BD-1EB5-06A8971C1EE0}"/>
              </a:ext>
            </a:extLst>
          </p:cNvPr>
          <p:cNvSpPr/>
          <p:nvPr/>
        </p:nvSpPr>
        <p:spPr>
          <a:xfrm>
            <a:off x="7449403" y="2806450"/>
            <a:ext cx="1171669" cy="959047"/>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IN" sz="1000" dirty="0">
                <a:solidFill>
                  <a:srgbClr val="FFFFFF"/>
                </a:solidFill>
                <a:latin typeface="Arial Black" panose="020B0A04020102020204" pitchFamily="34" charset="0"/>
                <a:cs typeface="Cousine"/>
                <a:sym typeface="Cousine"/>
              </a:rPr>
              <a:t>Stethoscope chest piece</a:t>
            </a:r>
          </a:p>
          <a:p>
            <a:pPr algn="ctr"/>
            <a:endParaRPr lang="en-IN" sz="10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3FEF0EA9-2F9B-82C4-9F61-9F9C304C5475}"/>
              </a:ext>
            </a:extLst>
          </p:cNvPr>
          <p:cNvSpPr/>
          <p:nvPr/>
        </p:nvSpPr>
        <p:spPr>
          <a:xfrm>
            <a:off x="868927" y="1122769"/>
            <a:ext cx="1171669" cy="959047"/>
          </a:xfrm>
          <a:prstGeom prst="roundRect">
            <a:avLst/>
          </a:prstGeom>
          <a:solidFill>
            <a:srgbClr val="7030A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latin typeface="Arial Black" panose="020B0A04020102020204" pitchFamily="34" charset="0"/>
              </a:rPr>
              <a:t>AD8232</a:t>
            </a:r>
          </a:p>
          <a:p>
            <a:pPr algn="ctr"/>
            <a:r>
              <a:rPr lang="en-IN" dirty="0">
                <a:latin typeface="Arial Black" panose="020B0A04020102020204" pitchFamily="34" charset="0"/>
              </a:rPr>
              <a:t>ECG Sensor</a:t>
            </a:r>
          </a:p>
        </p:txBody>
      </p:sp>
      <p:sp>
        <p:nvSpPr>
          <p:cNvPr id="28" name="Rectangle: Rounded Corners 27">
            <a:extLst>
              <a:ext uri="{FF2B5EF4-FFF2-40B4-BE49-F238E27FC236}">
                <a16:creationId xmlns:a16="http://schemas.microsoft.com/office/drawing/2014/main" id="{366EB7A3-70C8-8247-2835-CCF0C1F9DABE}"/>
              </a:ext>
            </a:extLst>
          </p:cNvPr>
          <p:cNvSpPr/>
          <p:nvPr/>
        </p:nvSpPr>
        <p:spPr>
          <a:xfrm>
            <a:off x="522928" y="3100026"/>
            <a:ext cx="1228500" cy="857986"/>
          </a:xfrm>
          <a:prstGeom prst="roundRect">
            <a:avLst/>
          </a:prstGeom>
          <a:solidFill>
            <a:srgbClr val="F070B3"/>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latin typeface="Arial Black" panose="020B0A04020102020204" pitchFamily="34" charset="0"/>
              </a:rPr>
              <a:t>ECG Lead Wires</a:t>
            </a:r>
          </a:p>
        </p:txBody>
      </p:sp>
      <p:sp>
        <p:nvSpPr>
          <p:cNvPr id="30" name="Rectangle: Rounded Corners 29">
            <a:extLst>
              <a:ext uri="{FF2B5EF4-FFF2-40B4-BE49-F238E27FC236}">
                <a16:creationId xmlns:a16="http://schemas.microsoft.com/office/drawing/2014/main" id="{4428F9A8-D247-8681-CCA1-427D3B4267D9}"/>
              </a:ext>
            </a:extLst>
          </p:cNvPr>
          <p:cNvSpPr/>
          <p:nvPr/>
        </p:nvSpPr>
        <p:spPr>
          <a:xfrm>
            <a:off x="6685755" y="593986"/>
            <a:ext cx="1418918" cy="1119667"/>
          </a:xfrm>
          <a:prstGeom prst="roundRect">
            <a:avLst/>
          </a:prstGeom>
          <a:solidFill>
            <a:srgbClr val="B48900"/>
          </a:solidFill>
        </p:spPr>
        <p:style>
          <a:lnRef idx="3">
            <a:schemeClr val="lt1"/>
          </a:lnRef>
          <a:fillRef idx="1">
            <a:schemeClr val="accent1"/>
          </a:fillRef>
          <a:effectRef idx="1">
            <a:schemeClr val="accent1"/>
          </a:effectRef>
          <a:fontRef idx="minor">
            <a:schemeClr val="lt1"/>
          </a:fontRef>
        </p:style>
        <p:txBody>
          <a:bodyPr rtlCol="0" anchor="ctr"/>
          <a:lstStyle/>
          <a:p>
            <a:pPr lvl="0" algn="ctr" rtl="0">
              <a:spcBef>
                <a:spcPts val="0"/>
              </a:spcBef>
              <a:spcAft>
                <a:spcPts val="0"/>
              </a:spcAft>
              <a:buClr>
                <a:srgbClr val="FFFF85"/>
              </a:buClr>
            </a:pPr>
            <a:r>
              <a:rPr lang="en-IN" sz="1200" dirty="0">
                <a:solidFill>
                  <a:srgbClr val="FFFFFF"/>
                </a:solidFill>
                <a:latin typeface="Arial Black" panose="020B0A04020102020204" pitchFamily="34" charset="0"/>
                <a:cs typeface="Cousine"/>
                <a:sym typeface="Cousine"/>
              </a:rPr>
              <a:t>LM393</a:t>
            </a:r>
          </a:p>
          <a:p>
            <a:pPr lvl="0" algn="ctr" rtl="0">
              <a:spcBef>
                <a:spcPts val="0"/>
              </a:spcBef>
              <a:spcAft>
                <a:spcPts val="0"/>
              </a:spcAft>
              <a:buClr>
                <a:srgbClr val="FFFF85"/>
              </a:buClr>
            </a:pPr>
            <a:r>
              <a:rPr lang="en-IN" sz="1200" dirty="0">
                <a:solidFill>
                  <a:srgbClr val="FFFFFF"/>
                </a:solidFill>
                <a:latin typeface="Arial Black" panose="020B0A04020102020204" pitchFamily="34" charset="0"/>
                <a:cs typeface="Cousine"/>
                <a:sym typeface="Cousine"/>
              </a:rPr>
              <a:t>Analog Comparators</a:t>
            </a:r>
          </a:p>
        </p:txBody>
      </p:sp>
      <p:cxnSp>
        <p:nvCxnSpPr>
          <p:cNvPr id="50" name="Connector: Curved 49">
            <a:extLst>
              <a:ext uri="{FF2B5EF4-FFF2-40B4-BE49-F238E27FC236}">
                <a16:creationId xmlns:a16="http://schemas.microsoft.com/office/drawing/2014/main" id="{11DB5079-5B89-AB91-7E24-50735546A375}"/>
              </a:ext>
            </a:extLst>
          </p:cNvPr>
          <p:cNvCxnSpPr>
            <a:stCxn id="7" idx="2"/>
            <a:endCxn id="3" idx="0"/>
          </p:cNvCxnSpPr>
          <p:nvPr/>
        </p:nvCxnSpPr>
        <p:spPr>
          <a:xfrm rot="16200000" flipH="1">
            <a:off x="4014441" y="1419326"/>
            <a:ext cx="239762" cy="977362"/>
          </a:xfrm>
          <a:prstGeom prst="curvedConnector3">
            <a:avLst/>
          </a:prstGeom>
          <a:ln>
            <a:solidFill>
              <a:srgbClr val="FFFF00"/>
            </a:solidFill>
            <a:headEnd type="triangle"/>
            <a:tailEnd type="triangle"/>
          </a:ln>
        </p:spPr>
        <p:style>
          <a:lnRef idx="2">
            <a:schemeClr val="dk1"/>
          </a:lnRef>
          <a:fillRef idx="0">
            <a:schemeClr val="dk1"/>
          </a:fillRef>
          <a:effectRef idx="1">
            <a:schemeClr val="dk1"/>
          </a:effectRef>
          <a:fontRef idx="minor">
            <a:schemeClr val="tx1"/>
          </a:fontRef>
        </p:style>
      </p:cxnSp>
      <p:sp>
        <p:nvSpPr>
          <p:cNvPr id="25" name="Rectangle: Rounded Corners 24">
            <a:extLst>
              <a:ext uri="{FF2B5EF4-FFF2-40B4-BE49-F238E27FC236}">
                <a16:creationId xmlns:a16="http://schemas.microsoft.com/office/drawing/2014/main" id="{870A319C-31EA-C676-497A-7985050FC545}"/>
              </a:ext>
            </a:extLst>
          </p:cNvPr>
          <p:cNvSpPr/>
          <p:nvPr/>
        </p:nvSpPr>
        <p:spPr>
          <a:xfrm>
            <a:off x="4134322" y="3958012"/>
            <a:ext cx="1171669" cy="959047"/>
          </a:xfrm>
          <a:prstGeom prst="roundRect">
            <a:avLst/>
          </a:prstGeom>
          <a:solidFill>
            <a:srgbClr val="12AEB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latin typeface="Arial Black" panose="020B0A04020102020204" pitchFamily="34" charset="0"/>
              </a:rPr>
              <a:t>App Interface</a:t>
            </a:r>
          </a:p>
        </p:txBody>
      </p:sp>
      <p:cxnSp>
        <p:nvCxnSpPr>
          <p:cNvPr id="63" name="Connector: Curved 62">
            <a:extLst>
              <a:ext uri="{FF2B5EF4-FFF2-40B4-BE49-F238E27FC236}">
                <a16:creationId xmlns:a16="http://schemas.microsoft.com/office/drawing/2014/main" id="{183E665D-68E5-F3F7-B0C1-B44A545002ED}"/>
              </a:ext>
            </a:extLst>
          </p:cNvPr>
          <p:cNvCxnSpPr>
            <a:cxnSpLocks/>
            <a:stCxn id="11" idx="2"/>
            <a:endCxn id="3" idx="1"/>
          </p:cNvCxnSpPr>
          <p:nvPr/>
        </p:nvCxnSpPr>
        <p:spPr>
          <a:xfrm rot="16200000" flipH="1">
            <a:off x="2199071" y="1337506"/>
            <a:ext cx="605202" cy="2093821"/>
          </a:xfrm>
          <a:prstGeom prst="curvedConnector2">
            <a:avLst/>
          </a:prstGeom>
          <a:ln>
            <a:solidFill>
              <a:srgbClr val="FFFF00"/>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67" name="Connector: Curved 66">
            <a:extLst>
              <a:ext uri="{FF2B5EF4-FFF2-40B4-BE49-F238E27FC236}">
                <a16:creationId xmlns:a16="http://schemas.microsoft.com/office/drawing/2014/main" id="{4A522CFC-0FA1-3C21-AEF3-710394BA2905}"/>
              </a:ext>
            </a:extLst>
          </p:cNvPr>
          <p:cNvCxnSpPr>
            <a:cxnSpLocks/>
            <a:stCxn id="11" idx="2"/>
            <a:endCxn id="28" idx="0"/>
          </p:cNvCxnSpPr>
          <p:nvPr/>
        </p:nvCxnSpPr>
        <p:spPr>
          <a:xfrm rot="5400000">
            <a:off x="786865" y="2432129"/>
            <a:ext cx="1018210" cy="317584"/>
          </a:xfrm>
          <a:prstGeom prst="curvedConnector3">
            <a:avLst/>
          </a:prstGeom>
          <a:ln>
            <a:solidFill>
              <a:srgbClr val="FFFF00"/>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70" name="Connector: Curved 69">
            <a:extLst>
              <a:ext uri="{FF2B5EF4-FFF2-40B4-BE49-F238E27FC236}">
                <a16:creationId xmlns:a16="http://schemas.microsoft.com/office/drawing/2014/main" id="{4132E01E-8F97-859B-9359-92477D70E1D3}"/>
              </a:ext>
            </a:extLst>
          </p:cNvPr>
          <p:cNvCxnSpPr>
            <a:cxnSpLocks/>
            <a:stCxn id="28" idx="2"/>
            <a:endCxn id="25" idx="1"/>
          </p:cNvCxnSpPr>
          <p:nvPr/>
        </p:nvCxnSpPr>
        <p:spPr>
          <a:xfrm rot="16200000" flipH="1">
            <a:off x="2395988" y="2699202"/>
            <a:ext cx="479524" cy="2997144"/>
          </a:xfrm>
          <a:prstGeom prst="curvedConnector2">
            <a:avLst/>
          </a:prstGeom>
          <a:ln>
            <a:solidFill>
              <a:srgbClr val="FFFF00"/>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73" name="Connector: Curved 72">
            <a:extLst>
              <a:ext uri="{FF2B5EF4-FFF2-40B4-BE49-F238E27FC236}">
                <a16:creationId xmlns:a16="http://schemas.microsoft.com/office/drawing/2014/main" id="{29504602-0453-C94A-5272-B848458FB0EE}"/>
              </a:ext>
            </a:extLst>
          </p:cNvPr>
          <p:cNvCxnSpPr>
            <a:cxnSpLocks/>
            <a:stCxn id="30" idx="2"/>
            <a:endCxn id="8" idx="0"/>
          </p:cNvCxnSpPr>
          <p:nvPr/>
        </p:nvCxnSpPr>
        <p:spPr>
          <a:xfrm rot="16200000" flipH="1">
            <a:off x="7168828" y="1940039"/>
            <a:ext cx="1092797" cy="640024"/>
          </a:xfrm>
          <a:prstGeom prst="curvedConnector3">
            <a:avLst/>
          </a:prstGeom>
          <a:ln>
            <a:solidFill>
              <a:srgbClr val="FFFF00"/>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76" name="Connector: Curved 75">
            <a:extLst>
              <a:ext uri="{FF2B5EF4-FFF2-40B4-BE49-F238E27FC236}">
                <a16:creationId xmlns:a16="http://schemas.microsoft.com/office/drawing/2014/main" id="{7A17E2ED-6B2A-7602-F362-F453E098C5F2}"/>
              </a:ext>
            </a:extLst>
          </p:cNvPr>
          <p:cNvCxnSpPr>
            <a:cxnSpLocks/>
            <a:endCxn id="30" idx="1"/>
          </p:cNvCxnSpPr>
          <p:nvPr/>
        </p:nvCxnSpPr>
        <p:spPr>
          <a:xfrm flipV="1">
            <a:off x="5642404" y="1153820"/>
            <a:ext cx="1043351" cy="927995"/>
          </a:xfrm>
          <a:prstGeom prst="curvedConnector3">
            <a:avLst/>
          </a:prstGeom>
          <a:ln>
            <a:solidFill>
              <a:srgbClr val="FFFF00"/>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80" name="Connector: Curved 79">
            <a:extLst>
              <a:ext uri="{FF2B5EF4-FFF2-40B4-BE49-F238E27FC236}">
                <a16:creationId xmlns:a16="http://schemas.microsoft.com/office/drawing/2014/main" id="{A277467A-DC2B-18DE-1F6C-C83446EAAA0F}"/>
              </a:ext>
            </a:extLst>
          </p:cNvPr>
          <p:cNvCxnSpPr>
            <a:cxnSpLocks/>
            <a:stCxn id="25" idx="3"/>
            <a:endCxn id="8" idx="2"/>
          </p:cNvCxnSpPr>
          <p:nvPr/>
        </p:nvCxnSpPr>
        <p:spPr>
          <a:xfrm flipV="1">
            <a:off x="5305991" y="3765497"/>
            <a:ext cx="2729247" cy="672039"/>
          </a:xfrm>
          <a:prstGeom prst="curvedConnector2">
            <a:avLst/>
          </a:prstGeom>
          <a:ln>
            <a:solidFill>
              <a:srgbClr val="FFFF00"/>
            </a:solidFill>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64872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 name="Title 6">
            <a:extLst>
              <a:ext uri="{FF2B5EF4-FFF2-40B4-BE49-F238E27FC236}">
                <a16:creationId xmlns:a16="http://schemas.microsoft.com/office/drawing/2014/main" id="{4E5CD122-BF47-434A-7D45-19705E7E9FDE}"/>
              </a:ext>
            </a:extLst>
          </p:cNvPr>
          <p:cNvSpPr>
            <a:spLocks noGrp="1"/>
          </p:cNvSpPr>
          <p:nvPr>
            <p:ph type="title"/>
          </p:nvPr>
        </p:nvSpPr>
        <p:spPr>
          <a:xfrm>
            <a:off x="320190" y="162526"/>
            <a:ext cx="8229600" cy="683293"/>
          </a:xfrm>
        </p:spPr>
        <p:txBody>
          <a:bodyPr/>
          <a:lstStyle/>
          <a:p>
            <a:pPr algn="ctr"/>
            <a:r>
              <a:rPr lang="en-IN" sz="3200" b="1" u="sng" dirty="0"/>
              <a:t>COMPONENTS</a:t>
            </a:r>
            <a:r>
              <a:rPr lang="en-IN" sz="3200" b="1" dirty="0"/>
              <a:t>:</a:t>
            </a:r>
          </a:p>
        </p:txBody>
      </p:sp>
      <p:graphicFrame>
        <p:nvGraphicFramePr>
          <p:cNvPr id="9" name="Table 8">
            <a:extLst>
              <a:ext uri="{FF2B5EF4-FFF2-40B4-BE49-F238E27FC236}">
                <a16:creationId xmlns:a16="http://schemas.microsoft.com/office/drawing/2014/main" id="{D78F189F-AA7A-9BFC-6E9A-A947FC2F1DA0}"/>
              </a:ext>
            </a:extLst>
          </p:cNvPr>
          <p:cNvGraphicFramePr>
            <a:graphicFrameLocks noGrp="1"/>
          </p:cNvGraphicFramePr>
          <p:nvPr>
            <p:extLst>
              <p:ext uri="{D42A27DB-BD31-4B8C-83A1-F6EECF244321}">
                <p14:modId xmlns:p14="http://schemas.microsoft.com/office/powerpoint/2010/main" val="4037432328"/>
              </p:ext>
            </p:extLst>
          </p:nvPr>
        </p:nvGraphicFramePr>
        <p:xfrm>
          <a:off x="599190" y="1005840"/>
          <a:ext cx="7950600" cy="3799873"/>
        </p:xfrm>
        <a:graphic>
          <a:graphicData uri="http://schemas.openxmlformats.org/drawingml/2006/table">
            <a:tbl>
              <a:tblPr>
                <a:noFill/>
                <a:tableStyleId>{FC55EEA4-988B-492D-99E5-9B07CBB69424}</a:tableStyleId>
              </a:tblPr>
              <a:tblGrid>
                <a:gridCol w="4506210">
                  <a:extLst>
                    <a:ext uri="{9D8B030D-6E8A-4147-A177-3AD203B41FA5}">
                      <a16:colId xmlns:a16="http://schemas.microsoft.com/office/drawing/2014/main" val="2437719311"/>
                    </a:ext>
                  </a:extLst>
                </a:gridCol>
                <a:gridCol w="3444390">
                  <a:extLst>
                    <a:ext uri="{9D8B030D-6E8A-4147-A177-3AD203B41FA5}">
                      <a16:colId xmlns:a16="http://schemas.microsoft.com/office/drawing/2014/main" val="3269510946"/>
                    </a:ext>
                  </a:extLst>
                </a:gridCol>
              </a:tblGrid>
              <a:tr h="439222">
                <a:tc>
                  <a:txBody>
                    <a:bodyPr/>
                    <a:lstStyle/>
                    <a:p>
                      <a:pPr marL="0" lvl="0" indent="0" algn="ctr" rtl="0">
                        <a:spcBef>
                          <a:spcPts val="0"/>
                        </a:spcBef>
                        <a:spcAft>
                          <a:spcPts val="0"/>
                        </a:spcAft>
                        <a:buNone/>
                      </a:pPr>
                      <a:r>
                        <a:rPr lang="en-IN" sz="1800" b="0" dirty="0">
                          <a:solidFill>
                            <a:schemeClr val="tx1"/>
                          </a:solidFill>
                          <a:latin typeface="Cousine"/>
                          <a:ea typeface="Cousine"/>
                          <a:cs typeface="Cousine"/>
                          <a:sym typeface="Cousine"/>
                        </a:rPr>
                        <a:t>HARDWARE</a:t>
                      </a:r>
                    </a:p>
                  </a:txBody>
                  <a:tcPr marL="91425" marR="91425" marT="68575" marB="68575" anchor="ctr">
                    <a:lnL w="19050" cap="flat" cmpd="sng">
                      <a:solidFill>
                        <a:srgbClr val="FFFFFF"/>
                      </a:solidFill>
                      <a:prstDash val="solid"/>
                      <a:round/>
                      <a:headEnd type="none" w="sm" len="sm"/>
                      <a:tailEnd type="none" w="sm" len="sm"/>
                    </a:lnL>
                    <a:lnR w="19050" cap="flat" cmpd="sng" algn="ctr">
                      <a:solidFill>
                        <a:srgbClr val="FFFFFF">
                          <a:alpha val="0"/>
                        </a:srgbClr>
                      </a:solidFill>
                      <a:prstDash val="solid"/>
                      <a:round/>
                      <a:headEnd type="none" w="sm" len="sm"/>
                      <a:tailEnd type="none" w="sm" len="sm"/>
                    </a:lnR>
                    <a:lnT w="9525" cap="flat" cmpd="sng">
                      <a:solidFill>
                        <a:srgbClr val="FFFFFF"/>
                      </a:solidFill>
                      <a:prstDash val="dash"/>
                      <a:round/>
                      <a:headEnd type="none" w="sm" len="sm"/>
                      <a:tailEnd type="none" w="sm" len="sm"/>
                    </a:lnT>
                    <a:lnB w="9525" cap="flat" cmpd="sng">
                      <a:solidFill>
                        <a:srgbClr val="FFFFFF"/>
                      </a:solidFill>
                      <a:prstDash val="dash"/>
                      <a:round/>
                      <a:headEnd type="none" w="sm" len="sm"/>
                      <a:tailEnd type="none" w="sm" len="sm"/>
                    </a:lnB>
                    <a:solidFill>
                      <a:srgbClr val="FFFF85"/>
                    </a:solidFill>
                  </a:tcPr>
                </a:tc>
                <a:tc>
                  <a:txBody>
                    <a:bodyPr/>
                    <a:lstStyle/>
                    <a:p>
                      <a:pPr marL="0" lvl="0" indent="0" algn="ctr" rtl="0">
                        <a:spcBef>
                          <a:spcPts val="0"/>
                        </a:spcBef>
                        <a:spcAft>
                          <a:spcPts val="0"/>
                        </a:spcAft>
                        <a:buNone/>
                      </a:pPr>
                      <a:r>
                        <a:rPr lang="en-IN" sz="1800" b="0" dirty="0">
                          <a:solidFill>
                            <a:schemeClr val="tx1"/>
                          </a:solidFill>
                          <a:latin typeface="Cousine"/>
                          <a:ea typeface="Cousine"/>
                          <a:cs typeface="Cousine"/>
                          <a:sym typeface="Cousine"/>
                        </a:rPr>
                        <a:t>SOFTWARE</a:t>
                      </a:r>
                      <a:endParaRPr sz="1800" b="0" dirty="0">
                        <a:solidFill>
                          <a:schemeClr val="tx1"/>
                        </a:solidFill>
                        <a:latin typeface="Cousine"/>
                        <a:ea typeface="Cousine"/>
                        <a:cs typeface="Cousine"/>
                        <a:sym typeface="Cousine"/>
                      </a:endParaRPr>
                    </a:p>
                  </a:txBody>
                  <a:tcPr marL="91425" marR="91425" marT="68575" marB="68575" anchor="ctr">
                    <a:lnL w="19050" cap="flat" cmpd="sng" algn="ctr">
                      <a:solidFill>
                        <a:srgbClr val="FFFFFF">
                          <a:alpha val="0"/>
                        </a:srgbClr>
                      </a:solidFill>
                      <a:prstDash val="solid"/>
                      <a:round/>
                      <a:headEnd type="none" w="sm" len="sm"/>
                      <a:tailEnd type="none" w="sm" len="sm"/>
                    </a:lnL>
                    <a:lnR w="19050" cap="flat" cmpd="sng" algn="ctr">
                      <a:solidFill>
                        <a:srgbClr val="FFFFFF">
                          <a:alpha val="0"/>
                        </a:srgbClr>
                      </a:solidFill>
                      <a:prstDash val="solid"/>
                      <a:round/>
                      <a:headEnd type="none" w="sm" len="sm"/>
                      <a:tailEnd type="none" w="sm" len="sm"/>
                    </a:lnR>
                    <a:lnT w="9525" cap="flat" cmpd="sng">
                      <a:solidFill>
                        <a:srgbClr val="FFFFFF"/>
                      </a:solidFill>
                      <a:prstDash val="dash"/>
                      <a:round/>
                      <a:headEnd type="none" w="sm" len="sm"/>
                      <a:tailEnd type="none" w="sm" len="sm"/>
                    </a:lnT>
                    <a:lnB w="9525" cap="flat" cmpd="sng">
                      <a:solidFill>
                        <a:srgbClr val="FFFFFF"/>
                      </a:solidFill>
                      <a:prstDash val="dash"/>
                      <a:round/>
                      <a:headEnd type="none" w="sm" len="sm"/>
                      <a:tailEnd type="none" w="sm" len="sm"/>
                    </a:lnB>
                    <a:solidFill>
                      <a:srgbClr val="FFFF85"/>
                    </a:solidFill>
                  </a:tcPr>
                </a:tc>
                <a:extLst>
                  <a:ext uri="{0D108BD9-81ED-4DB2-BD59-A6C34878D82A}">
                    <a16:rowId xmlns:a16="http://schemas.microsoft.com/office/drawing/2014/main" val="3019239677"/>
                  </a:ext>
                </a:extLst>
              </a:tr>
              <a:tr h="3360651">
                <a:tc>
                  <a:txBody>
                    <a:bodyPr/>
                    <a:lstStyle/>
                    <a:p>
                      <a:pPr marL="0" lvl="0" indent="0" algn="l" rtl="0">
                        <a:spcBef>
                          <a:spcPts val="0"/>
                        </a:spcBef>
                        <a:spcAft>
                          <a:spcPts val="0"/>
                        </a:spcAft>
                        <a:buClr>
                          <a:srgbClr val="FFFF85"/>
                        </a:buClr>
                        <a:buFont typeface="Arial" panose="020B0604020202020204" pitchFamily="34" charset="0"/>
                        <a:buNone/>
                      </a:pPr>
                      <a:endParaRPr lang="en-IN" sz="1600" dirty="0">
                        <a:solidFill>
                          <a:srgbClr val="FFFFFF"/>
                        </a:solidFill>
                        <a:latin typeface="Cousine"/>
                        <a:cs typeface="Cousine"/>
                        <a:sym typeface="Cousine"/>
                      </a:endParaRP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cs typeface="Cousine"/>
                          <a:sym typeface="Cousine"/>
                        </a:rPr>
                        <a:t>LM393 Analog Comparators</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cs typeface="Cousine"/>
                          <a:sym typeface="Cousine"/>
                        </a:rPr>
                        <a:t>Breadboard</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cs typeface="Cousine"/>
                          <a:sym typeface="Cousine"/>
                        </a:rPr>
                        <a:t>Stethoscope chest piece</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cs typeface="Cousine"/>
                          <a:sym typeface="Cousine"/>
                        </a:rPr>
                        <a:t>Medical grade tube</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cs typeface="Cousine"/>
                          <a:sym typeface="Cousine"/>
                        </a:rPr>
                        <a:t>Jumper Wires</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cs typeface="Cousine"/>
                          <a:sym typeface="Cousine"/>
                        </a:rPr>
                        <a:t>Node MCU</a:t>
                      </a:r>
                    </a:p>
                    <a:p>
                      <a:pPr marL="285750" lvl="0" indent="-285750" algn="l" rtl="0">
                        <a:spcBef>
                          <a:spcPts val="0"/>
                        </a:spcBef>
                        <a:spcAft>
                          <a:spcPts val="0"/>
                        </a:spcAft>
                        <a:buClr>
                          <a:srgbClr val="FFFF85"/>
                        </a:buClr>
                        <a:buFont typeface="Arial" panose="020B0604020202020204" pitchFamily="34" charset="0"/>
                        <a:buChar char="•"/>
                      </a:pPr>
                      <a:r>
                        <a:rPr lang="en-IN" sz="1600" b="0" i="0" u="none" strike="noStrike" cap="none" dirty="0">
                          <a:solidFill>
                            <a:srgbClr val="FFFFFF"/>
                          </a:solidFill>
                          <a:effectLst/>
                          <a:latin typeface="Cousine"/>
                          <a:cs typeface="Cousine"/>
                          <a:sym typeface="Cousine"/>
                        </a:rPr>
                        <a:t>AD8232 ECG Sensor</a:t>
                      </a:r>
                    </a:p>
                    <a:p>
                      <a:pPr marL="285750" lvl="0" indent="-285750" algn="l" rtl="0">
                        <a:spcBef>
                          <a:spcPts val="0"/>
                        </a:spcBef>
                        <a:spcAft>
                          <a:spcPts val="0"/>
                        </a:spcAft>
                        <a:buClr>
                          <a:srgbClr val="FFFF85"/>
                        </a:buClr>
                        <a:buFont typeface="Arial" panose="020B0604020202020204" pitchFamily="34" charset="0"/>
                        <a:buChar char="•"/>
                      </a:pPr>
                      <a:r>
                        <a:rPr lang="en-IN" sz="1600" b="0" i="0" u="none" strike="noStrike" cap="none" dirty="0">
                          <a:solidFill>
                            <a:srgbClr val="FFFFFF"/>
                          </a:solidFill>
                          <a:effectLst/>
                          <a:latin typeface="Cousine"/>
                          <a:cs typeface="Cousine"/>
                          <a:sym typeface="Cousine"/>
                        </a:rPr>
                        <a:t>ECG Lead Wires</a:t>
                      </a:r>
                      <a:endParaRPr lang="en-IN" sz="1400" b="0" i="0" u="none" strike="noStrike" cap="none" dirty="0">
                        <a:solidFill>
                          <a:srgbClr val="000000"/>
                        </a:solidFill>
                        <a:effectLst/>
                        <a:latin typeface="Arial"/>
                        <a:cs typeface="Arial"/>
                        <a:sym typeface="Arial"/>
                      </a:endParaRPr>
                    </a:p>
                  </a:txBody>
                  <a:tcPr marL="91425" marR="91425" marT="68575" marB="68575">
                    <a:lnL w="19050" cap="flat" cmpd="sng">
                      <a:solidFill>
                        <a:srgbClr val="FFFFFF"/>
                      </a:solidFill>
                      <a:prstDash val="solid"/>
                      <a:round/>
                      <a:headEnd type="none" w="sm" len="sm"/>
                      <a:tailEnd type="none" w="sm" len="sm"/>
                    </a:lnL>
                    <a:lnR w="19050" cap="flat" cmpd="sng" algn="ctr">
                      <a:solidFill>
                        <a:srgbClr val="FFFFFF">
                          <a:alpha val="0"/>
                        </a:srgbClr>
                      </a:solidFill>
                      <a:prstDash val="solid"/>
                      <a:round/>
                      <a:headEnd type="none" w="sm" len="sm"/>
                      <a:tailEnd type="none" w="sm" len="sm"/>
                    </a:lnR>
                    <a:lnT w="9525" cap="flat" cmpd="sng" algn="ctr">
                      <a:solidFill>
                        <a:srgbClr val="FFFFFF"/>
                      </a:solidFill>
                      <a:prstDash val="dash"/>
                      <a:round/>
                      <a:headEnd type="none" w="sm" len="sm"/>
                      <a:tailEnd type="none" w="sm" len="sm"/>
                    </a:lnT>
                    <a:lnB w="9525" cap="flat" cmpd="sng" algn="ctr">
                      <a:solidFill>
                        <a:srgbClr val="FFFFFF"/>
                      </a:solidFill>
                      <a:prstDash val="dash"/>
                      <a:round/>
                      <a:headEnd type="none" w="sm" len="sm"/>
                      <a:tailEnd type="none" w="sm" len="sm"/>
                    </a:lnB>
                  </a:tcPr>
                </a:tc>
                <a:tc>
                  <a:txBody>
                    <a:bodyPr/>
                    <a:lstStyle/>
                    <a:p>
                      <a:pPr marL="285750" lvl="0" indent="-285750" algn="l" rtl="0">
                        <a:spcBef>
                          <a:spcPts val="0"/>
                        </a:spcBef>
                        <a:spcAft>
                          <a:spcPts val="0"/>
                        </a:spcAft>
                        <a:buClr>
                          <a:srgbClr val="FFFF85"/>
                        </a:buClr>
                        <a:buFont typeface="Arial" panose="020B0604020202020204" pitchFamily="34" charset="0"/>
                        <a:buChar char="•"/>
                      </a:pPr>
                      <a:r>
                        <a:rPr lang="en-IN" sz="1600" b="0" dirty="0">
                          <a:solidFill>
                            <a:srgbClr val="FFFFFF"/>
                          </a:solidFill>
                          <a:latin typeface="Cousine" panose="020B0604020202020204" charset="0"/>
                          <a:cs typeface="Cousine" panose="020B0604020202020204" charset="0"/>
                          <a:sym typeface="Cousine"/>
                        </a:rPr>
                        <a:t>Arduino IDE</a:t>
                      </a:r>
                    </a:p>
                    <a:p>
                      <a:pPr marL="285750" lvl="0" indent="-285750" algn="l" rtl="0">
                        <a:spcBef>
                          <a:spcPts val="0"/>
                        </a:spcBef>
                        <a:spcAft>
                          <a:spcPts val="0"/>
                        </a:spcAft>
                        <a:buClr>
                          <a:srgbClr val="FFFF85"/>
                        </a:buClr>
                        <a:buFont typeface="Arial" panose="020B0604020202020204" pitchFamily="34" charset="0"/>
                        <a:buChar char="•"/>
                      </a:pPr>
                      <a:r>
                        <a:rPr lang="en-IN" sz="1600" b="0" dirty="0">
                          <a:solidFill>
                            <a:srgbClr val="FFFFFF"/>
                          </a:solidFill>
                          <a:latin typeface="Cousine" panose="020B0604020202020204" charset="0"/>
                          <a:cs typeface="Cousine" panose="020B0604020202020204" charset="0"/>
                          <a:sym typeface="Cousine"/>
                        </a:rPr>
                        <a:t>App Interface using MIT app inventory</a:t>
                      </a:r>
                    </a:p>
                    <a:p>
                      <a:pPr marL="285750" lvl="0" indent="-285750" algn="l" rtl="0">
                        <a:spcBef>
                          <a:spcPts val="0"/>
                        </a:spcBef>
                        <a:spcAft>
                          <a:spcPts val="0"/>
                        </a:spcAft>
                        <a:buClr>
                          <a:srgbClr val="FFFF85"/>
                        </a:buClr>
                        <a:buFont typeface="Arial" panose="020B0604020202020204" pitchFamily="34" charset="0"/>
                        <a:buChar char="•"/>
                      </a:pPr>
                      <a:r>
                        <a:rPr lang="en-IN" sz="1600" b="0" dirty="0">
                          <a:solidFill>
                            <a:srgbClr val="FFFFFF"/>
                          </a:solidFill>
                          <a:latin typeface="Cousine" panose="020B0604020202020204" charset="0"/>
                          <a:cs typeface="Cousine" panose="020B0604020202020204" charset="0"/>
                          <a:sym typeface="Cousine"/>
                        </a:rPr>
                        <a:t>Web Interface (UBIDOTS)</a:t>
                      </a:r>
                    </a:p>
                    <a:p>
                      <a:pPr marL="285750" lvl="0" indent="-285750" algn="l" rtl="0">
                        <a:spcBef>
                          <a:spcPts val="0"/>
                        </a:spcBef>
                        <a:spcAft>
                          <a:spcPts val="0"/>
                        </a:spcAft>
                        <a:buClr>
                          <a:srgbClr val="FFFF85"/>
                        </a:buClr>
                        <a:buFont typeface="Arial" panose="020B0604020202020204" pitchFamily="34" charset="0"/>
                        <a:buChar char="•"/>
                      </a:pPr>
                      <a:r>
                        <a:rPr lang="en-IN" sz="1600" b="0" dirty="0">
                          <a:solidFill>
                            <a:srgbClr val="FFFFFF"/>
                          </a:solidFill>
                          <a:latin typeface="Cousine" panose="020B0604020202020204" charset="0"/>
                          <a:cs typeface="Cousine" panose="020B0604020202020204" charset="0"/>
                          <a:sym typeface="Cousine"/>
                        </a:rPr>
                        <a:t>Firebase</a:t>
                      </a:r>
                    </a:p>
                  </a:txBody>
                  <a:tcPr marL="91425" marR="91425" marT="252000" marB="68575">
                    <a:lnL w="19050" cap="flat" cmpd="sng" algn="ctr">
                      <a:solidFill>
                        <a:srgbClr val="FFFFFF">
                          <a:alpha val="0"/>
                        </a:srgbClr>
                      </a:solidFill>
                      <a:prstDash val="solid"/>
                      <a:round/>
                      <a:headEnd type="none" w="sm" len="sm"/>
                      <a:tailEnd type="none" w="sm" len="sm"/>
                    </a:lnL>
                    <a:lnR w="19050" cap="flat" cmpd="sng" algn="ctr">
                      <a:solidFill>
                        <a:srgbClr val="FFFFFF">
                          <a:alpha val="0"/>
                        </a:srgbClr>
                      </a:solidFill>
                      <a:prstDash val="solid"/>
                      <a:round/>
                      <a:headEnd type="none" w="sm" len="sm"/>
                      <a:tailEnd type="none" w="sm" len="sm"/>
                    </a:lnR>
                    <a:lnT w="9525" cap="flat" cmpd="sng" algn="ctr">
                      <a:solidFill>
                        <a:srgbClr val="FFFFFF"/>
                      </a:solidFill>
                      <a:prstDash val="dash"/>
                      <a:round/>
                      <a:headEnd type="none" w="sm" len="sm"/>
                      <a:tailEnd type="none" w="sm" len="sm"/>
                    </a:lnT>
                    <a:lnB w="9525" cap="flat" cmpd="sng" algn="ctr">
                      <a:solidFill>
                        <a:srgbClr val="FFFFFF"/>
                      </a:solidFill>
                      <a:prstDash val="dash"/>
                      <a:round/>
                      <a:headEnd type="none" w="sm" len="sm"/>
                      <a:tailEnd type="none" w="sm" len="sm"/>
                    </a:lnB>
                    <a:solidFill>
                      <a:srgbClr val="FFFFFF">
                        <a:alpha val="14620"/>
                      </a:srgbClr>
                    </a:solidFill>
                  </a:tcPr>
                </a:tc>
                <a:extLst>
                  <a:ext uri="{0D108BD9-81ED-4DB2-BD59-A6C34878D82A}">
                    <a16:rowId xmlns:a16="http://schemas.microsoft.com/office/drawing/2014/main" val="2189038179"/>
                  </a:ext>
                </a:extLst>
              </a:tr>
            </a:tbl>
          </a:graphicData>
        </a:graphic>
      </p:graphicFrame>
      <p:sp>
        <p:nvSpPr>
          <p:cNvPr id="10" name="Google Shape;280;p28">
            <a:extLst>
              <a:ext uri="{FF2B5EF4-FFF2-40B4-BE49-F238E27FC236}">
                <a16:creationId xmlns:a16="http://schemas.microsoft.com/office/drawing/2014/main" id="{3F3F265E-3E22-3291-FBC4-2B7D1B76B72F}"/>
              </a:ext>
            </a:extLst>
          </p:cNvPr>
          <p:cNvSpPr/>
          <p:nvPr/>
        </p:nvSpPr>
        <p:spPr>
          <a:xfrm>
            <a:off x="2312383" y="319994"/>
            <a:ext cx="575597" cy="368355"/>
          </a:xfrm>
          <a:custGeom>
            <a:avLst/>
            <a:gdLst/>
            <a:ahLst/>
            <a:cxnLst/>
            <a:rect l="l" t="t" r="r" b="b"/>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3208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2402413-3D73-E857-0085-DEFC2E522A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5" name="TextBox 4">
            <a:extLst>
              <a:ext uri="{FF2B5EF4-FFF2-40B4-BE49-F238E27FC236}">
                <a16:creationId xmlns:a16="http://schemas.microsoft.com/office/drawing/2014/main" id="{45551536-D9AB-799A-C400-F7D625F36B22}"/>
              </a:ext>
            </a:extLst>
          </p:cNvPr>
          <p:cNvSpPr txBox="1"/>
          <p:nvPr/>
        </p:nvSpPr>
        <p:spPr>
          <a:xfrm>
            <a:off x="872197" y="168812"/>
            <a:ext cx="7069015" cy="461665"/>
          </a:xfrm>
          <a:prstGeom prst="rect">
            <a:avLst/>
          </a:prstGeom>
          <a:noFill/>
        </p:spPr>
        <p:txBody>
          <a:bodyPr wrap="square" rtlCol="0">
            <a:spAutoFit/>
          </a:bodyPr>
          <a:lstStyle/>
          <a:p>
            <a:pPr algn="ctr"/>
            <a:r>
              <a:rPr lang="en-IN" sz="2400" b="1" u="sng" dirty="0">
                <a:solidFill>
                  <a:schemeClr val="bg1"/>
                </a:solidFill>
                <a:latin typeface="Cousine" panose="020B0604020202020204" charset="0"/>
                <a:cs typeface="Cousine" panose="020B0604020202020204" charset="0"/>
              </a:rPr>
              <a:t>HARDWARE COMPONENTS</a:t>
            </a:r>
            <a:endParaRPr lang="en-IN" sz="2400" dirty="0">
              <a:latin typeface="Cousine" panose="020B0604020202020204" charset="0"/>
              <a:cs typeface="Cousine" panose="020B0604020202020204" charset="0"/>
            </a:endParaRPr>
          </a:p>
        </p:txBody>
      </p:sp>
      <p:pic>
        <p:nvPicPr>
          <p:cNvPr id="7" name="Picture 6">
            <a:extLst>
              <a:ext uri="{FF2B5EF4-FFF2-40B4-BE49-F238E27FC236}">
                <a16:creationId xmlns:a16="http://schemas.microsoft.com/office/drawing/2014/main" id="{2204058E-9E2A-AE30-8DD4-FEBF24F7DF1B}"/>
              </a:ext>
            </a:extLst>
          </p:cNvPr>
          <p:cNvPicPr>
            <a:picLocks noChangeAspect="1"/>
          </p:cNvPicPr>
          <p:nvPr/>
        </p:nvPicPr>
        <p:blipFill>
          <a:blip r:embed="rId2"/>
          <a:stretch>
            <a:fillRect/>
          </a:stretch>
        </p:blipFill>
        <p:spPr>
          <a:xfrm rot="10800000">
            <a:off x="3268481" y="816060"/>
            <a:ext cx="1949513" cy="1462135"/>
          </a:xfrm>
          <a:prstGeom prst="rect">
            <a:avLst/>
          </a:prstGeom>
        </p:spPr>
      </p:pic>
      <p:pic>
        <p:nvPicPr>
          <p:cNvPr id="9" name="Picture 8">
            <a:extLst>
              <a:ext uri="{FF2B5EF4-FFF2-40B4-BE49-F238E27FC236}">
                <a16:creationId xmlns:a16="http://schemas.microsoft.com/office/drawing/2014/main" id="{5C43F85C-B8FE-8836-C3FC-CCFC484B5A56}"/>
              </a:ext>
            </a:extLst>
          </p:cNvPr>
          <p:cNvPicPr>
            <a:picLocks noChangeAspect="1"/>
          </p:cNvPicPr>
          <p:nvPr/>
        </p:nvPicPr>
        <p:blipFill>
          <a:blip r:embed="rId3"/>
          <a:stretch>
            <a:fillRect/>
          </a:stretch>
        </p:blipFill>
        <p:spPr>
          <a:xfrm>
            <a:off x="1244992" y="3011658"/>
            <a:ext cx="1937878" cy="1453408"/>
          </a:xfrm>
          <a:prstGeom prst="rect">
            <a:avLst/>
          </a:prstGeom>
        </p:spPr>
      </p:pic>
      <p:pic>
        <p:nvPicPr>
          <p:cNvPr id="11" name="Picture 10">
            <a:extLst>
              <a:ext uri="{FF2B5EF4-FFF2-40B4-BE49-F238E27FC236}">
                <a16:creationId xmlns:a16="http://schemas.microsoft.com/office/drawing/2014/main" id="{009F240B-AC8F-5E36-F328-16FCBE08774D}"/>
              </a:ext>
            </a:extLst>
          </p:cNvPr>
          <p:cNvPicPr>
            <a:picLocks noChangeAspect="1"/>
          </p:cNvPicPr>
          <p:nvPr/>
        </p:nvPicPr>
        <p:blipFill>
          <a:blip r:embed="rId4"/>
          <a:stretch>
            <a:fillRect/>
          </a:stretch>
        </p:blipFill>
        <p:spPr>
          <a:xfrm>
            <a:off x="5818266" y="2940328"/>
            <a:ext cx="1937878" cy="1453409"/>
          </a:xfrm>
          <a:prstGeom prst="rect">
            <a:avLst/>
          </a:prstGeom>
        </p:spPr>
      </p:pic>
      <p:pic>
        <p:nvPicPr>
          <p:cNvPr id="13" name="Picture 12">
            <a:extLst>
              <a:ext uri="{FF2B5EF4-FFF2-40B4-BE49-F238E27FC236}">
                <a16:creationId xmlns:a16="http://schemas.microsoft.com/office/drawing/2014/main" id="{B7C5B6EA-1852-6434-E1EF-EE1BF7EEABF6}"/>
              </a:ext>
            </a:extLst>
          </p:cNvPr>
          <p:cNvPicPr>
            <a:picLocks noChangeAspect="1"/>
          </p:cNvPicPr>
          <p:nvPr/>
        </p:nvPicPr>
        <p:blipFill>
          <a:blip r:embed="rId5"/>
          <a:stretch>
            <a:fillRect/>
          </a:stretch>
        </p:blipFill>
        <p:spPr>
          <a:xfrm rot="16200000">
            <a:off x="6628011" y="582551"/>
            <a:ext cx="1453409" cy="1937879"/>
          </a:xfrm>
          <a:prstGeom prst="rect">
            <a:avLst/>
          </a:prstGeom>
        </p:spPr>
      </p:pic>
      <p:pic>
        <p:nvPicPr>
          <p:cNvPr id="15" name="Picture 14">
            <a:extLst>
              <a:ext uri="{FF2B5EF4-FFF2-40B4-BE49-F238E27FC236}">
                <a16:creationId xmlns:a16="http://schemas.microsoft.com/office/drawing/2014/main" id="{61F21002-A161-F804-8D2E-27F46F0A08E4}"/>
              </a:ext>
            </a:extLst>
          </p:cNvPr>
          <p:cNvPicPr>
            <a:picLocks noChangeAspect="1"/>
          </p:cNvPicPr>
          <p:nvPr/>
        </p:nvPicPr>
        <p:blipFill>
          <a:blip r:embed="rId6"/>
          <a:stretch>
            <a:fillRect/>
          </a:stretch>
        </p:blipFill>
        <p:spPr>
          <a:xfrm rot="5400000">
            <a:off x="674764" y="582552"/>
            <a:ext cx="1453408" cy="1937877"/>
          </a:xfrm>
          <a:prstGeom prst="rect">
            <a:avLst/>
          </a:prstGeom>
        </p:spPr>
      </p:pic>
      <p:sp>
        <p:nvSpPr>
          <p:cNvPr id="17" name="TextBox 16">
            <a:extLst>
              <a:ext uri="{FF2B5EF4-FFF2-40B4-BE49-F238E27FC236}">
                <a16:creationId xmlns:a16="http://schemas.microsoft.com/office/drawing/2014/main" id="{E3C1AD40-53DE-294F-6E46-EDAFD0D1B638}"/>
              </a:ext>
            </a:extLst>
          </p:cNvPr>
          <p:cNvSpPr txBox="1"/>
          <p:nvPr/>
        </p:nvSpPr>
        <p:spPr>
          <a:xfrm>
            <a:off x="760613" y="2358433"/>
            <a:ext cx="1609794" cy="307777"/>
          </a:xfrm>
          <a:prstGeom prst="rect">
            <a:avLst/>
          </a:prstGeom>
          <a:noFill/>
        </p:spPr>
        <p:txBody>
          <a:bodyPr wrap="square">
            <a:spAutoFit/>
          </a:bodyPr>
          <a:lstStyle/>
          <a:p>
            <a:pPr lvl="0" algn="l" rtl="0">
              <a:spcBef>
                <a:spcPts val="0"/>
              </a:spcBef>
              <a:spcAft>
                <a:spcPts val="0"/>
              </a:spcAft>
              <a:buClr>
                <a:srgbClr val="FFFF85"/>
              </a:buClr>
            </a:pPr>
            <a:r>
              <a:rPr lang="en-IN" sz="1400" dirty="0">
                <a:solidFill>
                  <a:srgbClr val="FFFFFF"/>
                </a:solidFill>
                <a:latin typeface="Cousine"/>
                <a:cs typeface="Cousine"/>
                <a:sym typeface="Cousine"/>
              </a:rPr>
              <a:t>Node MCU</a:t>
            </a:r>
          </a:p>
        </p:txBody>
      </p:sp>
      <p:sp>
        <p:nvSpPr>
          <p:cNvPr id="19" name="TextBox 18">
            <a:extLst>
              <a:ext uri="{FF2B5EF4-FFF2-40B4-BE49-F238E27FC236}">
                <a16:creationId xmlns:a16="http://schemas.microsoft.com/office/drawing/2014/main" id="{83C1E6C4-22F1-B3DC-6D14-237CC00B6591}"/>
              </a:ext>
            </a:extLst>
          </p:cNvPr>
          <p:cNvSpPr txBox="1"/>
          <p:nvPr/>
        </p:nvSpPr>
        <p:spPr>
          <a:xfrm>
            <a:off x="3380550" y="2327581"/>
            <a:ext cx="2382899" cy="307777"/>
          </a:xfrm>
          <a:prstGeom prst="rect">
            <a:avLst/>
          </a:prstGeom>
          <a:noFill/>
        </p:spPr>
        <p:txBody>
          <a:bodyPr wrap="square">
            <a:spAutoFit/>
          </a:bodyPr>
          <a:lstStyle/>
          <a:p>
            <a:pPr lvl="0" algn="l" rtl="0">
              <a:spcBef>
                <a:spcPts val="0"/>
              </a:spcBef>
              <a:spcAft>
                <a:spcPts val="0"/>
              </a:spcAft>
              <a:buClr>
                <a:srgbClr val="FFFF85"/>
              </a:buClr>
            </a:pPr>
            <a:r>
              <a:rPr lang="en-IN" sz="1400" b="0" i="0" u="none" strike="noStrike" cap="none" dirty="0">
                <a:solidFill>
                  <a:srgbClr val="FFFFFF"/>
                </a:solidFill>
                <a:effectLst/>
                <a:latin typeface="Cousine"/>
                <a:cs typeface="Cousine"/>
                <a:sym typeface="Cousine"/>
              </a:rPr>
              <a:t>ECG Lead Wires</a:t>
            </a:r>
            <a:endParaRPr lang="en-IN" sz="1200" b="0" i="0" u="none" strike="noStrike" cap="none" dirty="0">
              <a:solidFill>
                <a:srgbClr val="000000"/>
              </a:solidFill>
              <a:effectLst/>
              <a:latin typeface="Arial"/>
              <a:cs typeface="Arial"/>
              <a:sym typeface="Arial"/>
            </a:endParaRPr>
          </a:p>
        </p:txBody>
      </p:sp>
      <p:sp>
        <p:nvSpPr>
          <p:cNvPr id="21" name="TextBox 20">
            <a:extLst>
              <a:ext uri="{FF2B5EF4-FFF2-40B4-BE49-F238E27FC236}">
                <a16:creationId xmlns:a16="http://schemas.microsoft.com/office/drawing/2014/main" id="{E13F2D8F-F5B8-D202-9816-ABC0A3B851CD}"/>
              </a:ext>
            </a:extLst>
          </p:cNvPr>
          <p:cNvSpPr txBox="1"/>
          <p:nvPr/>
        </p:nvSpPr>
        <p:spPr>
          <a:xfrm>
            <a:off x="6385776" y="2337148"/>
            <a:ext cx="2382899" cy="307777"/>
          </a:xfrm>
          <a:prstGeom prst="rect">
            <a:avLst/>
          </a:prstGeom>
          <a:noFill/>
        </p:spPr>
        <p:txBody>
          <a:bodyPr wrap="square">
            <a:spAutoFit/>
          </a:bodyPr>
          <a:lstStyle/>
          <a:p>
            <a:pPr lvl="0" algn="l" rtl="0">
              <a:spcBef>
                <a:spcPts val="0"/>
              </a:spcBef>
              <a:spcAft>
                <a:spcPts val="0"/>
              </a:spcAft>
              <a:buClr>
                <a:srgbClr val="FFFF85"/>
              </a:buClr>
            </a:pPr>
            <a:r>
              <a:rPr lang="en-IN" sz="1400" b="0" i="0" u="none" strike="noStrike" cap="none" dirty="0">
                <a:solidFill>
                  <a:srgbClr val="FFFFFF"/>
                </a:solidFill>
                <a:effectLst/>
                <a:latin typeface="Cousine"/>
                <a:cs typeface="Cousine"/>
                <a:sym typeface="Cousine"/>
              </a:rPr>
              <a:t>AD8232 ECG Sensor</a:t>
            </a:r>
          </a:p>
        </p:txBody>
      </p:sp>
      <p:sp>
        <p:nvSpPr>
          <p:cNvPr id="23" name="TextBox 22">
            <a:extLst>
              <a:ext uri="{FF2B5EF4-FFF2-40B4-BE49-F238E27FC236}">
                <a16:creationId xmlns:a16="http://schemas.microsoft.com/office/drawing/2014/main" id="{AFE73944-B36A-C362-031E-8650333F631E}"/>
              </a:ext>
            </a:extLst>
          </p:cNvPr>
          <p:cNvSpPr txBox="1"/>
          <p:nvPr/>
        </p:nvSpPr>
        <p:spPr>
          <a:xfrm>
            <a:off x="855092" y="4625053"/>
            <a:ext cx="3030630" cy="307777"/>
          </a:xfrm>
          <a:prstGeom prst="rect">
            <a:avLst/>
          </a:prstGeom>
          <a:noFill/>
        </p:spPr>
        <p:txBody>
          <a:bodyPr wrap="square">
            <a:spAutoFit/>
          </a:bodyPr>
          <a:lstStyle/>
          <a:p>
            <a:pPr lvl="0" algn="l" rtl="0">
              <a:spcBef>
                <a:spcPts val="0"/>
              </a:spcBef>
              <a:spcAft>
                <a:spcPts val="0"/>
              </a:spcAft>
              <a:buClr>
                <a:srgbClr val="FFFF85"/>
              </a:buClr>
            </a:pPr>
            <a:r>
              <a:rPr lang="en-IN" sz="1400" dirty="0">
                <a:solidFill>
                  <a:srgbClr val="FFFFFF"/>
                </a:solidFill>
                <a:latin typeface="Cousine"/>
                <a:cs typeface="Cousine"/>
                <a:sym typeface="Cousine"/>
              </a:rPr>
              <a:t>LM393 Analog Comparators</a:t>
            </a:r>
          </a:p>
        </p:txBody>
      </p:sp>
      <p:sp>
        <p:nvSpPr>
          <p:cNvPr id="25" name="TextBox 24">
            <a:extLst>
              <a:ext uri="{FF2B5EF4-FFF2-40B4-BE49-F238E27FC236}">
                <a16:creationId xmlns:a16="http://schemas.microsoft.com/office/drawing/2014/main" id="{D121667C-1D41-B443-85B2-92890EB54FFD}"/>
              </a:ext>
            </a:extLst>
          </p:cNvPr>
          <p:cNvSpPr txBox="1"/>
          <p:nvPr/>
        </p:nvSpPr>
        <p:spPr>
          <a:xfrm>
            <a:off x="5217994" y="4535251"/>
            <a:ext cx="2926080" cy="307777"/>
          </a:xfrm>
          <a:prstGeom prst="rect">
            <a:avLst/>
          </a:prstGeom>
          <a:noFill/>
        </p:spPr>
        <p:txBody>
          <a:bodyPr wrap="square">
            <a:spAutoFit/>
          </a:bodyPr>
          <a:lstStyle/>
          <a:p>
            <a:pPr lvl="0" algn="l" rtl="0">
              <a:spcBef>
                <a:spcPts val="0"/>
              </a:spcBef>
              <a:spcAft>
                <a:spcPts val="0"/>
              </a:spcAft>
              <a:buClr>
                <a:srgbClr val="FFFF85"/>
              </a:buClr>
            </a:pPr>
            <a:r>
              <a:rPr lang="en-IN" sz="1400" dirty="0">
                <a:solidFill>
                  <a:srgbClr val="FFFFFF"/>
                </a:solidFill>
                <a:latin typeface="Cousine"/>
                <a:cs typeface="Cousine"/>
                <a:sym typeface="Cousine"/>
              </a:rPr>
              <a:t>Stethoscope chest piece</a:t>
            </a:r>
          </a:p>
        </p:txBody>
      </p:sp>
    </p:spTree>
    <p:extLst>
      <p:ext uri="{BB962C8B-B14F-4D97-AF65-F5344CB8AC3E}">
        <p14:creationId xmlns:p14="http://schemas.microsoft.com/office/powerpoint/2010/main" val="578951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A824-D929-22CE-E505-A3803B7C18CF}"/>
              </a:ext>
            </a:extLst>
          </p:cNvPr>
          <p:cNvSpPr>
            <a:spLocks noGrp="1"/>
          </p:cNvSpPr>
          <p:nvPr>
            <p:ph type="title"/>
          </p:nvPr>
        </p:nvSpPr>
        <p:spPr>
          <a:xfrm>
            <a:off x="404532" y="360187"/>
            <a:ext cx="8229600" cy="413400"/>
          </a:xfrm>
        </p:spPr>
        <p:txBody>
          <a:bodyPr/>
          <a:lstStyle/>
          <a:p>
            <a:pPr algn="ctr"/>
            <a:r>
              <a:rPr lang="en-IN" sz="2400" b="1" dirty="0"/>
              <a:t>Project Models</a:t>
            </a:r>
          </a:p>
        </p:txBody>
      </p:sp>
      <p:sp>
        <p:nvSpPr>
          <p:cNvPr id="3" name="Slide Number Placeholder 2">
            <a:extLst>
              <a:ext uri="{FF2B5EF4-FFF2-40B4-BE49-F238E27FC236}">
                <a16:creationId xmlns:a16="http://schemas.microsoft.com/office/drawing/2014/main" id="{91B3A1E6-1DC3-B1D4-A2DE-9113D2E1BF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5" name="Picture 4">
            <a:extLst>
              <a:ext uri="{FF2B5EF4-FFF2-40B4-BE49-F238E27FC236}">
                <a16:creationId xmlns:a16="http://schemas.microsoft.com/office/drawing/2014/main" id="{164B7CE1-3831-6CAF-6D3E-158E72DD935C}"/>
              </a:ext>
            </a:extLst>
          </p:cNvPr>
          <p:cNvPicPr>
            <a:picLocks noChangeAspect="1"/>
          </p:cNvPicPr>
          <p:nvPr/>
        </p:nvPicPr>
        <p:blipFill>
          <a:blip r:embed="rId2"/>
          <a:stretch>
            <a:fillRect/>
          </a:stretch>
        </p:blipFill>
        <p:spPr>
          <a:xfrm rot="5400000">
            <a:off x="867138" y="754447"/>
            <a:ext cx="2788488" cy="3713700"/>
          </a:xfrm>
          <a:prstGeom prst="rect">
            <a:avLst/>
          </a:prstGeom>
        </p:spPr>
      </p:pic>
      <p:pic>
        <p:nvPicPr>
          <p:cNvPr id="7" name="Picture 6">
            <a:extLst>
              <a:ext uri="{FF2B5EF4-FFF2-40B4-BE49-F238E27FC236}">
                <a16:creationId xmlns:a16="http://schemas.microsoft.com/office/drawing/2014/main" id="{126DE2EE-57B1-2547-DD18-548034E21F8E}"/>
              </a:ext>
            </a:extLst>
          </p:cNvPr>
          <p:cNvPicPr>
            <a:picLocks noChangeAspect="1"/>
          </p:cNvPicPr>
          <p:nvPr/>
        </p:nvPicPr>
        <p:blipFill>
          <a:blip r:embed="rId3"/>
          <a:stretch>
            <a:fillRect/>
          </a:stretch>
        </p:blipFill>
        <p:spPr>
          <a:xfrm rot="5400000">
            <a:off x="5488375" y="754446"/>
            <a:ext cx="2788488" cy="3713702"/>
          </a:xfrm>
          <a:prstGeom prst="rect">
            <a:avLst/>
          </a:prstGeom>
        </p:spPr>
      </p:pic>
      <p:sp>
        <p:nvSpPr>
          <p:cNvPr id="9" name="TextBox 8">
            <a:extLst>
              <a:ext uri="{FF2B5EF4-FFF2-40B4-BE49-F238E27FC236}">
                <a16:creationId xmlns:a16="http://schemas.microsoft.com/office/drawing/2014/main" id="{DC70EAEB-9369-4CB3-4ABB-8DB3697FA274}"/>
              </a:ext>
            </a:extLst>
          </p:cNvPr>
          <p:cNvSpPr txBox="1"/>
          <p:nvPr/>
        </p:nvSpPr>
        <p:spPr>
          <a:xfrm>
            <a:off x="1346981" y="4241457"/>
            <a:ext cx="1828802" cy="400110"/>
          </a:xfrm>
          <a:prstGeom prst="rect">
            <a:avLst/>
          </a:prstGeom>
          <a:noFill/>
        </p:spPr>
        <p:txBody>
          <a:bodyPr wrap="square">
            <a:spAutoFit/>
          </a:bodyPr>
          <a:lstStyle/>
          <a:p>
            <a:r>
              <a:rPr lang="en-IN" sz="2000" b="1" dirty="0">
                <a:solidFill>
                  <a:schemeClr val="accent5"/>
                </a:solidFill>
                <a:latin typeface="Cousine" panose="020B0604020202020204" charset="0"/>
                <a:cs typeface="Cousine" panose="020B0604020202020204" charset="0"/>
              </a:rPr>
              <a:t>Remote ECG</a:t>
            </a:r>
            <a:endParaRPr lang="en-IN" sz="2000" dirty="0">
              <a:solidFill>
                <a:schemeClr val="accent5"/>
              </a:solidFill>
              <a:latin typeface="Cousine" panose="020B0604020202020204" charset="0"/>
              <a:cs typeface="Cousine" panose="020B0604020202020204" charset="0"/>
            </a:endParaRPr>
          </a:p>
        </p:txBody>
      </p:sp>
      <p:sp>
        <p:nvSpPr>
          <p:cNvPr id="10" name="TextBox 9">
            <a:extLst>
              <a:ext uri="{FF2B5EF4-FFF2-40B4-BE49-F238E27FC236}">
                <a16:creationId xmlns:a16="http://schemas.microsoft.com/office/drawing/2014/main" id="{673ABF17-6BB3-89F8-8210-501373211880}"/>
              </a:ext>
            </a:extLst>
          </p:cNvPr>
          <p:cNvSpPr txBox="1"/>
          <p:nvPr/>
        </p:nvSpPr>
        <p:spPr>
          <a:xfrm>
            <a:off x="5591908" y="4213369"/>
            <a:ext cx="2991419" cy="400110"/>
          </a:xfrm>
          <a:prstGeom prst="rect">
            <a:avLst/>
          </a:prstGeom>
          <a:noFill/>
        </p:spPr>
        <p:txBody>
          <a:bodyPr wrap="square">
            <a:spAutoFit/>
          </a:bodyPr>
          <a:lstStyle/>
          <a:p>
            <a:r>
              <a:rPr lang="en-IN" sz="2000" b="1" dirty="0">
                <a:solidFill>
                  <a:schemeClr val="accent5"/>
                </a:solidFill>
                <a:latin typeface="Cousine" panose="020B0604020202020204" charset="0"/>
                <a:cs typeface="Cousine" panose="020B0604020202020204" charset="0"/>
              </a:rPr>
              <a:t>Remote Stethoscope</a:t>
            </a:r>
            <a:endParaRPr lang="en-IN" sz="2000" dirty="0">
              <a:solidFill>
                <a:schemeClr val="accent5"/>
              </a:solidFill>
              <a:latin typeface="Cousine" panose="020B0604020202020204" charset="0"/>
              <a:cs typeface="Cousine" panose="020B0604020202020204" charset="0"/>
            </a:endParaRPr>
          </a:p>
        </p:txBody>
      </p:sp>
      <p:pic>
        <p:nvPicPr>
          <p:cNvPr id="4" name="Picture 3">
            <a:extLst>
              <a:ext uri="{FF2B5EF4-FFF2-40B4-BE49-F238E27FC236}">
                <a16:creationId xmlns:a16="http://schemas.microsoft.com/office/drawing/2014/main" id="{F0720E97-F682-1F5D-3204-C6FBB5766E03}"/>
              </a:ext>
            </a:extLst>
          </p:cNvPr>
          <p:cNvPicPr>
            <a:picLocks noChangeAspect="1"/>
          </p:cNvPicPr>
          <p:nvPr/>
        </p:nvPicPr>
        <p:blipFill>
          <a:blip r:embed="rId2"/>
          <a:stretch>
            <a:fillRect/>
          </a:stretch>
        </p:blipFill>
        <p:spPr>
          <a:xfrm rot="5400000">
            <a:off x="867138" y="714900"/>
            <a:ext cx="2788488" cy="3713700"/>
          </a:xfrm>
          <a:prstGeom prst="rect">
            <a:avLst/>
          </a:prstGeom>
        </p:spPr>
      </p:pic>
      <p:pic>
        <p:nvPicPr>
          <p:cNvPr id="6" name="Picture 5">
            <a:extLst>
              <a:ext uri="{FF2B5EF4-FFF2-40B4-BE49-F238E27FC236}">
                <a16:creationId xmlns:a16="http://schemas.microsoft.com/office/drawing/2014/main" id="{733CA2AA-A57A-F492-2564-189B42FE68A8}"/>
              </a:ext>
            </a:extLst>
          </p:cNvPr>
          <p:cNvPicPr>
            <a:picLocks noChangeAspect="1"/>
          </p:cNvPicPr>
          <p:nvPr/>
        </p:nvPicPr>
        <p:blipFill>
          <a:blip r:embed="rId3"/>
          <a:stretch>
            <a:fillRect/>
          </a:stretch>
        </p:blipFill>
        <p:spPr>
          <a:xfrm rot="5400000">
            <a:off x="5488375" y="714899"/>
            <a:ext cx="2788488" cy="3713702"/>
          </a:xfrm>
          <a:prstGeom prst="rect">
            <a:avLst/>
          </a:prstGeom>
        </p:spPr>
      </p:pic>
    </p:spTree>
    <p:extLst>
      <p:ext uri="{BB962C8B-B14F-4D97-AF65-F5344CB8AC3E}">
        <p14:creationId xmlns:p14="http://schemas.microsoft.com/office/powerpoint/2010/main" val="1606032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A824-D929-22CE-E505-A3803B7C18CF}"/>
              </a:ext>
            </a:extLst>
          </p:cNvPr>
          <p:cNvSpPr>
            <a:spLocks noGrp="1"/>
          </p:cNvSpPr>
          <p:nvPr>
            <p:ph type="title"/>
          </p:nvPr>
        </p:nvSpPr>
        <p:spPr>
          <a:xfrm>
            <a:off x="457200" y="158033"/>
            <a:ext cx="8229600" cy="413400"/>
          </a:xfrm>
        </p:spPr>
        <p:txBody>
          <a:bodyPr/>
          <a:lstStyle/>
          <a:p>
            <a:pPr algn="ctr"/>
            <a:r>
              <a:rPr lang="en-IN" sz="2400" b="1" dirty="0"/>
              <a:t>App Interface</a:t>
            </a:r>
          </a:p>
        </p:txBody>
      </p:sp>
      <p:sp>
        <p:nvSpPr>
          <p:cNvPr id="3" name="Slide Number Placeholder 2">
            <a:extLst>
              <a:ext uri="{FF2B5EF4-FFF2-40B4-BE49-F238E27FC236}">
                <a16:creationId xmlns:a16="http://schemas.microsoft.com/office/drawing/2014/main" id="{91B3A1E6-1DC3-B1D4-A2DE-9113D2E1BF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5" name="Picture 4">
            <a:extLst>
              <a:ext uri="{FF2B5EF4-FFF2-40B4-BE49-F238E27FC236}">
                <a16:creationId xmlns:a16="http://schemas.microsoft.com/office/drawing/2014/main" id="{AD766BCE-72B1-8F9E-5582-8347DA4B6FBC}"/>
              </a:ext>
            </a:extLst>
          </p:cNvPr>
          <p:cNvPicPr>
            <a:picLocks noChangeAspect="1"/>
          </p:cNvPicPr>
          <p:nvPr/>
        </p:nvPicPr>
        <p:blipFill>
          <a:blip r:embed="rId2"/>
          <a:stretch>
            <a:fillRect/>
          </a:stretch>
        </p:blipFill>
        <p:spPr>
          <a:xfrm>
            <a:off x="274586" y="752688"/>
            <a:ext cx="1582615" cy="3516923"/>
          </a:xfrm>
          <a:prstGeom prst="rect">
            <a:avLst/>
          </a:prstGeom>
        </p:spPr>
      </p:pic>
      <p:pic>
        <p:nvPicPr>
          <p:cNvPr id="7" name="Picture 6">
            <a:extLst>
              <a:ext uri="{FF2B5EF4-FFF2-40B4-BE49-F238E27FC236}">
                <a16:creationId xmlns:a16="http://schemas.microsoft.com/office/drawing/2014/main" id="{1A815668-EB59-831E-F7C4-9A4A963C3C46}"/>
              </a:ext>
            </a:extLst>
          </p:cNvPr>
          <p:cNvPicPr>
            <a:picLocks noChangeAspect="1"/>
          </p:cNvPicPr>
          <p:nvPr/>
        </p:nvPicPr>
        <p:blipFill>
          <a:blip r:embed="rId3"/>
          <a:stretch>
            <a:fillRect/>
          </a:stretch>
        </p:blipFill>
        <p:spPr>
          <a:xfrm>
            <a:off x="2012474" y="752688"/>
            <a:ext cx="1582615" cy="3516922"/>
          </a:xfrm>
          <a:prstGeom prst="rect">
            <a:avLst/>
          </a:prstGeom>
        </p:spPr>
      </p:pic>
      <p:pic>
        <p:nvPicPr>
          <p:cNvPr id="9" name="Picture 8">
            <a:extLst>
              <a:ext uri="{FF2B5EF4-FFF2-40B4-BE49-F238E27FC236}">
                <a16:creationId xmlns:a16="http://schemas.microsoft.com/office/drawing/2014/main" id="{4B784679-0F3A-D264-D924-608378C8189F}"/>
              </a:ext>
            </a:extLst>
          </p:cNvPr>
          <p:cNvPicPr>
            <a:picLocks noChangeAspect="1"/>
          </p:cNvPicPr>
          <p:nvPr/>
        </p:nvPicPr>
        <p:blipFill>
          <a:blip r:embed="rId4"/>
          <a:stretch>
            <a:fillRect/>
          </a:stretch>
        </p:blipFill>
        <p:spPr>
          <a:xfrm>
            <a:off x="3750362" y="752688"/>
            <a:ext cx="1582615" cy="3516921"/>
          </a:xfrm>
          <a:prstGeom prst="rect">
            <a:avLst/>
          </a:prstGeom>
        </p:spPr>
      </p:pic>
      <p:pic>
        <p:nvPicPr>
          <p:cNvPr id="11" name="Picture 10">
            <a:extLst>
              <a:ext uri="{FF2B5EF4-FFF2-40B4-BE49-F238E27FC236}">
                <a16:creationId xmlns:a16="http://schemas.microsoft.com/office/drawing/2014/main" id="{D66E4BF9-7ABA-1542-BE1C-8DE62B244927}"/>
              </a:ext>
            </a:extLst>
          </p:cNvPr>
          <p:cNvPicPr>
            <a:picLocks noChangeAspect="1"/>
          </p:cNvPicPr>
          <p:nvPr/>
        </p:nvPicPr>
        <p:blipFill>
          <a:blip r:embed="rId5"/>
          <a:stretch>
            <a:fillRect/>
          </a:stretch>
        </p:blipFill>
        <p:spPr>
          <a:xfrm>
            <a:off x="5488250" y="752687"/>
            <a:ext cx="1582614" cy="3516921"/>
          </a:xfrm>
          <a:prstGeom prst="rect">
            <a:avLst/>
          </a:prstGeom>
        </p:spPr>
      </p:pic>
      <p:pic>
        <p:nvPicPr>
          <p:cNvPr id="13" name="Picture 12">
            <a:extLst>
              <a:ext uri="{FF2B5EF4-FFF2-40B4-BE49-F238E27FC236}">
                <a16:creationId xmlns:a16="http://schemas.microsoft.com/office/drawing/2014/main" id="{02B5E5F2-5A35-20D5-C60E-16C8D8BCF412}"/>
              </a:ext>
            </a:extLst>
          </p:cNvPr>
          <p:cNvPicPr>
            <a:picLocks noChangeAspect="1"/>
          </p:cNvPicPr>
          <p:nvPr/>
        </p:nvPicPr>
        <p:blipFill>
          <a:blip r:embed="rId6"/>
          <a:stretch>
            <a:fillRect/>
          </a:stretch>
        </p:blipFill>
        <p:spPr>
          <a:xfrm>
            <a:off x="7226137" y="752689"/>
            <a:ext cx="1582614" cy="3516919"/>
          </a:xfrm>
          <a:prstGeom prst="rect">
            <a:avLst/>
          </a:prstGeom>
        </p:spPr>
      </p:pic>
      <p:sp>
        <p:nvSpPr>
          <p:cNvPr id="14" name="Title 1">
            <a:extLst>
              <a:ext uri="{FF2B5EF4-FFF2-40B4-BE49-F238E27FC236}">
                <a16:creationId xmlns:a16="http://schemas.microsoft.com/office/drawing/2014/main" id="{888E0C8C-FB22-F150-28AF-6DEE2896FBD3}"/>
              </a:ext>
            </a:extLst>
          </p:cNvPr>
          <p:cNvSpPr txBox="1">
            <a:spLocks/>
          </p:cNvSpPr>
          <p:nvPr/>
        </p:nvSpPr>
        <p:spPr>
          <a:xfrm>
            <a:off x="195454" y="4374117"/>
            <a:ext cx="1661747" cy="4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algn="ctr"/>
            <a:r>
              <a:rPr lang="en-IN" sz="1600" b="1" dirty="0"/>
              <a:t>Login Page</a:t>
            </a:r>
          </a:p>
        </p:txBody>
      </p:sp>
      <p:sp>
        <p:nvSpPr>
          <p:cNvPr id="15" name="Title 1">
            <a:extLst>
              <a:ext uri="{FF2B5EF4-FFF2-40B4-BE49-F238E27FC236}">
                <a16:creationId xmlns:a16="http://schemas.microsoft.com/office/drawing/2014/main" id="{1539C5B3-DF39-3B2C-AB36-5FB924FA1CBD}"/>
              </a:ext>
            </a:extLst>
          </p:cNvPr>
          <p:cNvSpPr txBox="1">
            <a:spLocks/>
          </p:cNvSpPr>
          <p:nvPr/>
        </p:nvSpPr>
        <p:spPr>
          <a:xfrm>
            <a:off x="1933342" y="4390812"/>
            <a:ext cx="1661747" cy="4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algn="ctr"/>
            <a:r>
              <a:rPr lang="en-IN" sz="1600" b="1" dirty="0"/>
              <a:t>Introduction Page</a:t>
            </a:r>
          </a:p>
        </p:txBody>
      </p:sp>
      <p:sp>
        <p:nvSpPr>
          <p:cNvPr id="16" name="Title 1">
            <a:extLst>
              <a:ext uri="{FF2B5EF4-FFF2-40B4-BE49-F238E27FC236}">
                <a16:creationId xmlns:a16="http://schemas.microsoft.com/office/drawing/2014/main" id="{2380CA8D-8DE7-B0A9-2C33-DC539CB13118}"/>
              </a:ext>
            </a:extLst>
          </p:cNvPr>
          <p:cNvSpPr txBox="1">
            <a:spLocks/>
          </p:cNvSpPr>
          <p:nvPr/>
        </p:nvSpPr>
        <p:spPr>
          <a:xfrm>
            <a:off x="3637383" y="4434096"/>
            <a:ext cx="1661747" cy="4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algn="ctr"/>
            <a:r>
              <a:rPr lang="en-IN" sz="1600" b="1" dirty="0"/>
              <a:t>ECG Graph</a:t>
            </a:r>
          </a:p>
        </p:txBody>
      </p:sp>
      <p:sp>
        <p:nvSpPr>
          <p:cNvPr id="17" name="Title 1">
            <a:extLst>
              <a:ext uri="{FF2B5EF4-FFF2-40B4-BE49-F238E27FC236}">
                <a16:creationId xmlns:a16="http://schemas.microsoft.com/office/drawing/2014/main" id="{5F52B22D-80DE-EDF4-F4A4-24FDD31E5FDD}"/>
              </a:ext>
            </a:extLst>
          </p:cNvPr>
          <p:cNvSpPr txBox="1">
            <a:spLocks/>
          </p:cNvSpPr>
          <p:nvPr/>
        </p:nvSpPr>
        <p:spPr>
          <a:xfrm>
            <a:off x="5488250" y="4450862"/>
            <a:ext cx="1661747" cy="4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algn="ctr"/>
            <a:r>
              <a:rPr lang="en-IN" sz="1600" b="1" dirty="0"/>
              <a:t>ECG Values</a:t>
            </a:r>
          </a:p>
        </p:txBody>
      </p:sp>
      <p:sp>
        <p:nvSpPr>
          <p:cNvPr id="18" name="Title 1">
            <a:extLst>
              <a:ext uri="{FF2B5EF4-FFF2-40B4-BE49-F238E27FC236}">
                <a16:creationId xmlns:a16="http://schemas.microsoft.com/office/drawing/2014/main" id="{7B0069A6-3E7F-8346-A36F-D984346A5AF4}"/>
              </a:ext>
            </a:extLst>
          </p:cNvPr>
          <p:cNvSpPr txBox="1">
            <a:spLocks/>
          </p:cNvSpPr>
          <p:nvPr/>
        </p:nvSpPr>
        <p:spPr>
          <a:xfrm>
            <a:off x="7186570" y="4434867"/>
            <a:ext cx="1661747" cy="4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algn="ctr"/>
            <a:r>
              <a:rPr lang="en-IN" sz="1600" b="1" dirty="0"/>
              <a:t>BPM Values</a:t>
            </a:r>
          </a:p>
        </p:txBody>
      </p:sp>
    </p:spTree>
    <p:extLst>
      <p:ext uri="{BB962C8B-B14F-4D97-AF65-F5344CB8AC3E}">
        <p14:creationId xmlns:p14="http://schemas.microsoft.com/office/powerpoint/2010/main" val="751999024"/>
      </p:ext>
    </p:extLst>
  </p:cSld>
  <p:clrMapOvr>
    <a:masterClrMapping/>
  </p:clrMapOvr>
</p:sld>
</file>

<file path=ppt/theme/theme1.xml><?xml version="1.0" encoding="utf-8"?>
<a:theme xmlns:a="http://schemas.openxmlformats.org/drawingml/2006/main"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1046</TotalTime>
  <Words>345</Words>
  <Application>Microsoft Office PowerPoint</Application>
  <PresentationFormat>On-screen Show (16:9)</PresentationFormat>
  <Paragraphs>81</Paragraphs>
  <Slides>12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Cousine</vt:lpstr>
      <vt:lpstr>MuseoSans300Regular</vt:lpstr>
      <vt:lpstr>Arial Rounded MT Bold</vt:lpstr>
      <vt:lpstr>Wingdings</vt:lpstr>
      <vt:lpstr>Valentine template</vt:lpstr>
      <vt:lpstr>EMBEDDED SYSTEMS PROJECTS</vt:lpstr>
      <vt:lpstr>TEAM PRESENTATION:</vt:lpstr>
      <vt:lpstr>1  Wireless Stethoscope </vt:lpstr>
      <vt:lpstr>Most heart diseases are associated with and reflected by the sound that the heart produces, and one of the easiest and cheapest ways of diagnosing cardiac dysfunction is by Heart auscultation i.e. listening to the heart sound.    Now if we are talking about traditional auscultation, that requires experience and good listening skills. That is why in this project we thought to build an electronic stethoscope that will be able to get the heart rate of the human body and we can display the data in a Bluetooth-based serial terminal window. </vt:lpstr>
      <vt:lpstr>BLOCK DIAGRAM:</vt:lpstr>
      <vt:lpstr>COMPONENTS:</vt:lpstr>
      <vt:lpstr>PowerPoint Presentation</vt:lpstr>
      <vt:lpstr>Project Models</vt:lpstr>
      <vt:lpstr>App Interface</vt:lpstr>
      <vt:lpstr>Achieved Outcomes</vt:lpstr>
      <vt:lpstr>Achieved Outcomes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Mohammad Ashraf</dc:creator>
  <cp:lastModifiedBy>mohammadashrafp10@outlook.com</cp:lastModifiedBy>
  <cp:revision>55</cp:revision>
  <dcterms:modified xsi:type="dcterms:W3CDTF">2022-11-24T10:04:29Z</dcterms:modified>
</cp:coreProperties>
</file>