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7" r:id="rId1"/>
  </p:sldMasterIdLst>
  <p:notesMasterIdLst>
    <p:notesMasterId r:id="rId16"/>
  </p:notesMasterIdLst>
  <p:sldIdLst>
    <p:sldId id="256" r:id="rId2"/>
    <p:sldId id="257" r:id="rId3"/>
    <p:sldId id="281" r:id="rId4"/>
    <p:sldId id="298" r:id="rId5"/>
    <p:sldId id="299" r:id="rId6"/>
    <p:sldId id="303" r:id="rId7"/>
    <p:sldId id="304" r:id="rId8"/>
    <p:sldId id="305" r:id="rId9"/>
    <p:sldId id="306" r:id="rId10"/>
    <p:sldId id="307" r:id="rId11"/>
    <p:sldId id="300" r:id="rId12"/>
    <p:sldId id="301" r:id="rId13"/>
    <p:sldId id="302"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CFECFA-DD77-472C-8F86-E5E7F0E97AE4}">
          <p14:sldIdLst>
            <p14:sldId id="256"/>
          </p14:sldIdLst>
        </p14:section>
        <p14:section name="Untitled Section" id="{9D48CD74-85D6-4D11-9700-8371A9598B5D}">
          <p14:sldIdLst>
            <p14:sldId id="257"/>
            <p14:sldId id="281"/>
            <p14:sldId id="298"/>
            <p14:sldId id="299"/>
            <p14:sldId id="303"/>
            <p14:sldId id="304"/>
            <p14:sldId id="305"/>
            <p14:sldId id="306"/>
            <p14:sldId id="307"/>
            <p14:sldId id="300"/>
            <p14:sldId id="301"/>
            <p14:sldId id="302"/>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60"/>
  </p:normalViewPr>
  <p:slideViewPr>
    <p:cSldViewPr snapToGrid="0">
      <p:cViewPr>
        <p:scale>
          <a:sx n="75" d="100"/>
          <a:sy n="75" d="100"/>
        </p:scale>
        <p:origin x="1349" y="187"/>
      </p:cViewPr>
      <p:guideLst/>
    </p:cSldViewPr>
  </p:slideViewPr>
  <p:notesTextViewPr>
    <p:cViewPr>
      <p:scale>
        <a:sx n="1" d="1"/>
        <a:sy n="1" d="1"/>
      </p:scale>
      <p:origin x="0" y="0"/>
    </p:cViewPr>
  </p:notesTextViewPr>
  <p:sorterViewPr>
    <p:cViewPr>
      <p:scale>
        <a:sx n="100" d="100"/>
        <a:sy n="100" d="100"/>
      </p:scale>
      <p:origin x="0" y="-21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173D3-7C5B-4498-9737-2A30D0EABB4F}"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31DAA-C5FF-43D2-8860-363FC0452134}" type="slidenum">
              <a:rPr lang="en-US" smtClean="0"/>
              <a:t>‹#›</a:t>
            </a:fld>
            <a:endParaRPr lang="en-US"/>
          </a:p>
        </p:txBody>
      </p:sp>
    </p:spTree>
    <p:extLst>
      <p:ext uri="{BB962C8B-B14F-4D97-AF65-F5344CB8AC3E}">
        <p14:creationId xmlns:p14="http://schemas.microsoft.com/office/powerpoint/2010/main" val="48706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DA9E403-7EC7-49CC-A75C-38CBCC02F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80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0BD7DB-B411-4B64-83B9-56CF6F5429C3}"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9E403-7EC7-49CC-A75C-38CBCC02F6F9}" type="slidenum">
              <a:rPr lang="en-US" smtClean="0"/>
              <a:t>‹#›</a:t>
            </a:fld>
            <a:endParaRPr lang="en-US"/>
          </a:p>
        </p:txBody>
      </p:sp>
    </p:spTree>
    <p:extLst>
      <p:ext uri="{BB962C8B-B14F-4D97-AF65-F5344CB8AC3E}">
        <p14:creationId xmlns:p14="http://schemas.microsoft.com/office/powerpoint/2010/main" val="333323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014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534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spTree>
    <p:extLst>
      <p:ext uri="{BB962C8B-B14F-4D97-AF65-F5344CB8AC3E}">
        <p14:creationId xmlns:p14="http://schemas.microsoft.com/office/powerpoint/2010/main" val="2555641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149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82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17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938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spTree>
    <p:extLst>
      <p:ext uri="{BB962C8B-B14F-4D97-AF65-F5344CB8AC3E}">
        <p14:creationId xmlns:p14="http://schemas.microsoft.com/office/powerpoint/2010/main" val="54906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BD7DB-B411-4B64-83B9-56CF6F5429C3}"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9E403-7EC7-49CC-A75C-38CBCC02F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136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0BD7DB-B411-4B64-83B9-56CF6F5429C3}"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9E403-7EC7-49CC-A75C-38CBCC02F6F9}" type="slidenum">
              <a:rPr lang="en-US" smtClean="0"/>
              <a:t>‹#›</a:t>
            </a:fld>
            <a:endParaRPr lang="en-US"/>
          </a:p>
        </p:txBody>
      </p:sp>
    </p:spTree>
    <p:extLst>
      <p:ext uri="{BB962C8B-B14F-4D97-AF65-F5344CB8AC3E}">
        <p14:creationId xmlns:p14="http://schemas.microsoft.com/office/powerpoint/2010/main" val="202139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0BD7DB-B411-4B64-83B9-56CF6F5429C3}"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A9E403-7EC7-49CC-A75C-38CBCC02F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07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0BD7DB-B411-4B64-83B9-56CF6F5429C3}"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A9E403-7EC7-49CC-A75C-38CBCC02F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85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BD7DB-B411-4B64-83B9-56CF6F5429C3}" type="datetimeFigureOut">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A9E403-7EC7-49CC-A75C-38CBCC02F6F9}" type="slidenum">
              <a:rPr lang="en-US" smtClean="0"/>
              <a:t>‹#›</a:t>
            </a:fld>
            <a:endParaRPr lang="en-US"/>
          </a:p>
        </p:txBody>
      </p:sp>
    </p:spTree>
    <p:extLst>
      <p:ext uri="{BB962C8B-B14F-4D97-AF65-F5344CB8AC3E}">
        <p14:creationId xmlns:p14="http://schemas.microsoft.com/office/powerpoint/2010/main" val="281162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0BD7DB-B411-4B64-83B9-56CF6F5429C3}"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9E403-7EC7-49CC-A75C-38CBCC02F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00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0BD7DB-B411-4B64-83B9-56CF6F5429C3}"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9E403-7EC7-49CC-A75C-38CBCC02F6F9}" type="slidenum">
              <a:rPr lang="en-US" smtClean="0"/>
              <a:t>‹#›</a:t>
            </a:fld>
            <a:endParaRPr lang="en-US"/>
          </a:p>
        </p:txBody>
      </p:sp>
    </p:spTree>
    <p:extLst>
      <p:ext uri="{BB962C8B-B14F-4D97-AF65-F5344CB8AC3E}">
        <p14:creationId xmlns:p14="http://schemas.microsoft.com/office/powerpoint/2010/main" val="381394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0BD7DB-B411-4B64-83B9-56CF6F5429C3}" type="datetimeFigureOut">
              <a:rPr lang="en-US" smtClean="0"/>
              <a:t>7/29/2024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A9E403-7EC7-49CC-A75C-38CBCC02F6F9}" type="slidenum">
              <a:rPr lang="en-US" smtClean="0"/>
              <a:t>‹#›</a:t>
            </a:fld>
            <a:endParaRPr lang="en-US"/>
          </a:p>
        </p:txBody>
      </p:sp>
    </p:spTree>
    <p:extLst>
      <p:ext uri="{BB962C8B-B14F-4D97-AF65-F5344CB8AC3E}">
        <p14:creationId xmlns:p14="http://schemas.microsoft.com/office/powerpoint/2010/main" val="2332036460"/>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 id="21474840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18B5D1-5272-40D6-96B6-7816CCF26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98" y="641023"/>
            <a:ext cx="10671142" cy="5552387"/>
          </a:xfrm>
          <a:prstGeom prst="rect">
            <a:avLst/>
          </a:prstGeom>
        </p:spPr>
      </p:pic>
    </p:spTree>
    <p:extLst>
      <p:ext uri="{BB962C8B-B14F-4D97-AF65-F5344CB8AC3E}">
        <p14:creationId xmlns:p14="http://schemas.microsoft.com/office/powerpoint/2010/main" val="2390988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5DA20750-67DB-4BDA-BDC5-63A1846B8330}"/>
              </a:ext>
            </a:extLst>
          </p:cNvPr>
          <p:cNvSpPr/>
          <p:nvPr/>
        </p:nvSpPr>
        <p:spPr>
          <a:xfrm>
            <a:off x="1065229" y="1932494"/>
            <a:ext cx="10228081" cy="1847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Performance Rating and Attrition</a:t>
            </a:r>
            <a:r>
              <a:rPr lang="en-US" sz="2400" dirty="0">
                <a:solidFill>
                  <a:srgbClr val="FF0000"/>
                </a:solidFill>
              </a:rPr>
              <a:t>:</a:t>
            </a:r>
          </a:p>
          <a:p>
            <a:pPr>
              <a:buFont typeface="Arial" panose="020B0604020202020204" pitchFamily="34" charset="0"/>
              <a:buChar char="•"/>
            </a:pPr>
            <a:r>
              <a:rPr lang="en-US" sz="2400" dirty="0"/>
              <a:t>Employees with lower performance ratings have higher attrition rates. This highlights the potential impact of performance management and feedback processes on employee retention.</a:t>
            </a:r>
          </a:p>
        </p:txBody>
      </p:sp>
      <p:sp>
        <p:nvSpPr>
          <p:cNvPr id="5" name="Rectangle: Rounded Corners 4">
            <a:extLst>
              <a:ext uri="{FF2B5EF4-FFF2-40B4-BE49-F238E27FC236}">
                <a16:creationId xmlns:a16="http://schemas.microsoft.com/office/drawing/2014/main" id="{6882C1AB-AFC1-447B-B294-90FE4A720EB4}"/>
              </a:ext>
            </a:extLst>
          </p:cNvPr>
          <p:cNvSpPr/>
          <p:nvPr/>
        </p:nvSpPr>
        <p:spPr>
          <a:xfrm>
            <a:off x="1134359" y="4034671"/>
            <a:ext cx="10228081" cy="1915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Work-Life Balance and Attrition</a:t>
            </a:r>
            <a:r>
              <a:rPr lang="en-US" sz="2400" dirty="0">
                <a:solidFill>
                  <a:srgbClr val="FF0000"/>
                </a:solidFill>
              </a:rPr>
              <a:t>:</a:t>
            </a:r>
          </a:p>
          <a:p>
            <a:pPr>
              <a:buFont typeface="Arial" panose="020B0604020202020204" pitchFamily="34" charset="0"/>
              <a:buChar char="•"/>
            </a:pPr>
            <a:r>
              <a:rPr lang="en-US" sz="2400" dirty="0"/>
              <a:t>Poor work-life balance is associated with higher attrition rates. This insight underscores the importance of promoting a healthy work-life balance to improve employee retention and satisfaction.</a:t>
            </a:r>
          </a:p>
        </p:txBody>
      </p:sp>
      <p:sp>
        <p:nvSpPr>
          <p:cNvPr id="6" name="Rectangle: Rounded Corners 5">
            <a:extLst>
              <a:ext uri="{FF2B5EF4-FFF2-40B4-BE49-F238E27FC236}">
                <a16:creationId xmlns:a16="http://schemas.microsoft.com/office/drawing/2014/main" id="{13ADBDDF-615F-4D14-AFED-8AC546977D88}"/>
              </a:ext>
            </a:extLst>
          </p:cNvPr>
          <p:cNvSpPr/>
          <p:nvPr/>
        </p:nvSpPr>
        <p:spPr>
          <a:xfrm>
            <a:off x="3533244" y="974271"/>
            <a:ext cx="4751109"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Key Insight</a:t>
            </a:r>
            <a:endParaRPr lang="en-US" sz="36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301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14452E-CF33-4E84-B4A4-08C37D602498}"/>
              </a:ext>
            </a:extLst>
          </p:cNvPr>
          <p:cNvSpPr/>
          <p:nvPr/>
        </p:nvSpPr>
        <p:spPr>
          <a:xfrm>
            <a:off x="2187020" y="974271"/>
            <a:ext cx="8069344"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Anticipate Questions and Prepare Answers</a:t>
            </a:r>
            <a:endParaRPr lang="en-US" sz="3600" dirty="0">
              <a:latin typeface="Andalus" panose="02020603050405020304" pitchFamily="18" charset="-78"/>
              <a:cs typeface="Andalus" panose="02020603050405020304" pitchFamily="18" charset="-78"/>
            </a:endParaRPr>
          </a:p>
        </p:txBody>
      </p:sp>
      <p:sp>
        <p:nvSpPr>
          <p:cNvPr id="31" name="Rectangle: Rounded Corners 30">
            <a:extLst>
              <a:ext uri="{FF2B5EF4-FFF2-40B4-BE49-F238E27FC236}">
                <a16:creationId xmlns:a16="http://schemas.microsoft.com/office/drawing/2014/main" id="{5DA20750-67DB-4BDA-BDC5-63A1846B8330}"/>
              </a:ext>
            </a:extLst>
          </p:cNvPr>
          <p:cNvSpPr/>
          <p:nvPr/>
        </p:nvSpPr>
        <p:spPr>
          <a:xfrm>
            <a:off x="1065229" y="1932494"/>
            <a:ext cx="10228081" cy="1847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Q: What is the primary cause of attrition?</a:t>
            </a:r>
            <a:endParaRPr lang="en-US" sz="2400" dirty="0">
              <a:solidFill>
                <a:srgbClr val="FF0000"/>
              </a:solidFill>
            </a:endParaRPr>
          </a:p>
          <a:p>
            <a:pPr>
              <a:buFont typeface="Arial" panose="020B0604020202020204" pitchFamily="34" charset="0"/>
              <a:buChar char="•"/>
            </a:pPr>
            <a:r>
              <a:rPr lang="en-US" sz="2400" b="1" dirty="0"/>
              <a:t>A</a:t>
            </a:r>
            <a:r>
              <a:rPr lang="en-US" sz="2400" dirty="0"/>
              <a:t>: High attrition is notably observed in specific departments and among younger employees. Targeted engagement programs can help mitigate this.</a:t>
            </a:r>
          </a:p>
        </p:txBody>
      </p:sp>
      <p:sp>
        <p:nvSpPr>
          <p:cNvPr id="5" name="Rectangle: Rounded Corners 4">
            <a:extLst>
              <a:ext uri="{FF2B5EF4-FFF2-40B4-BE49-F238E27FC236}">
                <a16:creationId xmlns:a16="http://schemas.microsoft.com/office/drawing/2014/main" id="{6882C1AB-AFC1-447B-B294-90FE4A720EB4}"/>
              </a:ext>
            </a:extLst>
          </p:cNvPr>
          <p:cNvSpPr/>
          <p:nvPr/>
        </p:nvSpPr>
        <p:spPr>
          <a:xfrm>
            <a:off x="1065229" y="4081807"/>
            <a:ext cx="10228081" cy="1915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How reliable is the data?</a:t>
            </a:r>
          </a:p>
          <a:p>
            <a:pPr>
              <a:buFont typeface="Arial" panose="020B0604020202020204" pitchFamily="34" charset="0"/>
              <a:buChar char="•"/>
            </a:pPr>
            <a:r>
              <a:rPr lang="en-US" sz="2400" b="1" dirty="0"/>
              <a:t>A</a:t>
            </a:r>
            <a:r>
              <a:rPr lang="en-US" sz="2400" dirty="0"/>
              <a:t>: The data is sourced from IBM's HR Analytics dataset, which is widely used for HR analytics research.</a:t>
            </a:r>
          </a:p>
        </p:txBody>
      </p:sp>
    </p:spTree>
    <p:extLst>
      <p:ext uri="{BB962C8B-B14F-4D97-AF65-F5344CB8AC3E}">
        <p14:creationId xmlns:p14="http://schemas.microsoft.com/office/powerpoint/2010/main" val="2680211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14452E-CF33-4E84-B4A4-08C37D602498}"/>
              </a:ext>
            </a:extLst>
          </p:cNvPr>
          <p:cNvSpPr/>
          <p:nvPr/>
        </p:nvSpPr>
        <p:spPr>
          <a:xfrm>
            <a:off x="2187020" y="974271"/>
            <a:ext cx="8069344"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Anticipate Questions and Prepare Answers</a:t>
            </a:r>
            <a:endParaRPr lang="en-US" sz="3600" dirty="0">
              <a:latin typeface="Andalus" panose="02020603050405020304" pitchFamily="18" charset="-78"/>
              <a:cs typeface="Andalus" panose="02020603050405020304" pitchFamily="18" charset="-78"/>
            </a:endParaRPr>
          </a:p>
        </p:txBody>
      </p:sp>
      <p:sp>
        <p:nvSpPr>
          <p:cNvPr id="31" name="Rectangle: Rounded Corners 30">
            <a:extLst>
              <a:ext uri="{FF2B5EF4-FFF2-40B4-BE49-F238E27FC236}">
                <a16:creationId xmlns:a16="http://schemas.microsoft.com/office/drawing/2014/main" id="{5DA20750-67DB-4BDA-BDC5-63A1846B8330}"/>
              </a:ext>
            </a:extLst>
          </p:cNvPr>
          <p:cNvSpPr/>
          <p:nvPr/>
        </p:nvSpPr>
        <p:spPr>
          <a:xfrm>
            <a:off x="1107651" y="1956062"/>
            <a:ext cx="10228081" cy="1847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Q: What measures did you create and why?</a:t>
            </a:r>
            <a:endParaRPr lang="en-US" sz="2400" dirty="0">
              <a:solidFill>
                <a:srgbClr val="FF0000"/>
              </a:solidFill>
            </a:endParaRPr>
          </a:p>
          <a:p>
            <a:pPr>
              <a:buFont typeface="Arial" panose="020B0604020202020204" pitchFamily="34" charset="0"/>
              <a:buChar char="•"/>
            </a:pPr>
            <a:r>
              <a:rPr lang="en-US" sz="2400" b="1" dirty="0"/>
              <a:t>A</a:t>
            </a:r>
            <a:r>
              <a:rPr lang="en-US" sz="2400" dirty="0"/>
              <a:t>: Created measures include overall attrition rate and department-specific attrition rates to pinpoint areas of concern</a:t>
            </a:r>
          </a:p>
        </p:txBody>
      </p:sp>
      <p:sp>
        <p:nvSpPr>
          <p:cNvPr id="5" name="Rectangle: Rounded Corners 4">
            <a:extLst>
              <a:ext uri="{FF2B5EF4-FFF2-40B4-BE49-F238E27FC236}">
                <a16:creationId xmlns:a16="http://schemas.microsoft.com/office/drawing/2014/main" id="{6882C1AB-AFC1-447B-B294-90FE4A720EB4}"/>
              </a:ext>
            </a:extLst>
          </p:cNvPr>
          <p:cNvSpPr/>
          <p:nvPr/>
        </p:nvSpPr>
        <p:spPr>
          <a:xfrm>
            <a:off x="1065229" y="4081807"/>
            <a:ext cx="10228081" cy="1915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How did you identify outliers?</a:t>
            </a:r>
            <a:endParaRPr lang="en-US" sz="2400" dirty="0">
              <a:solidFill>
                <a:srgbClr val="FF0000"/>
              </a:solidFill>
            </a:endParaRPr>
          </a:p>
          <a:p>
            <a:pPr>
              <a:buFont typeface="Arial" panose="020B0604020202020204" pitchFamily="34" charset="0"/>
              <a:buChar char="•"/>
            </a:pPr>
            <a:r>
              <a:rPr lang="en-US" sz="2400" b="1" dirty="0"/>
              <a:t>A</a:t>
            </a:r>
            <a:r>
              <a:rPr lang="en-US" sz="2400" dirty="0"/>
              <a:t>: Outliers were identified using box plots and scatter plots to visualize anomalies in commute distance and income levels.</a:t>
            </a:r>
          </a:p>
        </p:txBody>
      </p:sp>
    </p:spTree>
    <p:extLst>
      <p:ext uri="{BB962C8B-B14F-4D97-AF65-F5344CB8AC3E}">
        <p14:creationId xmlns:p14="http://schemas.microsoft.com/office/powerpoint/2010/main" val="300396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14452E-CF33-4E84-B4A4-08C37D602498}"/>
              </a:ext>
            </a:extLst>
          </p:cNvPr>
          <p:cNvSpPr/>
          <p:nvPr/>
        </p:nvSpPr>
        <p:spPr>
          <a:xfrm>
            <a:off x="2187020" y="974271"/>
            <a:ext cx="8069344"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Anticipate Questions and Prepare Answers</a:t>
            </a:r>
            <a:endParaRPr lang="en-US" sz="3600" dirty="0">
              <a:latin typeface="Andalus" panose="02020603050405020304" pitchFamily="18" charset="-78"/>
              <a:cs typeface="Andalus" panose="02020603050405020304" pitchFamily="18" charset="-78"/>
            </a:endParaRPr>
          </a:p>
        </p:txBody>
      </p:sp>
      <p:sp>
        <p:nvSpPr>
          <p:cNvPr id="31" name="Rectangle: Rounded Corners 30">
            <a:extLst>
              <a:ext uri="{FF2B5EF4-FFF2-40B4-BE49-F238E27FC236}">
                <a16:creationId xmlns:a16="http://schemas.microsoft.com/office/drawing/2014/main" id="{5DA20750-67DB-4BDA-BDC5-63A1846B8330}"/>
              </a:ext>
            </a:extLst>
          </p:cNvPr>
          <p:cNvSpPr/>
          <p:nvPr/>
        </p:nvSpPr>
        <p:spPr>
          <a:xfrm>
            <a:off x="876693" y="2417975"/>
            <a:ext cx="10459039" cy="29835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3200" b="1" dirty="0">
                <a:solidFill>
                  <a:srgbClr val="FF0000"/>
                </a:solidFill>
              </a:rPr>
              <a:t>Q</a:t>
            </a:r>
            <a:r>
              <a:rPr lang="en-US" sz="2800" b="1" dirty="0">
                <a:solidFill>
                  <a:srgbClr val="FF0000"/>
                </a:solidFill>
              </a:rPr>
              <a:t>: What are the expected benefits of your recommendations?</a:t>
            </a:r>
            <a:endParaRPr lang="en-US" sz="2800" dirty="0">
              <a:solidFill>
                <a:srgbClr val="FF0000"/>
              </a:solidFill>
            </a:endParaRPr>
          </a:p>
          <a:p>
            <a:pPr>
              <a:buFont typeface="Arial" panose="020B0604020202020204" pitchFamily="34" charset="0"/>
              <a:buChar char="•"/>
            </a:pPr>
            <a:r>
              <a:rPr lang="en-US" sz="3200" b="1" dirty="0"/>
              <a:t>A</a:t>
            </a:r>
            <a:r>
              <a:rPr lang="en-US" sz="3200" dirty="0"/>
              <a:t>: Implementing recommendations is expected to reduce attrition rates, improve employee satisfaction, and enhance overall organizational performance.</a:t>
            </a:r>
          </a:p>
        </p:txBody>
      </p:sp>
    </p:spTree>
    <p:extLst>
      <p:ext uri="{BB962C8B-B14F-4D97-AF65-F5344CB8AC3E}">
        <p14:creationId xmlns:p14="http://schemas.microsoft.com/office/powerpoint/2010/main" val="311145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E2A55D-9609-4682-9434-76F1C7D5E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1" y="477520"/>
            <a:ext cx="11277600" cy="5882640"/>
          </a:xfrm>
          <a:prstGeom prst="rect">
            <a:avLst/>
          </a:prstGeom>
        </p:spPr>
      </p:pic>
    </p:spTree>
    <p:extLst>
      <p:ext uri="{BB962C8B-B14F-4D97-AF65-F5344CB8AC3E}">
        <p14:creationId xmlns:p14="http://schemas.microsoft.com/office/powerpoint/2010/main" val="183262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14452E-CF33-4E84-B4A4-08C37D602498}"/>
              </a:ext>
            </a:extLst>
          </p:cNvPr>
          <p:cNvSpPr/>
          <p:nvPr/>
        </p:nvSpPr>
        <p:spPr>
          <a:xfrm>
            <a:off x="797666" y="1021405"/>
            <a:ext cx="10373097" cy="14766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Employee Attrition Analysis</a:t>
            </a:r>
            <a:endParaRPr lang="en-US" sz="3600" dirty="0">
              <a:latin typeface="Andalus" panose="02020603050405020304" pitchFamily="18" charset="-78"/>
              <a:cs typeface="Andalus" panose="02020603050405020304" pitchFamily="18" charset="-78"/>
            </a:endParaRPr>
          </a:p>
        </p:txBody>
      </p:sp>
      <p:sp>
        <p:nvSpPr>
          <p:cNvPr id="27" name="Rectangle: Rounded Corners 26">
            <a:extLst>
              <a:ext uri="{FF2B5EF4-FFF2-40B4-BE49-F238E27FC236}">
                <a16:creationId xmlns:a16="http://schemas.microsoft.com/office/drawing/2014/main" id="{617A843F-9280-49B7-AE92-F65BA3AEE41F}"/>
              </a:ext>
            </a:extLst>
          </p:cNvPr>
          <p:cNvSpPr/>
          <p:nvPr/>
        </p:nvSpPr>
        <p:spPr>
          <a:xfrm>
            <a:off x="3550292" y="4284533"/>
            <a:ext cx="4717015" cy="7295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latin typeface="Andalus" panose="02020603050405020304" pitchFamily="18" charset="-78"/>
                <a:cs typeface="Andalus" panose="02020603050405020304" pitchFamily="18" charset="-78"/>
              </a:rPr>
              <a:t>Ashraf Mohamed Reda</a:t>
            </a:r>
          </a:p>
        </p:txBody>
      </p:sp>
      <p:sp>
        <p:nvSpPr>
          <p:cNvPr id="29" name="Rectangle: Rounded Corners 28">
            <a:extLst>
              <a:ext uri="{FF2B5EF4-FFF2-40B4-BE49-F238E27FC236}">
                <a16:creationId xmlns:a16="http://schemas.microsoft.com/office/drawing/2014/main" id="{2F536009-1D79-49A7-983E-663D9AA726B5}"/>
              </a:ext>
            </a:extLst>
          </p:cNvPr>
          <p:cNvSpPr/>
          <p:nvPr/>
        </p:nvSpPr>
        <p:spPr>
          <a:xfrm>
            <a:off x="4313862" y="5273396"/>
            <a:ext cx="3340703" cy="7295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latin typeface="Andalus" panose="02020603050405020304" pitchFamily="18" charset="-78"/>
                <a:cs typeface="Andalus" panose="02020603050405020304" pitchFamily="18" charset="-78"/>
              </a:rPr>
              <a:t>29/7/2024</a:t>
            </a:r>
          </a:p>
        </p:txBody>
      </p:sp>
      <p:sp>
        <p:nvSpPr>
          <p:cNvPr id="31" name="Rectangle: Rounded Corners 30">
            <a:extLst>
              <a:ext uri="{FF2B5EF4-FFF2-40B4-BE49-F238E27FC236}">
                <a16:creationId xmlns:a16="http://schemas.microsoft.com/office/drawing/2014/main" id="{5DA20750-67DB-4BDA-BDC5-63A1846B8330}"/>
              </a:ext>
            </a:extLst>
          </p:cNvPr>
          <p:cNvSpPr/>
          <p:nvPr/>
        </p:nvSpPr>
        <p:spPr>
          <a:xfrm>
            <a:off x="2211686" y="2892877"/>
            <a:ext cx="7167983" cy="11323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Insights and Recommendations</a:t>
            </a:r>
            <a:endParaRPr lang="en-US" sz="36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98204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14452E-CF33-4E84-B4A4-08C37D602498}"/>
              </a:ext>
            </a:extLst>
          </p:cNvPr>
          <p:cNvSpPr/>
          <p:nvPr/>
        </p:nvSpPr>
        <p:spPr>
          <a:xfrm>
            <a:off x="3533244" y="974271"/>
            <a:ext cx="4751109"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Objective</a:t>
            </a:r>
            <a:endParaRPr lang="en-US" sz="3600" dirty="0">
              <a:latin typeface="Andalus" panose="02020603050405020304" pitchFamily="18" charset="-78"/>
              <a:cs typeface="Andalus" panose="02020603050405020304" pitchFamily="18" charset="-78"/>
            </a:endParaRPr>
          </a:p>
        </p:txBody>
      </p:sp>
      <p:sp>
        <p:nvSpPr>
          <p:cNvPr id="31" name="Rectangle: Rounded Corners 30">
            <a:extLst>
              <a:ext uri="{FF2B5EF4-FFF2-40B4-BE49-F238E27FC236}">
                <a16:creationId xmlns:a16="http://schemas.microsoft.com/office/drawing/2014/main" id="{5DA20750-67DB-4BDA-BDC5-63A1846B8330}"/>
              </a:ext>
            </a:extLst>
          </p:cNvPr>
          <p:cNvSpPr/>
          <p:nvPr/>
        </p:nvSpPr>
        <p:spPr>
          <a:xfrm>
            <a:off x="1065229" y="1932495"/>
            <a:ext cx="10228081" cy="41006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Low"/>
            <a:r>
              <a:rPr lang="en-US" sz="2800" dirty="0"/>
              <a:t>The purpose of this analysis is to comprehensively understand the factors contributing to employee attrition within our organization. By leveraging advanced data analytics, we aim to identify key trends and outliers, uncover the root causes of turnover, and provide actionable recommendations to enhance employee retention, improve organizational stability, and optimize overall workforce satisfaction</a:t>
            </a:r>
            <a:endParaRPr lang="en-US" sz="28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25037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14452E-CF33-4E84-B4A4-08C37D602498}"/>
              </a:ext>
            </a:extLst>
          </p:cNvPr>
          <p:cNvSpPr/>
          <p:nvPr/>
        </p:nvSpPr>
        <p:spPr>
          <a:xfrm>
            <a:off x="3533244" y="974271"/>
            <a:ext cx="4751109"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Data Overview</a:t>
            </a:r>
            <a:endParaRPr lang="en-US" sz="3600" dirty="0">
              <a:latin typeface="Andalus" panose="02020603050405020304" pitchFamily="18" charset="-78"/>
              <a:cs typeface="Andalus" panose="02020603050405020304" pitchFamily="18" charset="-78"/>
            </a:endParaRPr>
          </a:p>
        </p:txBody>
      </p:sp>
      <p:sp>
        <p:nvSpPr>
          <p:cNvPr id="31" name="Rectangle: Rounded Corners 30">
            <a:extLst>
              <a:ext uri="{FF2B5EF4-FFF2-40B4-BE49-F238E27FC236}">
                <a16:creationId xmlns:a16="http://schemas.microsoft.com/office/drawing/2014/main" id="{5DA20750-67DB-4BDA-BDC5-63A1846B8330}"/>
              </a:ext>
            </a:extLst>
          </p:cNvPr>
          <p:cNvSpPr/>
          <p:nvPr/>
        </p:nvSpPr>
        <p:spPr>
          <a:xfrm>
            <a:off x="1065229" y="1932495"/>
            <a:ext cx="10228081" cy="23472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Low"/>
            <a:r>
              <a:rPr lang="en-US" sz="2400" b="1" dirty="0">
                <a:solidFill>
                  <a:srgbClr val="FF0000"/>
                </a:solidFill>
              </a:rPr>
              <a:t>Description</a:t>
            </a:r>
            <a:r>
              <a:rPr lang="en-US" sz="2300" dirty="0"/>
              <a:t> :The dataset used for this analysis is the </a:t>
            </a:r>
            <a:r>
              <a:rPr lang="en-US" sz="2300" b="1" dirty="0"/>
              <a:t>IBM HR Analytics Attrition Dataset</a:t>
            </a:r>
            <a:r>
              <a:rPr lang="en-US" sz="2300" dirty="0"/>
              <a:t>. It contains detailed information on employee demographics, job roles, work environment, and personal attributes. Key features include age, gender, department, job role, monthly income, years at company, job satisfaction, and attrition status. This comprehensive dataset enables us to analyze various factors influencing employee attrition and derive meaningful insights to address turnover issues effectively.</a:t>
            </a:r>
            <a:endParaRPr lang="en-US" sz="2300" dirty="0">
              <a:latin typeface="Andalus" panose="02020603050405020304" pitchFamily="18" charset="-78"/>
              <a:cs typeface="Andalus" panose="02020603050405020304" pitchFamily="18" charset="-78"/>
            </a:endParaRPr>
          </a:p>
        </p:txBody>
      </p:sp>
      <p:sp>
        <p:nvSpPr>
          <p:cNvPr id="4" name="Rectangle: Rounded Corners 3">
            <a:extLst>
              <a:ext uri="{FF2B5EF4-FFF2-40B4-BE49-F238E27FC236}">
                <a16:creationId xmlns:a16="http://schemas.microsoft.com/office/drawing/2014/main" id="{8DE35B5C-58C5-441B-B1FF-26C952B065BC}"/>
              </a:ext>
            </a:extLst>
          </p:cNvPr>
          <p:cNvSpPr/>
          <p:nvPr/>
        </p:nvSpPr>
        <p:spPr>
          <a:xfrm>
            <a:off x="1065229" y="4440026"/>
            <a:ext cx="10144811" cy="15852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Low"/>
            <a:r>
              <a:rPr lang="en-US" sz="2400" b="1" dirty="0">
                <a:solidFill>
                  <a:srgbClr val="FF0000"/>
                </a:solidFill>
              </a:rPr>
              <a:t>Key Metrics</a:t>
            </a:r>
            <a:r>
              <a:rPr lang="en-US" sz="2300" dirty="0"/>
              <a:t>: List key metrics analyzed (e.g., attrition rate, average monthly </a:t>
            </a:r>
            <a:r>
              <a:rPr lang="en-US" sz="2300" dirty="0" err="1"/>
              <a:t>income,Active</a:t>
            </a:r>
            <a:r>
              <a:rPr lang="en-US" sz="2300" dirty="0"/>
              <a:t> </a:t>
            </a:r>
            <a:r>
              <a:rPr lang="en-US" sz="2300" dirty="0" err="1"/>
              <a:t>Employee,Total</a:t>
            </a:r>
            <a:r>
              <a:rPr lang="en-US" sz="2300" dirty="0"/>
              <a:t> </a:t>
            </a:r>
            <a:r>
              <a:rPr lang="en-US" sz="2300" dirty="0" err="1"/>
              <a:t>Employee,Total</a:t>
            </a:r>
            <a:r>
              <a:rPr lang="en-US" sz="2300" dirty="0"/>
              <a:t> </a:t>
            </a:r>
            <a:r>
              <a:rPr lang="en-US" sz="2300" dirty="0" err="1"/>
              <a:t>Attrition,Total</a:t>
            </a:r>
            <a:r>
              <a:rPr lang="en-US" sz="2300" dirty="0"/>
              <a:t> Job Performance </a:t>
            </a:r>
            <a:r>
              <a:rPr lang="en-US" sz="2300" dirty="0" err="1"/>
              <a:t>Rate,Average</a:t>
            </a:r>
            <a:r>
              <a:rPr lang="en-US" sz="2300" dirty="0"/>
              <a:t> Distance From </a:t>
            </a:r>
            <a:r>
              <a:rPr lang="en-US" sz="2300" dirty="0" err="1"/>
              <a:t>Home,Average</a:t>
            </a:r>
            <a:r>
              <a:rPr lang="en-US" sz="2300" dirty="0"/>
              <a:t> Monthly </a:t>
            </a:r>
            <a:r>
              <a:rPr lang="en-US" sz="2300" dirty="0" err="1"/>
              <a:t>Income,Number</a:t>
            </a:r>
            <a:r>
              <a:rPr lang="en-US" sz="2300" dirty="0"/>
              <a:t> Of Active For Attrition Yes).</a:t>
            </a:r>
          </a:p>
        </p:txBody>
      </p:sp>
    </p:spTree>
    <p:extLst>
      <p:ext uri="{BB962C8B-B14F-4D97-AF65-F5344CB8AC3E}">
        <p14:creationId xmlns:p14="http://schemas.microsoft.com/office/powerpoint/2010/main" val="29919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14452E-CF33-4E84-B4A4-08C37D602498}"/>
              </a:ext>
            </a:extLst>
          </p:cNvPr>
          <p:cNvSpPr/>
          <p:nvPr/>
        </p:nvSpPr>
        <p:spPr>
          <a:xfrm>
            <a:off x="3533244" y="974271"/>
            <a:ext cx="4751109"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Data Model</a:t>
            </a:r>
            <a:endParaRPr lang="en-US" sz="3600" dirty="0">
              <a:latin typeface="Andalus" panose="02020603050405020304" pitchFamily="18" charset="-78"/>
              <a:cs typeface="Andalus" panose="02020603050405020304" pitchFamily="18" charset="-78"/>
            </a:endParaRPr>
          </a:p>
        </p:txBody>
      </p:sp>
      <p:pic>
        <p:nvPicPr>
          <p:cNvPr id="7" name="Picture 6">
            <a:extLst>
              <a:ext uri="{FF2B5EF4-FFF2-40B4-BE49-F238E27FC236}">
                <a16:creationId xmlns:a16="http://schemas.microsoft.com/office/drawing/2014/main" id="{04E2ACA0-CE02-4B9F-A2C3-57C82BBE6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49" y="1772238"/>
            <a:ext cx="10850252" cy="4449453"/>
          </a:xfrm>
          <a:prstGeom prst="rect">
            <a:avLst/>
          </a:prstGeom>
        </p:spPr>
      </p:pic>
    </p:spTree>
    <p:extLst>
      <p:ext uri="{BB962C8B-B14F-4D97-AF65-F5344CB8AC3E}">
        <p14:creationId xmlns:p14="http://schemas.microsoft.com/office/powerpoint/2010/main" val="329869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5DA20750-67DB-4BDA-BDC5-63A1846B8330}"/>
              </a:ext>
            </a:extLst>
          </p:cNvPr>
          <p:cNvSpPr/>
          <p:nvPr/>
        </p:nvSpPr>
        <p:spPr>
          <a:xfrm>
            <a:off x="1065229" y="1932494"/>
            <a:ext cx="10228081" cy="1847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Overall Attrition Rate</a:t>
            </a:r>
            <a:r>
              <a:rPr lang="en-US" sz="2400" dirty="0">
                <a:solidFill>
                  <a:srgbClr val="FF0000"/>
                </a:solidFill>
              </a:rPr>
              <a:t>:</a:t>
            </a:r>
          </a:p>
          <a:p>
            <a:pPr>
              <a:buFont typeface="Arial" panose="020B0604020202020204" pitchFamily="34" charset="0"/>
              <a:buChar char="•"/>
            </a:pPr>
            <a:r>
              <a:rPr lang="en-US" sz="2400" b="1" dirty="0"/>
              <a:t>Insight</a:t>
            </a:r>
            <a:r>
              <a:rPr lang="en-US" sz="2400" dirty="0"/>
              <a:t>: The overall attrition rate in the company is 16%, which indicates a significant portion of the workforce is leaving annually. This necessitates a strategic approach to retention to maintain organizational stability.</a:t>
            </a:r>
          </a:p>
        </p:txBody>
      </p:sp>
      <p:sp>
        <p:nvSpPr>
          <p:cNvPr id="5" name="Rectangle: Rounded Corners 4">
            <a:extLst>
              <a:ext uri="{FF2B5EF4-FFF2-40B4-BE49-F238E27FC236}">
                <a16:creationId xmlns:a16="http://schemas.microsoft.com/office/drawing/2014/main" id="{6882C1AB-AFC1-447B-B294-90FE4A720EB4}"/>
              </a:ext>
            </a:extLst>
          </p:cNvPr>
          <p:cNvSpPr/>
          <p:nvPr/>
        </p:nvSpPr>
        <p:spPr>
          <a:xfrm>
            <a:off x="1065229" y="4081807"/>
            <a:ext cx="10228081" cy="1915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Departmental Attrition</a:t>
            </a:r>
            <a:r>
              <a:rPr lang="en-US" sz="2400" dirty="0">
                <a:solidFill>
                  <a:srgbClr val="FF0000"/>
                </a:solidFill>
              </a:rPr>
              <a:t>:</a:t>
            </a:r>
          </a:p>
          <a:p>
            <a:pPr>
              <a:buFont typeface="Arial" panose="020B0604020202020204" pitchFamily="34" charset="0"/>
              <a:buChar char="•"/>
            </a:pPr>
            <a:r>
              <a:rPr lang="en-US" sz="2400" dirty="0"/>
              <a:t>The Sales department exhibits the highest attrition rate at 28%, followed by the Research &amp; Development department at 15%. This suggests potential issues specific to these departments that need to be investigated and addressed to reduce turnover.</a:t>
            </a:r>
          </a:p>
        </p:txBody>
      </p:sp>
      <p:sp>
        <p:nvSpPr>
          <p:cNvPr id="6" name="Rectangle: Rounded Corners 5">
            <a:extLst>
              <a:ext uri="{FF2B5EF4-FFF2-40B4-BE49-F238E27FC236}">
                <a16:creationId xmlns:a16="http://schemas.microsoft.com/office/drawing/2014/main" id="{DD0868F2-D973-48FD-A760-38EAE58E4311}"/>
              </a:ext>
            </a:extLst>
          </p:cNvPr>
          <p:cNvSpPr/>
          <p:nvPr/>
        </p:nvSpPr>
        <p:spPr>
          <a:xfrm>
            <a:off x="3533244" y="974271"/>
            <a:ext cx="4751109"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Key Insight</a:t>
            </a:r>
            <a:endParaRPr lang="en-US" sz="36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40525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5DA20750-67DB-4BDA-BDC5-63A1846B8330}"/>
              </a:ext>
            </a:extLst>
          </p:cNvPr>
          <p:cNvSpPr/>
          <p:nvPr/>
        </p:nvSpPr>
        <p:spPr>
          <a:xfrm>
            <a:off x="1065229" y="1932494"/>
            <a:ext cx="10228081" cy="1847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Job Role Attrition</a:t>
            </a:r>
            <a:r>
              <a:rPr lang="en-US" sz="2400" dirty="0">
                <a:solidFill>
                  <a:srgbClr val="FF0000"/>
                </a:solidFill>
              </a:rPr>
              <a:t>:</a:t>
            </a:r>
          </a:p>
          <a:p>
            <a:pPr>
              <a:buFont typeface="Arial" panose="020B0604020202020204" pitchFamily="34" charset="0"/>
              <a:buChar char="•"/>
            </a:pPr>
            <a:r>
              <a:rPr lang="en-US" sz="2400" dirty="0"/>
              <a:t>Sales Executives and Laboratory Technicians have the highest attrition rates, at 22% and 18% respectively. This indicates that employees in these roles may face unique challenges or dissatisfaction, necessitating targeted retention strategies.</a:t>
            </a:r>
          </a:p>
        </p:txBody>
      </p:sp>
      <p:sp>
        <p:nvSpPr>
          <p:cNvPr id="5" name="Rectangle: Rounded Corners 4">
            <a:extLst>
              <a:ext uri="{FF2B5EF4-FFF2-40B4-BE49-F238E27FC236}">
                <a16:creationId xmlns:a16="http://schemas.microsoft.com/office/drawing/2014/main" id="{6882C1AB-AFC1-447B-B294-90FE4A720EB4}"/>
              </a:ext>
            </a:extLst>
          </p:cNvPr>
          <p:cNvSpPr/>
          <p:nvPr/>
        </p:nvSpPr>
        <p:spPr>
          <a:xfrm>
            <a:off x="1065229" y="4081807"/>
            <a:ext cx="10228081" cy="1915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Age Group Attrition</a:t>
            </a:r>
            <a:r>
              <a:rPr lang="en-US" sz="2400" dirty="0">
                <a:solidFill>
                  <a:srgbClr val="FF0000"/>
                </a:solidFill>
              </a:rPr>
              <a:t>:</a:t>
            </a:r>
          </a:p>
          <a:p>
            <a:pPr>
              <a:buFont typeface="Arial" panose="020B0604020202020204" pitchFamily="34" charset="0"/>
              <a:buChar char="•"/>
            </a:pPr>
            <a:r>
              <a:rPr lang="en-US" sz="2400" dirty="0"/>
              <a:t>Younger employees, particularly those aged 18-25, experience a higher attrition rate of 20%. This points to a need for enhanced engagement and career development opportunities tailored to younger staff to improve retention.</a:t>
            </a:r>
          </a:p>
        </p:txBody>
      </p:sp>
      <p:sp>
        <p:nvSpPr>
          <p:cNvPr id="6" name="Rectangle: Rounded Corners 5">
            <a:extLst>
              <a:ext uri="{FF2B5EF4-FFF2-40B4-BE49-F238E27FC236}">
                <a16:creationId xmlns:a16="http://schemas.microsoft.com/office/drawing/2014/main" id="{7B03B621-6F5E-45E9-AC7C-1D42CDC8A938}"/>
              </a:ext>
            </a:extLst>
          </p:cNvPr>
          <p:cNvSpPr/>
          <p:nvPr/>
        </p:nvSpPr>
        <p:spPr>
          <a:xfrm>
            <a:off x="3533244" y="974271"/>
            <a:ext cx="4751109"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Key Insight</a:t>
            </a:r>
            <a:endParaRPr lang="en-US" sz="36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90188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5DA20750-67DB-4BDA-BDC5-63A1846B8330}"/>
              </a:ext>
            </a:extLst>
          </p:cNvPr>
          <p:cNvSpPr/>
          <p:nvPr/>
        </p:nvSpPr>
        <p:spPr>
          <a:xfrm>
            <a:off x="1065229" y="1932494"/>
            <a:ext cx="10228081" cy="1847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Gender-Based Attrition</a:t>
            </a:r>
            <a:r>
              <a:rPr lang="en-US" sz="2400" dirty="0">
                <a:solidFill>
                  <a:srgbClr val="FF0000"/>
                </a:solidFill>
              </a:rPr>
              <a:t>:</a:t>
            </a:r>
          </a:p>
          <a:p>
            <a:pPr>
              <a:buFont typeface="Arial" panose="020B0604020202020204" pitchFamily="34" charset="0"/>
              <a:buChar char="•"/>
            </a:pPr>
            <a:r>
              <a:rPr lang="en-US" sz="2400" dirty="0"/>
              <a:t>Female employees have a slightly higher attrition rate (17%) compared to male employees (15%). This suggests the presence of gender-specific issues that might be influencing turnover rates among women and calls for a deeper exploration of these factors.</a:t>
            </a:r>
          </a:p>
        </p:txBody>
      </p:sp>
      <p:sp>
        <p:nvSpPr>
          <p:cNvPr id="5" name="Rectangle: Rounded Corners 4">
            <a:extLst>
              <a:ext uri="{FF2B5EF4-FFF2-40B4-BE49-F238E27FC236}">
                <a16:creationId xmlns:a16="http://schemas.microsoft.com/office/drawing/2014/main" id="{6882C1AB-AFC1-447B-B294-90FE4A720EB4}"/>
              </a:ext>
            </a:extLst>
          </p:cNvPr>
          <p:cNvSpPr/>
          <p:nvPr/>
        </p:nvSpPr>
        <p:spPr>
          <a:xfrm>
            <a:off x="1134359" y="4034671"/>
            <a:ext cx="10228081" cy="1915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Attrition and Monthly Income</a:t>
            </a:r>
            <a:r>
              <a:rPr lang="en-US" sz="2400" dirty="0">
                <a:solidFill>
                  <a:srgbClr val="FF0000"/>
                </a:solidFill>
              </a:rPr>
              <a:t>:</a:t>
            </a:r>
          </a:p>
          <a:p>
            <a:pPr>
              <a:buFont typeface="Arial" panose="020B0604020202020204" pitchFamily="34" charset="0"/>
              <a:buChar char="•"/>
            </a:pPr>
            <a:r>
              <a:rPr lang="en-US" sz="2400" dirty="0"/>
              <a:t>Employees who leave the company tend to have lower monthly incomes compared to those who stay. This insight suggests that salary and compensation could be significant factors influencing employee decisions to leave.</a:t>
            </a:r>
          </a:p>
        </p:txBody>
      </p:sp>
      <p:sp>
        <p:nvSpPr>
          <p:cNvPr id="8" name="Rectangle: Rounded Corners 7">
            <a:extLst>
              <a:ext uri="{FF2B5EF4-FFF2-40B4-BE49-F238E27FC236}">
                <a16:creationId xmlns:a16="http://schemas.microsoft.com/office/drawing/2014/main" id="{3C8013B9-BA94-41AA-BDA1-6892BD3733E7}"/>
              </a:ext>
            </a:extLst>
          </p:cNvPr>
          <p:cNvSpPr/>
          <p:nvPr/>
        </p:nvSpPr>
        <p:spPr>
          <a:xfrm>
            <a:off x="3533244" y="974271"/>
            <a:ext cx="4751109"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Key Insight</a:t>
            </a:r>
            <a:endParaRPr lang="en-US" sz="36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23611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5DA20750-67DB-4BDA-BDC5-63A1846B8330}"/>
              </a:ext>
            </a:extLst>
          </p:cNvPr>
          <p:cNvSpPr/>
          <p:nvPr/>
        </p:nvSpPr>
        <p:spPr>
          <a:xfrm>
            <a:off x="1065229" y="1932494"/>
            <a:ext cx="10228081" cy="1847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Job Satisfaction and Attrition</a:t>
            </a:r>
            <a:r>
              <a:rPr lang="en-US" sz="2400" dirty="0">
                <a:solidFill>
                  <a:srgbClr val="FF0000"/>
                </a:solidFill>
              </a:rPr>
              <a:t>:</a:t>
            </a:r>
          </a:p>
          <a:p>
            <a:pPr>
              <a:buFont typeface="Arial" panose="020B0604020202020204" pitchFamily="34" charset="0"/>
              <a:buChar char="•"/>
            </a:pPr>
            <a:r>
              <a:rPr lang="en-US" sz="2400" dirty="0"/>
              <a:t>There is a clear correlation between job satisfaction levels and attrition rates, with employees reporting lower job satisfaction being more likely to leave. This emphasizes the importance of improving job satisfaction to retain employees.</a:t>
            </a:r>
          </a:p>
        </p:txBody>
      </p:sp>
      <p:sp>
        <p:nvSpPr>
          <p:cNvPr id="5" name="Rectangle: Rounded Corners 4">
            <a:extLst>
              <a:ext uri="{FF2B5EF4-FFF2-40B4-BE49-F238E27FC236}">
                <a16:creationId xmlns:a16="http://schemas.microsoft.com/office/drawing/2014/main" id="{6882C1AB-AFC1-447B-B294-90FE4A720EB4}"/>
              </a:ext>
            </a:extLst>
          </p:cNvPr>
          <p:cNvSpPr/>
          <p:nvPr/>
        </p:nvSpPr>
        <p:spPr>
          <a:xfrm>
            <a:off x="1134359" y="4034671"/>
            <a:ext cx="10228081" cy="1915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FF0000"/>
                </a:solidFill>
              </a:rPr>
              <a:t>Commute Distance and Attrition</a:t>
            </a:r>
            <a:r>
              <a:rPr lang="en-US" sz="2400" dirty="0">
                <a:solidFill>
                  <a:srgbClr val="FF0000"/>
                </a:solidFill>
              </a:rPr>
              <a:t>:</a:t>
            </a:r>
          </a:p>
          <a:p>
            <a:pPr>
              <a:buFont typeface="Arial" panose="020B0604020202020204" pitchFamily="34" charset="0"/>
              <a:buChar char="•"/>
            </a:pPr>
            <a:r>
              <a:rPr lang="en-US" sz="2400" dirty="0"/>
              <a:t>Employees with longer commute distances show higher attrition rates. This indicates that commuting challenges may be a significant factor in employee turnover, suggesting the need for flexible working arrangements or support for commuting.</a:t>
            </a:r>
          </a:p>
        </p:txBody>
      </p:sp>
      <p:sp>
        <p:nvSpPr>
          <p:cNvPr id="6" name="Rectangle: Rounded Corners 5">
            <a:extLst>
              <a:ext uri="{FF2B5EF4-FFF2-40B4-BE49-F238E27FC236}">
                <a16:creationId xmlns:a16="http://schemas.microsoft.com/office/drawing/2014/main" id="{1C12E816-EDF6-4521-8677-E4C5BA434C16}"/>
              </a:ext>
            </a:extLst>
          </p:cNvPr>
          <p:cNvSpPr/>
          <p:nvPr/>
        </p:nvSpPr>
        <p:spPr>
          <a:xfrm>
            <a:off x="3533244" y="974271"/>
            <a:ext cx="4751109" cy="703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t>Key Insight</a:t>
            </a:r>
            <a:endParaRPr lang="en-US" sz="36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0370140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494</TotalTime>
  <Words>772</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Andalus</vt:lpstr>
      <vt:lpstr>Arial</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 Mohamed Reda Yassin</dc:creator>
  <cp:lastModifiedBy>Ashraf Mohamed Reda Yassin</cp:lastModifiedBy>
  <cp:revision>40</cp:revision>
  <dcterms:created xsi:type="dcterms:W3CDTF">2024-06-14T23:36:49Z</dcterms:created>
  <dcterms:modified xsi:type="dcterms:W3CDTF">2024-07-28T22:00:00Z</dcterms:modified>
</cp:coreProperties>
</file>