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SHRAF" initials="MA" lastIdx="1" clrIdx="0">
    <p:extLst>
      <p:ext uri="{19B8F6BF-5375-455C-9EA6-DF929625EA0E}">
        <p15:presenceInfo xmlns:p15="http://schemas.microsoft.com/office/powerpoint/2012/main" userId="49f4d24ea892f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43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31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1346-1C17-438D-BC8D-6A1A4A5D5F0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B0F4E-2A2F-4E62-9D6D-499E4BA5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827BB4-356C-D74A-B9D9-078A595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75FB3-D960-A2F0-91C0-283FAB5E10B4}"/>
              </a:ext>
            </a:extLst>
          </p:cNvPr>
          <p:cNvSpPr/>
          <p:nvPr/>
        </p:nvSpPr>
        <p:spPr>
          <a:xfrm>
            <a:off x="-318702" y="1871490"/>
            <a:ext cx="64147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UK Road Accident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89723-46BA-9FC7-719C-E88E4B863664}"/>
              </a:ext>
            </a:extLst>
          </p:cNvPr>
          <p:cNvSpPr/>
          <p:nvPr/>
        </p:nvSpPr>
        <p:spPr>
          <a:xfrm>
            <a:off x="111280" y="5358339"/>
            <a:ext cx="40938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</a:t>
            </a: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:- </a:t>
            </a:r>
            <a:r>
              <a:rPr 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Mohammad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Ashraf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8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7AA91-D3CA-332E-8252-717DB18A71CF}"/>
              </a:ext>
            </a:extLst>
          </p:cNvPr>
          <p:cNvSpPr txBox="1"/>
          <p:nvPr/>
        </p:nvSpPr>
        <p:spPr>
          <a:xfrm>
            <a:off x="2621525" y="33152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latin typeface="Helvetica Neue"/>
              </a:rPr>
              <a:t>Number</a:t>
            </a:r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 of Accident Severity by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41BC2-20B3-8767-F57C-CE1435FC9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" y="1115827"/>
            <a:ext cx="937390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6600E8-9B84-E85D-DFF4-B813C38BBE38}"/>
              </a:ext>
            </a:extLst>
          </p:cNvPr>
          <p:cNvSpPr txBox="1"/>
          <p:nvPr/>
        </p:nvSpPr>
        <p:spPr>
          <a:xfrm>
            <a:off x="2488791" y="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Total Number of Casualties by Vehicle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A89A7-FFEE-625A-D377-0A2F98BF6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97"/>
            <a:ext cx="10361695" cy="49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4D593-8D38-E8F4-95D1-D59149EE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91"/>
            <a:ext cx="9650172" cy="5144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B7216-1D40-9581-72E7-2BE99E92C14B}"/>
              </a:ext>
            </a:extLst>
          </p:cNvPr>
          <p:cNvSpPr txBox="1"/>
          <p:nvPr/>
        </p:nvSpPr>
        <p:spPr>
          <a:xfrm>
            <a:off x="0" y="191729"/>
            <a:ext cx="902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Number of Casualties vary across different local authorities (districts)</a:t>
            </a:r>
          </a:p>
        </p:txBody>
      </p:sp>
    </p:spTree>
    <p:extLst>
      <p:ext uri="{BB962C8B-B14F-4D97-AF65-F5344CB8AC3E}">
        <p14:creationId xmlns:p14="http://schemas.microsoft.com/office/powerpoint/2010/main" val="206127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23C8B7-21F5-7765-A19F-3E79ABE693C6}"/>
              </a:ext>
            </a:extLst>
          </p:cNvPr>
          <p:cNvSpPr txBox="1"/>
          <p:nvPr/>
        </p:nvSpPr>
        <p:spPr>
          <a:xfrm>
            <a:off x="0" y="104538"/>
            <a:ext cx="759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Total Number of accident in different Junction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DEB28-5C17-DC31-91B7-3D423D12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231"/>
            <a:ext cx="6472471" cy="2775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3EDC5-A2A5-D3A3-4522-255E82CE47C5}"/>
              </a:ext>
            </a:extLst>
          </p:cNvPr>
          <p:cNvSpPr txBox="1"/>
          <p:nvPr/>
        </p:nvSpPr>
        <p:spPr>
          <a:xfrm>
            <a:off x="4256139" y="3239029"/>
            <a:ext cx="759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Top 10 Total Number of accident in different police Force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A1F69-BAD9-E0DF-73CE-B273FAA2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938" y="3654527"/>
            <a:ext cx="8123062" cy="32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E1701-1490-43D6-A9B5-6B6DE0A9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7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C77F3-135B-CE1F-2607-C9A441234BFC}"/>
              </a:ext>
            </a:extLst>
          </p:cNvPr>
          <p:cNvSpPr/>
          <p:nvPr/>
        </p:nvSpPr>
        <p:spPr>
          <a:xfrm>
            <a:off x="3683160" y="0"/>
            <a:ext cx="24128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endParaRPr lang="en-US" sz="4800" b="1" i="1" u="sng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EB547-F01C-4031-C8A2-44F0ED1B74E2}"/>
              </a:ext>
            </a:extLst>
          </p:cNvPr>
          <p:cNvSpPr txBox="1"/>
          <p:nvPr/>
        </p:nvSpPr>
        <p:spPr>
          <a:xfrm>
            <a:off x="398206" y="1371600"/>
            <a:ext cx="109590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Number of Slight  cases  is very high approx. 85.5%  and Fatal approx. 1.3%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number Fatal ,serious and slight cases are happened when speed limit is 30 and 60 KMPH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Urban Area is the greater Count of accident as compare to rural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Fatal Type of cases are happened in rural areas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 the vehicle type Car is the highest accident rate in count and Number_of_Casualties it’s approx. 25K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Dry type road condition is the highest accident rate approx. 21 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And the Most of the accident are occur in the daylight time approx. 23K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Top 3 district in the accident rate are Birmingham ,Leeds and Bradford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71A17-C499-2C9A-2A5A-34E59C02FE8C}"/>
              </a:ext>
            </a:extLst>
          </p:cNvPr>
          <p:cNvSpPr txBox="1"/>
          <p:nvPr/>
        </p:nvSpPr>
        <p:spPr>
          <a:xfrm>
            <a:off x="4155359" y="375771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sz="2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9022E-22F1-3B16-2EAF-1827C0029818}"/>
              </a:ext>
            </a:extLst>
          </p:cNvPr>
          <p:cNvSpPr txBox="1"/>
          <p:nvPr/>
        </p:nvSpPr>
        <p:spPr>
          <a:xfrm>
            <a:off x="722672" y="1432570"/>
            <a:ext cx="60984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Tx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Aim</a:t>
            </a:r>
          </a:p>
          <a:p>
            <a:pPr marL="514350" indent="-514350">
              <a:buClrTx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Brief Introduction About the</a:t>
            </a:r>
            <a:r>
              <a:rPr lang="en-US" sz="2000" b="1" dirty="0">
                <a:ln w="0"/>
              </a:rPr>
              <a:t> project </a:t>
            </a:r>
            <a:endParaRPr lang="en-US" sz="2000" b="1" dirty="0">
              <a:ln w="0"/>
              <a:solidFill>
                <a:schemeClr val="tx1"/>
              </a:solidFill>
            </a:endParaRPr>
          </a:p>
          <a:p>
            <a:pPr marL="514350" indent="-514350">
              <a:buClrTx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Problem Statement</a:t>
            </a:r>
          </a:p>
          <a:p>
            <a:pPr marL="514350" indent="-514350">
              <a:buClrTx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Our Approach Towards the Project</a:t>
            </a:r>
          </a:p>
          <a:p>
            <a:pPr marL="514350" indent="-514350">
              <a:buClrTx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Aggregation on Different KPI’s</a:t>
            </a:r>
          </a:p>
          <a:p>
            <a:pPr marL="514350" indent="-514350">
              <a:buClrTx/>
              <a:buFont typeface="Wingdings 3" charset="2"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DASHBOARD</a:t>
            </a:r>
          </a:p>
          <a:p>
            <a:pPr marL="514350" indent="-514350">
              <a:buClrTx/>
              <a:buAutoNum type="arabicPeriod"/>
            </a:pPr>
            <a:r>
              <a:rPr lang="en-US" sz="2000" dirty="0">
                <a:ln w="0"/>
                <a:solidFill>
                  <a:schemeClr val="tx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65232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284E8153-9B02-CA81-480E-0A4E96AD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43349" y="2334289"/>
            <a:ext cx="2580968" cy="2619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73199-9F0D-BC00-B161-1AB5098B51A7}"/>
              </a:ext>
            </a:extLst>
          </p:cNvPr>
          <p:cNvSpPr txBox="1"/>
          <p:nvPr/>
        </p:nvSpPr>
        <p:spPr>
          <a:xfrm>
            <a:off x="-1515396" y="2442902"/>
            <a:ext cx="6098458" cy="145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4000" b="1" i="1" dirty="0">
                <a:solidFill>
                  <a:srgbClr val="2A3957"/>
                </a:solidFill>
                <a:latin typeface="Canva Sans Bold Italics"/>
              </a:rPr>
              <a:t>AIM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E0BCE-4660-E043-2E65-02A760B474EC}"/>
              </a:ext>
            </a:extLst>
          </p:cNvPr>
          <p:cNvSpPr txBox="1"/>
          <p:nvPr/>
        </p:nvSpPr>
        <p:spPr>
          <a:xfrm>
            <a:off x="2816942" y="2667076"/>
            <a:ext cx="77035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Preform EDA Analysis  and </a:t>
            </a:r>
            <a:r>
              <a:rPr lang="en-IN" sz="3200" b="1" i="1" kern="1200" dirty="0"/>
              <a:t>Build a Machine Learning Model to Predict the accident Severity</a:t>
            </a:r>
          </a:p>
          <a:p>
            <a:pPr algn="ctr"/>
            <a:r>
              <a:rPr lang="en-US" sz="3200" b="1" i="1" dirty="0"/>
              <a:t>and create a dynamic dashboard</a:t>
            </a:r>
          </a:p>
        </p:txBody>
      </p:sp>
    </p:spTree>
    <p:extLst>
      <p:ext uri="{BB962C8B-B14F-4D97-AF65-F5344CB8AC3E}">
        <p14:creationId xmlns:p14="http://schemas.microsoft.com/office/powerpoint/2010/main" val="426459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911D4-6541-D51C-1C80-8D13D3D1441E}"/>
              </a:ext>
            </a:extLst>
          </p:cNvPr>
          <p:cNvSpPr txBox="1"/>
          <p:nvPr/>
        </p:nvSpPr>
        <p:spPr>
          <a:xfrm>
            <a:off x="206477" y="198793"/>
            <a:ext cx="7363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</a:rPr>
              <a:t>Brief Introduction About the project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A67E1-F9D4-9D1D-31C7-C92CC12F60A3}"/>
              </a:ext>
            </a:extLst>
          </p:cNvPr>
          <p:cNvSpPr txBox="1"/>
          <p:nvPr/>
        </p:nvSpPr>
        <p:spPr>
          <a:xfrm>
            <a:off x="206477" y="1284409"/>
            <a:ext cx="94094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identify high-risk areas such as intersections, road segments, or specific regions with a higher concentration of accidents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Examining accident data across different seasons can reveal patterns and trends related to weather conditions, road surface conditions, and their impact on accident frequency and severity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Exploring the relationship between various factors, such as speed limits, road types, weather conditions, and accident severity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Studying  vehicle types  accident outcomes can help identify specific vehicle-related factors that contribute to accidents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Analyzing accident data from urban and rural areas separately can reveal differences in accident patterns, contributing factors, and severity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Build the Machine Learning Accident severity prediction Model Based on Various factor such as Weather condition , road type , vehicle type  and region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543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90A36-D279-5CC4-EB90-208EA8C2DC6C}"/>
              </a:ext>
            </a:extLst>
          </p:cNvPr>
          <p:cNvSpPr/>
          <p:nvPr/>
        </p:nvSpPr>
        <p:spPr>
          <a:xfrm>
            <a:off x="2700565" y="163175"/>
            <a:ext cx="43524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u="sng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ECC02-0BC3-4D54-69A3-9E1EC0A4E2C4}"/>
              </a:ext>
            </a:extLst>
          </p:cNvPr>
          <p:cNvSpPr txBox="1"/>
          <p:nvPr/>
        </p:nvSpPr>
        <p:spPr>
          <a:xfrm>
            <a:off x="457200" y="1432560"/>
            <a:ext cx="8168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Main aim is to analyze the data of Uk road accident to extract the valuable insights that can help to control accident rate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These insights are helpful to impalement right road safety precaution on right place  </a:t>
            </a:r>
          </a:p>
        </p:txBody>
      </p:sp>
    </p:spTree>
    <p:extLst>
      <p:ext uri="{BB962C8B-B14F-4D97-AF65-F5344CB8AC3E}">
        <p14:creationId xmlns:p14="http://schemas.microsoft.com/office/powerpoint/2010/main" val="14224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B217F-1975-F8F7-5945-7EE89733F85A}"/>
              </a:ext>
            </a:extLst>
          </p:cNvPr>
          <p:cNvSpPr txBox="1"/>
          <p:nvPr/>
        </p:nvSpPr>
        <p:spPr>
          <a:xfrm>
            <a:off x="1173726" y="228288"/>
            <a:ext cx="7188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</a:rPr>
              <a:t>OUR APPROACH FOR THE PROJECT</a:t>
            </a:r>
            <a:endParaRPr lang="en-US" sz="3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F923D-DB5C-BD0C-9B6C-172585E92C96}"/>
              </a:ext>
            </a:extLst>
          </p:cNvPr>
          <p:cNvGrpSpPr/>
          <p:nvPr/>
        </p:nvGrpSpPr>
        <p:grpSpPr>
          <a:xfrm>
            <a:off x="2152589" y="1849247"/>
            <a:ext cx="4347207" cy="947248"/>
            <a:chOff x="1552340" y="164098"/>
            <a:chExt cx="4347207" cy="94724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96D80FF-F012-36A8-E31C-F50BD8E4CF5B}"/>
                </a:ext>
              </a:extLst>
            </p:cNvPr>
            <p:cNvSpPr/>
            <p:nvPr/>
          </p:nvSpPr>
          <p:spPr>
            <a:xfrm>
              <a:off x="1552340" y="164098"/>
              <a:ext cx="4347207" cy="947248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F43EF85E-44D4-C5D6-59C5-4C4FA4CF6770}"/>
                </a:ext>
              </a:extLst>
            </p:cNvPr>
            <p:cNvSpPr txBox="1"/>
            <p:nvPr/>
          </p:nvSpPr>
          <p:spPr>
            <a:xfrm>
              <a:off x="1580084" y="191842"/>
              <a:ext cx="3532409" cy="8917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Data cleaning and null handing Using python</a:t>
              </a:r>
              <a:endParaRPr lang="en-IN" sz="19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5A8709-1B3A-BFEF-52B2-73709CCB8A8F}"/>
              </a:ext>
            </a:extLst>
          </p:cNvPr>
          <p:cNvGrpSpPr/>
          <p:nvPr/>
        </p:nvGrpSpPr>
        <p:grpSpPr>
          <a:xfrm>
            <a:off x="5798365" y="2562076"/>
            <a:ext cx="829040" cy="552182"/>
            <a:chOff x="5186369" y="987960"/>
            <a:chExt cx="829040" cy="55218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CF73E5D-D74A-7BCB-38E5-611FBCF209EA}"/>
                </a:ext>
              </a:extLst>
            </p:cNvPr>
            <p:cNvSpPr/>
            <p:nvPr/>
          </p:nvSpPr>
          <p:spPr>
            <a:xfrm>
              <a:off x="5186369" y="987960"/>
              <a:ext cx="829040" cy="552182"/>
            </a:xfrm>
            <a:prstGeom prst="downArrow">
              <a:avLst>
                <a:gd name="adj1" fmla="val 55000"/>
                <a:gd name="adj2" fmla="val 45000"/>
              </a:avLst>
            </a:prstGeom>
            <a:sp3d z="152400" extrusionH="63500" prstMaterial="dkEdge">
              <a:bevelT w="125400" h="3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Arrow: Down 4">
              <a:extLst>
                <a:ext uri="{FF2B5EF4-FFF2-40B4-BE49-F238E27FC236}">
                  <a16:creationId xmlns:a16="http://schemas.microsoft.com/office/drawing/2014/main" id="{4792F154-D673-379C-17EB-2DFFAFC78A28}"/>
                </a:ext>
              </a:extLst>
            </p:cNvPr>
            <p:cNvSpPr txBox="1"/>
            <p:nvPr/>
          </p:nvSpPr>
          <p:spPr>
            <a:xfrm>
              <a:off x="5372903" y="987960"/>
              <a:ext cx="455972" cy="415517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600" kern="120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13B74-7FE5-ED7A-DED0-A6CC4586FC88}"/>
              </a:ext>
            </a:extLst>
          </p:cNvPr>
          <p:cNvSpPr/>
          <p:nvPr/>
        </p:nvSpPr>
        <p:spPr>
          <a:xfrm>
            <a:off x="2860414" y="3114258"/>
            <a:ext cx="4347207" cy="94724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1"/>
            <a:endParaRPr lang="en-US" sz="1900" dirty="0"/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A9E6C685-12C4-7D0A-F577-E24266A526B6}"/>
              </a:ext>
            </a:extLst>
          </p:cNvPr>
          <p:cNvSpPr txBox="1"/>
          <p:nvPr/>
        </p:nvSpPr>
        <p:spPr>
          <a:xfrm>
            <a:off x="2901083" y="3298977"/>
            <a:ext cx="4245742" cy="89176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Preform EDA Analysis</a:t>
            </a:r>
            <a:r>
              <a:rPr lang="en-US" sz="1900" dirty="0"/>
              <a:t> Using Python and  </a:t>
            </a:r>
            <a:r>
              <a:rPr lang="en-IN" sz="1900" kern="1200" dirty="0"/>
              <a:t>Creating Interactive Dashboard using </a:t>
            </a:r>
            <a:r>
              <a:rPr lang="en-IN" sz="1900" dirty="0"/>
              <a:t>Excel</a:t>
            </a:r>
            <a:endParaRPr lang="en-IN" sz="1900" kern="1200" dirty="0"/>
          </a:p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dirty="0"/>
              <a:t> </a:t>
            </a:r>
            <a:endParaRPr lang="en-IN" sz="1900" kern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47858F-2618-D74B-BA54-365D3F02826F}"/>
              </a:ext>
            </a:extLst>
          </p:cNvPr>
          <p:cNvSpPr/>
          <p:nvPr/>
        </p:nvSpPr>
        <p:spPr>
          <a:xfrm>
            <a:off x="3811295" y="4418951"/>
            <a:ext cx="4347207" cy="94724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1"/>
            <a:endParaRPr lang="en-US" sz="1900" dirty="0"/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50B5E0C7-092D-E7FF-FFA2-F7427731B753}"/>
              </a:ext>
            </a:extLst>
          </p:cNvPr>
          <p:cNvSpPr txBox="1"/>
          <p:nvPr/>
        </p:nvSpPr>
        <p:spPr>
          <a:xfrm>
            <a:off x="3946537" y="4427638"/>
            <a:ext cx="3532409" cy="89176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900" kern="1200" dirty="0"/>
              <a:t>Build a ML Model to Predict the accident Severity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6B8C42-6BF4-AD43-18AD-90042DB31EF1}"/>
              </a:ext>
            </a:extLst>
          </p:cNvPr>
          <p:cNvGrpSpPr/>
          <p:nvPr/>
        </p:nvGrpSpPr>
        <p:grpSpPr>
          <a:xfrm>
            <a:off x="6534478" y="3874721"/>
            <a:ext cx="829040" cy="552182"/>
            <a:chOff x="5186369" y="987960"/>
            <a:chExt cx="829040" cy="55218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85011FDD-CF9C-8172-68A4-8501F7F726C3}"/>
                </a:ext>
              </a:extLst>
            </p:cNvPr>
            <p:cNvSpPr/>
            <p:nvPr/>
          </p:nvSpPr>
          <p:spPr>
            <a:xfrm>
              <a:off x="5186369" y="987960"/>
              <a:ext cx="829040" cy="552182"/>
            </a:xfrm>
            <a:prstGeom prst="downArrow">
              <a:avLst>
                <a:gd name="adj1" fmla="val 55000"/>
                <a:gd name="adj2" fmla="val 45000"/>
              </a:avLst>
            </a:prstGeom>
            <a:sp3d z="152400" extrusionH="63500" prstMaterial="dkEdge">
              <a:bevelT w="125400" h="3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Arrow: Down 4">
              <a:extLst>
                <a:ext uri="{FF2B5EF4-FFF2-40B4-BE49-F238E27FC236}">
                  <a16:creationId xmlns:a16="http://schemas.microsoft.com/office/drawing/2014/main" id="{A7D5D1FC-B381-4F7A-F9FA-0EED7CE8D5C1}"/>
                </a:ext>
              </a:extLst>
            </p:cNvPr>
            <p:cNvSpPr txBox="1"/>
            <p:nvPr/>
          </p:nvSpPr>
          <p:spPr>
            <a:xfrm>
              <a:off x="5372903" y="987960"/>
              <a:ext cx="455972" cy="415517"/>
            </a:xfrm>
            <a:prstGeom prst="rect">
              <a:avLst/>
            </a:prstGeom>
            <a:sp3d z="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0530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926BB-00D7-9E59-226A-8CBF49C1FBBC}"/>
              </a:ext>
            </a:extLst>
          </p:cNvPr>
          <p:cNvSpPr txBox="1"/>
          <p:nvPr/>
        </p:nvSpPr>
        <p:spPr>
          <a:xfrm>
            <a:off x="-2458" y="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Distribution of Accident Severity Levels (Percentage)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2026A-6992-6B16-285D-566439BD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566291"/>
            <a:ext cx="4574458" cy="3310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800FA-3795-09CF-402C-A7604BE11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29" y="3889431"/>
            <a:ext cx="3306168" cy="298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91BFE-5A92-AC5D-EFD3-2377ED90C89D}"/>
              </a:ext>
            </a:extLst>
          </p:cNvPr>
          <p:cNvSpPr txBox="1"/>
          <p:nvPr/>
        </p:nvSpPr>
        <p:spPr>
          <a:xfrm>
            <a:off x="5040261" y="3244334"/>
            <a:ext cx="61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Number of accident according to region(percentage)</a:t>
            </a:r>
          </a:p>
        </p:txBody>
      </p:sp>
    </p:spTree>
    <p:extLst>
      <p:ext uri="{BB962C8B-B14F-4D97-AF65-F5344CB8AC3E}">
        <p14:creationId xmlns:p14="http://schemas.microsoft.com/office/powerpoint/2010/main" val="71937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699D3-4BB9-B781-1B79-51AD20DCD535}"/>
              </a:ext>
            </a:extLst>
          </p:cNvPr>
          <p:cNvSpPr txBox="1"/>
          <p:nvPr/>
        </p:nvSpPr>
        <p:spPr>
          <a:xfrm>
            <a:off x="1820400" y="803476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Number of accident severity according to speed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72EC-CEB1-8183-0F78-49A6243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851"/>
            <a:ext cx="9739258" cy="45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98CC21-1D45-0EB8-0173-61E2D91CE201}"/>
              </a:ext>
            </a:extLst>
          </p:cNvPr>
          <p:cNvSpPr txBox="1"/>
          <p:nvPr/>
        </p:nvSpPr>
        <p:spPr>
          <a:xfrm>
            <a:off x="1913604" y="11030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en-US" b="1" i="1" u="sng" dirty="0">
                <a:solidFill>
                  <a:srgbClr val="000000"/>
                </a:solidFill>
                <a:effectLst/>
                <a:latin typeface="Helvetica Neue"/>
              </a:rPr>
              <a:t>umber of accidents over different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495F4-D4CC-D227-E61E-146EC6CF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3" y="937865"/>
            <a:ext cx="942154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452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Canva Sans Bold Italics</vt:lpstr>
      <vt:lpstr>Helvetica Neue</vt:lpstr>
      <vt:lpstr>Söhne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ASHRAF</dc:creator>
  <cp:lastModifiedBy>MOHAMMAD ASHRAF</cp:lastModifiedBy>
  <cp:revision>13</cp:revision>
  <dcterms:created xsi:type="dcterms:W3CDTF">2023-06-05T10:20:56Z</dcterms:created>
  <dcterms:modified xsi:type="dcterms:W3CDTF">2023-06-10T14:48:08Z</dcterms:modified>
</cp:coreProperties>
</file>