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2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7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the%20khan\Sql%20project\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the%20khan\Sql%20project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the%20khan\Sql%20project\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the%20khan\Sql%20project\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the%20khan\Sql%20project\char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the%20khan\Sql%20project\char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the%20khan\Sql%20project\char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F:\the%20khan\Sql%20project\chart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F:\the%20khan\Sql%20project\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 15 Brand quantity 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'charts '!$B$1</c:f>
              <c:strCache>
                <c:ptCount val="1"/>
                <c:pt idx="0">
                  <c:v>Sum of Quantity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'charts '!$A$2:$A$16</c:f>
              <c:strCache>
                <c:ptCount val="15"/>
                <c:pt idx="0">
                  <c:v>BB Home</c:v>
                </c:pt>
                <c:pt idx="1">
                  <c:v>bb Royal</c:v>
                </c:pt>
                <c:pt idx="2">
                  <c:v>Fresho</c:v>
                </c:pt>
                <c:pt idx="3">
                  <c:v>DP</c:v>
                </c:pt>
                <c:pt idx="4">
                  <c:v>Fresho Signature</c:v>
                </c:pt>
                <c:pt idx="5">
                  <c:v>Amul</c:v>
                </c:pt>
                <c:pt idx="6">
                  <c:v>Dabur</c:v>
                </c:pt>
                <c:pt idx="7">
                  <c:v>GoodDiet</c:v>
                </c:pt>
                <c:pt idx="8">
                  <c:v>INATUR</c:v>
                </c:pt>
                <c:pt idx="9">
                  <c:v>BIOTIQUE</c:v>
                </c:pt>
                <c:pt idx="10">
                  <c:v>HappyChef</c:v>
                </c:pt>
                <c:pt idx="11">
                  <c:v>Tasties</c:v>
                </c:pt>
                <c:pt idx="12">
                  <c:v>Keya</c:v>
                </c:pt>
                <c:pt idx="13">
                  <c:v>Himalaya</c:v>
                </c:pt>
                <c:pt idx="14">
                  <c:v>Mamaearth</c:v>
                </c:pt>
              </c:strCache>
            </c:strRef>
          </c:cat>
          <c:val>
            <c:numRef>
              <c:f>'charts '!$B$2:$B$16</c:f>
              <c:numCache>
                <c:formatCode>General</c:formatCode>
                <c:ptCount val="15"/>
                <c:pt idx="0">
                  <c:v>4653</c:v>
                </c:pt>
                <c:pt idx="1">
                  <c:v>3722</c:v>
                </c:pt>
                <c:pt idx="2">
                  <c:v>3152</c:v>
                </c:pt>
                <c:pt idx="3">
                  <c:v>3149</c:v>
                </c:pt>
                <c:pt idx="4">
                  <c:v>2260</c:v>
                </c:pt>
                <c:pt idx="5">
                  <c:v>2067</c:v>
                </c:pt>
                <c:pt idx="6">
                  <c:v>1651</c:v>
                </c:pt>
                <c:pt idx="7">
                  <c:v>1647</c:v>
                </c:pt>
                <c:pt idx="8">
                  <c:v>1590</c:v>
                </c:pt>
                <c:pt idx="9">
                  <c:v>1556</c:v>
                </c:pt>
                <c:pt idx="10">
                  <c:v>1549</c:v>
                </c:pt>
                <c:pt idx="11">
                  <c:v>1427</c:v>
                </c:pt>
                <c:pt idx="12">
                  <c:v>1282</c:v>
                </c:pt>
                <c:pt idx="13">
                  <c:v>1279</c:v>
                </c:pt>
                <c:pt idx="14">
                  <c:v>1277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83-473E-98C7-BEBD4456E22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887168"/>
        <c:axId val="11892448"/>
      </c:barChart>
      <c:catAx>
        <c:axId val="1188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92448"/>
        <c:crosses val="autoZero"/>
        <c:auto val="1"/>
        <c:lblAlgn val="ctr"/>
        <c:lblOffset val="100"/>
        <c:noMultiLvlLbl val="0"/>
      </c:catAx>
      <c:valAx>
        <c:axId val="1189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7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10 Product Revenue wise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'charts '!$B$20</c:f>
              <c:strCache>
                <c:ptCount val="1"/>
                <c:pt idx="0">
                  <c:v>revenue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'charts '!$A$21:$A$30</c:f>
              <c:strCache>
                <c:ptCount val="10"/>
                <c:pt idx="0">
                  <c:v>Stainless Steel Contura Pressure Cooker SSC50</c:v>
                </c:pt>
                <c:pt idx="1">
                  <c:v>Raw Manuka Honey K Factor - 16+</c:v>
                </c:pt>
                <c:pt idx="2">
                  <c:v>AQVA Divina Body Mist</c:v>
                </c:pt>
                <c:pt idx="3">
                  <c:v>Voyage Sport Eau De Toilette</c:v>
                </c:pt>
                <c:pt idx="4">
                  <c:v>Man In Black Eau De Parfum</c:v>
                </c:pt>
                <c:pt idx="5">
                  <c:v>Extra Light Olive Oil</c:v>
                </c:pt>
                <c:pt idx="6">
                  <c:v>Futura Hard Anodised Induction Compatible Pressure Cooker - Silver, IFP30</c:v>
                </c:pt>
                <c:pt idx="7">
                  <c:v>U-Clip Clipper</c:v>
                </c:pt>
                <c:pt idx="8">
                  <c:v>Olive Oil - Refined Pomace Mild</c:v>
                </c:pt>
                <c:pt idx="9">
                  <c:v>Whey Protein Powder</c:v>
                </c:pt>
              </c:strCache>
            </c:strRef>
          </c:cat>
          <c:val>
            <c:numRef>
              <c:f>'charts '!$B$21:$B$30</c:f>
              <c:numCache>
                <c:formatCode>"$"#,##0_);[Red]\("$"#,##0\)</c:formatCode>
                <c:ptCount val="10"/>
                <c:pt idx="0">
                  <c:v>192864</c:v>
                </c:pt>
                <c:pt idx="1">
                  <c:v>190800</c:v>
                </c:pt>
                <c:pt idx="2">
                  <c:v>182000</c:v>
                </c:pt>
                <c:pt idx="3">
                  <c:v>164736</c:v>
                </c:pt>
                <c:pt idx="4">
                  <c:v>164700</c:v>
                </c:pt>
                <c:pt idx="5">
                  <c:v>159379</c:v>
                </c:pt>
                <c:pt idx="6">
                  <c:v>156354</c:v>
                </c:pt>
                <c:pt idx="7">
                  <c:v>156000</c:v>
                </c:pt>
                <c:pt idx="8">
                  <c:v>149566</c:v>
                </c:pt>
                <c:pt idx="9">
                  <c:v>147400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36-4852-BEAE-A71DCC843C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73701152"/>
        <c:axId val="73709312"/>
      </c:barChart>
      <c:catAx>
        <c:axId val="73701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09312"/>
        <c:crosses val="autoZero"/>
        <c:auto val="1"/>
        <c:lblAlgn val="ctr"/>
        <c:lblOffset val="100"/>
        <c:noMultiLvlLbl val="0"/>
      </c:catAx>
      <c:valAx>
        <c:axId val="73709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01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Bottom 10 Product Revenue 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44658722792730754"/>
          <c:y val="0.20657407407407408"/>
          <c:w val="0.51607436903086734"/>
          <c:h val="0.709876786235053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'charts '!$N$20</c:f>
              <c:strCache>
                <c:ptCount val="1"/>
                <c:pt idx="0">
                  <c:v>revenue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'charts '!$M$21:$M$31</c:f>
              <c:strCache>
                <c:ptCount val="11"/>
                <c:pt idx="0">
                  <c:v>Awadhi Kadhai Chicken Masala</c:v>
                </c:pt>
                <c:pt idx="1">
                  <c:v>Centre Filled Chocolate Cake - with Vanilla Cream</c:v>
                </c:pt>
                <c:pt idx="2">
                  <c:v>Exam Standard Scale</c:v>
                </c:pt>
                <c:pt idx="3">
                  <c:v>Fruit Bread</c:v>
                </c:pt>
                <c:pt idx="4">
                  <c:v>Puliogare Masala Powder</c:v>
                </c:pt>
                <c:pt idx="5">
                  <c:v>Surabhi Dhoop - Natural Perfume</c:v>
                </c:pt>
                <c:pt idx="6">
                  <c:v>Ultra-Fresh Fairness Face Wash With Milk, Licorice, Saffron</c:v>
                </c:pt>
                <c:pt idx="7">
                  <c:v>Orange Chewy Dragees</c:v>
                </c:pt>
                <c:pt idx="8">
                  <c:v>Cadbury Perk - Chocolate Bar</c:v>
                </c:pt>
                <c:pt idx="9">
                  <c:v>Happy Happy Egg Cake - Vanilla</c:v>
                </c:pt>
                <c:pt idx="10">
                  <c:v>Marie Light Oats Biscuits</c:v>
                </c:pt>
              </c:strCache>
            </c:strRef>
          </c:cat>
          <c:val>
            <c:numRef>
              <c:f>'charts '!$N$21:$N$31</c:f>
              <c:numCache>
                <c:formatCode>"$"#,##0_);[Red]\("$"#,##0\)</c:formatCode>
                <c:ptCount val="11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13</c:v>
                </c:pt>
                <c:pt idx="7">
                  <c:v>11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53-438C-8F92-AD208BA996E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2353328"/>
        <c:axId val="12354288"/>
      </c:barChart>
      <c:catAx>
        <c:axId val="12353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54288"/>
        <c:crosses val="autoZero"/>
        <c:auto val="1"/>
        <c:lblAlgn val="ctr"/>
        <c:lblOffset val="100"/>
        <c:noMultiLvlLbl val="0"/>
      </c:catAx>
      <c:valAx>
        <c:axId val="12354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53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 5 Sub_category revenue 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'charts '!$B$55</c:f>
              <c:strCache>
                <c:ptCount val="1"/>
                <c:pt idx="0">
                  <c:v>revenue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'charts '!$A$56:$A$60</c:f>
              <c:strCache>
                <c:ptCount val="5"/>
                <c:pt idx="0">
                  <c:v>Skin Care</c:v>
                </c:pt>
                <c:pt idx="1">
                  <c:v>Fragrances &amp; Deos</c:v>
                </c:pt>
                <c:pt idx="2">
                  <c:v>Cookware &amp; Non Stick</c:v>
                </c:pt>
                <c:pt idx="3">
                  <c:v>Crockery &amp; Cutlery</c:v>
                </c:pt>
                <c:pt idx="4">
                  <c:v>Health &amp; Medicine</c:v>
                </c:pt>
              </c:strCache>
            </c:strRef>
          </c:cat>
          <c:val>
            <c:numRef>
              <c:f>'charts '!$B$56:$B$60</c:f>
              <c:numCache>
                <c:formatCode>"$"#,##0_);[Red]\("$"#,##0\)</c:formatCode>
                <c:ptCount val="5"/>
                <c:pt idx="0">
                  <c:v>10678133</c:v>
                </c:pt>
                <c:pt idx="1">
                  <c:v>9077685</c:v>
                </c:pt>
                <c:pt idx="2">
                  <c:v>5231801</c:v>
                </c:pt>
                <c:pt idx="3">
                  <c:v>4836587</c:v>
                </c:pt>
                <c:pt idx="4">
                  <c:v>4712268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BF-4053-B4A5-8EC6B1F22B7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5901872"/>
        <c:axId val="65897552"/>
      </c:barChart>
      <c:catAx>
        <c:axId val="65901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897552"/>
        <c:crosses val="autoZero"/>
        <c:auto val="1"/>
        <c:lblAlgn val="ctr"/>
        <c:lblOffset val="100"/>
        <c:noMultiLvlLbl val="0"/>
      </c:catAx>
      <c:valAx>
        <c:axId val="6589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01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Buttom 5 Sub_category revenue 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'charts '!$M$56</c:f>
              <c:strCache>
                <c:ptCount val="1"/>
                <c:pt idx="0">
                  <c:v>revenue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'charts '!$L$57:$L$61</c:f>
              <c:strCache>
                <c:ptCount val="5"/>
                <c:pt idx="0">
                  <c:v>Cuts &amp; Sprouts</c:v>
                </c:pt>
                <c:pt idx="1">
                  <c:v>Non Dairy</c:v>
                </c:pt>
                <c:pt idx="2">
                  <c:v>Marinades</c:v>
                </c:pt>
                <c:pt idx="3">
                  <c:v>Herbs &amp; Seasonings</c:v>
                </c:pt>
                <c:pt idx="4">
                  <c:v>Organic Fruits &amp; Vegetables</c:v>
                </c:pt>
              </c:strCache>
            </c:strRef>
          </c:cat>
          <c:val>
            <c:numRef>
              <c:f>'charts '!$M$57:$M$61</c:f>
              <c:numCache>
                <c:formatCode>"$"#,##0_);[Red]\("$"#,##0\)</c:formatCode>
                <c:ptCount val="5"/>
                <c:pt idx="0">
                  <c:v>6349</c:v>
                </c:pt>
                <c:pt idx="1">
                  <c:v>4956</c:v>
                </c:pt>
                <c:pt idx="2">
                  <c:v>3825</c:v>
                </c:pt>
                <c:pt idx="3">
                  <c:v>1512</c:v>
                </c:pt>
                <c:pt idx="4">
                  <c:v>1380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CC-483E-99D4-D7B2642CE02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3704512"/>
        <c:axId val="73705472"/>
      </c:barChart>
      <c:catAx>
        <c:axId val="7370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05472"/>
        <c:crosses val="autoZero"/>
        <c:auto val="1"/>
        <c:lblAlgn val="ctr"/>
        <c:lblOffset val="100"/>
        <c:noMultiLvlLbl val="0"/>
      </c:catAx>
      <c:valAx>
        <c:axId val="7370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0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Revenue by company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'charts '!$B$73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E20-41E6-8DE5-4449D3D7636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E20-41E6-8DE5-4449D3D7636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E20-41E6-8DE5-4449D3D7636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E20-41E6-8DE5-4449D3D7636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E20-41E6-8DE5-4449D3D76364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E20-41E6-8DE5-4449D3D7636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'charts '!$A$74:$A$79</c:f>
              <c:strCache>
                <c:ptCount val="6"/>
                <c:pt idx="0">
                  <c:v>ASI Partners</c:v>
                </c:pt>
                <c:pt idx="1">
                  <c:v>GreenDroShip</c:v>
                </c:pt>
                <c:pt idx="2">
                  <c:v>Tasha Apparel</c:v>
                </c:pt>
                <c:pt idx="3">
                  <c:v>Alpha imports</c:v>
                </c:pt>
                <c:pt idx="4">
                  <c:v>Sunshine Electronics Pvt. Ltd.</c:v>
                </c:pt>
                <c:pt idx="5">
                  <c:v>Megagoods</c:v>
                </c:pt>
              </c:strCache>
            </c:strRef>
          </c:cat>
          <c:val>
            <c:numRef>
              <c:f>'charts '!$B$74:$B$79</c:f>
              <c:numCache>
                <c:formatCode>"$"#,##0_);[Red]\("$"#,##0\)</c:formatCode>
                <c:ptCount val="6"/>
                <c:pt idx="0">
                  <c:v>16277898</c:v>
                </c:pt>
                <c:pt idx="1">
                  <c:v>16087094</c:v>
                </c:pt>
                <c:pt idx="2">
                  <c:v>15659519</c:v>
                </c:pt>
                <c:pt idx="3">
                  <c:v>15531858</c:v>
                </c:pt>
                <c:pt idx="4">
                  <c:v>15382394</c:v>
                </c:pt>
                <c:pt idx="5">
                  <c:v>14556853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E20-41E6-8DE5-4449D3D7636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333222031129993"/>
          <c:y val="0.28724150739942161"/>
          <c:w val="0.29773390199067196"/>
          <c:h val="0.403565344109528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Sales Trend 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Total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Lit>
              <c:ptCount val="8"/>
              <c:pt idx="0">
                <c:v>2020 Qtr 1</c:v>
              </c:pt>
              <c:pt idx="1">
                <c:v>2020 Qtr 2</c:v>
              </c:pt>
              <c:pt idx="2">
                <c:v>2020 Qtr 3</c:v>
              </c:pt>
              <c:pt idx="3">
                <c:v>2020 Qtr 4</c:v>
              </c:pt>
              <c:pt idx="4">
                <c:v>2021 Qtr 1</c:v>
              </c:pt>
              <c:pt idx="5">
                <c:v>2021 Qtr 2</c:v>
              </c:pt>
              <c:pt idx="6">
                <c:v>2021 Qtr 3</c:v>
              </c:pt>
              <c:pt idx="7">
                <c:v>2021 Qtr 4</c:v>
              </c:pt>
            </c:strLit>
          </c:cat>
          <c:val>
            <c:numLit>
              <c:formatCode>General</c:formatCode>
              <c:ptCount val="8"/>
              <c:pt idx="0">
                <c:v>193421.66666666666</c:v>
              </c:pt>
              <c:pt idx="1">
                <c:v>915016.33333333337</c:v>
              </c:pt>
              <c:pt idx="2">
                <c:v>1392591.3333333333</c:v>
              </c:pt>
              <c:pt idx="3">
                <c:v>2107852.6666666665</c:v>
              </c:pt>
              <c:pt idx="4">
                <c:v>3255720</c:v>
              </c:pt>
              <c:pt idx="5">
                <c:v>4902454.333333333</c:v>
              </c:pt>
              <c:pt idx="6">
                <c:v>7152205</c:v>
              </c:pt>
              <c:pt idx="7">
                <c:v>11245944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5C7C-4E87-8370-AFC2FE1CEF1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3058128"/>
        <c:axId val="183055728"/>
      </c:lineChart>
      <c:catAx>
        <c:axId val="18305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055728"/>
        <c:crosses val="autoZero"/>
        <c:auto val="1"/>
        <c:lblAlgn val="ctr"/>
        <c:lblOffset val="100"/>
        <c:noMultiLvlLbl val="0"/>
      </c:catAx>
      <c:valAx>
        <c:axId val="18305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058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'charts '!$B$39:$B$43</cx:f>
        <cx:lvl ptCount="5">
          <cx:pt idx="0">Beauty &amp; Hygiene</cx:pt>
          <cx:pt idx="1">Kitchen, Garden &amp; Pets</cx:pt>
          <cx:pt idx="2">Gourmet &amp; World Food</cx:pt>
          <cx:pt idx="3">Cleaning &amp; Household</cx:pt>
          <cx:pt idx="4">Foodgrains, Oil &amp; Masala</cx:pt>
        </cx:lvl>
      </cx:strDim>
      <cx:numDim type="val">
        <cx:f>'charts '!$C$39:$C$43</cx:f>
        <cx:lvl ptCount="5" formatCode="&quot;$&quot;#,##0_);[Red]\(&quot;$&quot;#,##0\)">
          <cx:pt idx="0">34180566</cx:pt>
          <cx:pt idx="1">20413021</cx:pt>
          <cx:pt idx="2">15465299</cx:pt>
          <cx:pt idx="3">6695107</cx:pt>
          <cx:pt idx="4">4541040</cx:pt>
        </cx:lvl>
      </cx:numDim>
    </cx:data>
  </cx:chartData>
  <cx:chart>
    <cx:title pos="t" align="ctr" overlay="0">
      <cx:tx>
        <cx:txData>
          <cx:v>Top 5 Category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600" b="1" i="0" u="none" strike="noStrike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rPr>
            <a:t>Top 5 Category </a:t>
          </a:r>
        </a:p>
      </cx:txPr>
    </cx:title>
    <cx:plotArea>
      <cx:plotAreaRegion>
        <cx:series layoutId="funnel" uniqueId="{3E213193-0167-4870-A664-ABFF4928BF23}">
          <cx:tx>
            <cx:txData>
              <cx:f>'charts '!$C$38</cx:f>
              <cx:v>revenue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5"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'charts '!$O$39:$O$43</cx:f>
        <cx:lvl ptCount="5">
          <cx:pt idx="0">Baby Care</cx:pt>
          <cx:pt idx="1">Beverages</cx:pt>
          <cx:pt idx="2">Bakery, Cakes &amp; Dairy</cx:pt>
          <cx:pt idx="3">Eggs, Meat &amp; Fish</cx:pt>
          <cx:pt idx="4">Fruits &amp; Vegetables</cx:pt>
        </cx:lvl>
      </cx:strDim>
      <cx:numDim type="val">
        <cx:f>'charts '!$P$39:$P$43</cx:f>
        <cx:lvl ptCount="5" formatCode="&quot;$&quot;#,##0_);[Red]\(&quot;$&quot;#,##0\)">
          <cx:pt idx="0">3575952</cx:pt>
          <cx:pt idx="1">2157602</cx:pt>
          <cx:pt idx="2">1255590</cx:pt>
          <cx:pt idx="3">1138610</cx:pt>
          <cx:pt idx="4">113030</cx:pt>
        </cx:lvl>
      </cx:numDim>
    </cx:data>
  </cx:chartData>
  <cx:chart>
    <cx:title pos="t" align="ctr" overlay="0">
      <cx:tx>
        <cx:txData>
          <cx:v>Bottom 5 Category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600" b="1" i="0" u="none" strike="noStrike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rPr>
            <a:t>Bottom 5 Category</a:t>
          </a:r>
        </a:p>
      </cx:txPr>
    </cx:title>
    <cx:plotArea>
      <cx:plotAreaRegion>
        <cx:series layoutId="funnel" uniqueId="{5BF8DAA3-4C10-4E8B-AC9A-81CC4FBBC6F4}">
          <cx:tx>
            <cx:txData>
              <cx:f>'charts '!$P$38</cx:f>
              <cx:v>revenue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5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27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27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C328E-F304-4F17-AF96-772B368A33E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E7C90-D61F-477C-BE3F-F6B70E91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3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632B-5E58-4CAE-9D77-4D1472964EE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9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632B-5E58-4CAE-9D77-4D1472964EE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8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632B-5E58-4CAE-9D77-4D1472964EE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720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632B-5E58-4CAE-9D77-4D1472964EE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21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632B-5E58-4CAE-9D77-4D1472964EE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9357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632B-5E58-4CAE-9D77-4D1472964EE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79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632B-5E58-4CAE-9D77-4D1472964EE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2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632B-5E58-4CAE-9D77-4D1472964EE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5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632B-5E58-4CAE-9D77-4D1472964EE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6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632B-5E58-4CAE-9D77-4D1472964EE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3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632B-5E58-4CAE-9D77-4D1472964EE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2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632B-5E58-4CAE-9D77-4D1472964EE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5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632B-5E58-4CAE-9D77-4D1472964EE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3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632B-5E58-4CAE-9D77-4D1472964EE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4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632B-5E58-4CAE-9D77-4D1472964EE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8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632B-5E58-4CAE-9D77-4D1472964EE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B632B-5E58-4CAE-9D77-4D1472964EE8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698E20E-A93B-4173-B31B-932126E70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8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55" r:id="rId1"/>
    <p:sldLayoutId id="2147484656" r:id="rId2"/>
    <p:sldLayoutId id="2147484657" r:id="rId3"/>
    <p:sldLayoutId id="2147484658" r:id="rId4"/>
    <p:sldLayoutId id="2147484659" r:id="rId5"/>
    <p:sldLayoutId id="2147484660" r:id="rId6"/>
    <p:sldLayoutId id="2147484661" r:id="rId7"/>
    <p:sldLayoutId id="2147484662" r:id="rId8"/>
    <p:sldLayoutId id="2147484663" r:id="rId9"/>
    <p:sldLayoutId id="2147484664" r:id="rId10"/>
    <p:sldLayoutId id="2147484665" r:id="rId11"/>
    <p:sldLayoutId id="2147484666" r:id="rId12"/>
    <p:sldLayoutId id="2147484667" r:id="rId13"/>
    <p:sldLayoutId id="2147484668" r:id="rId14"/>
    <p:sldLayoutId id="2147484669" r:id="rId15"/>
    <p:sldLayoutId id="21474846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14/relationships/chartEx" Target="../charts/chartEx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28627D-9F53-A4EA-0C70-DA543E8C19EC}"/>
              </a:ext>
            </a:extLst>
          </p:cNvPr>
          <p:cNvSpPr txBox="1"/>
          <p:nvPr/>
        </p:nvSpPr>
        <p:spPr>
          <a:xfrm>
            <a:off x="4427466" y="1814051"/>
            <a:ext cx="33370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i="1" u="sng" strike="noStrike" dirty="0">
                <a:solidFill>
                  <a:srgbClr val="0C0C0C"/>
                </a:solidFill>
                <a:effectLst/>
                <a:latin typeface="Twentieth Century"/>
              </a:rPr>
              <a:t>SQL PROJECT </a:t>
            </a:r>
            <a:endParaRPr lang="en-US" sz="4400" i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2974A-971F-5CBF-BE5C-103FD8EE0677}"/>
              </a:ext>
            </a:extLst>
          </p:cNvPr>
          <p:cNvSpPr/>
          <p:nvPr/>
        </p:nvSpPr>
        <p:spPr>
          <a:xfrm>
            <a:off x="1482842" y="2967335"/>
            <a:ext cx="10140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u="sng" dirty="0">
                <a:effectLst/>
                <a:latin typeface="Google Sans"/>
              </a:rPr>
              <a:t>Ecommerce</a:t>
            </a:r>
            <a:r>
              <a:rPr lang="en-US" sz="5400" b="1" i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1" i="1" u="sng" cap="none" spc="0" dirty="0">
                <a:ln w="0"/>
                <a:solidFill>
                  <a:schemeClr val="tx1"/>
                </a:solidFill>
              </a:rPr>
              <a:t>Database</a:t>
            </a:r>
            <a:r>
              <a:rPr lang="en-US" sz="5400" b="1" i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1" i="1" u="sng" strike="noStrike" dirty="0">
                <a:solidFill>
                  <a:srgbClr val="0C0C0C"/>
                </a:solidFill>
                <a:effectLst/>
                <a:latin typeface="Twentieth Century"/>
              </a:rPr>
              <a:t>ANALYSIS</a:t>
            </a:r>
            <a:r>
              <a:rPr lang="en-US" sz="5400" b="1" i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029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1FEC6D-7837-FCB7-AB9A-51D4D66DBC53}"/>
              </a:ext>
            </a:extLst>
          </p:cNvPr>
          <p:cNvSpPr/>
          <p:nvPr/>
        </p:nvSpPr>
        <p:spPr>
          <a:xfrm>
            <a:off x="498987" y="1513064"/>
            <a:ext cx="3911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0B35B-23B6-DF3F-9DFE-6B538FC4B838}"/>
              </a:ext>
            </a:extLst>
          </p:cNvPr>
          <p:cNvSpPr txBox="1"/>
          <p:nvPr/>
        </p:nvSpPr>
        <p:spPr>
          <a:xfrm>
            <a:off x="498986" y="2628123"/>
            <a:ext cx="721441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 growth is very good in every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retention  rate of customer is also good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Company need the decrease Delivery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675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6AEBEA-B177-7FF4-A422-9EED4849DBE4}"/>
              </a:ext>
            </a:extLst>
          </p:cNvPr>
          <p:cNvSpPr txBox="1"/>
          <p:nvPr/>
        </p:nvSpPr>
        <p:spPr>
          <a:xfrm>
            <a:off x="1603887" y="788727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Objective of Project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D46137-7B43-1FBB-9606-C91F9305A010}"/>
              </a:ext>
            </a:extLst>
          </p:cNvPr>
          <p:cNvSpPr/>
          <p:nvPr/>
        </p:nvSpPr>
        <p:spPr>
          <a:xfrm>
            <a:off x="1192943" y="1787464"/>
            <a:ext cx="8635697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analyze Ecommerce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explore the Trending Services of Ecommerce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study the trends of the different products, category and brands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analyze the sales trend in different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achieve meaningful insights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334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F19D09C-A9F8-20CF-86A7-58E766838C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805195"/>
              </p:ext>
            </p:extLst>
          </p:nvPr>
        </p:nvGraphicFramePr>
        <p:xfrm>
          <a:off x="1720798" y="693175"/>
          <a:ext cx="7659176" cy="4321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B4DA65-5328-7120-598A-9905D4220C90}"/>
              </a:ext>
            </a:extLst>
          </p:cNvPr>
          <p:cNvSpPr txBox="1"/>
          <p:nvPr/>
        </p:nvSpPr>
        <p:spPr>
          <a:xfrm>
            <a:off x="2782681" y="5391679"/>
            <a:ext cx="9886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BB Home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bb Royal and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Fresho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are the  Top selling Brand according to Quantity 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879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04BA1B6-354E-C5AB-59DD-9C12AE1CF0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975240"/>
              </p:ext>
            </p:extLst>
          </p:nvPr>
        </p:nvGraphicFramePr>
        <p:xfrm>
          <a:off x="1627546" y="294967"/>
          <a:ext cx="6307086" cy="3134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DAC7750-3FBB-1339-6FCD-B3D5D5AECE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5851938"/>
              </p:ext>
            </p:extLst>
          </p:nvPr>
        </p:nvGraphicFramePr>
        <p:xfrm>
          <a:off x="6096000" y="3701845"/>
          <a:ext cx="58606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65F3E47-C448-A55A-FA6C-B34A41D14DD5}"/>
              </a:ext>
            </a:extLst>
          </p:cNvPr>
          <p:cNvSpPr/>
          <p:nvPr/>
        </p:nvSpPr>
        <p:spPr>
          <a:xfrm>
            <a:off x="8067008" y="938653"/>
            <a:ext cx="38896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Whey protein powder, Olive oil and U-Clip Capper  are the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Selling product by revenue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BF833-E8FF-78E8-57CB-B4905A842343}"/>
              </a:ext>
            </a:extLst>
          </p:cNvPr>
          <p:cNvSpPr txBox="1"/>
          <p:nvPr/>
        </p:nvSpPr>
        <p:spPr>
          <a:xfrm>
            <a:off x="487680" y="4622531"/>
            <a:ext cx="5212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Oats Biscuits , Vandi and chocolate bar </a:t>
            </a:r>
          </a:p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Arethe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Very less  Selling Products by revenue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799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219352D3-8E8F-093D-7D8B-D7FB8CCCF9E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63866409"/>
                  </p:ext>
                </p:extLst>
              </p:nvPr>
            </p:nvGraphicFramePr>
            <p:xfrm>
              <a:off x="1671483" y="685800"/>
              <a:ext cx="6292645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219352D3-8E8F-093D-7D8B-D7FB8CCCF9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1483" y="685800"/>
                <a:ext cx="6292645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9FB85F49-BC90-B7A9-D934-3817011D720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1433311"/>
                  </p:ext>
                </p:extLst>
              </p:nvPr>
            </p:nvGraphicFramePr>
            <p:xfrm>
              <a:off x="5550310" y="3694471"/>
              <a:ext cx="6292645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9FB85F49-BC90-B7A9-D934-3817011D72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0310" y="3694471"/>
                <a:ext cx="6292645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0A8A6DB-703D-78E8-CDC6-EFD31C71D216}"/>
              </a:ext>
            </a:extLst>
          </p:cNvPr>
          <p:cNvSpPr/>
          <p:nvPr/>
        </p:nvSpPr>
        <p:spPr>
          <a:xfrm>
            <a:off x="8315634" y="1502779"/>
            <a:ext cx="38763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Beauty &amp; Hygiene , kitchen and world food are the top selling category by revenue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74AD9-3C9F-8C23-2EA8-AB722405A0F7}"/>
              </a:ext>
            </a:extLst>
          </p:cNvPr>
          <p:cNvSpPr txBox="1"/>
          <p:nvPr/>
        </p:nvSpPr>
        <p:spPr>
          <a:xfrm>
            <a:off x="884903" y="4604406"/>
            <a:ext cx="42622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Fruits &amp; Vegetables , Eggs meat &amp; fish and Bakery are the Very selling category by revenue  </a:t>
            </a:r>
          </a:p>
        </p:txBody>
      </p:sp>
    </p:spTree>
    <p:extLst>
      <p:ext uri="{BB962C8B-B14F-4D97-AF65-F5344CB8AC3E}">
        <p14:creationId xmlns:p14="http://schemas.microsoft.com/office/powerpoint/2010/main" val="18575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D74F54B-ECAB-7490-61DA-02D754CD26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707917"/>
              </p:ext>
            </p:extLst>
          </p:nvPr>
        </p:nvGraphicFramePr>
        <p:xfrm>
          <a:off x="1691301" y="685799"/>
          <a:ext cx="5564905" cy="3148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7DB5CE9-7CBA-002D-E3A2-73B23A53E5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6808533"/>
              </p:ext>
            </p:extLst>
          </p:nvPr>
        </p:nvGraphicFramePr>
        <p:xfrm>
          <a:off x="6548284" y="4114800"/>
          <a:ext cx="536841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444179-5070-AEDB-D70A-D427FE65F085}"/>
              </a:ext>
            </a:extLst>
          </p:cNvPr>
          <p:cNvSpPr txBox="1"/>
          <p:nvPr/>
        </p:nvSpPr>
        <p:spPr>
          <a:xfrm>
            <a:off x="7256206" y="1599109"/>
            <a:ext cx="46838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Skin care , Fragrances and Cookware are the Top selling Subcategory by Revenue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14FF67-F3FC-C4DD-0321-E76B785B4C29}"/>
              </a:ext>
            </a:extLst>
          </p:cNvPr>
          <p:cNvSpPr txBox="1"/>
          <p:nvPr/>
        </p:nvSpPr>
        <p:spPr>
          <a:xfrm>
            <a:off x="1691301" y="4840069"/>
            <a:ext cx="44023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Organic , Herds and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marinade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are the very Less selling Subcategory by Revenue</a:t>
            </a:r>
          </a:p>
        </p:txBody>
      </p:sp>
    </p:spTree>
    <p:extLst>
      <p:ext uri="{BB962C8B-B14F-4D97-AF65-F5344CB8AC3E}">
        <p14:creationId xmlns:p14="http://schemas.microsoft.com/office/powerpoint/2010/main" val="310585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F99D8A5-1081-824E-F179-FB0106FF03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241743"/>
              </p:ext>
            </p:extLst>
          </p:nvPr>
        </p:nvGraphicFramePr>
        <p:xfrm>
          <a:off x="1698598" y="718983"/>
          <a:ext cx="8529331" cy="4269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F5EC970-13E9-BF91-34B4-5229CE8C9695}"/>
              </a:ext>
            </a:extLst>
          </p:cNvPr>
          <p:cNvSpPr/>
          <p:nvPr/>
        </p:nvSpPr>
        <p:spPr>
          <a:xfrm>
            <a:off x="1879562" y="5430601"/>
            <a:ext cx="1031243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AsiPartners , GreenDroship and Tasha Apporarel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are highest revenue generated Company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198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65177E2-4B77-4823-8194-C5E70D8C9E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6880942"/>
              </p:ext>
            </p:extLst>
          </p:nvPr>
        </p:nvGraphicFramePr>
        <p:xfrm>
          <a:off x="944048" y="1209369"/>
          <a:ext cx="9638115" cy="3775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0A10DB1-2432-7693-993E-3A792584AB36}"/>
              </a:ext>
            </a:extLst>
          </p:cNvPr>
          <p:cNvSpPr/>
          <p:nvPr/>
        </p:nvSpPr>
        <p:spPr>
          <a:xfrm>
            <a:off x="2844276" y="5463965"/>
            <a:ext cx="897232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According the sales Trend Line company show very Good growth is every Year</a:t>
            </a:r>
          </a:p>
        </p:txBody>
      </p:sp>
    </p:spTree>
    <p:extLst>
      <p:ext uri="{BB962C8B-B14F-4D97-AF65-F5344CB8AC3E}">
        <p14:creationId xmlns:p14="http://schemas.microsoft.com/office/powerpoint/2010/main" val="33392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37698B-57C3-B75D-DC29-55DE5C3F2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52" y="0"/>
            <a:ext cx="12228152" cy="694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931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</TotalTime>
  <Words>236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Google Sans</vt:lpstr>
      <vt:lpstr>Twentieth Century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ASHRAF</dc:creator>
  <cp:lastModifiedBy>MOHAMMAD ASHRAF</cp:lastModifiedBy>
  <cp:revision>2</cp:revision>
  <dcterms:created xsi:type="dcterms:W3CDTF">2023-06-03T12:17:48Z</dcterms:created>
  <dcterms:modified xsi:type="dcterms:W3CDTF">2023-06-03T13:17:51Z</dcterms:modified>
</cp:coreProperties>
</file>