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7" r:id="rId2"/>
    <p:sldId id="258" r:id="rId3"/>
    <p:sldId id="260" r:id="rId4"/>
    <p:sldId id="261" r:id="rId5"/>
    <p:sldId id="262" r:id="rId6"/>
    <p:sldId id="263" r:id="rId7"/>
    <p:sldId id="265" r:id="rId8"/>
    <p:sldId id="264" r:id="rId9"/>
    <p:sldId id="268" r:id="rId10"/>
    <p:sldId id="269" r:id="rId11"/>
    <p:sldId id="270" r:id="rId12"/>
    <p:sldId id="266" r:id="rId13"/>
    <p:sldId id="271"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HAMMAD ASHRAF" initials="MA" lastIdx="1" clrIdx="0">
    <p:extLst>
      <p:ext uri="{19B8F6BF-5375-455C-9EA6-DF929625EA0E}">
        <p15:presenceInfo xmlns:p15="http://schemas.microsoft.com/office/powerpoint/2012/main" userId="49f4d24ea892f30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5" d="100"/>
          <a:sy n="65" d="100"/>
        </p:scale>
        <p:origin x="85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359DF4-944B-4137-9189-C46659AB2590}" type="datetimeFigureOut">
              <a:rPr lang="en-US" smtClean="0"/>
              <a:t>9/18/2023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44B978-2BA5-43D5-80AF-E00808E7537A}" type="slidenum">
              <a:rPr lang="en-US" smtClean="0"/>
              <a:t>‹#›</a:t>
            </a:fld>
            <a:endParaRPr lang="en-US"/>
          </a:p>
        </p:txBody>
      </p:sp>
    </p:spTree>
    <p:extLst>
      <p:ext uri="{BB962C8B-B14F-4D97-AF65-F5344CB8AC3E}">
        <p14:creationId xmlns:p14="http://schemas.microsoft.com/office/powerpoint/2010/main" val="24610172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ACB4C-C99A-60AC-3388-8487A63D4B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8A59F9-E162-B921-29F0-D56B890C1A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6298E-DFEA-6F7E-4256-079497DB641D}"/>
              </a:ext>
            </a:extLst>
          </p:cNvPr>
          <p:cNvSpPr>
            <a:spLocks noGrp="1"/>
          </p:cNvSpPr>
          <p:nvPr>
            <p:ph type="dt" sz="half" idx="10"/>
          </p:nvPr>
        </p:nvSpPr>
        <p:spPr/>
        <p:txBody>
          <a:bodyPr/>
          <a:lstStyle/>
          <a:p>
            <a:fld id="{FB2824F9-EAAD-4D06-BD3D-D323E7262741}" type="datetimeFigureOut">
              <a:rPr lang="en-US" smtClean="0"/>
              <a:t>9/18/2023</a:t>
            </a:fld>
            <a:endParaRPr lang="en-US"/>
          </a:p>
        </p:txBody>
      </p:sp>
      <p:sp>
        <p:nvSpPr>
          <p:cNvPr id="5" name="Footer Placeholder 4">
            <a:extLst>
              <a:ext uri="{FF2B5EF4-FFF2-40B4-BE49-F238E27FC236}">
                <a16:creationId xmlns:a16="http://schemas.microsoft.com/office/drawing/2014/main" id="{70A29681-C079-9C25-3ED8-82A1179843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5DD4FF-4B1E-955C-1EC2-953B063C19DB}"/>
              </a:ext>
            </a:extLst>
          </p:cNvPr>
          <p:cNvSpPr>
            <a:spLocks noGrp="1"/>
          </p:cNvSpPr>
          <p:nvPr>
            <p:ph type="sldNum" sz="quarter" idx="12"/>
          </p:nvPr>
        </p:nvSpPr>
        <p:spPr/>
        <p:txBody>
          <a:bodyPr/>
          <a:lstStyle/>
          <a:p>
            <a:fld id="{86F6FAB4-CD94-4340-8364-BDC75C66E01E}" type="slidenum">
              <a:rPr lang="en-US" smtClean="0"/>
              <a:t>‹#›</a:t>
            </a:fld>
            <a:endParaRPr lang="en-US"/>
          </a:p>
        </p:txBody>
      </p:sp>
    </p:spTree>
    <p:extLst>
      <p:ext uri="{BB962C8B-B14F-4D97-AF65-F5344CB8AC3E}">
        <p14:creationId xmlns:p14="http://schemas.microsoft.com/office/powerpoint/2010/main" val="3376559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23572-9651-9C62-E068-650BD59D917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47BD8A-80D3-FEF4-283A-AC831A1FFD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83080E-0780-EDE2-148F-7455BBD34DC3}"/>
              </a:ext>
            </a:extLst>
          </p:cNvPr>
          <p:cNvSpPr>
            <a:spLocks noGrp="1"/>
          </p:cNvSpPr>
          <p:nvPr>
            <p:ph type="dt" sz="half" idx="10"/>
          </p:nvPr>
        </p:nvSpPr>
        <p:spPr/>
        <p:txBody>
          <a:bodyPr/>
          <a:lstStyle/>
          <a:p>
            <a:fld id="{FB2824F9-EAAD-4D06-BD3D-D323E7262741}" type="datetimeFigureOut">
              <a:rPr lang="en-US" smtClean="0"/>
              <a:t>9/18/2023</a:t>
            </a:fld>
            <a:endParaRPr lang="en-US"/>
          </a:p>
        </p:txBody>
      </p:sp>
      <p:sp>
        <p:nvSpPr>
          <p:cNvPr id="5" name="Footer Placeholder 4">
            <a:extLst>
              <a:ext uri="{FF2B5EF4-FFF2-40B4-BE49-F238E27FC236}">
                <a16:creationId xmlns:a16="http://schemas.microsoft.com/office/drawing/2014/main" id="{4FD2570A-5DBC-9AFB-D592-10C6EC8B00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7E8FAA-2817-26E5-0EDC-A0B32CBDE875}"/>
              </a:ext>
            </a:extLst>
          </p:cNvPr>
          <p:cNvSpPr>
            <a:spLocks noGrp="1"/>
          </p:cNvSpPr>
          <p:nvPr>
            <p:ph type="sldNum" sz="quarter" idx="12"/>
          </p:nvPr>
        </p:nvSpPr>
        <p:spPr/>
        <p:txBody>
          <a:bodyPr/>
          <a:lstStyle/>
          <a:p>
            <a:fld id="{86F6FAB4-CD94-4340-8364-BDC75C66E01E}" type="slidenum">
              <a:rPr lang="en-US" smtClean="0"/>
              <a:t>‹#›</a:t>
            </a:fld>
            <a:endParaRPr lang="en-US"/>
          </a:p>
        </p:txBody>
      </p:sp>
    </p:spTree>
    <p:extLst>
      <p:ext uri="{BB962C8B-B14F-4D97-AF65-F5344CB8AC3E}">
        <p14:creationId xmlns:p14="http://schemas.microsoft.com/office/powerpoint/2010/main" val="1563049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487236-FDE3-268E-31ED-2748D116B76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B536E2C-76A7-3D61-C602-F1AE39EE2D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34E75B-3F2B-ADDA-46E1-BEF1B1260594}"/>
              </a:ext>
            </a:extLst>
          </p:cNvPr>
          <p:cNvSpPr>
            <a:spLocks noGrp="1"/>
          </p:cNvSpPr>
          <p:nvPr>
            <p:ph type="dt" sz="half" idx="10"/>
          </p:nvPr>
        </p:nvSpPr>
        <p:spPr/>
        <p:txBody>
          <a:bodyPr/>
          <a:lstStyle/>
          <a:p>
            <a:fld id="{FB2824F9-EAAD-4D06-BD3D-D323E7262741}" type="datetimeFigureOut">
              <a:rPr lang="en-US" smtClean="0"/>
              <a:t>9/18/2023</a:t>
            </a:fld>
            <a:endParaRPr lang="en-US"/>
          </a:p>
        </p:txBody>
      </p:sp>
      <p:sp>
        <p:nvSpPr>
          <p:cNvPr id="5" name="Footer Placeholder 4">
            <a:extLst>
              <a:ext uri="{FF2B5EF4-FFF2-40B4-BE49-F238E27FC236}">
                <a16:creationId xmlns:a16="http://schemas.microsoft.com/office/drawing/2014/main" id="{F1971FBC-BF6D-97D7-ABD2-6BA97B93C8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4807CE-F39C-10A9-22E0-4DE231A9240B}"/>
              </a:ext>
            </a:extLst>
          </p:cNvPr>
          <p:cNvSpPr>
            <a:spLocks noGrp="1"/>
          </p:cNvSpPr>
          <p:nvPr>
            <p:ph type="sldNum" sz="quarter" idx="12"/>
          </p:nvPr>
        </p:nvSpPr>
        <p:spPr/>
        <p:txBody>
          <a:bodyPr/>
          <a:lstStyle/>
          <a:p>
            <a:fld id="{86F6FAB4-CD94-4340-8364-BDC75C66E01E}" type="slidenum">
              <a:rPr lang="en-US" smtClean="0"/>
              <a:t>‹#›</a:t>
            </a:fld>
            <a:endParaRPr lang="en-US"/>
          </a:p>
        </p:txBody>
      </p:sp>
    </p:spTree>
    <p:extLst>
      <p:ext uri="{BB962C8B-B14F-4D97-AF65-F5344CB8AC3E}">
        <p14:creationId xmlns:p14="http://schemas.microsoft.com/office/powerpoint/2010/main" val="3645936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14CF8-D27F-D9FC-2EE3-4D912402C4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C1AE82-B29F-BD62-3752-A379221409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4A7655-5D7C-D0E5-18D0-B5D0E8F3A6A8}"/>
              </a:ext>
            </a:extLst>
          </p:cNvPr>
          <p:cNvSpPr>
            <a:spLocks noGrp="1"/>
          </p:cNvSpPr>
          <p:nvPr>
            <p:ph type="dt" sz="half" idx="10"/>
          </p:nvPr>
        </p:nvSpPr>
        <p:spPr/>
        <p:txBody>
          <a:bodyPr/>
          <a:lstStyle/>
          <a:p>
            <a:fld id="{FB2824F9-EAAD-4D06-BD3D-D323E7262741}" type="datetimeFigureOut">
              <a:rPr lang="en-US" smtClean="0"/>
              <a:t>9/18/2023</a:t>
            </a:fld>
            <a:endParaRPr lang="en-US"/>
          </a:p>
        </p:txBody>
      </p:sp>
      <p:sp>
        <p:nvSpPr>
          <p:cNvPr id="5" name="Footer Placeholder 4">
            <a:extLst>
              <a:ext uri="{FF2B5EF4-FFF2-40B4-BE49-F238E27FC236}">
                <a16:creationId xmlns:a16="http://schemas.microsoft.com/office/drawing/2014/main" id="{A7D94494-BD8E-D490-2650-47D6FF13EB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5EDE68-7A4F-118B-C93F-41A94F28D86B}"/>
              </a:ext>
            </a:extLst>
          </p:cNvPr>
          <p:cNvSpPr>
            <a:spLocks noGrp="1"/>
          </p:cNvSpPr>
          <p:nvPr>
            <p:ph type="sldNum" sz="quarter" idx="12"/>
          </p:nvPr>
        </p:nvSpPr>
        <p:spPr/>
        <p:txBody>
          <a:bodyPr/>
          <a:lstStyle/>
          <a:p>
            <a:fld id="{86F6FAB4-CD94-4340-8364-BDC75C66E01E}" type="slidenum">
              <a:rPr lang="en-US" smtClean="0"/>
              <a:t>‹#›</a:t>
            </a:fld>
            <a:endParaRPr lang="en-US"/>
          </a:p>
        </p:txBody>
      </p:sp>
    </p:spTree>
    <p:extLst>
      <p:ext uri="{BB962C8B-B14F-4D97-AF65-F5344CB8AC3E}">
        <p14:creationId xmlns:p14="http://schemas.microsoft.com/office/powerpoint/2010/main" val="1026545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A8784-8407-4F56-9431-576901A5AE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3115D63-1FA2-2418-0B5A-66EFE6485A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E80040-4A47-7358-C539-EA54500747F1}"/>
              </a:ext>
            </a:extLst>
          </p:cNvPr>
          <p:cNvSpPr>
            <a:spLocks noGrp="1"/>
          </p:cNvSpPr>
          <p:nvPr>
            <p:ph type="dt" sz="half" idx="10"/>
          </p:nvPr>
        </p:nvSpPr>
        <p:spPr/>
        <p:txBody>
          <a:bodyPr/>
          <a:lstStyle/>
          <a:p>
            <a:fld id="{FB2824F9-EAAD-4D06-BD3D-D323E7262741}" type="datetimeFigureOut">
              <a:rPr lang="en-US" smtClean="0"/>
              <a:t>9/18/2023</a:t>
            </a:fld>
            <a:endParaRPr lang="en-US"/>
          </a:p>
        </p:txBody>
      </p:sp>
      <p:sp>
        <p:nvSpPr>
          <p:cNvPr id="5" name="Footer Placeholder 4">
            <a:extLst>
              <a:ext uri="{FF2B5EF4-FFF2-40B4-BE49-F238E27FC236}">
                <a16:creationId xmlns:a16="http://schemas.microsoft.com/office/drawing/2014/main" id="{17C82EC1-B9C5-92D7-75EA-AAF1952F6B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F06C4A-B8E7-ABA3-2BDE-1CA4A37BF1C5}"/>
              </a:ext>
            </a:extLst>
          </p:cNvPr>
          <p:cNvSpPr>
            <a:spLocks noGrp="1"/>
          </p:cNvSpPr>
          <p:nvPr>
            <p:ph type="sldNum" sz="quarter" idx="12"/>
          </p:nvPr>
        </p:nvSpPr>
        <p:spPr/>
        <p:txBody>
          <a:bodyPr/>
          <a:lstStyle/>
          <a:p>
            <a:fld id="{86F6FAB4-CD94-4340-8364-BDC75C66E01E}" type="slidenum">
              <a:rPr lang="en-US" smtClean="0"/>
              <a:t>‹#›</a:t>
            </a:fld>
            <a:endParaRPr lang="en-US"/>
          </a:p>
        </p:txBody>
      </p:sp>
    </p:spTree>
    <p:extLst>
      <p:ext uri="{BB962C8B-B14F-4D97-AF65-F5344CB8AC3E}">
        <p14:creationId xmlns:p14="http://schemas.microsoft.com/office/powerpoint/2010/main" val="386489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ECBFF-46CC-F9BF-2666-D98E90299A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F53AFD-AA91-BCEB-76B2-56C82E73E1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764BD6B-B12C-E28E-B438-BEB228507F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1E4252E-ADEE-98C9-C7E8-1F77DCF1FA52}"/>
              </a:ext>
            </a:extLst>
          </p:cNvPr>
          <p:cNvSpPr>
            <a:spLocks noGrp="1"/>
          </p:cNvSpPr>
          <p:nvPr>
            <p:ph type="dt" sz="half" idx="10"/>
          </p:nvPr>
        </p:nvSpPr>
        <p:spPr/>
        <p:txBody>
          <a:bodyPr/>
          <a:lstStyle/>
          <a:p>
            <a:fld id="{FB2824F9-EAAD-4D06-BD3D-D323E7262741}" type="datetimeFigureOut">
              <a:rPr lang="en-US" smtClean="0"/>
              <a:t>9/18/2023</a:t>
            </a:fld>
            <a:endParaRPr lang="en-US"/>
          </a:p>
        </p:txBody>
      </p:sp>
      <p:sp>
        <p:nvSpPr>
          <p:cNvPr id="6" name="Footer Placeholder 5">
            <a:extLst>
              <a:ext uri="{FF2B5EF4-FFF2-40B4-BE49-F238E27FC236}">
                <a16:creationId xmlns:a16="http://schemas.microsoft.com/office/drawing/2014/main" id="{074ED5DA-C508-BE79-2DE7-CB724EE8B8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BC1D75-7B35-521E-E268-6639F6625671}"/>
              </a:ext>
            </a:extLst>
          </p:cNvPr>
          <p:cNvSpPr>
            <a:spLocks noGrp="1"/>
          </p:cNvSpPr>
          <p:nvPr>
            <p:ph type="sldNum" sz="quarter" idx="12"/>
          </p:nvPr>
        </p:nvSpPr>
        <p:spPr/>
        <p:txBody>
          <a:bodyPr/>
          <a:lstStyle/>
          <a:p>
            <a:fld id="{86F6FAB4-CD94-4340-8364-BDC75C66E01E}" type="slidenum">
              <a:rPr lang="en-US" smtClean="0"/>
              <a:t>‹#›</a:t>
            </a:fld>
            <a:endParaRPr lang="en-US"/>
          </a:p>
        </p:txBody>
      </p:sp>
    </p:spTree>
    <p:extLst>
      <p:ext uri="{BB962C8B-B14F-4D97-AF65-F5344CB8AC3E}">
        <p14:creationId xmlns:p14="http://schemas.microsoft.com/office/powerpoint/2010/main" val="2644180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481E5-B84B-2322-63FA-3DEC47C5A3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73CF9DB-6696-085B-6425-D11A44570E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770F39-DC0F-453D-DA05-389403236F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46D6565-3DB0-0182-8F81-AE1EA177DE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85BF80-C562-FC91-B536-68B6EDF1C0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594E40F-0FBE-B410-8236-AE6529AC90F9}"/>
              </a:ext>
            </a:extLst>
          </p:cNvPr>
          <p:cNvSpPr>
            <a:spLocks noGrp="1"/>
          </p:cNvSpPr>
          <p:nvPr>
            <p:ph type="dt" sz="half" idx="10"/>
          </p:nvPr>
        </p:nvSpPr>
        <p:spPr/>
        <p:txBody>
          <a:bodyPr/>
          <a:lstStyle/>
          <a:p>
            <a:fld id="{FB2824F9-EAAD-4D06-BD3D-D323E7262741}" type="datetimeFigureOut">
              <a:rPr lang="en-US" smtClean="0"/>
              <a:t>9/18/2023</a:t>
            </a:fld>
            <a:endParaRPr lang="en-US"/>
          </a:p>
        </p:txBody>
      </p:sp>
      <p:sp>
        <p:nvSpPr>
          <p:cNvPr id="8" name="Footer Placeholder 7">
            <a:extLst>
              <a:ext uri="{FF2B5EF4-FFF2-40B4-BE49-F238E27FC236}">
                <a16:creationId xmlns:a16="http://schemas.microsoft.com/office/drawing/2014/main" id="{75E96385-1634-CE16-806F-589084209A2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960BA6A-4CEF-1139-E3FB-082731CC0899}"/>
              </a:ext>
            </a:extLst>
          </p:cNvPr>
          <p:cNvSpPr>
            <a:spLocks noGrp="1"/>
          </p:cNvSpPr>
          <p:nvPr>
            <p:ph type="sldNum" sz="quarter" idx="12"/>
          </p:nvPr>
        </p:nvSpPr>
        <p:spPr/>
        <p:txBody>
          <a:bodyPr/>
          <a:lstStyle/>
          <a:p>
            <a:fld id="{86F6FAB4-CD94-4340-8364-BDC75C66E01E}" type="slidenum">
              <a:rPr lang="en-US" smtClean="0"/>
              <a:t>‹#›</a:t>
            </a:fld>
            <a:endParaRPr lang="en-US"/>
          </a:p>
        </p:txBody>
      </p:sp>
    </p:spTree>
    <p:extLst>
      <p:ext uri="{BB962C8B-B14F-4D97-AF65-F5344CB8AC3E}">
        <p14:creationId xmlns:p14="http://schemas.microsoft.com/office/powerpoint/2010/main" val="731910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18A22-7AE7-B55D-74B0-0AFFE8A4B29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A1C8F5-1373-0790-2811-07322E83E956}"/>
              </a:ext>
            </a:extLst>
          </p:cNvPr>
          <p:cNvSpPr>
            <a:spLocks noGrp="1"/>
          </p:cNvSpPr>
          <p:nvPr>
            <p:ph type="dt" sz="half" idx="10"/>
          </p:nvPr>
        </p:nvSpPr>
        <p:spPr/>
        <p:txBody>
          <a:bodyPr/>
          <a:lstStyle/>
          <a:p>
            <a:fld id="{FB2824F9-EAAD-4D06-BD3D-D323E7262741}" type="datetimeFigureOut">
              <a:rPr lang="en-US" smtClean="0"/>
              <a:t>9/18/2023</a:t>
            </a:fld>
            <a:endParaRPr lang="en-US"/>
          </a:p>
        </p:txBody>
      </p:sp>
      <p:sp>
        <p:nvSpPr>
          <p:cNvPr id="4" name="Footer Placeholder 3">
            <a:extLst>
              <a:ext uri="{FF2B5EF4-FFF2-40B4-BE49-F238E27FC236}">
                <a16:creationId xmlns:a16="http://schemas.microsoft.com/office/drawing/2014/main" id="{B2764EEA-D8CD-E613-B0E8-3363B50A267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B31448-166F-F96D-A0EC-97A2CB1D8EF0}"/>
              </a:ext>
            </a:extLst>
          </p:cNvPr>
          <p:cNvSpPr>
            <a:spLocks noGrp="1"/>
          </p:cNvSpPr>
          <p:nvPr>
            <p:ph type="sldNum" sz="quarter" idx="12"/>
          </p:nvPr>
        </p:nvSpPr>
        <p:spPr/>
        <p:txBody>
          <a:bodyPr/>
          <a:lstStyle/>
          <a:p>
            <a:fld id="{86F6FAB4-CD94-4340-8364-BDC75C66E01E}" type="slidenum">
              <a:rPr lang="en-US" smtClean="0"/>
              <a:t>‹#›</a:t>
            </a:fld>
            <a:endParaRPr lang="en-US"/>
          </a:p>
        </p:txBody>
      </p:sp>
    </p:spTree>
    <p:extLst>
      <p:ext uri="{BB962C8B-B14F-4D97-AF65-F5344CB8AC3E}">
        <p14:creationId xmlns:p14="http://schemas.microsoft.com/office/powerpoint/2010/main" val="3325987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515F1A-A361-4904-7F9F-41BB1D35FC95}"/>
              </a:ext>
            </a:extLst>
          </p:cNvPr>
          <p:cNvSpPr>
            <a:spLocks noGrp="1"/>
          </p:cNvSpPr>
          <p:nvPr>
            <p:ph type="dt" sz="half" idx="10"/>
          </p:nvPr>
        </p:nvSpPr>
        <p:spPr/>
        <p:txBody>
          <a:bodyPr/>
          <a:lstStyle/>
          <a:p>
            <a:fld id="{FB2824F9-EAAD-4D06-BD3D-D323E7262741}" type="datetimeFigureOut">
              <a:rPr lang="en-US" smtClean="0"/>
              <a:t>9/18/2023</a:t>
            </a:fld>
            <a:endParaRPr lang="en-US"/>
          </a:p>
        </p:txBody>
      </p:sp>
      <p:sp>
        <p:nvSpPr>
          <p:cNvPr id="3" name="Footer Placeholder 2">
            <a:extLst>
              <a:ext uri="{FF2B5EF4-FFF2-40B4-BE49-F238E27FC236}">
                <a16:creationId xmlns:a16="http://schemas.microsoft.com/office/drawing/2014/main" id="{2925DBCC-988C-B3D8-ED3D-F6FBBD6AA91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8EAE441-E182-F817-387A-A1013FA5EBEB}"/>
              </a:ext>
            </a:extLst>
          </p:cNvPr>
          <p:cNvSpPr>
            <a:spLocks noGrp="1"/>
          </p:cNvSpPr>
          <p:nvPr>
            <p:ph type="sldNum" sz="quarter" idx="12"/>
          </p:nvPr>
        </p:nvSpPr>
        <p:spPr/>
        <p:txBody>
          <a:bodyPr/>
          <a:lstStyle/>
          <a:p>
            <a:fld id="{86F6FAB4-CD94-4340-8364-BDC75C66E01E}" type="slidenum">
              <a:rPr lang="en-US" smtClean="0"/>
              <a:t>‹#›</a:t>
            </a:fld>
            <a:endParaRPr lang="en-US"/>
          </a:p>
        </p:txBody>
      </p:sp>
    </p:spTree>
    <p:extLst>
      <p:ext uri="{BB962C8B-B14F-4D97-AF65-F5344CB8AC3E}">
        <p14:creationId xmlns:p14="http://schemas.microsoft.com/office/powerpoint/2010/main" val="2777909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0CF2A-3F3E-708F-7A8A-00B9414C70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B2E0FFC-8223-BE72-0B40-CD0495F84E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FE5FE5-DD09-0458-E916-BB1F85845E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9B6211-D24E-2715-2F06-4B165CE950DA}"/>
              </a:ext>
            </a:extLst>
          </p:cNvPr>
          <p:cNvSpPr>
            <a:spLocks noGrp="1"/>
          </p:cNvSpPr>
          <p:nvPr>
            <p:ph type="dt" sz="half" idx="10"/>
          </p:nvPr>
        </p:nvSpPr>
        <p:spPr/>
        <p:txBody>
          <a:bodyPr/>
          <a:lstStyle/>
          <a:p>
            <a:fld id="{FB2824F9-EAAD-4D06-BD3D-D323E7262741}" type="datetimeFigureOut">
              <a:rPr lang="en-US" smtClean="0"/>
              <a:t>9/18/2023</a:t>
            </a:fld>
            <a:endParaRPr lang="en-US"/>
          </a:p>
        </p:txBody>
      </p:sp>
      <p:sp>
        <p:nvSpPr>
          <p:cNvPr id="6" name="Footer Placeholder 5">
            <a:extLst>
              <a:ext uri="{FF2B5EF4-FFF2-40B4-BE49-F238E27FC236}">
                <a16:creationId xmlns:a16="http://schemas.microsoft.com/office/drawing/2014/main" id="{FA688DDC-0C3D-CAEC-B02E-5BE55A3756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5836D1-A7B6-796B-B482-FD1CF6178976}"/>
              </a:ext>
            </a:extLst>
          </p:cNvPr>
          <p:cNvSpPr>
            <a:spLocks noGrp="1"/>
          </p:cNvSpPr>
          <p:nvPr>
            <p:ph type="sldNum" sz="quarter" idx="12"/>
          </p:nvPr>
        </p:nvSpPr>
        <p:spPr/>
        <p:txBody>
          <a:bodyPr/>
          <a:lstStyle/>
          <a:p>
            <a:fld id="{86F6FAB4-CD94-4340-8364-BDC75C66E01E}" type="slidenum">
              <a:rPr lang="en-US" smtClean="0"/>
              <a:t>‹#›</a:t>
            </a:fld>
            <a:endParaRPr lang="en-US"/>
          </a:p>
        </p:txBody>
      </p:sp>
    </p:spTree>
    <p:extLst>
      <p:ext uri="{BB962C8B-B14F-4D97-AF65-F5344CB8AC3E}">
        <p14:creationId xmlns:p14="http://schemas.microsoft.com/office/powerpoint/2010/main" val="1535137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76EAA-8A33-7CB1-D8B2-2177A83CA9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FB6A8AB-C114-FB01-6E14-AF0E00F0A6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51E4B7E-0D82-C34E-87AB-FB0F1BD988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737C4C-42DA-8D46-BE90-63F2A1F36304}"/>
              </a:ext>
            </a:extLst>
          </p:cNvPr>
          <p:cNvSpPr>
            <a:spLocks noGrp="1"/>
          </p:cNvSpPr>
          <p:nvPr>
            <p:ph type="dt" sz="half" idx="10"/>
          </p:nvPr>
        </p:nvSpPr>
        <p:spPr/>
        <p:txBody>
          <a:bodyPr/>
          <a:lstStyle/>
          <a:p>
            <a:fld id="{FB2824F9-EAAD-4D06-BD3D-D323E7262741}" type="datetimeFigureOut">
              <a:rPr lang="en-US" smtClean="0"/>
              <a:t>9/18/2023</a:t>
            </a:fld>
            <a:endParaRPr lang="en-US"/>
          </a:p>
        </p:txBody>
      </p:sp>
      <p:sp>
        <p:nvSpPr>
          <p:cNvPr id="6" name="Footer Placeholder 5">
            <a:extLst>
              <a:ext uri="{FF2B5EF4-FFF2-40B4-BE49-F238E27FC236}">
                <a16:creationId xmlns:a16="http://schemas.microsoft.com/office/drawing/2014/main" id="{60996C53-EC39-D1DD-69FF-1EEDD0DB97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A6FF0D-E84B-8F3D-9CD1-392F3B740A6A}"/>
              </a:ext>
            </a:extLst>
          </p:cNvPr>
          <p:cNvSpPr>
            <a:spLocks noGrp="1"/>
          </p:cNvSpPr>
          <p:nvPr>
            <p:ph type="sldNum" sz="quarter" idx="12"/>
          </p:nvPr>
        </p:nvSpPr>
        <p:spPr/>
        <p:txBody>
          <a:bodyPr/>
          <a:lstStyle/>
          <a:p>
            <a:fld id="{86F6FAB4-CD94-4340-8364-BDC75C66E01E}" type="slidenum">
              <a:rPr lang="en-US" smtClean="0"/>
              <a:t>‹#›</a:t>
            </a:fld>
            <a:endParaRPr lang="en-US"/>
          </a:p>
        </p:txBody>
      </p:sp>
    </p:spTree>
    <p:extLst>
      <p:ext uri="{BB962C8B-B14F-4D97-AF65-F5344CB8AC3E}">
        <p14:creationId xmlns:p14="http://schemas.microsoft.com/office/powerpoint/2010/main" val="4106562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F9FD67-A275-05F9-1766-867DEAC38B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CF60BF8-903C-B747-9728-07AA84218A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1ECF32-F436-6C2B-84CB-99B3FC9297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2824F9-EAAD-4D06-BD3D-D323E7262741}" type="datetimeFigureOut">
              <a:rPr lang="en-US" smtClean="0"/>
              <a:t>9/18/2023</a:t>
            </a:fld>
            <a:endParaRPr lang="en-US"/>
          </a:p>
        </p:txBody>
      </p:sp>
      <p:sp>
        <p:nvSpPr>
          <p:cNvPr id="5" name="Footer Placeholder 4">
            <a:extLst>
              <a:ext uri="{FF2B5EF4-FFF2-40B4-BE49-F238E27FC236}">
                <a16:creationId xmlns:a16="http://schemas.microsoft.com/office/drawing/2014/main" id="{188D5D08-A548-142A-7CBC-1DDF5D721B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41ADE5E-E49B-FD2F-E11D-9D8223FE62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F6FAB4-CD94-4340-8364-BDC75C66E01E}" type="slidenum">
              <a:rPr lang="en-US" smtClean="0"/>
              <a:t>‹#›</a:t>
            </a:fld>
            <a:endParaRPr lang="en-US"/>
          </a:p>
        </p:txBody>
      </p:sp>
    </p:spTree>
    <p:extLst>
      <p:ext uri="{BB962C8B-B14F-4D97-AF65-F5344CB8AC3E}">
        <p14:creationId xmlns:p14="http://schemas.microsoft.com/office/powerpoint/2010/main" val="5160967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192,324 Film Background Stock Photos - Free &amp; Royalty-Free Stock Photos  from Dreamstime">
            <a:extLst>
              <a:ext uri="{FF2B5EF4-FFF2-40B4-BE49-F238E27FC236}">
                <a16:creationId xmlns:a16="http://schemas.microsoft.com/office/drawing/2014/main" id="{ED4C7CDC-8C2C-652C-D7B9-402CE2FC39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6670EB74-490D-2BD9-B319-7440520D27C8}"/>
              </a:ext>
            </a:extLst>
          </p:cNvPr>
          <p:cNvSpPr/>
          <p:nvPr/>
        </p:nvSpPr>
        <p:spPr>
          <a:xfrm>
            <a:off x="4630994" y="828819"/>
            <a:ext cx="7226709" cy="1754326"/>
          </a:xfrm>
          <a:prstGeom prst="rect">
            <a:avLst/>
          </a:prstGeom>
          <a:noFill/>
        </p:spPr>
        <p:txBody>
          <a:bodyPr wrap="square" lIns="91440" tIns="45720" rIns="91440" bIns="45720">
            <a:spAutoFit/>
          </a:bodyPr>
          <a:lstStyle/>
          <a:p>
            <a:pPr algn="ctr"/>
            <a:r>
              <a:rPr lang="en-US" sz="5400" b="1" i="1" u="sng" cap="none" spc="0" dirty="0">
                <a:ln w="0"/>
                <a:solidFill>
                  <a:schemeClr val="bg1"/>
                </a:solidFill>
                <a:effectLst>
                  <a:outerShdw blurRad="38100" dist="19050" dir="2700000" algn="tl" rotWithShape="0">
                    <a:schemeClr val="dk1">
                      <a:alpha val="40000"/>
                    </a:schemeClr>
                  </a:outerShdw>
                </a:effectLst>
              </a:rPr>
              <a:t>Movie Recommendation System</a:t>
            </a:r>
          </a:p>
        </p:txBody>
      </p:sp>
      <p:sp>
        <p:nvSpPr>
          <p:cNvPr id="5" name="TextBox 4">
            <a:extLst>
              <a:ext uri="{FF2B5EF4-FFF2-40B4-BE49-F238E27FC236}">
                <a16:creationId xmlns:a16="http://schemas.microsoft.com/office/drawing/2014/main" id="{BEFF0DC7-3E13-5FE7-AA07-4EE6D11D5A50}"/>
              </a:ext>
            </a:extLst>
          </p:cNvPr>
          <p:cNvSpPr txBox="1"/>
          <p:nvPr/>
        </p:nvSpPr>
        <p:spPr>
          <a:xfrm>
            <a:off x="4630993" y="3286603"/>
            <a:ext cx="7226709" cy="646331"/>
          </a:xfrm>
          <a:prstGeom prst="rect">
            <a:avLst/>
          </a:prstGeom>
          <a:noFill/>
        </p:spPr>
        <p:txBody>
          <a:bodyPr wrap="square">
            <a:spAutoFit/>
          </a:bodyPr>
          <a:lstStyle/>
          <a:p>
            <a:r>
              <a:rPr lang="en-US" sz="3600" b="1" i="1" u="sng" dirty="0">
                <a:solidFill>
                  <a:schemeClr val="bg1"/>
                </a:solidFill>
              </a:rPr>
              <a:t>Presented by:-  Mohammad Ashraf</a:t>
            </a:r>
          </a:p>
        </p:txBody>
      </p:sp>
    </p:spTree>
    <p:extLst>
      <p:ext uri="{BB962C8B-B14F-4D97-AF65-F5344CB8AC3E}">
        <p14:creationId xmlns:p14="http://schemas.microsoft.com/office/powerpoint/2010/main" val="49325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Premium Vector | Movie time flat concept background, cinema banner design">
            <a:extLst>
              <a:ext uri="{FF2B5EF4-FFF2-40B4-BE49-F238E27FC236}">
                <a16:creationId xmlns:a16="http://schemas.microsoft.com/office/drawing/2014/main" id="{457A3048-7161-FE93-B8F7-B5A5F3DBFB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85800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823B945B-91FD-057B-3D0E-92F05CE489E8}"/>
              </a:ext>
            </a:extLst>
          </p:cNvPr>
          <p:cNvSpPr/>
          <p:nvPr/>
        </p:nvSpPr>
        <p:spPr>
          <a:xfrm>
            <a:off x="6896278" y="-1"/>
            <a:ext cx="2655260" cy="584775"/>
          </a:xfrm>
          <a:prstGeom prst="rect">
            <a:avLst/>
          </a:prstGeom>
          <a:noFill/>
        </p:spPr>
        <p:txBody>
          <a:bodyPr wrap="square" lIns="91440" tIns="45720" rIns="91440" bIns="45720">
            <a:spAutoFit/>
          </a:bodyPr>
          <a:lstStyle/>
          <a:p>
            <a:pPr algn="ctr"/>
            <a:r>
              <a:rPr lang="en-US" sz="3200" b="1" i="1" u="sng" cap="none" spc="0" dirty="0">
                <a:ln w="0"/>
                <a:effectLst>
                  <a:outerShdw blurRad="38100" dist="19050" dir="2700000" algn="tl" rotWithShape="0">
                    <a:schemeClr val="dk1">
                      <a:alpha val="40000"/>
                    </a:schemeClr>
                  </a:outerShdw>
                </a:effectLst>
                <a:latin typeface="Century" panose="02040604050505020304" pitchFamily="18" charset="0"/>
              </a:rPr>
              <a:t>Insights</a:t>
            </a:r>
          </a:p>
        </p:txBody>
      </p:sp>
      <p:sp>
        <p:nvSpPr>
          <p:cNvPr id="9" name="TextBox 8">
            <a:extLst>
              <a:ext uri="{FF2B5EF4-FFF2-40B4-BE49-F238E27FC236}">
                <a16:creationId xmlns:a16="http://schemas.microsoft.com/office/drawing/2014/main" id="{F201EAAF-7ED8-B835-FB7E-979C7CC089CA}"/>
              </a:ext>
            </a:extLst>
          </p:cNvPr>
          <p:cNvSpPr txBox="1"/>
          <p:nvPr/>
        </p:nvSpPr>
        <p:spPr>
          <a:xfrm>
            <a:off x="5174679" y="1028342"/>
            <a:ext cx="7017321" cy="4801314"/>
          </a:xfrm>
          <a:prstGeom prst="rect">
            <a:avLst/>
          </a:prstGeom>
          <a:noFill/>
        </p:spPr>
        <p:txBody>
          <a:bodyPr wrap="square">
            <a:spAutoFit/>
          </a:bodyPr>
          <a:lstStyle/>
          <a:p>
            <a:pPr algn="l"/>
            <a:r>
              <a:rPr lang="en-US" b="1" i="0" dirty="0">
                <a:solidFill>
                  <a:srgbClr val="000000"/>
                </a:solidFill>
                <a:effectLst/>
                <a:latin typeface="Söhne"/>
              </a:rPr>
              <a:t>Certificate</a:t>
            </a:r>
            <a:r>
              <a:rPr lang="en-US" b="1" i="0" dirty="0">
                <a:solidFill>
                  <a:srgbClr val="000000"/>
                </a:solidFill>
                <a:effectLst/>
                <a:latin typeface="Helvetica Neue"/>
              </a:rPr>
              <a:t> </a:t>
            </a:r>
            <a:r>
              <a:rPr lang="en-US" b="1" i="0" dirty="0">
                <a:solidFill>
                  <a:srgbClr val="374151"/>
                </a:solidFill>
                <a:effectLst/>
                <a:latin typeface="Söhne"/>
              </a:rPr>
              <a:t>:</a:t>
            </a:r>
            <a:r>
              <a:rPr lang="en-US" b="0" i="0" dirty="0">
                <a:solidFill>
                  <a:srgbClr val="374151"/>
                </a:solidFill>
                <a:effectLst/>
                <a:latin typeface="Söhne"/>
              </a:rPr>
              <a:t> It appears that a significant portion of movies have an R rating. This suggests that there is a market for more mature and potentially intense content in the film industry.</a:t>
            </a:r>
          </a:p>
          <a:p>
            <a:pPr algn="l"/>
            <a:endParaRPr lang="en-US" b="0" i="0" dirty="0">
              <a:solidFill>
                <a:srgbClr val="374151"/>
              </a:solidFill>
              <a:effectLst/>
              <a:latin typeface="Söhne"/>
            </a:endParaRPr>
          </a:p>
          <a:p>
            <a:pPr algn="l"/>
            <a:r>
              <a:rPr lang="en-US" b="1" dirty="0">
                <a:solidFill>
                  <a:srgbClr val="374151"/>
                </a:solidFill>
                <a:latin typeface="Söhne"/>
              </a:rPr>
              <a:t>Directors</a:t>
            </a:r>
            <a:r>
              <a:rPr lang="en-US" b="1" i="0" dirty="0">
                <a:solidFill>
                  <a:srgbClr val="374151"/>
                </a:solidFill>
                <a:effectLst/>
                <a:latin typeface="Söhne"/>
              </a:rPr>
              <a:t> :</a:t>
            </a:r>
            <a:r>
              <a:rPr lang="en-US" b="0" i="0" dirty="0">
                <a:solidFill>
                  <a:srgbClr val="374151"/>
                </a:solidFill>
                <a:effectLst/>
                <a:latin typeface="Söhne"/>
              </a:rPr>
              <a:t> Both Woody Allen and Alfred Hitchcock are renowned directors who have each directed approximately 50 movies. This speaks to their prolific careers in the film industry.</a:t>
            </a:r>
          </a:p>
          <a:p>
            <a:pPr algn="l"/>
            <a:endParaRPr lang="en-US" b="0" i="0" dirty="0">
              <a:solidFill>
                <a:srgbClr val="374151"/>
              </a:solidFill>
              <a:effectLst/>
              <a:latin typeface="Söhne"/>
            </a:endParaRPr>
          </a:p>
          <a:p>
            <a:pPr algn="l"/>
            <a:r>
              <a:rPr lang="en-US" b="1" i="0" dirty="0">
                <a:solidFill>
                  <a:srgbClr val="374151"/>
                </a:solidFill>
                <a:effectLst/>
                <a:latin typeface="Söhne"/>
              </a:rPr>
              <a:t>Gross Collection Trend (1900-2020):</a:t>
            </a:r>
            <a:r>
              <a:rPr lang="en-US" b="0" i="0" dirty="0">
                <a:solidFill>
                  <a:srgbClr val="374151"/>
                </a:solidFill>
                <a:effectLst/>
                <a:latin typeface="Söhne"/>
              </a:rPr>
              <a:t> Over the years from 1900 to 2020, the gross collection of movies has been continuously increasing. This could be attributed to various factors, such as inflation, population growth, and the global expansion of the film industry.</a:t>
            </a:r>
          </a:p>
          <a:p>
            <a:pPr algn="l"/>
            <a:endParaRPr lang="en-US" b="0" i="0" dirty="0">
              <a:solidFill>
                <a:srgbClr val="374151"/>
              </a:solidFill>
              <a:effectLst/>
              <a:latin typeface="Söhne"/>
            </a:endParaRPr>
          </a:p>
          <a:p>
            <a:pPr algn="l"/>
            <a:r>
              <a:rPr lang="en-US" b="1" i="0" dirty="0">
                <a:solidFill>
                  <a:srgbClr val="374151"/>
                </a:solidFill>
                <a:effectLst/>
                <a:latin typeface="Söhne"/>
              </a:rPr>
              <a:t>Movie Ratings:</a:t>
            </a:r>
            <a:r>
              <a:rPr lang="en-US" b="0" i="0" dirty="0">
                <a:solidFill>
                  <a:srgbClr val="374151"/>
                </a:solidFill>
                <a:effectLst/>
                <a:latin typeface="Söhne"/>
              </a:rPr>
              <a:t> The majority of movies fall into the "Medium" rating category, accounting for approximately 57% of films, followed by "High" rating movies at around 35%. This indicates that a substantial portion of movies is produced with a broad audience in mind.</a:t>
            </a:r>
          </a:p>
        </p:txBody>
      </p:sp>
    </p:spTree>
    <p:extLst>
      <p:ext uri="{BB962C8B-B14F-4D97-AF65-F5344CB8AC3E}">
        <p14:creationId xmlns:p14="http://schemas.microsoft.com/office/powerpoint/2010/main" val="3381715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Premium Vector | Movie time flat concept background, cinema banner design">
            <a:extLst>
              <a:ext uri="{FF2B5EF4-FFF2-40B4-BE49-F238E27FC236}">
                <a16:creationId xmlns:a16="http://schemas.microsoft.com/office/drawing/2014/main" id="{267B9DF8-DA70-B01A-6B99-703266BA33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85800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46C45205-4A0C-FF56-8227-EAC9A437C2B4}"/>
              </a:ext>
            </a:extLst>
          </p:cNvPr>
          <p:cNvSpPr/>
          <p:nvPr/>
        </p:nvSpPr>
        <p:spPr>
          <a:xfrm>
            <a:off x="6896278" y="-1"/>
            <a:ext cx="2655260" cy="584775"/>
          </a:xfrm>
          <a:prstGeom prst="rect">
            <a:avLst/>
          </a:prstGeom>
          <a:noFill/>
        </p:spPr>
        <p:txBody>
          <a:bodyPr wrap="square" lIns="91440" tIns="45720" rIns="91440" bIns="45720">
            <a:spAutoFit/>
          </a:bodyPr>
          <a:lstStyle/>
          <a:p>
            <a:pPr algn="ctr"/>
            <a:r>
              <a:rPr lang="en-US" sz="3200" b="1" i="1" u="sng" cap="none" spc="0" dirty="0">
                <a:ln w="0"/>
                <a:effectLst>
                  <a:outerShdw blurRad="38100" dist="19050" dir="2700000" algn="tl" rotWithShape="0">
                    <a:schemeClr val="dk1">
                      <a:alpha val="40000"/>
                    </a:schemeClr>
                  </a:outerShdw>
                </a:effectLst>
                <a:latin typeface="Century" panose="02040604050505020304" pitchFamily="18" charset="0"/>
              </a:rPr>
              <a:t>Insights</a:t>
            </a:r>
          </a:p>
        </p:txBody>
      </p:sp>
      <p:sp>
        <p:nvSpPr>
          <p:cNvPr id="5" name="TextBox 4">
            <a:extLst>
              <a:ext uri="{FF2B5EF4-FFF2-40B4-BE49-F238E27FC236}">
                <a16:creationId xmlns:a16="http://schemas.microsoft.com/office/drawing/2014/main" id="{21B92031-4477-5B46-B735-CF9C7CFC2D81}"/>
              </a:ext>
            </a:extLst>
          </p:cNvPr>
          <p:cNvSpPr txBox="1"/>
          <p:nvPr/>
        </p:nvSpPr>
        <p:spPr>
          <a:xfrm>
            <a:off x="5541706" y="908745"/>
            <a:ext cx="6650294" cy="5078313"/>
          </a:xfrm>
          <a:prstGeom prst="rect">
            <a:avLst/>
          </a:prstGeom>
          <a:noFill/>
        </p:spPr>
        <p:txBody>
          <a:bodyPr wrap="square">
            <a:spAutoFit/>
          </a:bodyPr>
          <a:lstStyle/>
          <a:p>
            <a:pPr algn="l"/>
            <a:r>
              <a:rPr lang="en-US" b="1" i="0" dirty="0">
                <a:solidFill>
                  <a:srgbClr val="374151"/>
                </a:solidFill>
                <a:effectLst/>
                <a:latin typeface="Söhne"/>
              </a:rPr>
              <a:t>Top Revenue Movies:</a:t>
            </a:r>
            <a:r>
              <a:rPr lang="en-US" b="0" i="0" dirty="0">
                <a:solidFill>
                  <a:srgbClr val="374151"/>
                </a:solidFill>
                <a:effectLst/>
                <a:latin typeface="Söhne"/>
              </a:rPr>
              <a:t> "Star Wars," "Avatar," and "Titanic" are identified as the top revenue-generating movies. These blockbusters have achieved immense financial success in the film industry.</a:t>
            </a:r>
          </a:p>
          <a:p>
            <a:pPr algn="l"/>
            <a:endParaRPr lang="en-US" b="0" i="0" dirty="0">
              <a:solidFill>
                <a:srgbClr val="374151"/>
              </a:solidFill>
              <a:effectLst/>
              <a:latin typeface="Söhne"/>
            </a:endParaRPr>
          </a:p>
          <a:p>
            <a:pPr algn="l"/>
            <a:r>
              <a:rPr lang="en-US" b="1" i="0" dirty="0">
                <a:solidFill>
                  <a:srgbClr val="374151"/>
                </a:solidFill>
                <a:effectLst/>
                <a:latin typeface="Söhne"/>
              </a:rPr>
              <a:t>High-Revenue Directors:</a:t>
            </a:r>
            <a:r>
              <a:rPr lang="en-US" b="0" i="0" dirty="0">
                <a:solidFill>
                  <a:srgbClr val="374151"/>
                </a:solidFill>
                <a:effectLst/>
                <a:latin typeface="Söhne"/>
              </a:rPr>
              <a:t> Steven Spielberg, Peter Jackson, and Michael Bay are noted as directors who have achieved the highest revenue from their movies. This suggests their ability to create commercially successful films.</a:t>
            </a:r>
          </a:p>
          <a:p>
            <a:pPr algn="l"/>
            <a:endParaRPr lang="en-US" b="0" i="0" dirty="0">
              <a:solidFill>
                <a:srgbClr val="374151"/>
              </a:solidFill>
              <a:effectLst/>
              <a:latin typeface="Söhne"/>
            </a:endParaRPr>
          </a:p>
          <a:p>
            <a:pPr algn="l"/>
            <a:r>
              <a:rPr lang="en-US" b="1" i="0" dirty="0">
                <a:solidFill>
                  <a:srgbClr val="374151"/>
                </a:solidFill>
                <a:effectLst/>
                <a:latin typeface="Söhne"/>
              </a:rPr>
              <a:t>Popular Genres:</a:t>
            </a:r>
            <a:r>
              <a:rPr lang="en-US" b="0" i="0" dirty="0">
                <a:solidFill>
                  <a:srgbClr val="374151"/>
                </a:solidFill>
                <a:effectLst/>
                <a:latin typeface="Söhne"/>
              </a:rPr>
              <a:t> Adventure, animation, and comedy are mentioned as the genres that receive the highest votes from audiences. These genres often attract a wide range of viewers due to their entertainment value.</a:t>
            </a:r>
          </a:p>
          <a:p>
            <a:pPr algn="l"/>
            <a:endParaRPr lang="en-US" b="0" i="0" dirty="0">
              <a:solidFill>
                <a:srgbClr val="374151"/>
              </a:solidFill>
              <a:effectLst/>
              <a:latin typeface="Söhne"/>
            </a:endParaRPr>
          </a:p>
          <a:p>
            <a:pPr algn="l"/>
            <a:r>
              <a:rPr lang="en-US" b="1" i="0" dirty="0">
                <a:solidFill>
                  <a:srgbClr val="374151"/>
                </a:solidFill>
                <a:effectLst/>
                <a:latin typeface="Söhne"/>
              </a:rPr>
              <a:t>Top-Voted Movies:</a:t>
            </a:r>
            <a:r>
              <a:rPr lang="en-US" b="0" i="0" dirty="0">
                <a:solidFill>
                  <a:srgbClr val="374151"/>
                </a:solidFill>
                <a:effectLst/>
                <a:latin typeface="Söhne"/>
              </a:rPr>
              <a:t> "The Shawshank Redemption," "The Dark Knight," and "Inception" are highlighted as the movies with the highest votes. These films have resonated with audiences and are considered classics by many.</a:t>
            </a:r>
          </a:p>
        </p:txBody>
      </p:sp>
    </p:spTree>
    <p:extLst>
      <p:ext uri="{BB962C8B-B14F-4D97-AF65-F5344CB8AC3E}">
        <p14:creationId xmlns:p14="http://schemas.microsoft.com/office/powerpoint/2010/main" val="234208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Movie Background&quot; Images – Browse 191 Stock Photos, Vectors, and Video |  Adobe Stock">
            <a:extLst>
              <a:ext uri="{FF2B5EF4-FFF2-40B4-BE49-F238E27FC236}">
                <a16:creationId xmlns:a16="http://schemas.microsoft.com/office/drawing/2014/main" id="{00E369D9-0F41-121B-B1B7-2C9A55F992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6954" y="0"/>
            <a:ext cx="1428627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448776D-CF47-DA12-8000-23C29B279D5C}"/>
              </a:ext>
            </a:extLst>
          </p:cNvPr>
          <p:cNvSpPr txBox="1"/>
          <p:nvPr/>
        </p:nvSpPr>
        <p:spPr>
          <a:xfrm>
            <a:off x="580103" y="0"/>
            <a:ext cx="6096000" cy="707886"/>
          </a:xfrm>
          <a:prstGeom prst="rect">
            <a:avLst/>
          </a:prstGeom>
          <a:noFill/>
        </p:spPr>
        <p:txBody>
          <a:bodyPr wrap="square">
            <a:spAutoFit/>
          </a:bodyPr>
          <a:lstStyle/>
          <a:p>
            <a:r>
              <a:rPr lang="en-US" sz="4000" b="1" i="1" u="sng" dirty="0">
                <a:effectLst/>
                <a:latin typeface="Söhne"/>
              </a:rPr>
              <a:t>Conclusion</a:t>
            </a:r>
            <a:endParaRPr lang="en-US" sz="4000" dirty="0"/>
          </a:p>
        </p:txBody>
      </p:sp>
      <p:sp>
        <p:nvSpPr>
          <p:cNvPr id="7" name="TextBox 6">
            <a:extLst>
              <a:ext uri="{FF2B5EF4-FFF2-40B4-BE49-F238E27FC236}">
                <a16:creationId xmlns:a16="http://schemas.microsoft.com/office/drawing/2014/main" id="{A9716853-C0BE-0C58-B83A-6554BD225243}"/>
              </a:ext>
            </a:extLst>
          </p:cNvPr>
          <p:cNvSpPr txBox="1"/>
          <p:nvPr/>
        </p:nvSpPr>
        <p:spPr>
          <a:xfrm>
            <a:off x="2519517" y="353943"/>
            <a:ext cx="9829799" cy="6555641"/>
          </a:xfrm>
          <a:prstGeom prst="rect">
            <a:avLst/>
          </a:prstGeom>
          <a:noFill/>
        </p:spPr>
        <p:txBody>
          <a:bodyPr wrap="square">
            <a:spAutoFit/>
          </a:bodyPr>
          <a:lstStyle/>
          <a:p>
            <a:endParaRPr lang="en-US" sz="2000" dirty="0"/>
          </a:p>
          <a:p>
            <a:r>
              <a:rPr lang="en-US" sz="2000" i="1" dirty="0"/>
              <a:t>In this project, we successfully collected a dataset containing information on 10,000 movies from IMDb using web scraping techniques. Through extensive Exploratory Data Analysis (EDA) and visualization, we unearthed valuable insights and relationships within the dataset. These insights included trends in movie ratings, genre popularity, and the impact of various factors on movie success.</a:t>
            </a:r>
          </a:p>
          <a:p>
            <a:endParaRPr lang="en-US" sz="2000" i="1" dirty="0"/>
          </a:p>
          <a:p>
            <a:r>
              <a:rPr lang="en-US" sz="2000" i="1" dirty="0"/>
              <a:t>To make the data more accessible and actionable, we leveraged Power BI to create interactive and insightful dashboards. These dashboards allow for easy visualization and exploration of the movie data, making it a valuable resource for decision-makers in the film industry.</a:t>
            </a:r>
          </a:p>
          <a:p>
            <a:endParaRPr lang="en-US" sz="2000" i="1" dirty="0"/>
          </a:p>
          <a:p>
            <a:r>
              <a:rPr lang="en-US" sz="2000" i="1" dirty="0"/>
              <a:t>Furthermore, we developed a movie recommendation system that empowers users to find top movies tailored to their preferences. This recommendation model takes user inputs such as release year, genre, and certification, and generates personalized movie suggestions. By deploying this model on a web page using Flask, we've made it accessible to a broader audience, enhancing the user experience and promoting movie discovery.</a:t>
            </a:r>
          </a:p>
          <a:p>
            <a:endParaRPr lang="en-US" sz="2000" i="1" dirty="0"/>
          </a:p>
          <a:p>
            <a:r>
              <a:rPr lang="en-US" sz="2000" i="1" dirty="0"/>
              <a:t>Overall, this project not only demonstrated our ability to gather, clean, and analyze data but also highlighted the practical applications of data-driven insights in the entertainment industry. It provides a powerful tool for both industry professionals and movie enthusiasts to make informed decisions and discover the best movies that align with their preferences</a:t>
            </a:r>
            <a:r>
              <a:rPr lang="en-US" dirty="0"/>
              <a:t>.</a:t>
            </a:r>
          </a:p>
        </p:txBody>
      </p:sp>
    </p:spTree>
    <p:extLst>
      <p:ext uri="{BB962C8B-B14F-4D97-AF65-F5344CB8AC3E}">
        <p14:creationId xmlns:p14="http://schemas.microsoft.com/office/powerpoint/2010/main" val="3258695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Movie Background&quot; Images – Browse 191 Stock Photos, Vectors, and Video |  Adobe Stock">
            <a:extLst>
              <a:ext uri="{FF2B5EF4-FFF2-40B4-BE49-F238E27FC236}">
                <a16:creationId xmlns:a16="http://schemas.microsoft.com/office/drawing/2014/main" id="{C55CF8A8-48BE-C2BD-B30B-55185D3425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61D62019-2FC3-32F3-C99A-3E928C6F5DC0}"/>
              </a:ext>
            </a:extLst>
          </p:cNvPr>
          <p:cNvSpPr/>
          <p:nvPr/>
        </p:nvSpPr>
        <p:spPr>
          <a:xfrm>
            <a:off x="2502228" y="1200328"/>
            <a:ext cx="3737498" cy="646331"/>
          </a:xfrm>
          <a:prstGeom prst="rect">
            <a:avLst/>
          </a:prstGeom>
          <a:noFill/>
        </p:spPr>
        <p:txBody>
          <a:bodyPr wrap="none" lIns="91440" tIns="45720" rIns="91440" bIns="45720">
            <a:spAutoFit/>
          </a:bodyPr>
          <a:lstStyle/>
          <a:p>
            <a:pPr algn="ctr"/>
            <a:r>
              <a:rPr lang="en-US" sz="3600" b="1" i="1" u="sng" cap="none" spc="0" dirty="0">
                <a:ln w="0"/>
                <a:solidFill>
                  <a:schemeClr val="tx1"/>
                </a:solidFill>
                <a:effectLst>
                  <a:outerShdw blurRad="38100" dist="19050" dir="2700000" algn="tl" rotWithShape="0">
                    <a:schemeClr val="dk1">
                      <a:alpha val="40000"/>
                    </a:schemeClr>
                  </a:outerShdw>
                </a:effectLst>
              </a:rPr>
              <a:t>Challenges Faced:-</a:t>
            </a:r>
          </a:p>
        </p:txBody>
      </p:sp>
      <p:sp>
        <p:nvSpPr>
          <p:cNvPr id="5" name="TextBox 4">
            <a:extLst>
              <a:ext uri="{FF2B5EF4-FFF2-40B4-BE49-F238E27FC236}">
                <a16:creationId xmlns:a16="http://schemas.microsoft.com/office/drawing/2014/main" id="{DAC754A0-B1F2-FE24-0D20-D97AECCA4759}"/>
              </a:ext>
            </a:extLst>
          </p:cNvPr>
          <p:cNvSpPr txBox="1"/>
          <p:nvPr/>
        </p:nvSpPr>
        <p:spPr>
          <a:xfrm>
            <a:off x="4370977" y="2044005"/>
            <a:ext cx="7821024" cy="3970318"/>
          </a:xfrm>
          <a:prstGeom prst="rect">
            <a:avLst/>
          </a:prstGeom>
          <a:noFill/>
        </p:spPr>
        <p:txBody>
          <a:bodyPr wrap="square">
            <a:spAutoFit/>
          </a:bodyPr>
          <a:lstStyle/>
          <a:p>
            <a:r>
              <a:rPr lang="en-US" b="0" i="0" dirty="0">
                <a:effectLst/>
                <a:latin typeface="Söhne"/>
              </a:rPr>
              <a:t>Web scraping IMDb for movie data was challenging due to the website's frequent updates and dynamic structure, necessitating ongoing script adjustments to maintain data collection.</a:t>
            </a:r>
          </a:p>
          <a:p>
            <a:endParaRPr lang="en-US" dirty="0">
              <a:latin typeface="Söhne"/>
            </a:endParaRPr>
          </a:p>
          <a:p>
            <a:r>
              <a:rPr lang="en-US" b="0" i="0" dirty="0">
                <a:effectLst/>
                <a:latin typeface="Söhne"/>
              </a:rPr>
              <a:t>The collected dataset often contained missing or inconsistent data, making thorough data cleaning and preprocessing vital to ensure data accuracy and reliability for analysis.</a:t>
            </a:r>
          </a:p>
          <a:p>
            <a:endParaRPr lang="en-US" dirty="0">
              <a:latin typeface="Söhne"/>
            </a:endParaRPr>
          </a:p>
          <a:p>
            <a:r>
              <a:rPr lang="en-US" b="0" i="0" dirty="0">
                <a:effectLst/>
                <a:latin typeface="Söhne"/>
              </a:rPr>
              <a:t>Designing a user-friendly web page for movie searches and recommendations, along with deploying the recommendation model using Flask, involved considerations like server hosting, scalability, and ensuring a seamless user experience, adding complexity to the project's execution.</a:t>
            </a:r>
          </a:p>
          <a:p>
            <a:endParaRPr lang="en-US" dirty="0">
              <a:solidFill>
                <a:srgbClr val="374151"/>
              </a:solidFill>
              <a:latin typeface="Söhne"/>
            </a:endParaRPr>
          </a:p>
          <a:p>
            <a:endParaRPr lang="en-US" dirty="0"/>
          </a:p>
        </p:txBody>
      </p:sp>
    </p:spTree>
    <p:extLst>
      <p:ext uri="{BB962C8B-B14F-4D97-AF65-F5344CB8AC3E}">
        <p14:creationId xmlns:p14="http://schemas.microsoft.com/office/powerpoint/2010/main" val="29542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hank You Messages: What to Write in a Thank-You Card | Hallmark Ideas &amp;  Inspiration">
            <a:extLst>
              <a:ext uri="{FF2B5EF4-FFF2-40B4-BE49-F238E27FC236}">
                <a16:creationId xmlns:a16="http://schemas.microsoft.com/office/drawing/2014/main" id="{13B2B117-7160-6A61-0FF1-1A88BC3C73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0431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Movie Background Images - Free Download on Freepik">
            <a:extLst>
              <a:ext uri="{FF2B5EF4-FFF2-40B4-BE49-F238E27FC236}">
                <a16:creationId xmlns:a16="http://schemas.microsoft.com/office/drawing/2014/main" id="{85B87AA2-A8FA-F485-0295-146194197D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B9CC731-179C-8F72-BA78-5169B69AFA80}"/>
              </a:ext>
            </a:extLst>
          </p:cNvPr>
          <p:cNvSpPr txBox="1"/>
          <p:nvPr/>
        </p:nvSpPr>
        <p:spPr>
          <a:xfrm>
            <a:off x="463346" y="811341"/>
            <a:ext cx="6201696" cy="707886"/>
          </a:xfrm>
          <a:prstGeom prst="rect">
            <a:avLst/>
          </a:prstGeom>
          <a:noFill/>
        </p:spPr>
        <p:txBody>
          <a:bodyPr wrap="square">
            <a:spAutoFit/>
          </a:bodyPr>
          <a:lstStyle/>
          <a:p>
            <a:r>
              <a:rPr lang="en-US" sz="4000" b="1" i="1" dirty="0">
                <a:solidFill>
                  <a:schemeClr val="bg1"/>
                </a:solidFill>
              </a:rPr>
              <a:t>Primary Objective</a:t>
            </a:r>
          </a:p>
        </p:txBody>
      </p:sp>
      <p:sp>
        <p:nvSpPr>
          <p:cNvPr id="8" name="Rectangle 7">
            <a:extLst>
              <a:ext uri="{FF2B5EF4-FFF2-40B4-BE49-F238E27FC236}">
                <a16:creationId xmlns:a16="http://schemas.microsoft.com/office/drawing/2014/main" id="{FAB8C447-EE89-731B-2F9C-868F9AB0D6A1}"/>
              </a:ext>
            </a:extLst>
          </p:cNvPr>
          <p:cNvSpPr/>
          <p:nvPr/>
        </p:nvSpPr>
        <p:spPr>
          <a:xfrm>
            <a:off x="3945194" y="1905506"/>
            <a:ext cx="7879080" cy="3046988"/>
          </a:xfrm>
          <a:prstGeom prst="rect">
            <a:avLst/>
          </a:prstGeom>
          <a:noFill/>
        </p:spPr>
        <p:txBody>
          <a:bodyPr wrap="square" lIns="91440" tIns="45720" rIns="91440" bIns="45720">
            <a:spAutoFit/>
          </a:bodyPr>
          <a:lstStyle/>
          <a:p>
            <a:pPr algn="ctr"/>
            <a:r>
              <a:rPr lang="en-US" sz="2400" b="0" i="0" dirty="0">
                <a:solidFill>
                  <a:schemeClr val="bg1"/>
                </a:solidFill>
                <a:effectLst/>
                <a:latin typeface="Söhne"/>
              </a:rPr>
              <a:t>we aim to collect data on the top-rated movies from IMDb using web scraping techniques. We will then proceed to clean and preprocess this data for analysis. Subsequently, we will conduct Exploratory Data Analysis (EDA) to gain insights from the dataset. Finally, we will use the insights obtained to develop a movie recommendation system and create a web page to facilitate user movie searches based on their preferences.</a:t>
            </a:r>
            <a:endParaRPr lang="en-US" sz="2400" b="0" cap="none" spc="0" dirty="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293045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Movie Background Images - Free Download on Freepik">
            <a:extLst>
              <a:ext uri="{FF2B5EF4-FFF2-40B4-BE49-F238E27FC236}">
                <a16:creationId xmlns:a16="http://schemas.microsoft.com/office/drawing/2014/main" id="{ABFB215D-6EAB-BD13-C39C-B404FF04AD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44" y="0"/>
            <a:ext cx="12180868"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EE872756-B8C9-1E7D-27B5-306A16381D5C}"/>
              </a:ext>
            </a:extLst>
          </p:cNvPr>
          <p:cNvGrpSpPr/>
          <p:nvPr/>
        </p:nvGrpSpPr>
        <p:grpSpPr>
          <a:xfrm>
            <a:off x="2524269" y="1017302"/>
            <a:ext cx="5628867" cy="936532"/>
            <a:chOff x="653426" y="0"/>
            <a:chExt cx="5628867" cy="936532"/>
          </a:xfrm>
          <a:solidFill>
            <a:srgbClr val="00B0F0"/>
          </a:solidFill>
          <a:scene3d>
            <a:camera prst="orthographicFront"/>
            <a:lightRig rig="flat" dir="t"/>
          </a:scene3d>
        </p:grpSpPr>
        <p:sp>
          <p:nvSpPr>
            <p:cNvPr id="4" name="Rectangle: Rounded Corners 3">
              <a:extLst>
                <a:ext uri="{FF2B5EF4-FFF2-40B4-BE49-F238E27FC236}">
                  <a16:creationId xmlns:a16="http://schemas.microsoft.com/office/drawing/2014/main" id="{76BD0578-D173-6898-B646-9518FCEA5620}"/>
                </a:ext>
              </a:extLst>
            </p:cNvPr>
            <p:cNvSpPr/>
            <p:nvPr/>
          </p:nvSpPr>
          <p:spPr>
            <a:xfrm>
              <a:off x="653426" y="0"/>
              <a:ext cx="5628867" cy="936532"/>
            </a:xfrm>
            <a:prstGeom prst="roundRect">
              <a:avLst>
                <a:gd name="adj" fmla="val 10000"/>
              </a:avLst>
            </a:prstGeom>
            <a:grpFill/>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en-US"/>
            </a:p>
          </p:txBody>
        </p:sp>
        <p:sp>
          <p:nvSpPr>
            <p:cNvPr id="5" name="Rectangle: Rounded Corners 4">
              <a:extLst>
                <a:ext uri="{FF2B5EF4-FFF2-40B4-BE49-F238E27FC236}">
                  <a16:creationId xmlns:a16="http://schemas.microsoft.com/office/drawing/2014/main" id="{93C4E885-58DD-6D63-F02D-D7D266A0446F}"/>
                </a:ext>
              </a:extLst>
            </p:cNvPr>
            <p:cNvSpPr txBox="1"/>
            <p:nvPr/>
          </p:nvSpPr>
          <p:spPr>
            <a:xfrm>
              <a:off x="680856" y="27430"/>
              <a:ext cx="4689759" cy="881672"/>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a:t>Web Scrapping </a:t>
              </a:r>
              <a:r>
                <a:rPr lang="en-US" sz="2400" kern="1200" dirty="0"/>
                <a:t>– Retrieving the data from IMBD Website</a:t>
              </a:r>
              <a:endParaRPr lang="en-IN" sz="2400" kern="1200" dirty="0"/>
            </a:p>
          </p:txBody>
        </p:sp>
      </p:grpSp>
      <p:grpSp>
        <p:nvGrpSpPr>
          <p:cNvPr id="6" name="Group 5">
            <a:extLst>
              <a:ext uri="{FF2B5EF4-FFF2-40B4-BE49-F238E27FC236}">
                <a16:creationId xmlns:a16="http://schemas.microsoft.com/office/drawing/2014/main" id="{0A832922-9F69-25F9-D2EA-0052508DCEFD}"/>
              </a:ext>
            </a:extLst>
          </p:cNvPr>
          <p:cNvGrpSpPr/>
          <p:nvPr/>
        </p:nvGrpSpPr>
        <p:grpSpPr>
          <a:xfrm>
            <a:off x="5177889" y="4508840"/>
            <a:ext cx="5628867" cy="936532"/>
            <a:chOff x="653426" y="0"/>
            <a:chExt cx="5628867" cy="936532"/>
          </a:xfrm>
          <a:solidFill>
            <a:srgbClr val="00B0F0"/>
          </a:solidFill>
          <a:scene3d>
            <a:camera prst="orthographicFront"/>
            <a:lightRig rig="flat" dir="t"/>
          </a:scene3d>
        </p:grpSpPr>
        <p:sp>
          <p:nvSpPr>
            <p:cNvPr id="7" name="Rectangle: Rounded Corners 6">
              <a:extLst>
                <a:ext uri="{FF2B5EF4-FFF2-40B4-BE49-F238E27FC236}">
                  <a16:creationId xmlns:a16="http://schemas.microsoft.com/office/drawing/2014/main" id="{4CC24A1F-25C5-07BB-8C0D-2217121626C0}"/>
                </a:ext>
              </a:extLst>
            </p:cNvPr>
            <p:cNvSpPr/>
            <p:nvPr/>
          </p:nvSpPr>
          <p:spPr>
            <a:xfrm>
              <a:off x="653426" y="0"/>
              <a:ext cx="5628867" cy="936532"/>
            </a:xfrm>
            <a:prstGeom prst="roundRect">
              <a:avLst>
                <a:gd name="adj" fmla="val 10000"/>
              </a:avLst>
            </a:prstGeom>
            <a:grpFill/>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en-US"/>
            </a:p>
          </p:txBody>
        </p:sp>
        <p:sp>
          <p:nvSpPr>
            <p:cNvPr id="8" name="Rectangle: Rounded Corners 4">
              <a:extLst>
                <a:ext uri="{FF2B5EF4-FFF2-40B4-BE49-F238E27FC236}">
                  <a16:creationId xmlns:a16="http://schemas.microsoft.com/office/drawing/2014/main" id="{BB097067-79E1-7C37-DDEB-CF6817A47A0C}"/>
                </a:ext>
              </a:extLst>
            </p:cNvPr>
            <p:cNvSpPr txBox="1"/>
            <p:nvPr/>
          </p:nvSpPr>
          <p:spPr>
            <a:xfrm>
              <a:off x="680856" y="27430"/>
              <a:ext cx="5162797" cy="881672"/>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a:t>Web Page</a:t>
              </a:r>
              <a:r>
                <a:rPr lang="en-US" sz="2400" kern="1200" dirty="0"/>
                <a:t> – Apply </a:t>
              </a:r>
              <a:r>
                <a:rPr lang="en-IN" sz="2400" dirty="0"/>
                <a:t>Movie Recommendation Model  on Web Page</a:t>
              </a:r>
              <a:endParaRPr lang="en-IN" sz="2400" kern="1200" dirty="0"/>
            </a:p>
          </p:txBody>
        </p:sp>
      </p:grpSp>
      <p:grpSp>
        <p:nvGrpSpPr>
          <p:cNvPr id="9" name="Group 8">
            <a:extLst>
              <a:ext uri="{FF2B5EF4-FFF2-40B4-BE49-F238E27FC236}">
                <a16:creationId xmlns:a16="http://schemas.microsoft.com/office/drawing/2014/main" id="{40F8B8C3-CB11-A8A0-18F9-FAA293146233}"/>
              </a:ext>
            </a:extLst>
          </p:cNvPr>
          <p:cNvGrpSpPr/>
          <p:nvPr/>
        </p:nvGrpSpPr>
        <p:grpSpPr>
          <a:xfrm>
            <a:off x="4282693" y="3350361"/>
            <a:ext cx="5628867" cy="936532"/>
            <a:chOff x="653426" y="0"/>
            <a:chExt cx="5628867" cy="936532"/>
          </a:xfrm>
          <a:solidFill>
            <a:srgbClr val="00B0F0"/>
          </a:solidFill>
          <a:scene3d>
            <a:camera prst="orthographicFront"/>
            <a:lightRig rig="flat" dir="t"/>
          </a:scene3d>
        </p:grpSpPr>
        <p:sp>
          <p:nvSpPr>
            <p:cNvPr id="10" name="Rectangle: Rounded Corners 9">
              <a:extLst>
                <a:ext uri="{FF2B5EF4-FFF2-40B4-BE49-F238E27FC236}">
                  <a16:creationId xmlns:a16="http://schemas.microsoft.com/office/drawing/2014/main" id="{59728270-C928-0352-A757-F2F24E9C8037}"/>
                </a:ext>
              </a:extLst>
            </p:cNvPr>
            <p:cNvSpPr/>
            <p:nvPr/>
          </p:nvSpPr>
          <p:spPr>
            <a:xfrm>
              <a:off x="653426" y="0"/>
              <a:ext cx="5628867" cy="936532"/>
            </a:xfrm>
            <a:prstGeom prst="roundRect">
              <a:avLst>
                <a:gd name="adj" fmla="val 10000"/>
              </a:avLst>
            </a:prstGeom>
            <a:grpFill/>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en-US"/>
            </a:p>
          </p:txBody>
        </p:sp>
        <p:sp>
          <p:nvSpPr>
            <p:cNvPr id="11" name="Rectangle: Rounded Corners 4">
              <a:extLst>
                <a:ext uri="{FF2B5EF4-FFF2-40B4-BE49-F238E27FC236}">
                  <a16:creationId xmlns:a16="http://schemas.microsoft.com/office/drawing/2014/main" id="{AEAAC302-D6B5-43C5-6B44-1777AFFA5785}"/>
                </a:ext>
              </a:extLst>
            </p:cNvPr>
            <p:cNvSpPr txBox="1"/>
            <p:nvPr/>
          </p:nvSpPr>
          <p:spPr>
            <a:xfrm>
              <a:off x="680856" y="27430"/>
              <a:ext cx="4678163" cy="881672"/>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r>
                <a:rPr lang="en-IN" sz="2400" dirty="0"/>
                <a:t>Movie Recommendation Model Creation</a:t>
              </a:r>
            </a:p>
          </p:txBody>
        </p:sp>
      </p:grpSp>
      <p:grpSp>
        <p:nvGrpSpPr>
          <p:cNvPr id="12" name="Group 11">
            <a:extLst>
              <a:ext uri="{FF2B5EF4-FFF2-40B4-BE49-F238E27FC236}">
                <a16:creationId xmlns:a16="http://schemas.microsoft.com/office/drawing/2014/main" id="{5E0BB208-7ACF-4251-91B0-471CFF1B623C}"/>
              </a:ext>
            </a:extLst>
          </p:cNvPr>
          <p:cNvGrpSpPr/>
          <p:nvPr/>
        </p:nvGrpSpPr>
        <p:grpSpPr>
          <a:xfrm>
            <a:off x="3442599" y="2191882"/>
            <a:ext cx="5628867" cy="936532"/>
            <a:chOff x="653426" y="0"/>
            <a:chExt cx="5628867" cy="936532"/>
          </a:xfrm>
          <a:solidFill>
            <a:srgbClr val="00B0F0"/>
          </a:solidFill>
          <a:scene3d>
            <a:camera prst="orthographicFront"/>
            <a:lightRig rig="flat" dir="t"/>
          </a:scene3d>
        </p:grpSpPr>
        <p:sp>
          <p:nvSpPr>
            <p:cNvPr id="13" name="Rectangle: Rounded Corners 12">
              <a:extLst>
                <a:ext uri="{FF2B5EF4-FFF2-40B4-BE49-F238E27FC236}">
                  <a16:creationId xmlns:a16="http://schemas.microsoft.com/office/drawing/2014/main" id="{11A8FEAA-3A0A-E8DA-018B-0E4D402F1829}"/>
                </a:ext>
              </a:extLst>
            </p:cNvPr>
            <p:cNvSpPr/>
            <p:nvPr/>
          </p:nvSpPr>
          <p:spPr>
            <a:xfrm>
              <a:off x="653426" y="0"/>
              <a:ext cx="5628867" cy="936532"/>
            </a:xfrm>
            <a:prstGeom prst="roundRect">
              <a:avLst>
                <a:gd name="adj" fmla="val 10000"/>
              </a:avLst>
            </a:prstGeom>
            <a:grpFill/>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en-US"/>
            </a:p>
          </p:txBody>
        </p:sp>
        <p:sp>
          <p:nvSpPr>
            <p:cNvPr id="14" name="Rectangle: Rounded Corners 4">
              <a:extLst>
                <a:ext uri="{FF2B5EF4-FFF2-40B4-BE49-F238E27FC236}">
                  <a16:creationId xmlns:a16="http://schemas.microsoft.com/office/drawing/2014/main" id="{5D3896CD-398E-0C23-C777-2BA4CBB99EB7}"/>
                </a:ext>
              </a:extLst>
            </p:cNvPr>
            <p:cNvSpPr txBox="1"/>
            <p:nvPr/>
          </p:nvSpPr>
          <p:spPr>
            <a:xfrm>
              <a:off x="680856" y="27430"/>
              <a:ext cx="4678163" cy="881672"/>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defTabSz="1066800">
                <a:lnSpc>
                  <a:spcPct val="90000"/>
                </a:lnSpc>
                <a:spcBef>
                  <a:spcPct val="0"/>
                </a:spcBef>
                <a:spcAft>
                  <a:spcPct val="35000"/>
                </a:spcAft>
              </a:pPr>
              <a:endParaRPr lang="en-IN" sz="2400" dirty="0"/>
            </a:p>
            <a:p>
              <a:pPr defTabSz="1066800">
                <a:lnSpc>
                  <a:spcPct val="90000"/>
                </a:lnSpc>
                <a:spcBef>
                  <a:spcPct val="0"/>
                </a:spcBef>
                <a:spcAft>
                  <a:spcPct val="35000"/>
                </a:spcAft>
              </a:pPr>
              <a:r>
                <a:rPr lang="en-IN" sz="2400" dirty="0"/>
                <a:t>EDA Analysis</a:t>
              </a:r>
              <a:r>
                <a:rPr lang="en-US" sz="2400" kern="1200" dirty="0"/>
                <a:t> – Data Cleaning , Manipulation &amp; EDA Analysis</a:t>
              </a:r>
              <a:r>
                <a:rPr lang="en-IN" sz="2400" dirty="0"/>
                <a:t> </a:t>
              </a:r>
            </a:p>
            <a:p>
              <a:pPr marL="0" lvl="0" indent="0" algn="l" defTabSz="1066800">
                <a:lnSpc>
                  <a:spcPct val="90000"/>
                </a:lnSpc>
                <a:spcBef>
                  <a:spcPct val="0"/>
                </a:spcBef>
                <a:spcAft>
                  <a:spcPct val="35000"/>
                </a:spcAft>
                <a:buNone/>
              </a:pPr>
              <a:endParaRPr lang="en-IN" sz="2400" kern="1200" dirty="0"/>
            </a:p>
          </p:txBody>
        </p:sp>
      </p:grpSp>
      <p:sp>
        <p:nvSpPr>
          <p:cNvPr id="16" name="TextBox 15">
            <a:extLst>
              <a:ext uri="{FF2B5EF4-FFF2-40B4-BE49-F238E27FC236}">
                <a16:creationId xmlns:a16="http://schemas.microsoft.com/office/drawing/2014/main" id="{DF398E1A-0662-0B03-C3FF-42FE83951444}"/>
              </a:ext>
            </a:extLst>
          </p:cNvPr>
          <p:cNvSpPr txBox="1"/>
          <p:nvPr/>
        </p:nvSpPr>
        <p:spPr>
          <a:xfrm>
            <a:off x="184748" y="213417"/>
            <a:ext cx="7226708" cy="584775"/>
          </a:xfrm>
          <a:prstGeom prst="rect">
            <a:avLst/>
          </a:prstGeom>
          <a:noFill/>
        </p:spPr>
        <p:txBody>
          <a:bodyPr wrap="square">
            <a:spAutoFit/>
          </a:bodyPr>
          <a:lstStyle/>
          <a:p>
            <a:r>
              <a:rPr lang="en-US" sz="3200" b="1" i="1" u="sng" dirty="0">
                <a:solidFill>
                  <a:schemeClr val="bg1"/>
                </a:solidFill>
              </a:rPr>
              <a:t>OUR APPROACH FOR THE PROJECT</a:t>
            </a:r>
            <a:endParaRPr lang="en-US" sz="3200" i="1" u="sng" dirty="0">
              <a:solidFill>
                <a:schemeClr val="bg1"/>
              </a:solidFill>
            </a:endParaRPr>
          </a:p>
        </p:txBody>
      </p:sp>
      <p:grpSp>
        <p:nvGrpSpPr>
          <p:cNvPr id="17" name="Group 16">
            <a:extLst>
              <a:ext uri="{FF2B5EF4-FFF2-40B4-BE49-F238E27FC236}">
                <a16:creationId xmlns:a16="http://schemas.microsoft.com/office/drawing/2014/main" id="{DB671939-A68B-9D2B-9FA8-71E69A725D8A}"/>
              </a:ext>
            </a:extLst>
          </p:cNvPr>
          <p:cNvGrpSpPr/>
          <p:nvPr/>
        </p:nvGrpSpPr>
        <p:grpSpPr>
          <a:xfrm>
            <a:off x="7429920" y="1824197"/>
            <a:ext cx="829040" cy="552182"/>
            <a:chOff x="5186369" y="987960"/>
            <a:chExt cx="829040" cy="552182"/>
          </a:xfrm>
          <a:scene3d>
            <a:camera prst="orthographicFront"/>
            <a:lightRig rig="threePt" dir="t">
              <a:rot lat="0" lon="0" rev="7500000"/>
            </a:lightRig>
          </a:scene3d>
        </p:grpSpPr>
        <p:sp>
          <p:nvSpPr>
            <p:cNvPr id="18" name="Arrow: Down 17">
              <a:extLst>
                <a:ext uri="{FF2B5EF4-FFF2-40B4-BE49-F238E27FC236}">
                  <a16:creationId xmlns:a16="http://schemas.microsoft.com/office/drawing/2014/main" id="{F0FC4942-028D-7D34-CFB1-9CE4898F7D73}"/>
                </a:ext>
              </a:extLst>
            </p:cNvPr>
            <p:cNvSpPr/>
            <p:nvPr/>
          </p:nvSpPr>
          <p:spPr>
            <a:xfrm>
              <a:off x="5186369" y="987960"/>
              <a:ext cx="829040" cy="552182"/>
            </a:xfrm>
            <a:prstGeom prst="downArrow">
              <a:avLst>
                <a:gd name="adj1" fmla="val 55000"/>
                <a:gd name="adj2" fmla="val 45000"/>
              </a:avLst>
            </a:prstGeom>
            <a:sp3d z="152400" extrusionH="63500" prstMaterial="dkEdge">
              <a:bevelT w="125400" h="36350" prst="relaxedInset"/>
              <a:contourClr>
                <a:schemeClr val="bg1"/>
              </a:contourClr>
            </a:sp3d>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19" name="Arrow: Down 4">
              <a:extLst>
                <a:ext uri="{FF2B5EF4-FFF2-40B4-BE49-F238E27FC236}">
                  <a16:creationId xmlns:a16="http://schemas.microsoft.com/office/drawing/2014/main" id="{D9EA3BC6-79B5-1287-FB58-1C540AE49BC8}"/>
                </a:ext>
              </a:extLst>
            </p:cNvPr>
            <p:cNvSpPr txBox="1"/>
            <p:nvPr/>
          </p:nvSpPr>
          <p:spPr>
            <a:xfrm>
              <a:off x="5372903" y="987960"/>
              <a:ext cx="455972" cy="415517"/>
            </a:xfrm>
            <a:prstGeom prst="rect">
              <a:avLst/>
            </a:prstGeom>
            <a:sp3d z="152400"/>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IN" sz="2600" kern="1200"/>
            </a:p>
          </p:txBody>
        </p:sp>
      </p:grpSp>
      <p:grpSp>
        <p:nvGrpSpPr>
          <p:cNvPr id="20" name="Group 19">
            <a:extLst>
              <a:ext uri="{FF2B5EF4-FFF2-40B4-BE49-F238E27FC236}">
                <a16:creationId xmlns:a16="http://schemas.microsoft.com/office/drawing/2014/main" id="{05129873-809C-8E91-95F1-6C86ACFFDFA3}"/>
              </a:ext>
            </a:extLst>
          </p:cNvPr>
          <p:cNvGrpSpPr/>
          <p:nvPr/>
        </p:nvGrpSpPr>
        <p:grpSpPr>
          <a:xfrm>
            <a:off x="8297810" y="3006455"/>
            <a:ext cx="829040" cy="552182"/>
            <a:chOff x="5186369" y="987960"/>
            <a:chExt cx="829040" cy="552182"/>
          </a:xfrm>
          <a:scene3d>
            <a:camera prst="orthographicFront"/>
            <a:lightRig rig="threePt" dir="t">
              <a:rot lat="0" lon="0" rev="7500000"/>
            </a:lightRig>
          </a:scene3d>
        </p:grpSpPr>
        <p:sp>
          <p:nvSpPr>
            <p:cNvPr id="21" name="Arrow: Down 20">
              <a:extLst>
                <a:ext uri="{FF2B5EF4-FFF2-40B4-BE49-F238E27FC236}">
                  <a16:creationId xmlns:a16="http://schemas.microsoft.com/office/drawing/2014/main" id="{52E33A7F-A617-9969-7DC1-419DA1EF397B}"/>
                </a:ext>
              </a:extLst>
            </p:cNvPr>
            <p:cNvSpPr/>
            <p:nvPr/>
          </p:nvSpPr>
          <p:spPr>
            <a:xfrm>
              <a:off x="5186369" y="987960"/>
              <a:ext cx="829040" cy="552182"/>
            </a:xfrm>
            <a:prstGeom prst="downArrow">
              <a:avLst>
                <a:gd name="adj1" fmla="val 55000"/>
                <a:gd name="adj2" fmla="val 45000"/>
              </a:avLst>
            </a:prstGeom>
            <a:sp3d z="152400" extrusionH="63500" prstMaterial="dkEdge">
              <a:bevelT w="125400" h="36350" prst="relaxedInset"/>
              <a:contourClr>
                <a:schemeClr val="bg1"/>
              </a:contourClr>
            </a:sp3d>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22" name="Arrow: Down 4">
              <a:extLst>
                <a:ext uri="{FF2B5EF4-FFF2-40B4-BE49-F238E27FC236}">
                  <a16:creationId xmlns:a16="http://schemas.microsoft.com/office/drawing/2014/main" id="{2F330287-D80F-97B7-856A-1BBAAAC536E5}"/>
                </a:ext>
              </a:extLst>
            </p:cNvPr>
            <p:cNvSpPr txBox="1"/>
            <p:nvPr/>
          </p:nvSpPr>
          <p:spPr>
            <a:xfrm>
              <a:off x="5372903" y="987960"/>
              <a:ext cx="455972" cy="415517"/>
            </a:xfrm>
            <a:prstGeom prst="rect">
              <a:avLst/>
            </a:prstGeom>
            <a:sp3d z="152400"/>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IN" sz="2600" kern="1200"/>
            </a:p>
          </p:txBody>
        </p:sp>
      </p:grpSp>
      <p:grpSp>
        <p:nvGrpSpPr>
          <p:cNvPr id="23" name="Group 22">
            <a:extLst>
              <a:ext uri="{FF2B5EF4-FFF2-40B4-BE49-F238E27FC236}">
                <a16:creationId xmlns:a16="http://schemas.microsoft.com/office/drawing/2014/main" id="{6C69A93D-3B15-1261-94AE-D4BC87C2A012}"/>
              </a:ext>
            </a:extLst>
          </p:cNvPr>
          <p:cNvGrpSpPr/>
          <p:nvPr/>
        </p:nvGrpSpPr>
        <p:grpSpPr>
          <a:xfrm>
            <a:off x="9151802" y="4121776"/>
            <a:ext cx="829040" cy="552182"/>
            <a:chOff x="5186369" y="987960"/>
            <a:chExt cx="829040" cy="552182"/>
          </a:xfrm>
          <a:scene3d>
            <a:camera prst="orthographicFront"/>
            <a:lightRig rig="threePt" dir="t">
              <a:rot lat="0" lon="0" rev="7500000"/>
            </a:lightRig>
          </a:scene3d>
        </p:grpSpPr>
        <p:sp>
          <p:nvSpPr>
            <p:cNvPr id="24" name="Arrow: Down 23">
              <a:extLst>
                <a:ext uri="{FF2B5EF4-FFF2-40B4-BE49-F238E27FC236}">
                  <a16:creationId xmlns:a16="http://schemas.microsoft.com/office/drawing/2014/main" id="{DB714661-00F4-95A8-D58D-E6D4F3DC2170}"/>
                </a:ext>
              </a:extLst>
            </p:cNvPr>
            <p:cNvSpPr/>
            <p:nvPr/>
          </p:nvSpPr>
          <p:spPr>
            <a:xfrm>
              <a:off x="5186369" y="987960"/>
              <a:ext cx="829040" cy="552182"/>
            </a:xfrm>
            <a:prstGeom prst="downArrow">
              <a:avLst>
                <a:gd name="adj1" fmla="val 55000"/>
                <a:gd name="adj2" fmla="val 45000"/>
              </a:avLst>
            </a:prstGeom>
            <a:sp3d z="152400" extrusionH="63500" prstMaterial="dkEdge">
              <a:bevelT w="125400" h="36350" prst="relaxedInset"/>
              <a:contourClr>
                <a:schemeClr val="bg1"/>
              </a:contourClr>
            </a:sp3d>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25" name="Arrow: Down 4">
              <a:extLst>
                <a:ext uri="{FF2B5EF4-FFF2-40B4-BE49-F238E27FC236}">
                  <a16:creationId xmlns:a16="http://schemas.microsoft.com/office/drawing/2014/main" id="{4B107FC6-486A-DB75-D3EA-15B5E8A3819F}"/>
                </a:ext>
              </a:extLst>
            </p:cNvPr>
            <p:cNvSpPr txBox="1"/>
            <p:nvPr/>
          </p:nvSpPr>
          <p:spPr>
            <a:xfrm>
              <a:off x="5372903" y="987960"/>
              <a:ext cx="455972" cy="415517"/>
            </a:xfrm>
            <a:prstGeom prst="rect">
              <a:avLst/>
            </a:prstGeom>
            <a:sp3d z="152400"/>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IN" sz="2600" kern="1200"/>
            </a:p>
          </p:txBody>
        </p:sp>
      </p:grpSp>
    </p:spTree>
    <p:extLst>
      <p:ext uri="{BB962C8B-B14F-4D97-AF65-F5344CB8AC3E}">
        <p14:creationId xmlns:p14="http://schemas.microsoft.com/office/powerpoint/2010/main" val="1606054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Movie Background Images - Free Download on Freepik">
            <a:extLst>
              <a:ext uri="{FF2B5EF4-FFF2-40B4-BE49-F238E27FC236}">
                <a16:creationId xmlns:a16="http://schemas.microsoft.com/office/drawing/2014/main" id="{E3BF3058-C3A5-50B0-A236-0938F366AB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45" y="0"/>
            <a:ext cx="12180868"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9D0701CD-4977-B6B0-18FE-3D1C21677091}"/>
              </a:ext>
            </a:extLst>
          </p:cNvPr>
          <p:cNvSpPr/>
          <p:nvPr/>
        </p:nvSpPr>
        <p:spPr>
          <a:xfrm>
            <a:off x="4470459" y="0"/>
            <a:ext cx="3267241" cy="707886"/>
          </a:xfrm>
          <a:prstGeom prst="rect">
            <a:avLst/>
          </a:prstGeom>
          <a:noFill/>
        </p:spPr>
        <p:txBody>
          <a:bodyPr wrap="none" lIns="91440" tIns="45720" rIns="91440" bIns="45720">
            <a:spAutoFit/>
          </a:bodyPr>
          <a:lstStyle/>
          <a:p>
            <a:pPr algn="ctr"/>
            <a:r>
              <a:rPr lang="en-US" sz="4000" b="1" i="1" u="sng" dirty="0">
                <a:ln w="0"/>
                <a:solidFill>
                  <a:schemeClr val="bg1"/>
                </a:solidFill>
                <a:effectLst>
                  <a:outerShdw blurRad="38100" dist="19050" dir="2700000" algn="tl" rotWithShape="0">
                    <a:schemeClr val="dk1">
                      <a:alpha val="40000"/>
                    </a:schemeClr>
                  </a:outerShdw>
                </a:effectLst>
              </a:rPr>
              <a:t>Project Phases</a:t>
            </a:r>
            <a:endParaRPr lang="en-US" sz="4000" b="1" i="1" u="sng" cap="none" spc="0" dirty="0">
              <a:ln w="0"/>
              <a:solidFill>
                <a:schemeClr val="bg1"/>
              </a:solidFill>
              <a:effectLst>
                <a:outerShdw blurRad="38100" dist="19050" dir="2700000" algn="tl" rotWithShape="0">
                  <a:schemeClr val="dk1">
                    <a:alpha val="40000"/>
                  </a:schemeClr>
                </a:outerShdw>
              </a:effectLst>
            </a:endParaRPr>
          </a:p>
        </p:txBody>
      </p:sp>
      <p:sp>
        <p:nvSpPr>
          <p:cNvPr id="5" name="TextBox 4">
            <a:extLst>
              <a:ext uri="{FF2B5EF4-FFF2-40B4-BE49-F238E27FC236}">
                <a16:creationId xmlns:a16="http://schemas.microsoft.com/office/drawing/2014/main" id="{DBE8E468-FA3A-39D9-DC20-20495498CBA4}"/>
              </a:ext>
            </a:extLst>
          </p:cNvPr>
          <p:cNvSpPr txBox="1"/>
          <p:nvPr/>
        </p:nvSpPr>
        <p:spPr>
          <a:xfrm>
            <a:off x="147484" y="996564"/>
            <a:ext cx="6194322" cy="461665"/>
          </a:xfrm>
          <a:prstGeom prst="rect">
            <a:avLst/>
          </a:prstGeom>
          <a:noFill/>
        </p:spPr>
        <p:txBody>
          <a:bodyPr wrap="square">
            <a:spAutoFit/>
          </a:bodyPr>
          <a:lstStyle/>
          <a:p>
            <a:r>
              <a:rPr lang="en-US" sz="2400" b="1" i="1" u="sng" dirty="0">
                <a:solidFill>
                  <a:schemeClr val="bg1"/>
                </a:solidFill>
                <a:effectLst/>
                <a:latin typeface="Söhne"/>
              </a:rPr>
              <a:t>Data Collection</a:t>
            </a:r>
            <a:r>
              <a:rPr lang="en-US" sz="2400" b="1" u="sng" dirty="0">
                <a:solidFill>
                  <a:schemeClr val="bg1"/>
                </a:solidFill>
                <a:latin typeface="Söhne"/>
              </a:rPr>
              <a:t>:-</a:t>
            </a:r>
            <a:endParaRPr lang="en-US" dirty="0"/>
          </a:p>
        </p:txBody>
      </p:sp>
      <p:sp>
        <p:nvSpPr>
          <p:cNvPr id="7" name="TextBox 6">
            <a:extLst>
              <a:ext uri="{FF2B5EF4-FFF2-40B4-BE49-F238E27FC236}">
                <a16:creationId xmlns:a16="http://schemas.microsoft.com/office/drawing/2014/main" id="{C77CD878-68A4-0097-A0ED-83EF18FA5C7C}"/>
              </a:ext>
            </a:extLst>
          </p:cNvPr>
          <p:cNvSpPr txBox="1"/>
          <p:nvPr/>
        </p:nvSpPr>
        <p:spPr>
          <a:xfrm>
            <a:off x="3687095" y="1603709"/>
            <a:ext cx="6592529" cy="1323439"/>
          </a:xfrm>
          <a:prstGeom prst="rect">
            <a:avLst/>
          </a:prstGeom>
          <a:noFill/>
        </p:spPr>
        <p:txBody>
          <a:bodyPr wrap="square">
            <a:spAutoFit/>
          </a:bodyPr>
          <a:lstStyle/>
          <a:p>
            <a:pPr algn="l">
              <a:buFont typeface="Arial" panose="020B0604020202020204" pitchFamily="34" charset="0"/>
              <a:buChar char="•"/>
            </a:pPr>
            <a:r>
              <a:rPr lang="en-US" sz="2000" b="1" i="0" dirty="0">
                <a:solidFill>
                  <a:schemeClr val="bg1"/>
                </a:solidFill>
                <a:effectLst/>
                <a:latin typeface="Söhne"/>
              </a:rPr>
              <a:t>Utilize web scraping libraries (e.g., Beautiful Soup,) to extract information on top-rated movies from IMDb.</a:t>
            </a:r>
          </a:p>
          <a:p>
            <a:pPr algn="l">
              <a:buFont typeface="Arial" panose="020B0604020202020204" pitchFamily="34" charset="0"/>
              <a:buChar char="•"/>
            </a:pPr>
            <a:r>
              <a:rPr lang="en-US" sz="2000" b="1" i="0" dirty="0">
                <a:solidFill>
                  <a:schemeClr val="bg1"/>
                </a:solidFill>
                <a:effectLst/>
                <a:latin typeface="Söhne"/>
              </a:rPr>
              <a:t>Collect data on movie titles, ratings, genres, release dates, and other relevant attributes</a:t>
            </a:r>
            <a:r>
              <a:rPr lang="en-US" b="1" i="0" dirty="0">
                <a:solidFill>
                  <a:srgbClr val="374151"/>
                </a:solidFill>
                <a:effectLst/>
                <a:latin typeface="Söhne"/>
              </a:rPr>
              <a:t>.</a:t>
            </a:r>
          </a:p>
        </p:txBody>
      </p:sp>
      <p:sp>
        <p:nvSpPr>
          <p:cNvPr id="9" name="TextBox 8">
            <a:extLst>
              <a:ext uri="{FF2B5EF4-FFF2-40B4-BE49-F238E27FC236}">
                <a16:creationId xmlns:a16="http://schemas.microsoft.com/office/drawing/2014/main" id="{A27AF7A5-679C-E2CA-7AF2-C8FE701F279C}"/>
              </a:ext>
            </a:extLst>
          </p:cNvPr>
          <p:cNvSpPr txBox="1"/>
          <p:nvPr/>
        </p:nvSpPr>
        <p:spPr>
          <a:xfrm>
            <a:off x="147484" y="2967335"/>
            <a:ext cx="6164826" cy="461665"/>
          </a:xfrm>
          <a:prstGeom prst="rect">
            <a:avLst/>
          </a:prstGeom>
          <a:noFill/>
        </p:spPr>
        <p:txBody>
          <a:bodyPr wrap="square">
            <a:spAutoFit/>
          </a:bodyPr>
          <a:lstStyle/>
          <a:p>
            <a:r>
              <a:rPr lang="en-US" sz="2400" b="1" i="1" u="sng" dirty="0">
                <a:solidFill>
                  <a:schemeClr val="bg1"/>
                </a:solidFill>
                <a:effectLst/>
                <a:latin typeface="Söhne"/>
              </a:rPr>
              <a:t>Data Cleaning and Preprocessing</a:t>
            </a:r>
            <a:r>
              <a:rPr lang="en-US" sz="2400" b="1" u="sng" dirty="0">
                <a:solidFill>
                  <a:schemeClr val="bg1"/>
                </a:solidFill>
                <a:latin typeface="Söhne"/>
              </a:rPr>
              <a:t>:-</a:t>
            </a:r>
            <a:endParaRPr lang="en-US" dirty="0"/>
          </a:p>
        </p:txBody>
      </p:sp>
      <p:sp>
        <p:nvSpPr>
          <p:cNvPr id="11" name="TextBox 10">
            <a:extLst>
              <a:ext uri="{FF2B5EF4-FFF2-40B4-BE49-F238E27FC236}">
                <a16:creationId xmlns:a16="http://schemas.microsoft.com/office/drawing/2014/main" id="{3266BFD5-CC87-D1DF-DC9C-EAB5CFB1F8B0}"/>
              </a:ext>
            </a:extLst>
          </p:cNvPr>
          <p:cNvSpPr txBox="1"/>
          <p:nvPr/>
        </p:nvSpPr>
        <p:spPr>
          <a:xfrm>
            <a:off x="3687095" y="3587148"/>
            <a:ext cx="6577781" cy="1015663"/>
          </a:xfrm>
          <a:prstGeom prst="rect">
            <a:avLst/>
          </a:prstGeom>
          <a:noFill/>
        </p:spPr>
        <p:txBody>
          <a:bodyPr wrap="square">
            <a:spAutoFit/>
          </a:bodyPr>
          <a:lstStyle/>
          <a:p>
            <a:pPr algn="l">
              <a:buFont typeface="Arial" panose="020B0604020202020204" pitchFamily="34" charset="0"/>
              <a:buChar char="•"/>
            </a:pPr>
            <a:r>
              <a:rPr lang="en-US" sz="2000" b="1" i="0" dirty="0">
                <a:solidFill>
                  <a:schemeClr val="bg1"/>
                </a:solidFill>
                <a:effectLst/>
                <a:latin typeface="Söhne"/>
              </a:rPr>
              <a:t>Handle missing or inconsistent data.</a:t>
            </a:r>
          </a:p>
          <a:p>
            <a:pPr algn="l">
              <a:buFont typeface="Arial" panose="020B0604020202020204" pitchFamily="34" charset="0"/>
              <a:buChar char="•"/>
            </a:pPr>
            <a:r>
              <a:rPr lang="en-US" sz="2000" b="1" i="0" dirty="0">
                <a:solidFill>
                  <a:schemeClr val="bg1"/>
                </a:solidFill>
                <a:effectLst/>
                <a:latin typeface="Söhne"/>
              </a:rPr>
              <a:t>Standardize data formats and units.</a:t>
            </a:r>
          </a:p>
          <a:p>
            <a:pPr algn="l">
              <a:buFont typeface="Arial" panose="020B0604020202020204" pitchFamily="34" charset="0"/>
              <a:buChar char="•"/>
            </a:pPr>
            <a:r>
              <a:rPr lang="en-US" sz="2000" b="1" i="0" dirty="0">
                <a:solidFill>
                  <a:schemeClr val="bg1"/>
                </a:solidFill>
                <a:effectLst/>
                <a:latin typeface="Söhne"/>
              </a:rPr>
              <a:t>Remove duplicates and irrelevant information</a:t>
            </a:r>
            <a:r>
              <a:rPr lang="en-US" b="0" i="0" dirty="0">
                <a:solidFill>
                  <a:srgbClr val="374151"/>
                </a:solidFill>
                <a:effectLst/>
                <a:latin typeface="Söhne"/>
              </a:rPr>
              <a:t>.</a:t>
            </a:r>
          </a:p>
        </p:txBody>
      </p:sp>
    </p:spTree>
    <p:extLst>
      <p:ext uri="{BB962C8B-B14F-4D97-AF65-F5344CB8AC3E}">
        <p14:creationId xmlns:p14="http://schemas.microsoft.com/office/powerpoint/2010/main" val="2496656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Movie Background Images - Free Download on Freepik">
            <a:extLst>
              <a:ext uri="{FF2B5EF4-FFF2-40B4-BE49-F238E27FC236}">
                <a16:creationId xmlns:a16="http://schemas.microsoft.com/office/drawing/2014/main" id="{CF31B2EE-F5A0-AFCE-1C03-06D653EAF6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80868"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68FDC81-08C4-7B83-A852-B2C5DD81BD14}"/>
              </a:ext>
            </a:extLst>
          </p:cNvPr>
          <p:cNvSpPr txBox="1"/>
          <p:nvPr/>
        </p:nvSpPr>
        <p:spPr>
          <a:xfrm>
            <a:off x="132735" y="560253"/>
            <a:ext cx="6194322" cy="461665"/>
          </a:xfrm>
          <a:prstGeom prst="rect">
            <a:avLst/>
          </a:prstGeom>
          <a:noFill/>
        </p:spPr>
        <p:txBody>
          <a:bodyPr wrap="square">
            <a:spAutoFit/>
          </a:bodyPr>
          <a:lstStyle/>
          <a:p>
            <a:r>
              <a:rPr lang="en-US" sz="2400" b="1" i="1" u="sng" dirty="0">
                <a:solidFill>
                  <a:schemeClr val="bg1"/>
                </a:solidFill>
                <a:effectLst/>
                <a:latin typeface="Söhne"/>
              </a:rPr>
              <a:t>Exploratory Data Analysis (EDA):</a:t>
            </a:r>
            <a:r>
              <a:rPr lang="en-US" sz="2400" b="1" i="1" u="sng" dirty="0">
                <a:solidFill>
                  <a:schemeClr val="bg1"/>
                </a:solidFill>
                <a:latin typeface="Söhne"/>
              </a:rPr>
              <a:t>-</a:t>
            </a:r>
            <a:endParaRPr lang="en-US" sz="2400" i="1" u="sng" dirty="0">
              <a:solidFill>
                <a:schemeClr val="bg1"/>
              </a:solidFill>
            </a:endParaRPr>
          </a:p>
        </p:txBody>
      </p:sp>
      <p:sp>
        <p:nvSpPr>
          <p:cNvPr id="6" name="TextBox 5">
            <a:extLst>
              <a:ext uri="{FF2B5EF4-FFF2-40B4-BE49-F238E27FC236}">
                <a16:creationId xmlns:a16="http://schemas.microsoft.com/office/drawing/2014/main" id="{F8C791E7-3BDA-1974-5982-06F652BF10B7}"/>
              </a:ext>
            </a:extLst>
          </p:cNvPr>
          <p:cNvSpPr txBox="1"/>
          <p:nvPr/>
        </p:nvSpPr>
        <p:spPr>
          <a:xfrm>
            <a:off x="3583858" y="1251854"/>
            <a:ext cx="8229600" cy="1015663"/>
          </a:xfrm>
          <a:prstGeom prst="rect">
            <a:avLst/>
          </a:prstGeom>
          <a:noFill/>
        </p:spPr>
        <p:txBody>
          <a:bodyPr wrap="square">
            <a:spAutoFit/>
          </a:bodyPr>
          <a:lstStyle/>
          <a:p>
            <a:pPr algn="l">
              <a:buFont typeface="Arial" panose="020B0604020202020204" pitchFamily="34" charset="0"/>
              <a:buChar char="•"/>
            </a:pPr>
            <a:r>
              <a:rPr lang="en-US" sz="2000" b="1" i="0" dirty="0">
                <a:solidFill>
                  <a:schemeClr val="bg1"/>
                </a:solidFill>
                <a:effectLst/>
                <a:latin typeface="Söhne"/>
              </a:rPr>
              <a:t>Visualize the distribution of movie ratings, genres, and release years.</a:t>
            </a:r>
          </a:p>
          <a:p>
            <a:pPr algn="l">
              <a:buFont typeface="Arial" panose="020B0604020202020204" pitchFamily="34" charset="0"/>
              <a:buChar char="•"/>
            </a:pPr>
            <a:r>
              <a:rPr lang="en-US" sz="2000" b="1" i="0" dirty="0">
                <a:solidFill>
                  <a:schemeClr val="bg1"/>
                </a:solidFill>
                <a:effectLst/>
                <a:latin typeface="Söhne"/>
              </a:rPr>
              <a:t>Identify trends, correlations, and outliers.</a:t>
            </a:r>
          </a:p>
          <a:p>
            <a:pPr algn="l">
              <a:buFont typeface="Arial" panose="020B0604020202020204" pitchFamily="34" charset="0"/>
              <a:buChar char="•"/>
            </a:pPr>
            <a:r>
              <a:rPr lang="en-US" sz="2000" b="1" i="0" dirty="0">
                <a:solidFill>
                  <a:schemeClr val="bg1"/>
                </a:solidFill>
                <a:effectLst/>
                <a:latin typeface="Söhne"/>
              </a:rPr>
              <a:t>Explore factors affecting movie ratings, such as genre or director.</a:t>
            </a:r>
          </a:p>
        </p:txBody>
      </p:sp>
      <p:sp>
        <p:nvSpPr>
          <p:cNvPr id="10" name="TextBox 9">
            <a:extLst>
              <a:ext uri="{FF2B5EF4-FFF2-40B4-BE49-F238E27FC236}">
                <a16:creationId xmlns:a16="http://schemas.microsoft.com/office/drawing/2014/main" id="{DED3FAC1-8896-E33F-9323-CBC9E507D472}"/>
              </a:ext>
            </a:extLst>
          </p:cNvPr>
          <p:cNvSpPr txBox="1"/>
          <p:nvPr/>
        </p:nvSpPr>
        <p:spPr>
          <a:xfrm>
            <a:off x="132735" y="2459503"/>
            <a:ext cx="6194322" cy="461665"/>
          </a:xfrm>
          <a:prstGeom prst="rect">
            <a:avLst/>
          </a:prstGeom>
          <a:noFill/>
        </p:spPr>
        <p:txBody>
          <a:bodyPr wrap="square">
            <a:spAutoFit/>
          </a:bodyPr>
          <a:lstStyle/>
          <a:p>
            <a:r>
              <a:rPr lang="en-US" sz="2400" b="1" i="1" u="sng" dirty="0">
                <a:solidFill>
                  <a:schemeClr val="bg1"/>
                </a:solidFill>
                <a:effectLst/>
                <a:latin typeface="Söhne"/>
              </a:rPr>
              <a:t>Movie Recommendation System</a:t>
            </a:r>
            <a:r>
              <a:rPr lang="en-US" sz="2400" b="1" u="sng" dirty="0">
                <a:solidFill>
                  <a:schemeClr val="bg1"/>
                </a:solidFill>
                <a:latin typeface="Söhne"/>
              </a:rPr>
              <a:t>:-</a:t>
            </a:r>
            <a:endParaRPr lang="en-US" dirty="0">
              <a:solidFill>
                <a:schemeClr val="bg1"/>
              </a:solidFill>
            </a:endParaRPr>
          </a:p>
        </p:txBody>
      </p:sp>
      <p:sp>
        <p:nvSpPr>
          <p:cNvPr id="12" name="TextBox 11">
            <a:extLst>
              <a:ext uri="{FF2B5EF4-FFF2-40B4-BE49-F238E27FC236}">
                <a16:creationId xmlns:a16="http://schemas.microsoft.com/office/drawing/2014/main" id="{83F034A0-961D-1865-41D5-1012CEF021F9}"/>
              </a:ext>
            </a:extLst>
          </p:cNvPr>
          <p:cNvSpPr txBox="1"/>
          <p:nvPr/>
        </p:nvSpPr>
        <p:spPr>
          <a:xfrm>
            <a:off x="3583859" y="3113154"/>
            <a:ext cx="8229599" cy="1631216"/>
          </a:xfrm>
          <a:prstGeom prst="rect">
            <a:avLst/>
          </a:prstGeom>
          <a:noFill/>
        </p:spPr>
        <p:txBody>
          <a:bodyPr wrap="square">
            <a:spAutoFit/>
          </a:bodyPr>
          <a:lstStyle/>
          <a:p>
            <a:pPr algn="l">
              <a:buFont typeface="Arial" panose="020B0604020202020204" pitchFamily="34" charset="0"/>
              <a:buChar char="•"/>
            </a:pPr>
            <a:r>
              <a:rPr lang="en-US" sz="2000" b="1" i="0" dirty="0">
                <a:solidFill>
                  <a:schemeClr val="bg1"/>
                </a:solidFill>
                <a:effectLst/>
                <a:latin typeface="Söhne"/>
              </a:rPr>
              <a:t>Develop a recommendation system using techniques like collaborative filtering or content-based filtering.</a:t>
            </a:r>
          </a:p>
          <a:p>
            <a:pPr algn="l">
              <a:buFont typeface="Arial" panose="020B0604020202020204" pitchFamily="34" charset="0"/>
              <a:buChar char="•"/>
            </a:pPr>
            <a:r>
              <a:rPr lang="en-US" sz="2000" b="1" i="0" dirty="0">
                <a:solidFill>
                  <a:schemeClr val="bg1"/>
                </a:solidFill>
                <a:effectLst/>
                <a:latin typeface="Söhne"/>
              </a:rPr>
              <a:t>Allow users to input their preferences (e.g., favorite genres, actors, Year , Certificate).</a:t>
            </a:r>
          </a:p>
          <a:p>
            <a:pPr algn="l">
              <a:buFont typeface="Arial" panose="020B0604020202020204" pitchFamily="34" charset="0"/>
              <a:buChar char="•"/>
            </a:pPr>
            <a:r>
              <a:rPr lang="en-US" sz="2000" b="1" i="0" dirty="0">
                <a:solidFill>
                  <a:schemeClr val="bg1"/>
                </a:solidFill>
                <a:effectLst/>
                <a:latin typeface="Söhne"/>
              </a:rPr>
              <a:t>Recommend movies based on user input and historical IMDb data.</a:t>
            </a:r>
          </a:p>
        </p:txBody>
      </p:sp>
    </p:spTree>
    <p:extLst>
      <p:ext uri="{BB962C8B-B14F-4D97-AF65-F5344CB8AC3E}">
        <p14:creationId xmlns:p14="http://schemas.microsoft.com/office/powerpoint/2010/main" val="1909689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Movie Background Images - Free Download on Freepik">
            <a:extLst>
              <a:ext uri="{FF2B5EF4-FFF2-40B4-BE49-F238E27FC236}">
                <a16:creationId xmlns:a16="http://schemas.microsoft.com/office/drawing/2014/main" id="{3DB53E9C-3027-E533-45A0-6B6FC4FE5B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595"/>
            <a:ext cx="12180868"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F5FAD1E-FE20-6020-B61D-27EA14A21860}"/>
              </a:ext>
            </a:extLst>
          </p:cNvPr>
          <p:cNvSpPr txBox="1"/>
          <p:nvPr/>
        </p:nvSpPr>
        <p:spPr>
          <a:xfrm>
            <a:off x="11132" y="128298"/>
            <a:ext cx="6194322" cy="461665"/>
          </a:xfrm>
          <a:prstGeom prst="rect">
            <a:avLst/>
          </a:prstGeom>
          <a:noFill/>
        </p:spPr>
        <p:txBody>
          <a:bodyPr wrap="square">
            <a:spAutoFit/>
          </a:bodyPr>
          <a:lstStyle/>
          <a:p>
            <a:r>
              <a:rPr lang="en-US" sz="2400" b="1" i="1" u="sng" dirty="0">
                <a:solidFill>
                  <a:schemeClr val="bg1"/>
                </a:solidFill>
                <a:effectLst/>
                <a:latin typeface="Söhne"/>
              </a:rPr>
              <a:t>Web Page Development:-</a:t>
            </a:r>
            <a:endParaRPr lang="en-US" sz="2400" i="1" u="sng" dirty="0">
              <a:solidFill>
                <a:schemeClr val="bg1"/>
              </a:solidFill>
            </a:endParaRPr>
          </a:p>
        </p:txBody>
      </p:sp>
      <p:sp>
        <p:nvSpPr>
          <p:cNvPr id="8" name="TextBox 7">
            <a:extLst>
              <a:ext uri="{FF2B5EF4-FFF2-40B4-BE49-F238E27FC236}">
                <a16:creationId xmlns:a16="http://schemas.microsoft.com/office/drawing/2014/main" id="{D96F84DB-8E4A-36E7-1211-1450CA8CD875}"/>
              </a:ext>
            </a:extLst>
          </p:cNvPr>
          <p:cNvSpPr txBox="1"/>
          <p:nvPr/>
        </p:nvSpPr>
        <p:spPr>
          <a:xfrm>
            <a:off x="3524863" y="718261"/>
            <a:ext cx="8436077" cy="1015663"/>
          </a:xfrm>
          <a:prstGeom prst="rect">
            <a:avLst/>
          </a:prstGeom>
          <a:noFill/>
        </p:spPr>
        <p:txBody>
          <a:bodyPr wrap="square">
            <a:spAutoFit/>
          </a:bodyPr>
          <a:lstStyle/>
          <a:p>
            <a:pPr algn="l">
              <a:buFont typeface="Arial" panose="020B0604020202020204" pitchFamily="34" charset="0"/>
              <a:buChar char="•"/>
            </a:pPr>
            <a:r>
              <a:rPr lang="en-US" sz="2000" b="1" i="1" dirty="0">
                <a:solidFill>
                  <a:schemeClr val="bg1"/>
                </a:solidFill>
                <a:effectLst/>
                <a:latin typeface="Söhne"/>
              </a:rPr>
              <a:t>Create a user-friendly web page for movie searching and recommendations.</a:t>
            </a:r>
          </a:p>
          <a:p>
            <a:pPr algn="l">
              <a:buFont typeface="Arial" panose="020B0604020202020204" pitchFamily="34" charset="0"/>
              <a:buChar char="•"/>
            </a:pPr>
            <a:r>
              <a:rPr lang="en-US" sz="2000" b="1" i="1" dirty="0">
                <a:solidFill>
                  <a:schemeClr val="bg1"/>
                </a:solidFill>
                <a:effectLst/>
                <a:latin typeface="Söhne"/>
              </a:rPr>
              <a:t>Implement an interface for users to input their preferences.</a:t>
            </a:r>
          </a:p>
          <a:p>
            <a:pPr algn="l">
              <a:buFont typeface="Arial" panose="020B0604020202020204" pitchFamily="34" charset="0"/>
              <a:buChar char="•"/>
            </a:pPr>
            <a:r>
              <a:rPr lang="en-US" sz="2000" b="1" i="1" dirty="0">
                <a:solidFill>
                  <a:schemeClr val="bg1"/>
                </a:solidFill>
                <a:effectLst/>
                <a:latin typeface="Söhne"/>
              </a:rPr>
              <a:t>Display movie recommendations based on user input.</a:t>
            </a:r>
          </a:p>
        </p:txBody>
      </p:sp>
      <p:sp>
        <p:nvSpPr>
          <p:cNvPr id="10" name="TextBox 9">
            <a:extLst>
              <a:ext uri="{FF2B5EF4-FFF2-40B4-BE49-F238E27FC236}">
                <a16:creationId xmlns:a16="http://schemas.microsoft.com/office/drawing/2014/main" id="{D823D2F5-EDB6-4D6A-69A2-30D4AB32858A}"/>
              </a:ext>
            </a:extLst>
          </p:cNvPr>
          <p:cNvSpPr txBox="1"/>
          <p:nvPr/>
        </p:nvSpPr>
        <p:spPr>
          <a:xfrm>
            <a:off x="11132" y="2454206"/>
            <a:ext cx="6194322" cy="461665"/>
          </a:xfrm>
          <a:prstGeom prst="rect">
            <a:avLst/>
          </a:prstGeom>
          <a:noFill/>
        </p:spPr>
        <p:txBody>
          <a:bodyPr wrap="square">
            <a:spAutoFit/>
          </a:bodyPr>
          <a:lstStyle/>
          <a:p>
            <a:r>
              <a:rPr lang="en-US" sz="2400" b="1" i="1" u="sng" dirty="0">
                <a:solidFill>
                  <a:schemeClr val="bg1"/>
                </a:solidFill>
                <a:effectLst/>
                <a:latin typeface="Söhne"/>
              </a:rPr>
              <a:t>Conclusion:</a:t>
            </a:r>
            <a:r>
              <a:rPr lang="en-US" sz="2400" b="1" i="1" u="sng" dirty="0">
                <a:solidFill>
                  <a:schemeClr val="bg1"/>
                </a:solidFill>
                <a:latin typeface="Söhne"/>
              </a:rPr>
              <a:t>-</a:t>
            </a:r>
            <a:endParaRPr lang="en-US" sz="2400" i="1" u="sng" dirty="0">
              <a:solidFill>
                <a:schemeClr val="bg1"/>
              </a:solidFill>
            </a:endParaRPr>
          </a:p>
        </p:txBody>
      </p:sp>
      <p:sp>
        <p:nvSpPr>
          <p:cNvPr id="12" name="TextBox 11">
            <a:extLst>
              <a:ext uri="{FF2B5EF4-FFF2-40B4-BE49-F238E27FC236}">
                <a16:creationId xmlns:a16="http://schemas.microsoft.com/office/drawing/2014/main" id="{C96D2213-F049-FE00-E7BC-DF7F105A8C97}"/>
              </a:ext>
            </a:extLst>
          </p:cNvPr>
          <p:cNvSpPr txBox="1"/>
          <p:nvPr/>
        </p:nvSpPr>
        <p:spPr>
          <a:xfrm>
            <a:off x="3524863" y="3250422"/>
            <a:ext cx="7846143" cy="1631216"/>
          </a:xfrm>
          <a:prstGeom prst="rect">
            <a:avLst/>
          </a:prstGeom>
          <a:noFill/>
        </p:spPr>
        <p:txBody>
          <a:bodyPr wrap="square">
            <a:spAutoFit/>
          </a:bodyPr>
          <a:lstStyle/>
          <a:p>
            <a:r>
              <a:rPr lang="en-US" sz="2000" b="1" i="0" dirty="0">
                <a:solidFill>
                  <a:schemeClr val="bg1"/>
                </a:solidFill>
                <a:effectLst/>
                <a:latin typeface="Söhne"/>
              </a:rPr>
              <a:t>By completing this project, we will not only collect and analyze data on top IMDb movies but also provide a valuable tool for users to discover and explore movies tailored to their preferences. The recommendation system and web page will enhance the user experience and provide actionable insights for the movie industry.</a:t>
            </a:r>
            <a:endParaRPr lang="en-US" sz="2000" b="1" dirty="0">
              <a:solidFill>
                <a:schemeClr val="bg1"/>
              </a:solidFill>
            </a:endParaRPr>
          </a:p>
        </p:txBody>
      </p:sp>
    </p:spTree>
    <p:extLst>
      <p:ext uri="{BB962C8B-B14F-4D97-AF65-F5344CB8AC3E}">
        <p14:creationId xmlns:p14="http://schemas.microsoft.com/office/powerpoint/2010/main" val="4243139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D87B9DC-E9D6-0660-09A8-6855E98FE8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539FBCE9-E9A7-2E42-DB13-5C549A40BF64}"/>
              </a:ext>
            </a:extLst>
          </p:cNvPr>
          <p:cNvSpPr/>
          <p:nvPr/>
        </p:nvSpPr>
        <p:spPr>
          <a:xfrm>
            <a:off x="4369009" y="165142"/>
            <a:ext cx="2893549" cy="584775"/>
          </a:xfrm>
          <a:prstGeom prst="rect">
            <a:avLst/>
          </a:prstGeom>
          <a:noFill/>
        </p:spPr>
        <p:txBody>
          <a:bodyPr wrap="none" lIns="91440" tIns="45720" rIns="91440" bIns="45720">
            <a:spAutoFit/>
          </a:bodyPr>
          <a:lstStyle/>
          <a:p>
            <a:pPr algn="ctr"/>
            <a:r>
              <a:rPr lang="en-US" sz="3200" b="1" i="1" u="sng" cap="none" spc="0" dirty="0">
                <a:ln w="0"/>
                <a:solidFill>
                  <a:schemeClr val="tx1"/>
                </a:solidFill>
                <a:effectLst>
                  <a:outerShdw blurRad="38100" dist="19050" dir="2700000" algn="tl" rotWithShape="0">
                    <a:schemeClr val="dk1">
                      <a:alpha val="40000"/>
                    </a:schemeClr>
                  </a:outerShdw>
                </a:effectLst>
              </a:rPr>
              <a:t>Input Web Page</a:t>
            </a:r>
          </a:p>
        </p:txBody>
      </p:sp>
      <p:cxnSp>
        <p:nvCxnSpPr>
          <p:cNvPr id="8" name="Connector: Elbow 7">
            <a:extLst>
              <a:ext uri="{FF2B5EF4-FFF2-40B4-BE49-F238E27FC236}">
                <a16:creationId xmlns:a16="http://schemas.microsoft.com/office/drawing/2014/main" id="{80D42EF8-43FB-D500-0CB4-737C91007D4C}"/>
              </a:ext>
            </a:extLst>
          </p:cNvPr>
          <p:cNvCxnSpPr/>
          <p:nvPr/>
        </p:nvCxnSpPr>
        <p:spPr>
          <a:xfrm>
            <a:off x="6276109" y="4350327"/>
            <a:ext cx="692727" cy="27709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30634A1E-A747-8C81-AEF1-EACF06AD2133}"/>
              </a:ext>
            </a:extLst>
          </p:cNvPr>
          <p:cNvSpPr/>
          <p:nvPr/>
        </p:nvSpPr>
        <p:spPr>
          <a:xfrm>
            <a:off x="6902161" y="4270528"/>
            <a:ext cx="2345882" cy="830997"/>
          </a:xfrm>
          <a:prstGeom prst="rect">
            <a:avLst/>
          </a:prstGeom>
          <a:noFill/>
        </p:spPr>
        <p:txBody>
          <a:bodyPr wrap="square" lIns="91440" tIns="45720" rIns="91440" bIns="45720">
            <a:spAutoFit/>
          </a:bodyPr>
          <a:lstStyle/>
          <a:p>
            <a:pPr algn="ctr"/>
            <a:r>
              <a:rPr lang="en-US" sz="1200" b="0" cap="none" spc="0" dirty="0">
                <a:ln w="0"/>
                <a:solidFill>
                  <a:schemeClr val="tx1"/>
                </a:solidFill>
                <a:effectLst>
                  <a:outerShdw blurRad="38100" dist="19050" dir="2700000" algn="tl" rotWithShape="0">
                    <a:schemeClr val="dk1">
                      <a:alpha val="40000"/>
                    </a:schemeClr>
                  </a:outerShdw>
                </a:effectLst>
              </a:rPr>
              <a:t>When User click on Get Recommendation </a:t>
            </a:r>
            <a:r>
              <a:rPr lang="en-US" sz="1200" dirty="0">
                <a:ln w="0"/>
                <a:effectLst>
                  <a:outerShdw blurRad="38100" dist="19050" dir="2700000" algn="tl" rotWithShape="0">
                    <a:schemeClr val="dk1">
                      <a:alpha val="40000"/>
                    </a:schemeClr>
                  </a:outerShdw>
                </a:effectLst>
              </a:rPr>
              <a:t>b</a:t>
            </a:r>
            <a:r>
              <a:rPr lang="en-US" sz="1200" b="0" cap="none" spc="0" dirty="0">
                <a:ln w="0"/>
                <a:solidFill>
                  <a:schemeClr val="tx1"/>
                </a:solidFill>
                <a:effectLst>
                  <a:outerShdw blurRad="38100" dist="19050" dir="2700000" algn="tl" rotWithShape="0">
                    <a:schemeClr val="dk1">
                      <a:alpha val="40000"/>
                    </a:schemeClr>
                  </a:outerShdw>
                </a:effectLst>
              </a:rPr>
              <a:t>utton Output Recommended Movie Page Open </a:t>
            </a:r>
            <a:r>
              <a:rPr lang="en-US" sz="1200" dirty="0">
                <a:ln w="0"/>
                <a:effectLst>
                  <a:outerShdw blurRad="38100" dist="19050" dir="2700000" algn="tl" rotWithShape="0">
                    <a:schemeClr val="dk1">
                      <a:alpha val="40000"/>
                    </a:schemeClr>
                  </a:outerShdw>
                </a:effectLst>
              </a:rPr>
              <a:t>In Next Tab</a:t>
            </a:r>
            <a:endParaRPr lang="en-US" sz="12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950264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F95A820-7044-35EF-044F-412471C351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4775"/>
            <a:ext cx="12192000" cy="6273225"/>
          </a:xfrm>
          <a:prstGeom prst="rect">
            <a:avLst/>
          </a:prstGeom>
        </p:spPr>
      </p:pic>
      <p:sp>
        <p:nvSpPr>
          <p:cNvPr id="4" name="Rectangle 3">
            <a:extLst>
              <a:ext uri="{FF2B5EF4-FFF2-40B4-BE49-F238E27FC236}">
                <a16:creationId xmlns:a16="http://schemas.microsoft.com/office/drawing/2014/main" id="{5153CF21-B17F-F3EC-8F37-292B5648F9B5}"/>
              </a:ext>
            </a:extLst>
          </p:cNvPr>
          <p:cNvSpPr/>
          <p:nvPr/>
        </p:nvSpPr>
        <p:spPr>
          <a:xfrm>
            <a:off x="3983265" y="0"/>
            <a:ext cx="3184077" cy="584775"/>
          </a:xfrm>
          <a:prstGeom prst="rect">
            <a:avLst/>
          </a:prstGeom>
          <a:noFill/>
        </p:spPr>
        <p:txBody>
          <a:bodyPr wrap="square" lIns="91440" tIns="45720" rIns="91440" bIns="45720">
            <a:spAutoFit/>
          </a:bodyPr>
          <a:lstStyle/>
          <a:p>
            <a:pPr algn="ctr"/>
            <a:r>
              <a:rPr lang="en-US" sz="3200" b="1" i="1" u="sng" cap="none" spc="0" dirty="0">
                <a:ln w="0"/>
                <a:solidFill>
                  <a:schemeClr val="tx1"/>
                </a:solidFill>
                <a:effectLst>
                  <a:outerShdw blurRad="38100" dist="19050" dir="2700000" algn="tl" rotWithShape="0">
                    <a:schemeClr val="dk1">
                      <a:alpha val="40000"/>
                    </a:schemeClr>
                  </a:outerShdw>
                </a:effectLst>
              </a:rPr>
              <a:t>Output Web Page</a:t>
            </a:r>
          </a:p>
        </p:txBody>
      </p:sp>
      <p:sp>
        <p:nvSpPr>
          <p:cNvPr id="8" name="Arrow: Left-Up 7">
            <a:extLst>
              <a:ext uri="{FF2B5EF4-FFF2-40B4-BE49-F238E27FC236}">
                <a16:creationId xmlns:a16="http://schemas.microsoft.com/office/drawing/2014/main" id="{8A0963D1-B155-FB8F-EED0-DBC33E737C32}"/>
              </a:ext>
            </a:extLst>
          </p:cNvPr>
          <p:cNvSpPr/>
          <p:nvPr/>
        </p:nvSpPr>
        <p:spPr>
          <a:xfrm rot="10800000">
            <a:off x="444500" y="906849"/>
            <a:ext cx="177800" cy="165100"/>
          </a:xfrm>
          <a:prstGeom prst="lef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FDAB0D1-3B21-AB0D-A309-A36142FE5A90}"/>
              </a:ext>
            </a:extLst>
          </p:cNvPr>
          <p:cNvSpPr/>
          <p:nvPr/>
        </p:nvSpPr>
        <p:spPr>
          <a:xfrm>
            <a:off x="622300" y="794950"/>
            <a:ext cx="1277208" cy="276999"/>
          </a:xfrm>
          <a:prstGeom prst="rect">
            <a:avLst/>
          </a:prstGeom>
          <a:noFill/>
        </p:spPr>
        <p:txBody>
          <a:bodyPr wrap="none" lIns="91440" tIns="45720" rIns="91440" bIns="45720">
            <a:spAutoFit/>
          </a:bodyPr>
          <a:lstStyle/>
          <a:p>
            <a:pPr algn="ctr"/>
            <a:r>
              <a:rPr lang="en-US" sz="1200" b="0" cap="none" spc="0" dirty="0">
                <a:ln w="0"/>
                <a:solidFill>
                  <a:schemeClr val="tx1"/>
                </a:solidFill>
                <a:effectLst>
                  <a:outerShdw blurRad="38100" dist="19050" dir="2700000" algn="tl" rotWithShape="0">
                    <a:schemeClr val="dk1">
                      <a:alpha val="40000"/>
                    </a:schemeClr>
                  </a:outerShdw>
                </a:effectLst>
              </a:rPr>
              <a:t>Movie Thumbnail</a:t>
            </a:r>
          </a:p>
        </p:txBody>
      </p:sp>
      <p:sp>
        <p:nvSpPr>
          <p:cNvPr id="10" name="Arrow: Right 9">
            <a:extLst>
              <a:ext uri="{FF2B5EF4-FFF2-40B4-BE49-F238E27FC236}">
                <a16:creationId xmlns:a16="http://schemas.microsoft.com/office/drawing/2014/main" id="{FC682E7D-5F04-EAA4-6CD8-959E20F9470D}"/>
              </a:ext>
            </a:extLst>
          </p:cNvPr>
          <p:cNvSpPr/>
          <p:nvPr/>
        </p:nvSpPr>
        <p:spPr>
          <a:xfrm>
            <a:off x="2038350" y="1267144"/>
            <a:ext cx="266700" cy="8064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58504BB4-B3EE-6EF1-8649-3220373941AB}"/>
              </a:ext>
            </a:extLst>
          </p:cNvPr>
          <p:cNvSpPr/>
          <p:nvPr/>
        </p:nvSpPr>
        <p:spPr>
          <a:xfrm>
            <a:off x="2076450" y="1531622"/>
            <a:ext cx="266700" cy="8064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84F83B16-042D-200D-268E-D7695117B1ED}"/>
              </a:ext>
            </a:extLst>
          </p:cNvPr>
          <p:cNvSpPr/>
          <p:nvPr/>
        </p:nvSpPr>
        <p:spPr>
          <a:xfrm>
            <a:off x="2438400" y="1724344"/>
            <a:ext cx="266700" cy="8064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6D85B60A-0904-443E-8017-5460EFD33741}"/>
              </a:ext>
            </a:extLst>
          </p:cNvPr>
          <p:cNvSpPr/>
          <p:nvPr/>
        </p:nvSpPr>
        <p:spPr>
          <a:xfrm>
            <a:off x="3721327" y="1943419"/>
            <a:ext cx="266700" cy="8064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Bent-Up 13">
            <a:extLst>
              <a:ext uri="{FF2B5EF4-FFF2-40B4-BE49-F238E27FC236}">
                <a16:creationId xmlns:a16="http://schemas.microsoft.com/office/drawing/2014/main" id="{2B44D7DF-72C0-A8EA-7ACE-7449EC5AE809}"/>
              </a:ext>
            </a:extLst>
          </p:cNvPr>
          <p:cNvSpPr/>
          <p:nvPr/>
        </p:nvSpPr>
        <p:spPr>
          <a:xfrm rot="5400000">
            <a:off x="1257300" y="2190750"/>
            <a:ext cx="120650" cy="196850"/>
          </a:xfrm>
          <a:prstGeom prst="ben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E3E700E-DF50-1FEC-9AA3-2A83ABBB5611}"/>
              </a:ext>
            </a:extLst>
          </p:cNvPr>
          <p:cNvSpPr/>
          <p:nvPr/>
        </p:nvSpPr>
        <p:spPr>
          <a:xfrm>
            <a:off x="2274253" y="1168966"/>
            <a:ext cx="1309205" cy="307777"/>
          </a:xfrm>
          <a:prstGeom prst="rect">
            <a:avLst/>
          </a:prstGeom>
          <a:noFill/>
        </p:spPr>
        <p:txBody>
          <a:bodyPr wrap="none" lIns="91440" tIns="45720" rIns="91440" bIns="45720">
            <a:spAutoFit/>
          </a:bodyPr>
          <a:lstStyle/>
          <a:p>
            <a:pPr algn="ctr"/>
            <a:r>
              <a:rPr lang="en-US" sz="1400" b="0" cap="none" spc="0" dirty="0">
                <a:ln w="0"/>
                <a:solidFill>
                  <a:schemeClr val="tx1"/>
                </a:solidFill>
                <a:effectLst>
                  <a:outerShdw blurRad="38100" dist="19050" dir="2700000" algn="tl" rotWithShape="0">
                    <a:schemeClr val="dk1">
                      <a:alpha val="40000"/>
                    </a:schemeClr>
                  </a:outerShdw>
                </a:effectLst>
              </a:rPr>
              <a:t>Name of Movie</a:t>
            </a:r>
          </a:p>
        </p:txBody>
      </p:sp>
      <p:sp>
        <p:nvSpPr>
          <p:cNvPr id="16" name="Rectangle 15">
            <a:extLst>
              <a:ext uri="{FF2B5EF4-FFF2-40B4-BE49-F238E27FC236}">
                <a16:creationId xmlns:a16="http://schemas.microsoft.com/office/drawing/2014/main" id="{753991D2-7DB5-CDA8-0C25-A36419A9E969}"/>
              </a:ext>
            </a:extLst>
          </p:cNvPr>
          <p:cNvSpPr/>
          <p:nvPr/>
        </p:nvSpPr>
        <p:spPr>
          <a:xfrm>
            <a:off x="2324125" y="1418055"/>
            <a:ext cx="1791709" cy="307777"/>
          </a:xfrm>
          <a:prstGeom prst="rect">
            <a:avLst/>
          </a:prstGeom>
          <a:noFill/>
        </p:spPr>
        <p:txBody>
          <a:bodyPr wrap="none" lIns="91440" tIns="45720" rIns="91440" bIns="45720">
            <a:spAutoFit/>
          </a:bodyPr>
          <a:lstStyle/>
          <a:p>
            <a:pPr algn="ctr"/>
            <a:r>
              <a:rPr lang="en-US" sz="1400" b="0" cap="none" spc="0" dirty="0">
                <a:ln w="0"/>
                <a:solidFill>
                  <a:schemeClr val="tx1"/>
                </a:solidFill>
                <a:effectLst>
                  <a:outerShdw blurRad="38100" dist="19050" dir="2700000" algn="tl" rotWithShape="0">
                    <a:schemeClr val="dk1">
                      <a:alpha val="40000"/>
                    </a:schemeClr>
                  </a:outerShdw>
                </a:effectLst>
              </a:rPr>
              <a:t>Year of Movie Release</a:t>
            </a:r>
          </a:p>
        </p:txBody>
      </p:sp>
      <p:sp>
        <p:nvSpPr>
          <p:cNvPr id="17" name="Rectangle 16">
            <a:extLst>
              <a:ext uri="{FF2B5EF4-FFF2-40B4-BE49-F238E27FC236}">
                <a16:creationId xmlns:a16="http://schemas.microsoft.com/office/drawing/2014/main" id="{D5482ACC-440B-F331-8013-ADDFF5CBDE9D}"/>
              </a:ext>
            </a:extLst>
          </p:cNvPr>
          <p:cNvSpPr/>
          <p:nvPr/>
        </p:nvSpPr>
        <p:spPr>
          <a:xfrm>
            <a:off x="2739319" y="1626166"/>
            <a:ext cx="1220912" cy="307777"/>
          </a:xfrm>
          <a:prstGeom prst="rect">
            <a:avLst/>
          </a:prstGeom>
          <a:noFill/>
        </p:spPr>
        <p:txBody>
          <a:bodyPr wrap="none" lIns="91440" tIns="45720" rIns="91440" bIns="45720">
            <a:spAutoFit/>
          </a:bodyPr>
          <a:lstStyle/>
          <a:p>
            <a:pPr algn="ctr"/>
            <a:r>
              <a:rPr lang="en-US" sz="1400" b="0" cap="none" spc="0" dirty="0">
                <a:ln w="0"/>
                <a:solidFill>
                  <a:schemeClr val="tx1"/>
                </a:solidFill>
                <a:effectLst>
                  <a:outerShdw blurRad="38100" dist="19050" dir="2700000" algn="tl" rotWithShape="0">
                    <a:schemeClr val="dk1">
                      <a:alpha val="40000"/>
                    </a:schemeClr>
                  </a:outerShdw>
                </a:effectLst>
              </a:rPr>
              <a:t>Type of Movie</a:t>
            </a:r>
          </a:p>
        </p:txBody>
      </p:sp>
      <p:sp>
        <p:nvSpPr>
          <p:cNvPr id="18" name="Rectangle 17">
            <a:extLst>
              <a:ext uri="{FF2B5EF4-FFF2-40B4-BE49-F238E27FC236}">
                <a16:creationId xmlns:a16="http://schemas.microsoft.com/office/drawing/2014/main" id="{8CBC2FDC-CB15-3674-71D6-178C0D4EA2B5}"/>
              </a:ext>
            </a:extLst>
          </p:cNvPr>
          <p:cNvSpPr/>
          <p:nvPr/>
        </p:nvSpPr>
        <p:spPr>
          <a:xfrm>
            <a:off x="3960231" y="1837588"/>
            <a:ext cx="2422715" cy="307777"/>
          </a:xfrm>
          <a:prstGeom prst="rect">
            <a:avLst/>
          </a:prstGeom>
          <a:noFill/>
        </p:spPr>
        <p:txBody>
          <a:bodyPr wrap="none" lIns="91440" tIns="45720" rIns="91440" bIns="45720">
            <a:spAutoFit/>
          </a:bodyPr>
          <a:lstStyle/>
          <a:p>
            <a:pPr algn="ctr"/>
            <a:r>
              <a:rPr lang="en-US" sz="1400" b="0" cap="none" spc="0" dirty="0">
                <a:ln w="0"/>
                <a:solidFill>
                  <a:schemeClr val="tx1"/>
                </a:solidFill>
                <a:effectLst>
                  <a:outerShdw blurRad="38100" dist="19050" dir="2700000" algn="tl" rotWithShape="0">
                    <a:schemeClr val="dk1">
                      <a:alpha val="40000"/>
                    </a:schemeClr>
                  </a:outerShdw>
                </a:effectLst>
              </a:rPr>
              <a:t>Name of Leading Star in Movie</a:t>
            </a:r>
          </a:p>
        </p:txBody>
      </p:sp>
      <p:sp>
        <p:nvSpPr>
          <p:cNvPr id="19" name="Rectangle 18">
            <a:extLst>
              <a:ext uri="{FF2B5EF4-FFF2-40B4-BE49-F238E27FC236}">
                <a16:creationId xmlns:a16="http://schemas.microsoft.com/office/drawing/2014/main" id="{C4B68312-EE89-6EAA-50A2-BC94770EC5AC}"/>
              </a:ext>
            </a:extLst>
          </p:cNvPr>
          <p:cNvSpPr/>
          <p:nvPr/>
        </p:nvSpPr>
        <p:spPr>
          <a:xfrm>
            <a:off x="1407741" y="2197041"/>
            <a:ext cx="2002601" cy="307777"/>
          </a:xfrm>
          <a:prstGeom prst="rect">
            <a:avLst/>
          </a:prstGeom>
          <a:noFill/>
        </p:spPr>
        <p:txBody>
          <a:bodyPr wrap="none" lIns="91440" tIns="45720" rIns="91440" bIns="45720">
            <a:spAutoFit/>
          </a:bodyPr>
          <a:lstStyle/>
          <a:p>
            <a:pPr algn="ctr"/>
            <a:r>
              <a:rPr lang="en-US" sz="1400" dirty="0">
                <a:ln w="0"/>
                <a:effectLst>
                  <a:outerShdw blurRad="38100" dist="19050" dir="2700000" algn="tl" rotWithShape="0">
                    <a:schemeClr val="dk1">
                      <a:alpha val="40000"/>
                    </a:schemeClr>
                  </a:outerShdw>
                </a:effectLst>
              </a:rPr>
              <a:t>Short Summary of Movie</a:t>
            </a:r>
            <a:endParaRPr lang="en-US" sz="1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582006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62B361E-0857-B948-6988-8F44B14055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4190598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232</TotalTime>
  <Words>1061</Words>
  <Application>Microsoft Office PowerPoint</Application>
  <PresentationFormat>Widescreen</PresentationFormat>
  <Paragraphs>72</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Century</vt:lpstr>
      <vt:lpstr>Helvetica Neue</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MOHAMMAD ASHRAF</dc:creator>
  <cp:lastModifiedBy>MOHAMMAD ASHRAF</cp:lastModifiedBy>
  <cp:revision>7</cp:revision>
  <dcterms:created xsi:type="dcterms:W3CDTF">2023-09-17T05:09:03Z</dcterms:created>
  <dcterms:modified xsi:type="dcterms:W3CDTF">2023-09-18T05:27:28Z</dcterms:modified>
</cp:coreProperties>
</file>