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63" r:id="rId4"/>
    <p:sldId id="264" r:id="rId5"/>
    <p:sldId id="267" r:id="rId6"/>
    <p:sldId id="277" r:id="rId7"/>
    <p:sldId id="275" r:id="rId8"/>
    <p:sldId id="276" r:id="rId9"/>
    <p:sldId id="273" r:id="rId10"/>
    <p:sldId id="27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DE3EC-29FF-4F51-A415-247D606E4462}" v="447" dt="2023-04-16T10:14:35.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EA86A-B923-4C92-9B6F-56C861CC2DD8}" type="doc">
      <dgm:prSet loTypeId="urn:microsoft.com/office/officeart/2005/8/layout/vProcess5" loCatId="process" qsTypeId="urn:microsoft.com/office/officeart/2005/8/quickstyle/3d1" qsCatId="3D" csTypeId="urn:microsoft.com/office/officeart/2005/8/colors/accent1_2" csCatId="accent1" phldr="1"/>
      <dgm:spPr/>
      <dgm:t>
        <a:bodyPr/>
        <a:lstStyle/>
        <a:p>
          <a:endParaRPr lang="en-IN"/>
        </a:p>
      </dgm:t>
    </dgm:pt>
    <dgm:pt modelId="{81A52DFB-7682-4F01-9D5E-EB37C2771098}">
      <dgm:prSet phldrT="[Text]" custT="1"/>
      <dgm:spPr/>
      <dgm:t>
        <a:bodyPr/>
        <a:lstStyle/>
        <a:p>
          <a:pPr algn="ctr"/>
          <a:r>
            <a:rPr lang="en-IN" sz="2800" dirty="0"/>
            <a:t>Web Scrapping of Data from swiggy.com</a:t>
          </a:r>
        </a:p>
      </dgm:t>
    </dgm:pt>
    <dgm:pt modelId="{D52CAD1A-C01C-4BDD-A7B3-9B3AED5072C2}" type="parTrans" cxnId="{AE7F8170-D9C6-4DE5-89EC-4CE85AB33EDE}">
      <dgm:prSet/>
      <dgm:spPr/>
      <dgm:t>
        <a:bodyPr/>
        <a:lstStyle/>
        <a:p>
          <a:endParaRPr lang="en-IN"/>
        </a:p>
      </dgm:t>
    </dgm:pt>
    <dgm:pt modelId="{D004CFF9-15E0-4900-8D70-7C7E67C997E7}" type="sibTrans" cxnId="{AE7F8170-D9C6-4DE5-89EC-4CE85AB33EDE}">
      <dgm:prSet/>
      <dgm:spPr/>
      <dgm:t>
        <a:bodyPr/>
        <a:lstStyle/>
        <a:p>
          <a:endParaRPr lang="en-IN"/>
        </a:p>
      </dgm:t>
    </dgm:pt>
    <dgm:pt modelId="{63732977-934F-4C50-8FF9-C5165C70EAA3}">
      <dgm:prSet phldrT="[Text]" custT="1"/>
      <dgm:spPr/>
      <dgm:t>
        <a:bodyPr/>
        <a:lstStyle/>
        <a:p>
          <a:pPr algn="ctr"/>
          <a:r>
            <a:rPr lang="en-IN" sz="2800" dirty="0"/>
            <a:t>Data Pre-processing – Data cleaning &amp; Manipulation</a:t>
          </a:r>
        </a:p>
      </dgm:t>
    </dgm:pt>
    <dgm:pt modelId="{FF671E70-B009-4BFF-B1C1-85CF67686AC8}" type="parTrans" cxnId="{91DCCCAB-3DB6-4E8C-A18F-F8F7DFA99740}">
      <dgm:prSet/>
      <dgm:spPr/>
      <dgm:t>
        <a:bodyPr/>
        <a:lstStyle/>
        <a:p>
          <a:endParaRPr lang="en-IN"/>
        </a:p>
      </dgm:t>
    </dgm:pt>
    <dgm:pt modelId="{A9C5EE8D-CE13-4B6B-ACFF-84BF34DF3064}" type="sibTrans" cxnId="{91DCCCAB-3DB6-4E8C-A18F-F8F7DFA99740}">
      <dgm:prSet/>
      <dgm:spPr/>
      <dgm:t>
        <a:bodyPr/>
        <a:lstStyle/>
        <a:p>
          <a:endParaRPr lang="en-IN"/>
        </a:p>
      </dgm:t>
    </dgm:pt>
    <dgm:pt modelId="{2CA2249F-27DE-4964-AD5E-22F1F4D0394D}">
      <dgm:prSet phldrT="[Text]" custT="1"/>
      <dgm:spPr/>
      <dgm:t>
        <a:bodyPr/>
        <a:lstStyle/>
        <a:p>
          <a:pPr algn="ctr"/>
          <a:r>
            <a:rPr lang="en-IN" sz="2800" dirty="0"/>
            <a:t>Webpage creation to visualise the recommendation</a:t>
          </a:r>
        </a:p>
      </dgm:t>
    </dgm:pt>
    <dgm:pt modelId="{4D115EE7-DD37-4458-97B4-2D9BD90961E2}" type="parTrans" cxnId="{226F1D4B-3991-4C0E-BD5D-975FC8EDE145}">
      <dgm:prSet/>
      <dgm:spPr/>
      <dgm:t>
        <a:bodyPr/>
        <a:lstStyle/>
        <a:p>
          <a:endParaRPr lang="en-IN"/>
        </a:p>
      </dgm:t>
    </dgm:pt>
    <dgm:pt modelId="{E20774A3-5A0B-4FEA-8439-C550AD885766}" type="sibTrans" cxnId="{226F1D4B-3991-4C0E-BD5D-975FC8EDE145}">
      <dgm:prSet/>
      <dgm:spPr/>
      <dgm:t>
        <a:bodyPr/>
        <a:lstStyle/>
        <a:p>
          <a:endParaRPr lang="en-IN"/>
        </a:p>
      </dgm:t>
    </dgm:pt>
    <dgm:pt modelId="{25F4F846-8BD7-493F-B94F-176B75AE3DD7}">
      <dgm:prSet phldrT="[Text]" custT="1"/>
      <dgm:spPr/>
      <dgm:t>
        <a:bodyPr/>
        <a:lstStyle/>
        <a:p>
          <a:pPr algn="ctr"/>
          <a:r>
            <a:rPr lang="en-IN" sz="2800" dirty="0"/>
            <a:t>Model Creation using Random Forest Classifier</a:t>
          </a:r>
        </a:p>
      </dgm:t>
    </dgm:pt>
    <dgm:pt modelId="{6FB92CF8-96ED-4DFD-B4BC-D8C3CA0ED412}" type="parTrans" cxnId="{DE52A2F5-EC2B-498F-881A-3E3DBB9B9716}">
      <dgm:prSet/>
      <dgm:spPr/>
      <dgm:t>
        <a:bodyPr/>
        <a:lstStyle/>
        <a:p>
          <a:endParaRPr lang="en-IN"/>
        </a:p>
      </dgm:t>
    </dgm:pt>
    <dgm:pt modelId="{3466EBBC-8B67-45E6-8186-FD7D42200C5C}" type="sibTrans" cxnId="{DE52A2F5-EC2B-498F-881A-3E3DBB9B9716}">
      <dgm:prSet/>
      <dgm:spPr/>
      <dgm:t>
        <a:bodyPr/>
        <a:lstStyle/>
        <a:p>
          <a:endParaRPr lang="en-IN"/>
        </a:p>
      </dgm:t>
    </dgm:pt>
    <dgm:pt modelId="{9339359E-97C9-471D-8494-4ACED3D470CB}" type="pres">
      <dgm:prSet presAssocID="{761EA86A-B923-4C92-9B6F-56C861CC2DD8}" presName="outerComposite" presStyleCnt="0">
        <dgm:presLayoutVars>
          <dgm:chMax val="5"/>
          <dgm:dir/>
          <dgm:resizeHandles val="exact"/>
        </dgm:presLayoutVars>
      </dgm:prSet>
      <dgm:spPr/>
    </dgm:pt>
    <dgm:pt modelId="{0509ACAC-3C9B-4C8E-925E-846DD581D864}" type="pres">
      <dgm:prSet presAssocID="{761EA86A-B923-4C92-9B6F-56C861CC2DD8}" presName="dummyMaxCanvas" presStyleCnt="0">
        <dgm:presLayoutVars/>
      </dgm:prSet>
      <dgm:spPr/>
    </dgm:pt>
    <dgm:pt modelId="{B2C5238E-B43D-4E6E-9B93-CEDC70AB52BE}" type="pres">
      <dgm:prSet presAssocID="{761EA86A-B923-4C92-9B6F-56C861CC2DD8}" presName="FourNodes_1" presStyleLbl="node1" presStyleIdx="0" presStyleCnt="4">
        <dgm:presLayoutVars>
          <dgm:bulletEnabled val="1"/>
        </dgm:presLayoutVars>
      </dgm:prSet>
      <dgm:spPr/>
    </dgm:pt>
    <dgm:pt modelId="{796F53BD-6CB7-468B-BB57-4EDA8590BF8A}" type="pres">
      <dgm:prSet presAssocID="{761EA86A-B923-4C92-9B6F-56C861CC2DD8}" presName="FourNodes_2" presStyleLbl="node1" presStyleIdx="1" presStyleCnt="4">
        <dgm:presLayoutVars>
          <dgm:bulletEnabled val="1"/>
        </dgm:presLayoutVars>
      </dgm:prSet>
      <dgm:spPr/>
    </dgm:pt>
    <dgm:pt modelId="{00FD7A7A-D154-4714-BB00-49E7C4BBD30A}" type="pres">
      <dgm:prSet presAssocID="{761EA86A-B923-4C92-9B6F-56C861CC2DD8}" presName="FourNodes_3" presStyleLbl="node1" presStyleIdx="2" presStyleCnt="4">
        <dgm:presLayoutVars>
          <dgm:bulletEnabled val="1"/>
        </dgm:presLayoutVars>
      </dgm:prSet>
      <dgm:spPr/>
    </dgm:pt>
    <dgm:pt modelId="{9BF02671-DA65-4DBF-A416-6082FB7A6407}" type="pres">
      <dgm:prSet presAssocID="{761EA86A-B923-4C92-9B6F-56C861CC2DD8}" presName="FourNodes_4" presStyleLbl="node1" presStyleIdx="3" presStyleCnt="4">
        <dgm:presLayoutVars>
          <dgm:bulletEnabled val="1"/>
        </dgm:presLayoutVars>
      </dgm:prSet>
      <dgm:spPr/>
    </dgm:pt>
    <dgm:pt modelId="{7288C43B-30D0-4018-9C96-37A0DAB205CA}" type="pres">
      <dgm:prSet presAssocID="{761EA86A-B923-4C92-9B6F-56C861CC2DD8}" presName="FourConn_1-2" presStyleLbl="fgAccFollowNode1" presStyleIdx="0" presStyleCnt="3">
        <dgm:presLayoutVars>
          <dgm:bulletEnabled val="1"/>
        </dgm:presLayoutVars>
      </dgm:prSet>
      <dgm:spPr/>
    </dgm:pt>
    <dgm:pt modelId="{CB33DCB3-25E2-4D13-80B4-890CAEBCFC97}" type="pres">
      <dgm:prSet presAssocID="{761EA86A-B923-4C92-9B6F-56C861CC2DD8}" presName="FourConn_2-3" presStyleLbl="fgAccFollowNode1" presStyleIdx="1" presStyleCnt="3">
        <dgm:presLayoutVars>
          <dgm:bulletEnabled val="1"/>
        </dgm:presLayoutVars>
      </dgm:prSet>
      <dgm:spPr/>
    </dgm:pt>
    <dgm:pt modelId="{9F39F4AC-3A45-48F6-A53B-80E78685013C}" type="pres">
      <dgm:prSet presAssocID="{761EA86A-B923-4C92-9B6F-56C861CC2DD8}" presName="FourConn_3-4" presStyleLbl="fgAccFollowNode1" presStyleIdx="2" presStyleCnt="3">
        <dgm:presLayoutVars>
          <dgm:bulletEnabled val="1"/>
        </dgm:presLayoutVars>
      </dgm:prSet>
      <dgm:spPr/>
    </dgm:pt>
    <dgm:pt modelId="{D90BEE2F-5FE0-4341-AA51-3DF2A865407B}" type="pres">
      <dgm:prSet presAssocID="{761EA86A-B923-4C92-9B6F-56C861CC2DD8}" presName="FourNodes_1_text" presStyleLbl="node1" presStyleIdx="3" presStyleCnt="4">
        <dgm:presLayoutVars>
          <dgm:bulletEnabled val="1"/>
        </dgm:presLayoutVars>
      </dgm:prSet>
      <dgm:spPr/>
    </dgm:pt>
    <dgm:pt modelId="{E38B5A18-A3A9-4119-BBA0-A60433C9F14A}" type="pres">
      <dgm:prSet presAssocID="{761EA86A-B923-4C92-9B6F-56C861CC2DD8}" presName="FourNodes_2_text" presStyleLbl="node1" presStyleIdx="3" presStyleCnt="4">
        <dgm:presLayoutVars>
          <dgm:bulletEnabled val="1"/>
        </dgm:presLayoutVars>
      </dgm:prSet>
      <dgm:spPr/>
    </dgm:pt>
    <dgm:pt modelId="{E434CF95-DCE3-4081-84C0-7CD0ED60A319}" type="pres">
      <dgm:prSet presAssocID="{761EA86A-B923-4C92-9B6F-56C861CC2DD8}" presName="FourNodes_3_text" presStyleLbl="node1" presStyleIdx="3" presStyleCnt="4">
        <dgm:presLayoutVars>
          <dgm:bulletEnabled val="1"/>
        </dgm:presLayoutVars>
      </dgm:prSet>
      <dgm:spPr/>
    </dgm:pt>
    <dgm:pt modelId="{D3F06EA4-E875-458C-82D1-DC10AB903189}" type="pres">
      <dgm:prSet presAssocID="{761EA86A-B923-4C92-9B6F-56C861CC2DD8}" presName="FourNodes_4_text" presStyleLbl="node1" presStyleIdx="3" presStyleCnt="4">
        <dgm:presLayoutVars>
          <dgm:bulletEnabled val="1"/>
        </dgm:presLayoutVars>
      </dgm:prSet>
      <dgm:spPr/>
    </dgm:pt>
  </dgm:ptLst>
  <dgm:cxnLst>
    <dgm:cxn modelId="{34211A02-06F7-4BA7-BC75-1F54B9B54B87}" type="presOf" srcId="{3466EBBC-8B67-45E6-8186-FD7D42200C5C}" destId="{9F39F4AC-3A45-48F6-A53B-80E78685013C}" srcOrd="0" destOrd="0" presId="urn:microsoft.com/office/officeart/2005/8/layout/vProcess5"/>
    <dgm:cxn modelId="{C0265506-101F-477F-BE97-3AE2754D9303}" type="presOf" srcId="{A9C5EE8D-CE13-4B6B-ACFF-84BF34DF3064}" destId="{CB33DCB3-25E2-4D13-80B4-890CAEBCFC97}" srcOrd="0" destOrd="0" presId="urn:microsoft.com/office/officeart/2005/8/layout/vProcess5"/>
    <dgm:cxn modelId="{C714940E-DDF3-463B-A97D-6FF14766B3C6}" type="presOf" srcId="{25F4F846-8BD7-493F-B94F-176B75AE3DD7}" destId="{00FD7A7A-D154-4714-BB00-49E7C4BBD30A}" srcOrd="0" destOrd="0" presId="urn:microsoft.com/office/officeart/2005/8/layout/vProcess5"/>
    <dgm:cxn modelId="{5EBDA02B-4AE7-4D22-80E2-1E744C45E558}" type="presOf" srcId="{2CA2249F-27DE-4964-AD5E-22F1F4D0394D}" destId="{D3F06EA4-E875-458C-82D1-DC10AB903189}" srcOrd="1" destOrd="0" presId="urn:microsoft.com/office/officeart/2005/8/layout/vProcess5"/>
    <dgm:cxn modelId="{8F7C0168-CCE7-4FC1-AFAE-7B88604A32E3}" type="presOf" srcId="{25F4F846-8BD7-493F-B94F-176B75AE3DD7}" destId="{E434CF95-DCE3-4081-84C0-7CD0ED60A319}" srcOrd="1" destOrd="0" presId="urn:microsoft.com/office/officeart/2005/8/layout/vProcess5"/>
    <dgm:cxn modelId="{226F1D4B-3991-4C0E-BD5D-975FC8EDE145}" srcId="{761EA86A-B923-4C92-9B6F-56C861CC2DD8}" destId="{2CA2249F-27DE-4964-AD5E-22F1F4D0394D}" srcOrd="3" destOrd="0" parTransId="{4D115EE7-DD37-4458-97B4-2D9BD90961E2}" sibTransId="{E20774A3-5A0B-4FEA-8439-C550AD885766}"/>
    <dgm:cxn modelId="{AE7F8170-D9C6-4DE5-89EC-4CE85AB33EDE}" srcId="{761EA86A-B923-4C92-9B6F-56C861CC2DD8}" destId="{81A52DFB-7682-4F01-9D5E-EB37C2771098}" srcOrd="0" destOrd="0" parTransId="{D52CAD1A-C01C-4BDD-A7B3-9B3AED5072C2}" sibTransId="{D004CFF9-15E0-4900-8D70-7C7E67C997E7}"/>
    <dgm:cxn modelId="{65A83C7D-919C-49CD-814C-55B235225387}" type="presOf" srcId="{81A52DFB-7682-4F01-9D5E-EB37C2771098}" destId="{D90BEE2F-5FE0-4341-AA51-3DF2A865407B}" srcOrd="1" destOrd="0" presId="urn:microsoft.com/office/officeart/2005/8/layout/vProcess5"/>
    <dgm:cxn modelId="{C3B63E8B-CDAA-46DD-9BDD-43E1CE2637C7}" type="presOf" srcId="{63732977-934F-4C50-8FF9-C5165C70EAA3}" destId="{796F53BD-6CB7-468B-BB57-4EDA8590BF8A}" srcOrd="0" destOrd="0" presId="urn:microsoft.com/office/officeart/2005/8/layout/vProcess5"/>
    <dgm:cxn modelId="{9287A88D-B130-48B9-9C80-AE44FAF48717}" type="presOf" srcId="{D004CFF9-15E0-4900-8D70-7C7E67C997E7}" destId="{7288C43B-30D0-4018-9C96-37A0DAB205CA}" srcOrd="0" destOrd="0" presId="urn:microsoft.com/office/officeart/2005/8/layout/vProcess5"/>
    <dgm:cxn modelId="{177B2BA0-07E8-46C3-B76E-8ED236E3203D}" type="presOf" srcId="{761EA86A-B923-4C92-9B6F-56C861CC2DD8}" destId="{9339359E-97C9-471D-8494-4ACED3D470CB}" srcOrd="0" destOrd="0" presId="urn:microsoft.com/office/officeart/2005/8/layout/vProcess5"/>
    <dgm:cxn modelId="{91DCCCAB-3DB6-4E8C-A18F-F8F7DFA99740}" srcId="{761EA86A-B923-4C92-9B6F-56C861CC2DD8}" destId="{63732977-934F-4C50-8FF9-C5165C70EAA3}" srcOrd="1" destOrd="0" parTransId="{FF671E70-B009-4BFF-B1C1-85CF67686AC8}" sibTransId="{A9C5EE8D-CE13-4B6B-ACFF-84BF34DF3064}"/>
    <dgm:cxn modelId="{C1B816AD-AFA0-4975-9424-D89FB06DE66A}" type="presOf" srcId="{81A52DFB-7682-4F01-9D5E-EB37C2771098}" destId="{B2C5238E-B43D-4E6E-9B93-CEDC70AB52BE}" srcOrd="0" destOrd="0" presId="urn:microsoft.com/office/officeart/2005/8/layout/vProcess5"/>
    <dgm:cxn modelId="{BFF34AAE-5FA2-41C1-B028-F79B96C949FC}" type="presOf" srcId="{2CA2249F-27DE-4964-AD5E-22F1F4D0394D}" destId="{9BF02671-DA65-4DBF-A416-6082FB7A6407}" srcOrd="0" destOrd="0" presId="urn:microsoft.com/office/officeart/2005/8/layout/vProcess5"/>
    <dgm:cxn modelId="{80EC1FED-CE51-4C9F-B71F-6D862F34E233}" type="presOf" srcId="{63732977-934F-4C50-8FF9-C5165C70EAA3}" destId="{E38B5A18-A3A9-4119-BBA0-A60433C9F14A}" srcOrd="1" destOrd="0" presId="urn:microsoft.com/office/officeart/2005/8/layout/vProcess5"/>
    <dgm:cxn modelId="{DE52A2F5-EC2B-498F-881A-3E3DBB9B9716}" srcId="{761EA86A-B923-4C92-9B6F-56C861CC2DD8}" destId="{25F4F846-8BD7-493F-B94F-176B75AE3DD7}" srcOrd="2" destOrd="0" parTransId="{6FB92CF8-96ED-4DFD-B4BC-D8C3CA0ED412}" sibTransId="{3466EBBC-8B67-45E6-8186-FD7D42200C5C}"/>
    <dgm:cxn modelId="{F9F1B83D-F06A-4DE8-AAEE-78EFCB15A13E}" type="presParOf" srcId="{9339359E-97C9-471D-8494-4ACED3D470CB}" destId="{0509ACAC-3C9B-4C8E-925E-846DD581D864}" srcOrd="0" destOrd="0" presId="urn:microsoft.com/office/officeart/2005/8/layout/vProcess5"/>
    <dgm:cxn modelId="{2E93ED01-278B-4C23-8C06-0FF6D7064B34}" type="presParOf" srcId="{9339359E-97C9-471D-8494-4ACED3D470CB}" destId="{B2C5238E-B43D-4E6E-9B93-CEDC70AB52BE}" srcOrd="1" destOrd="0" presId="urn:microsoft.com/office/officeart/2005/8/layout/vProcess5"/>
    <dgm:cxn modelId="{BC827896-D92A-41D4-A1F9-BC56EB8F5F1B}" type="presParOf" srcId="{9339359E-97C9-471D-8494-4ACED3D470CB}" destId="{796F53BD-6CB7-468B-BB57-4EDA8590BF8A}" srcOrd="2" destOrd="0" presId="urn:microsoft.com/office/officeart/2005/8/layout/vProcess5"/>
    <dgm:cxn modelId="{C5D33D21-5ACA-4A79-AE46-DC98A6698594}" type="presParOf" srcId="{9339359E-97C9-471D-8494-4ACED3D470CB}" destId="{00FD7A7A-D154-4714-BB00-49E7C4BBD30A}" srcOrd="3" destOrd="0" presId="urn:microsoft.com/office/officeart/2005/8/layout/vProcess5"/>
    <dgm:cxn modelId="{95EA7B12-DEB3-4497-9A78-79825FA30E44}" type="presParOf" srcId="{9339359E-97C9-471D-8494-4ACED3D470CB}" destId="{9BF02671-DA65-4DBF-A416-6082FB7A6407}" srcOrd="4" destOrd="0" presId="urn:microsoft.com/office/officeart/2005/8/layout/vProcess5"/>
    <dgm:cxn modelId="{6C52A543-0570-4BEF-B791-CCF826E55FF8}" type="presParOf" srcId="{9339359E-97C9-471D-8494-4ACED3D470CB}" destId="{7288C43B-30D0-4018-9C96-37A0DAB205CA}" srcOrd="5" destOrd="0" presId="urn:microsoft.com/office/officeart/2005/8/layout/vProcess5"/>
    <dgm:cxn modelId="{DD84B335-EEA8-43D8-B969-207ED4B185D3}" type="presParOf" srcId="{9339359E-97C9-471D-8494-4ACED3D470CB}" destId="{CB33DCB3-25E2-4D13-80B4-890CAEBCFC97}" srcOrd="6" destOrd="0" presId="urn:microsoft.com/office/officeart/2005/8/layout/vProcess5"/>
    <dgm:cxn modelId="{D4F5098C-6709-4DF5-A6E3-0726C860571C}" type="presParOf" srcId="{9339359E-97C9-471D-8494-4ACED3D470CB}" destId="{9F39F4AC-3A45-48F6-A53B-80E78685013C}" srcOrd="7" destOrd="0" presId="urn:microsoft.com/office/officeart/2005/8/layout/vProcess5"/>
    <dgm:cxn modelId="{9DD4B44B-2E73-4624-8306-019F0391E2C1}" type="presParOf" srcId="{9339359E-97C9-471D-8494-4ACED3D470CB}" destId="{D90BEE2F-5FE0-4341-AA51-3DF2A865407B}" srcOrd="8" destOrd="0" presId="urn:microsoft.com/office/officeart/2005/8/layout/vProcess5"/>
    <dgm:cxn modelId="{352DA308-D543-4446-BEB7-3F1D5925778E}" type="presParOf" srcId="{9339359E-97C9-471D-8494-4ACED3D470CB}" destId="{E38B5A18-A3A9-4119-BBA0-A60433C9F14A}" srcOrd="9" destOrd="0" presId="urn:microsoft.com/office/officeart/2005/8/layout/vProcess5"/>
    <dgm:cxn modelId="{B4F00EA1-C385-4161-9AB8-31A5FEE352D1}" type="presParOf" srcId="{9339359E-97C9-471D-8494-4ACED3D470CB}" destId="{E434CF95-DCE3-4081-84C0-7CD0ED60A319}" srcOrd="10" destOrd="0" presId="urn:microsoft.com/office/officeart/2005/8/layout/vProcess5"/>
    <dgm:cxn modelId="{968AA8E4-C3D4-449B-A35E-840A4B78D9A0}" type="presParOf" srcId="{9339359E-97C9-471D-8494-4ACED3D470CB}" destId="{D3F06EA4-E875-458C-82D1-DC10AB90318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5238E-B43D-4E6E-9B93-CEDC70AB52BE}">
      <dsp:nvSpPr>
        <dsp:cNvPr id="0" name=""/>
        <dsp:cNvSpPr/>
      </dsp:nvSpPr>
      <dsp:spPr>
        <a:xfrm>
          <a:off x="0" y="0"/>
          <a:ext cx="6502400" cy="9365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Web Scrapping of Data from swiggy.com</a:t>
          </a:r>
        </a:p>
      </dsp:txBody>
      <dsp:txXfrm>
        <a:off x="27430" y="27430"/>
        <a:ext cx="5412671" cy="881672"/>
      </dsp:txXfrm>
    </dsp:sp>
    <dsp:sp modelId="{796F53BD-6CB7-468B-BB57-4EDA8590BF8A}">
      <dsp:nvSpPr>
        <dsp:cNvPr id="0" name=""/>
        <dsp:cNvSpPr/>
      </dsp:nvSpPr>
      <dsp:spPr>
        <a:xfrm>
          <a:off x="544575" y="1106810"/>
          <a:ext cx="6502400" cy="9365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Data Pre-processing – Data cleaning &amp; Manipulation</a:t>
          </a:r>
        </a:p>
      </dsp:txBody>
      <dsp:txXfrm>
        <a:off x="572005" y="1134240"/>
        <a:ext cx="5294218" cy="881672"/>
      </dsp:txXfrm>
    </dsp:sp>
    <dsp:sp modelId="{00FD7A7A-D154-4714-BB00-49E7C4BBD30A}">
      <dsp:nvSpPr>
        <dsp:cNvPr id="0" name=""/>
        <dsp:cNvSpPr/>
      </dsp:nvSpPr>
      <dsp:spPr>
        <a:xfrm>
          <a:off x="1081024" y="2213621"/>
          <a:ext cx="6502400" cy="9365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Model Creation using Random Forest Classifier</a:t>
          </a:r>
        </a:p>
      </dsp:txBody>
      <dsp:txXfrm>
        <a:off x="1108454" y="2241051"/>
        <a:ext cx="5302346" cy="881672"/>
      </dsp:txXfrm>
    </dsp:sp>
    <dsp:sp modelId="{9BF02671-DA65-4DBF-A416-6082FB7A6407}">
      <dsp:nvSpPr>
        <dsp:cNvPr id="0" name=""/>
        <dsp:cNvSpPr/>
      </dsp:nvSpPr>
      <dsp:spPr>
        <a:xfrm>
          <a:off x="1625599" y="3320432"/>
          <a:ext cx="6502400" cy="9365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Webpage creation to visualise the recommendation</a:t>
          </a:r>
        </a:p>
      </dsp:txBody>
      <dsp:txXfrm>
        <a:off x="1653029" y="3347862"/>
        <a:ext cx="5294218" cy="881672"/>
      </dsp:txXfrm>
    </dsp:sp>
    <dsp:sp modelId="{7288C43B-30D0-4018-9C96-37A0DAB205CA}">
      <dsp:nvSpPr>
        <dsp:cNvPr id="0" name=""/>
        <dsp:cNvSpPr/>
      </dsp:nvSpPr>
      <dsp:spPr>
        <a:xfrm>
          <a:off x="5893654" y="717298"/>
          <a:ext cx="608745" cy="6087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6030622" y="717298"/>
        <a:ext cx="334809" cy="458081"/>
      </dsp:txXfrm>
    </dsp:sp>
    <dsp:sp modelId="{CB33DCB3-25E2-4D13-80B4-890CAEBCFC97}">
      <dsp:nvSpPr>
        <dsp:cNvPr id="0" name=""/>
        <dsp:cNvSpPr/>
      </dsp:nvSpPr>
      <dsp:spPr>
        <a:xfrm>
          <a:off x="6438230" y="1824109"/>
          <a:ext cx="608745" cy="6087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6575198" y="1824109"/>
        <a:ext cx="334809" cy="458081"/>
      </dsp:txXfrm>
    </dsp:sp>
    <dsp:sp modelId="{9F39F4AC-3A45-48F6-A53B-80E78685013C}">
      <dsp:nvSpPr>
        <dsp:cNvPr id="0" name=""/>
        <dsp:cNvSpPr/>
      </dsp:nvSpPr>
      <dsp:spPr>
        <a:xfrm>
          <a:off x="6974678" y="2930920"/>
          <a:ext cx="608745" cy="6087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7111646" y="2930920"/>
        <a:ext cx="334809" cy="4580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2573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4648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2931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1484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21538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8333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1233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91892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20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51417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42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0190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112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2374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5/1/2023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6927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466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0322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3198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859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6433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47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364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650954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33">
          <p15:clr>
            <a:srgbClr val="5ACBF0"/>
          </p15:clr>
        </p15:guide>
        <p15:guide id="4" pos="336">
          <p15:clr>
            <a:srgbClr val="5ACBF0"/>
          </p15:clr>
        </p15:guide>
        <p15:guide id="5" orient="horz" pos="3974">
          <p15:clr>
            <a:srgbClr val="5ACBF0"/>
          </p15:clr>
        </p15:guide>
        <p15:guide id="6" orient="horz" pos="346">
          <p15:clr>
            <a:srgbClr val="5ACBF0"/>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296">
          <p15:clr>
            <a:srgbClr val="A4A3A4"/>
          </p15:clr>
        </p15:guide>
        <p15:guide id="17" pos="3772">
          <p15:clr>
            <a:srgbClr val="A4A3A4"/>
          </p15:clr>
        </p15:guide>
        <p15:guide id="18" pos="3908">
          <p15:clr>
            <a:srgbClr val="A4A3A4"/>
          </p15:clr>
        </p15:guide>
        <p15:guide id="19" pos="4362">
          <p15:clr>
            <a:srgbClr val="A4A3A4"/>
          </p15:clr>
        </p15:guide>
        <p15:guide id="20" pos="4475">
          <p15:clr>
            <a:srgbClr val="A4A3A4"/>
          </p15:clr>
        </p15:guide>
        <p15:guide id="21" pos="4974">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845">
          <p15:clr>
            <a:srgbClr val="A4A3A4"/>
          </p15:clr>
        </p15:guide>
        <p15:guide id="30" orient="horz" pos="958">
          <p15:clr>
            <a:srgbClr val="A4A3A4"/>
          </p15:clr>
        </p15:guide>
        <p15:guide id="31" orient="horz" pos="1480">
          <p15:clr>
            <a:srgbClr val="A4A3A4"/>
          </p15:clr>
        </p15:guide>
        <p15:guide id="32" orient="horz" pos="1593">
          <p15:clr>
            <a:srgbClr val="A4A3A4"/>
          </p15:clr>
        </p15:guide>
        <p15:guide id="33" orient="horz" pos="2092">
          <p15:clr>
            <a:srgbClr val="A4A3A4"/>
          </p15:clr>
        </p15:guide>
        <p15:guide id="34" orient="horz" pos="2228">
          <p15:clr>
            <a:srgbClr val="A4A3A4"/>
          </p15:clr>
        </p15:guide>
        <p15:guide id="35" orient="horz" pos="2727">
          <p15:clr>
            <a:srgbClr val="A4A3A4"/>
          </p15:clr>
        </p15:guide>
        <p15:guide id="36" orient="horz" pos="2840">
          <p15:clr>
            <a:srgbClr val="A4A3A4"/>
          </p15:clr>
        </p15:guide>
        <p15:guide id="37" orient="horz" pos="3362">
          <p15:clr>
            <a:srgbClr val="A4A3A4"/>
          </p15:clr>
        </p15:guide>
        <p15:guide id="38"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5/1/2023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926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00">
          <p15:clr>
            <a:srgbClr val="F26B43"/>
          </p15:clr>
        </p15:guide>
        <p15:guide id="4" pos="7104">
          <p15:clr>
            <a:srgbClr val="F26B43"/>
          </p15:clr>
        </p15:guide>
        <p15:guide id="5" orient="horz" pos="3816">
          <p15:clr>
            <a:srgbClr val="F26B43"/>
          </p15:clr>
        </p15:guide>
        <p15:guide id="6" orient="horz" pos="552">
          <p15:clr>
            <a:srgbClr val="F26B43"/>
          </p15:clr>
        </p15:guide>
        <p15:guide id="14" pos="66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540000" y="1527379"/>
            <a:ext cx="5415723" cy="2452949"/>
          </a:xfrm>
        </p:spPr>
        <p:txBody>
          <a:bodyPr anchor="t">
            <a:normAutofit fontScale="90000"/>
          </a:bodyPr>
          <a:lstStyle/>
          <a:p>
            <a:r>
              <a:rPr lang="en-US" sz="6000" dirty="0"/>
              <a:t>Restaurant Recommendation System</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09E498DD-33F0-3619-E3A7-568C0C9C4F33}"/>
              </a:ext>
            </a:extLst>
          </p:cNvPr>
          <p:cNvPicPr>
            <a:picLocks noChangeAspect="1"/>
          </p:cNvPicPr>
          <p:nvPr/>
        </p:nvPicPr>
        <p:blipFill rotWithShape="1">
          <a:blip r:embed="rId2"/>
          <a:srcRect l="23700" r="9648" b="-3"/>
          <a:stretch/>
        </p:blipFill>
        <p:spPr>
          <a:xfrm>
            <a:off x="5250932"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4" name="TextBox 3">
            <a:extLst>
              <a:ext uri="{FF2B5EF4-FFF2-40B4-BE49-F238E27FC236}">
                <a16:creationId xmlns:a16="http://schemas.microsoft.com/office/drawing/2014/main" id="{FB797A65-95A2-7864-74C1-868158331A54}"/>
              </a:ext>
            </a:extLst>
          </p:cNvPr>
          <p:cNvSpPr txBox="1"/>
          <p:nvPr/>
        </p:nvSpPr>
        <p:spPr>
          <a:xfrm>
            <a:off x="539198" y="4709848"/>
            <a:ext cx="38965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Presented by:</a:t>
            </a:r>
          </a:p>
          <a:p>
            <a:endParaRPr lang="en-US" sz="2000" dirty="0"/>
          </a:p>
          <a:p>
            <a:r>
              <a:rPr lang="en-US" sz="1400" dirty="0"/>
              <a:t>Pd18_067 Harshal </a:t>
            </a:r>
            <a:r>
              <a:rPr lang="en-US" sz="1400" dirty="0" err="1"/>
              <a:t>Chopade</a:t>
            </a:r>
          </a:p>
          <a:p>
            <a:r>
              <a:rPr lang="en-US" sz="1400" dirty="0"/>
              <a:t>Pd18_006 Mohammad Ashraf</a:t>
            </a:r>
          </a:p>
          <a:p>
            <a:r>
              <a:rPr lang="en-US" sz="1400" dirty="0"/>
              <a:t>Pd18_256 Abhishek Mali</a:t>
            </a:r>
          </a:p>
          <a:p>
            <a:r>
              <a:rPr lang="en-US" sz="1400" dirty="0"/>
              <a:t>Pd18_091 Om </a:t>
            </a:r>
            <a:r>
              <a:rPr lang="en-US" sz="1400" dirty="0" err="1"/>
              <a:t>Mahalle</a:t>
            </a:r>
            <a:endParaRPr lang="en-US" sz="1400" dirty="0"/>
          </a:p>
        </p:txBody>
      </p:sp>
    </p:spTree>
    <p:extLst>
      <p:ext uri="{BB962C8B-B14F-4D97-AF65-F5344CB8AC3E}">
        <p14:creationId xmlns:p14="http://schemas.microsoft.com/office/powerpoint/2010/main" val="14243613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 name="Rectangle 8">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2" name="Group 11">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7" name="Rectangle 16">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3" name="Group 12">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5" name="Rectangle 14">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3">
            <a:extLst>
              <a:ext uri="{FF2B5EF4-FFF2-40B4-BE49-F238E27FC236}">
                <a16:creationId xmlns:a16="http://schemas.microsoft.com/office/drawing/2014/main" id="{B4E93045-364B-8A59-EEED-5EB4981B4EEF}"/>
              </a:ext>
            </a:extLst>
          </p:cNvPr>
          <p:cNvPicPr>
            <a:picLocks noChangeAspect="1"/>
          </p:cNvPicPr>
          <p:nvPr/>
        </p:nvPicPr>
        <p:blipFill rotWithShape="1">
          <a:blip r:embed="rId2">
            <a:alphaModFix/>
          </a:blip>
          <a:srcRect r="1726" b="-5"/>
          <a:stretch/>
        </p:blipFill>
        <p:spPr>
          <a:xfrm>
            <a:off x="-688" y="-4"/>
            <a:ext cx="12192687" cy="6858000"/>
          </a:xfrm>
          <a:prstGeom prst="rect">
            <a:avLst/>
          </a:prstGeom>
        </p:spPr>
      </p:pic>
      <p:sp>
        <p:nvSpPr>
          <p:cNvPr id="22" name="Freeform: Shape 21">
            <a:extLst>
              <a:ext uri="{FF2B5EF4-FFF2-40B4-BE49-F238E27FC236}">
                <a16:creationId xmlns:a16="http://schemas.microsoft.com/office/drawing/2014/main" id="{EB95B01E-5851-431E-863B-0FAC65669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5F17E415-B31D-479C-85EC-3974EB6DE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4400"/>
            <a:chOff x="4925125" y="3600"/>
            <a:chExt cx="7266875" cy="6854400"/>
          </a:xfrm>
        </p:grpSpPr>
        <p:sp>
          <p:nvSpPr>
            <p:cNvPr id="25" name="Oval 24">
              <a:extLst>
                <a:ext uri="{FF2B5EF4-FFF2-40B4-BE49-F238E27FC236}">
                  <a16:creationId xmlns:a16="http://schemas.microsoft.com/office/drawing/2014/main" id="{10DD1D5F-3B52-4010-9875-7B2C81481D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9A5E776-A0B7-4721-A7C0-6297BF15A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627A0E1-E162-49A8-AD35-2102FE5DA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A07C8F-E8E1-A29C-3D5D-D2DB34393149}"/>
              </a:ext>
            </a:extLst>
          </p:cNvPr>
          <p:cNvSpPr>
            <a:spLocks noGrp="1"/>
          </p:cNvSpPr>
          <p:nvPr>
            <p:ph type="title"/>
          </p:nvPr>
        </p:nvSpPr>
        <p:spPr>
          <a:xfrm>
            <a:off x="1832020" y="2552083"/>
            <a:ext cx="6493277" cy="1388939"/>
          </a:xfrm>
        </p:spPr>
        <p:txBody>
          <a:bodyPr vert="horz" lIns="91440" tIns="45720" rIns="91440" bIns="45720" rtlCol="0" anchor="b">
            <a:normAutofit/>
          </a:bodyPr>
          <a:lstStyle/>
          <a:p>
            <a:pPr algn="ctr"/>
            <a:r>
              <a:rPr lang="en-US" sz="8000" b="1" dirty="0">
                <a:solidFill>
                  <a:srgbClr val="FFFFFF"/>
                </a:solidFill>
              </a:rPr>
              <a:t>Thank You...</a:t>
            </a:r>
          </a:p>
        </p:txBody>
      </p:sp>
    </p:spTree>
    <p:extLst>
      <p:ext uri="{BB962C8B-B14F-4D97-AF65-F5344CB8AC3E}">
        <p14:creationId xmlns:p14="http://schemas.microsoft.com/office/powerpoint/2010/main" val="41703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0000" y="540000"/>
            <a:ext cx="4500561" cy="2181946"/>
          </a:xfrm>
        </p:spPr>
        <p:txBody>
          <a:bodyPr anchor="t">
            <a:normAutofit/>
          </a:bodyPr>
          <a:lstStyle/>
          <a:p>
            <a:r>
              <a:rPr lang="en-US"/>
              <a:t>Primary Objective</a:t>
            </a:r>
          </a:p>
        </p:txBody>
      </p:sp>
      <p:sp>
        <p:nvSpPr>
          <p:cNvPr id="3" name="Content Placeholder"/>
          <p:cNvSpPr>
            <a:spLocks noGrp="1"/>
          </p:cNvSpPr>
          <p:nvPr>
            <p:ph idx="1"/>
          </p:nvPr>
        </p:nvSpPr>
        <p:spPr>
          <a:xfrm>
            <a:off x="550863" y="2947121"/>
            <a:ext cx="4500562" cy="3361604"/>
          </a:xfrm>
        </p:spPr>
        <p:txBody>
          <a:bodyPr anchor="t">
            <a:normAutofit/>
          </a:bodyPr>
          <a:lstStyle/>
          <a:p>
            <a:pPr marL="269875" indent="-269875">
              <a:lnSpc>
                <a:spcPct val="114999"/>
              </a:lnSpc>
            </a:pPr>
            <a:r>
              <a:rPr lang="en-US" sz="2000" dirty="0">
                <a:latin typeface="Arial"/>
                <a:cs typeface="Calibri"/>
              </a:rPr>
              <a:t>To collect data from the food delivery platform SWIGGY using web scraping and analyze the data to generate insights and recommendations for the end user. This may involve analyzing restaurant information, such as ratings, cuisine, and pricing.</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pices in jars on counter">
            <a:extLst>
              <a:ext uri="{FF2B5EF4-FFF2-40B4-BE49-F238E27FC236}">
                <a16:creationId xmlns:a16="http://schemas.microsoft.com/office/drawing/2014/main" id="{947FE2F4-14D3-1328-E402-A8221785E485}"/>
              </a:ext>
            </a:extLst>
          </p:cNvPr>
          <p:cNvPicPr>
            <a:picLocks noChangeAspect="1"/>
          </p:cNvPicPr>
          <p:nvPr/>
        </p:nvPicPr>
        <p:blipFill rotWithShape="1">
          <a:blip r:embed="rId2"/>
          <a:srcRect l="16763" r="16585" b="-3"/>
          <a:stretch/>
        </p:blipFill>
        <p:spPr>
          <a:xfrm>
            <a:off x="5336791" y="-64395"/>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7046543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48711" y="992408"/>
            <a:ext cx="2766189" cy="1203446"/>
          </a:xfrm>
        </p:spPr>
        <p:txBody>
          <a:bodyPr anchor="t">
            <a:normAutofit/>
          </a:bodyPr>
          <a:lstStyle/>
          <a:p>
            <a:r>
              <a:rPr lang="en-US" dirty="0"/>
              <a:t>Goals:</a:t>
            </a:r>
          </a:p>
        </p:txBody>
      </p:sp>
      <p:sp>
        <p:nvSpPr>
          <p:cNvPr id="3" name="Content Placeholder"/>
          <p:cNvSpPr>
            <a:spLocks noGrp="1"/>
          </p:cNvSpPr>
          <p:nvPr>
            <p:ph idx="1"/>
          </p:nvPr>
        </p:nvSpPr>
        <p:spPr>
          <a:xfrm>
            <a:off x="550863" y="2195854"/>
            <a:ext cx="4500562" cy="3837393"/>
          </a:xfrm>
        </p:spPr>
        <p:txBody>
          <a:bodyPr anchor="t">
            <a:normAutofit/>
          </a:bodyPr>
          <a:lstStyle/>
          <a:p>
            <a:pPr marL="269875" indent="-269875">
              <a:lnSpc>
                <a:spcPct val="115000"/>
              </a:lnSpc>
            </a:pPr>
            <a:r>
              <a:rPr lang="en-US" dirty="0">
                <a:solidFill>
                  <a:srgbClr val="D1D5DB"/>
                </a:solidFill>
                <a:latin typeface="Söhne"/>
              </a:rPr>
              <a:t>T</a:t>
            </a:r>
            <a:r>
              <a:rPr lang="en-US" b="0" i="0" dirty="0">
                <a:solidFill>
                  <a:srgbClr val="D1D5DB"/>
                </a:solidFill>
                <a:effectLst/>
                <a:latin typeface="Söhne"/>
              </a:rPr>
              <a:t>o develop a recommendation model that can provide valuable insights for someone who wants to open a restaurant in Bangalore.</a:t>
            </a:r>
          </a:p>
          <a:p>
            <a:pPr marL="269875" indent="-269875">
              <a:lnSpc>
                <a:spcPct val="115000"/>
              </a:lnSpc>
            </a:pPr>
            <a:r>
              <a:rPr lang="en-US" b="0" i="0" dirty="0">
                <a:solidFill>
                  <a:srgbClr val="D1D5DB"/>
                </a:solidFill>
                <a:effectLst/>
                <a:latin typeface="Söhne"/>
              </a:rPr>
              <a:t>The ultimate goal is to help the user make informed decisions about their restaurant's cuisine, location, and pricing strategy to maximize their chances of success in the Bangalore market.</a:t>
            </a:r>
            <a:endParaRPr lang="en-US" sz="2000" dirty="0"/>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5419205" y="-3600"/>
            <a:ext cx="6649077"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1069521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2254500" y="763270"/>
            <a:ext cx="76829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Approaches to complete the goals</a:t>
            </a:r>
            <a:endParaRPr lang="en-US" sz="4000" b="1" dirty="0"/>
          </a:p>
        </p:txBody>
      </p:sp>
      <p:graphicFrame>
        <p:nvGraphicFramePr>
          <p:cNvPr id="3" name="Diagram 2">
            <a:extLst>
              <a:ext uri="{FF2B5EF4-FFF2-40B4-BE49-F238E27FC236}">
                <a16:creationId xmlns:a16="http://schemas.microsoft.com/office/drawing/2014/main" id="{CAC1BB35-5D90-B649-7E61-67176B79AD57}"/>
              </a:ext>
            </a:extLst>
          </p:cNvPr>
          <p:cNvGraphicFramePr/>
          <p:nvPr>
            <p:extLst>
              <p:ext uri="{D42A27DB-BD31-4B8C-83A1-F6EECF244321}">
                <p14:modId xmlns:p14="http://schemas.microsoft.com/office/powerpoint/2010/main" val="2435681944"/>
              </p:ext>
            </p:extLst>
          </p:nvPr>
        </p:nvGraphicFramePr>
        <p:xfrm>
          <a:off x="2650566" y="1837765"/>
          <a:ext cx="8128000" cy="4256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4077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937075" y="610984"/>
            <a:ext cx="91426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Webpage Working</a:t>
            </a:r>
            <a:endParaRPr lang="en-US" sz="4000" b="1" dirty="0"/>
          </a:p>
        </p:txBody>
      </p:sp>
      <p:pic>
        <p:nvPicPr>
          <p:cNvPr id="4" name="Picture 3">
            <a:extLst>
              <a:ext uri="{FF2B5EF4-FFF2-40B4-BE49-F238E27FC236}">
                <a16:creationId xmlns:a16="http://schemas.microsoft.com/office/drawing/2014/main" id="{B97F7669-E5B3-5B8F-4621-BD6CB7BD4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66" y="1576340"/>
            <a:ext cx="8731622" cy="4670611"/>
          </a:xfrm>
          <a:prstGeom prst="rect">
            <a:avLst/>
          </a:prstGeom>
        </p:spPr>
      </p:pic>
      <p:sp>
        <p:nvSpPr>
          <p:cNvPr id="5" name="Rectangle: Rounded Corners 4">
            <a:extLst>
              <a:ext uri="{FF2B5EF4-FFF2-40B4-BE49-F238E27FC236}">
                <a16:creationId xmlns:a16="http://schemas.microsoft.com/office/drawing/2014/main" id="{239F4ACB-AE9C-7594-72BE-4A197E9E0AC1}"/>
              </a:ext>
            </a:extLst>
          </p:cNvPr>
          <p:cNvSpPr/>
          <p:nvPr/>
        </p:nvSpPr>
        <p:spPr>
          <a:xfrm>
            <a:off x="9108141" y="2801869"/>
            <a:ext cx="1398494" cy="224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Cuisine Input</a:t>
            </a:r>
          </a:p>
        </p:txBody>
      </p:sp>
      <p:cxnSp>
        <p:nvCxnSpPr>
          <p:cNvPr id="7" name="Straight Arrow Connector 6">
            <a:extLst>
              <a:ext uri="{FF2B5EF4-FFF2-40B4-BE49-F238E27FC236}">
                <a16:creationId xmlns:a16="http://schemas.microsoft.com/office/drawing/2014/main" id="{22CF1030-B32E-EC98-3B1B-D2D1A99DFF7E}"/>
              </a:ext>
            </a:extLst>
          </p:cNvPr>
          <p:cNvCxnSpPr>
            <a:cxnSpLocks/>
          </p:cNvCxnSpPr>
          <p:nvPr/>
        </p:nvCxnSpPr>
        <p:spPr>
          <a:xfrm flipH="1">
            <a:off x="8005482" y="2914327"/>
            <a:ext cx="1102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92A46C4-D410-D55B-DB96-2025F096F6F6}"/>
              </a:ext>
            </a:extLst>
          </p:cNvPr>
          <p:cNvSpPr/>
          <p:nvPr/>
        </p:nvSpPr>
        <p:spPr>
          <a:xfrm>
            <a:off x="9085730" y="3581139"/>
            <a:ext cx="1420905" cy="224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Price Input</a:t>
            </a:r>
          </a:p>
        </p:txBody>
      </p:sp>
      <p:sp>
        <p:nvSpPr>
          <p:cNvPr id="12" name="Rectangle: Rounded Corners 11">
            <a:extLst>
              <a:ext uri="{FF2B5EF4-FFF2-40B4-BE49-F238E27FC236}">
                <a16:creationId xmlns:a16="http://schemas.microsoft.com/office/drawing/2014/main" id="{E15CF125-FB48-7F5E-977C-F1FD69038B02}"/>
              </a:ext>
            </a:extLst>
          </p:cNvPr>
          <p:cNvSpPr/>
          <p:nvPr/>
        </p:nvSpPr>
        <p:spPr>
          <a:xfrm>
            <a:off x="9085730" y="3211675"/>
            <a:ext cx="1420905" cy="224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Location Input</a:t>
            </a:r>
          </a:p>
        </p:txBody>
      </p:sp>
      <p:cxnSp>
        <p:nvCxnSpPr>
          <p:cNvPr id="13" name="Straight Arrow Connector 12">
            <a:extLst>
              <a:ext uri="{FF2B5EF4-FFF2-40B4-BE49-F238E27FC236}">
                <a16:creationId xmlns:a16="http://schemas.microsoft.com/office/drawing/2014/main" id="{32F0CA3B-9E16-AB31-1B7B-D24B55C50D6B}"/>
              </a:ext>
            </a:extLst>
          </p:cNvPr>
          <p:cNvCxnSpPr>
            <a:cxnSpLocks/>
          </p:cNvCxnSpPr>
          <p:nvPr/>
        </p:nvCxnSpPr>
        <p:spPr>
          <a:xfrm flipH="1">
            <a:off x="7983071" y="3324133"/>
            <a:ext cx="1102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F71ED-9360-1334-F5AA-1659FF9BCC99}"/>
              </a:ext>
            </a:extLst>
          </p:cNvPr>
          <p:cNvCxnSpPr>
            <a:cxnSpLocks/>
          </p:cNvCxnSpPr>
          <p:nvPr/>
        </p:nvCxnSpPr>
        <p:spPr>
          <a:xfrm flipH="1">
            <a:off x="8005482" y="3693198"/>
            <a:ext cx="1102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D806FC6-79B1-43B4-B3EF-171C9BE08DC3}"/>
              </a:ext>
            </a:extLst>
          </p:cNvPr>
          <p:cNvSpPr/>
          <p:nvPr/>
        </p:nvSpPr>
        <p:spPr>
          <a:xfrm>
            <a:off x="7902389" y="4414757"/>
            <a:ext cx="1649507" cy="657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Output 1</a:t>
            </a:r>
          </a:p>
        </p:txBody>
      </p:sp>
      <p:cxnSp>
        <p:nvCxnSpPr>
          <p:cNvPr id="18" name="Straight Arrow Connector 17">
            <a:extLst>
              <a:ext uri="{FF2B5EF4-FFF2-40B4-BE49-F238E27FC236}">
                <a16:creationId xmlns:a16="http://schemas.microsoft.com/office/drawing/2014/main" id="{BD686B09-B01E-0A52-0919-4CC269B556F0}"/>
              </a:ext>
            </a:extLst>
          </p:cNvPr>
          <p:cNvCxnSpPr>
            <a:cxnSpLocks/>
          </p:cNvCxnSpPr>
          <p:nvPr/>
        </p:nvCxnSpPr>
        <p:spPr>
          <a:xfrm flipH="1">
            <a:off x="6799730" y="4766457"/>
            <a:ext cx="1102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EA96EC8-4647-60E1-BD4F-E501F343E332}"/>
              </a:ext>
            </a:extLst>
          </p:cNvPr>
          <p:cNvCxnSpPr>
            <a:cxnSpLocks/>
            <a:stCxn id="5" idx="3"/>
            <a:endCxn id="17" idx="0"/>
          </p:cNvCxnSpPr>
          <p:nvPr/>
        </p:nvCxnSpPr>
        <p:spPr>
          <a:xfrm flipH="1">
            <a:off x="8727143" y="2913928"/>
            <a:ext cx="1779492" cy="1500829"/>
          </a:xfrm>
          <a:prstGeom prst="bentConnector4">
            <a:avLst>
              <a:gd name="adj1" fmla="val -12846"/>
              <a:gd name="adj2" fmla="val 710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39816F75-0740-4C90-7BB8-1BF4D63F1AA1}"/>
              </a:ext>
            </a:extLst>
          </p:cNvPr>
          <p:cNvCxnSpPr>
            <a:stCxn id="12" idx="3"/>
            <a:endCxn id="17" idx="3"/>
          </p:cNvCxnSpPr>
          <p:nvPr/>
        </p:nvCxnSpPr>
        <p:spPr>
          <a:xfrm flipH="1">
            <a:off x="9551896" y="3323734"/>
            <a:ext cx="954739" cy="1419608"/>
          </a:xfrm>
          <a:prstGeom prst="bentConnector3">
            <a:avLst>
              <a:gd name="adj1" fmla="val -98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5F61527-0BA1-9CD7-736B-3FCC695F87A6}"/>
              </a:ext>
            </a:extLst>
          </p:cNvPr>
          <p:cNvCxnSpPr/>
          <p:nvPr/>
        </p:nvCxnSpPr>
        <p:spPr>
          <a:xfrm rot="10800000" flipV="1">
            <a:off x="9551897" y="3693197"/>
            <a:ext cx="954739" cy="941555"/>
          </a:xfrm>
          <a:prstGeom prst="bentConnector3">
            <a:avLst>
              <a:gd name="adj1" fmla="val -18545"/>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3D373CC1-3D5C-6B75-AE9B-3C43FD431358}"/>
              </a:ext>
            </a:extLst>
          </p:cNvPr>
          <p:cNvSpPr/>
          <p:nvPr/>
        </p:nvSpPr>
        <p:spPr>
          <a:xfrm>
            <a:off x="2729753" y="5320534"/>
            <a:ext cx="1649507" cy="582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Output 2</a:t>
            </a:r>
          </a:p>
        </p:txBody>
      </p:sp>
      <p:cxnSp>
        <p:nvCxnSpPr>
          <p:cNvPr id="53" name="Straight Arrow Connector 52">
            <a:extLst>
              <a:ext uri="{FF2B5EF4-FFF2-40B4-BE49-F238E27FC236}">
                <a16:creationId xmlns:a16="http://schemas.microsoft.com/office/drawing/2014/main" id="{2268EC37-33FA-089F-ED56-6FB9EBC0F1AF}"/>
              </a:ext>
            </a:extLst>
          </p:cNvPr>
          <p:cNvCxnSpPr>
            <a:cxnSpLocks/>
          </p:cNvCxnSpPr>
          <p:nvPr/>
        </p:nvCxnSpPr>
        <p:spPr>
          <a:xfrm>
            <a:off x="4379260" y="5611906"/>
            <a:ext cx="640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E1739EBC-7545-6522-6143-E102770DDD8C}"/>
              </a:ext>
            </a:extLst>
          </p:cNvPr>
          <p:cNvSpPr/>
          <p:nvPr/>
        </p:nvSpPr>
        <p:spPr>
          <a:xfrm>
            <a:off x="2454087" y="3620273"/>
            <a:ext cx="2021541" cy="58274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Reverting the input to the model</a:t>
            </a:r>
          </a:p>
        </p:txBody>
      </p:sp>
      <p:cxnSp>
        <p:nvCxnSpPr>
          <p:cNvPr id="58" name="Straight Arrow Connector 57">
            <a:extLst>
              <a:ext uri="{FF2B5EF4-FFF2-40B4-BE49-F238E27FC236}">
                <a16:creationId xmlns:a16="http://schemas.microsoft.com/office/drawing/2014/main" id="{C086C695-7EFA-2CD3-9224-0C710AB9E0F9}"/>
              </a:ext>
            </a:extLst>
          </p:cNvPr>
          <p:cNvCxnSpPr>
            <a:cxnSpLocks/>
            <a:stCxn id="56" idx="3"/>
          </p:cNvCxnSpPr>
          <p:nvPr/>
        </p:nvCxnSpPr>
        <p:spPr>
          <a:xfrm>
            <a:off x="4475628" y="3911645"/>
            <a:ext cx="481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9661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847575" y="611049"/>
            <a:ext cx="91426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Webpage to generate recommendation</a:t>
            </a:r>
            <a:endParaRPr lang="en-US" sz="4000" b="1" dirty="0"/>
          </a:p>
        </p:txBody>
      </p:sp>
      <p:pic>
        <p:nvPicPr>
          <p:cNvPr id="4" name="Picture 3">
            <a:extLst>
              <a:ext uri="{FF2B5EF4-FFF2-40B4-BE49-F238E27FC236}">
                <a16:creationId xmlns:a16="http://schemas.microsoft.com/office/drawing/2014/main" id="{B97F7669-E5B3-5B8F-4621-BD6CB7BD4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577" y="1667436"/>
            <a:ext cx="7781364" cy="4670611"/>
          </a:xfrm>
          <a:prstGeom prst="rect">
            <a:avLst/>
          </a:prstGeom>
        </p:spPr>
      </p:pic>
    </p:spTree>
    <p:extLst>
      <p:ext uri="{BB962C8B-B14F-4D97-AF65-F5344CB8AC3E}">
        <p14:creationId xmlns:p14="http://schemas.microsoft.com/office/powerpoint/2010/main" val="15305287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3451687" y="808273"/>
            <a:ext cx="528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Conclusion</a:t>
            </a:r>
            <a:endParaRPr lang="en-US" sz="4000" b="1" dirty="0"/>
          </a:p>
        </p:txBody>
      </p:sp>
      <p:sp>
        <p:nvSpPr>
          <p:cNvPr id="3" name="TextBox 2">
            <a:extLst>
              <a:ext uri="{FF2B5EF4-FFF2-40B4-BE49-F238E27FC236}">
                <a16:creationId xmlns:a16="http://schemas.microsoft.com/office/drawing/2014/main" id="{211C6AF5-193E-3954-B825-826FB85940B0}"/>
              </a:ext>
            </a:extLst>
          </p:cNvPr>
          <p:cNvSpPr txBox="1"/>
          <p:nvPr/>
        </p:nvSpPr>
        <p:spPr>
          <a:xfrm>
            <a:off x="2057399" y="2017059"/>
            <a:ext cx="8077200" cy="3275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rgbClr val="D1D5DB"/>
                </a:solidFill>
                <a:effectLst/>
                <a:latin typeface="Söhne"/>
              </a:rPr>
              <a:t>Our machine learning recommendation model can help restaurant owners open a successful restaurant in Bangalore by considering cuisine, location, and price preferences. </a:t>
            </a:r>
          </a:p>
          <a:p>
            <a:pPr marL="285750" indent="-285750">
              <a:lnSpc>
                <a:spcPct val="150000"/>
              </a:lnSpc>
              <a:buFont typeface="Arial" panose="020B0604020202020204" pitchFamily="34" charset="0"/>
              <a:buChar char="•"/>
            </a:pPr>
            <a:r>
              <a:rPr lang="en-US" sz="2000" b="0" i="0" dirty="0">
                <a:solidFill>
                  <a:srgbClr val="D1D5DB"/>
                </a:solidFill>
                <a:effectLst/>
                <a:latin typeface="Söhne"/>
              </a:rPr>
              <a:t>In this study, we explained our model's inputs and outputs and how it can assist in making informed decisions. With our model, both seasoned restaurateurs and first-time entrepreneurs can benefit from valuable insights.</a:t>
            </a:r>
            <a:endParaRPr lang="en-IN" sz="2000" dirty="0"/>
          </a:p>
        </p:txBody>
      </p:sp>
    </p:spTree>
    <p:extLst>
      <p:ext uri="{BB962C8B-B14F-4D97-AF65-F5344CB8AC3E}">
        <p14:creationId xmlns:p14="http://schemas.microsoft.com/office/powerpoint/2010/main" val="28950918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2676" y="958562"/>
            <a:ext cx="3700053" cy="684889"/>
          </a:xfrm>
        </p:spPr>
        <p:txBody>
          <a:bodyPr anchor="t">
            <a:noAutofit/>
          </a:bodyPr>
          <a:lstStyle/>
          <a:p>
            <a:r>
              <a:rPr lang="en-US" sz="3600" dirty="0"/>
              <a:t>Challenges Faced:</a:t>
            </a:r>
          </a:p>
        </p:txBody>
      </p:sp>
      <p:sp>
        <p:nvSpPr>
          <p:cNvPr id="3" name="Content Placeholder"/>
          <p:cNvSpPr>
            <a:spLocks noGrp="1"/>
          </p:cNvSpPr>
          <p:nvPr>
            <p:ph idx="1"/>
          </p:nvPr>
        </p:nvSpPr>
        <p:spPr>
          <a:xfrm>
            <a:off x="304301" y="1643452"/>
            <a:ext cx="6015817" cy="1503160"/>
          </a:xfrm>
        </p:spPr>
        <p:txBody>
          <a:bodyPr anchor="t">
            <a:noAutofit/>
          </a:bodyPr>
          <a:lstStyle/>
          <a:p>
            <a:pPr marL="269875" lvl="0" indent="-269875" algn="just">
              <a:lnSpc>
                <a:spcPct val="115000"/>
              </a:lnSpc>
            </a:pPr>
            <a:r>
              <a:rPr lang="en-US" sz="1400" dirty="0"/>
              <a:t>Collecting data from single platform for different restaurants was time consuming. Getting data well and consistent across different  sources requires careful data cleaning and processing.</a:t>
            </a:r>
          </a:p>
          <a:p>
            <a:pPr marL="269875" lvl="0" indent="-269875" algn="just">
              <a:lnSpc>
                <a:spcPct val="115000"/>
              </a:lnSpc>
            </a:pPr>
            <a:r>
              <a:rPr lang="en-US" sz="1400" dirty="0"/>
              <a:t>Needed extensive research and data analysis to ensure that the model's recommendations are accurate and relevant to the target audience.</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7342848" y="0"/>
            <a:ext cx="4808113"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4" name="Title">
            <a:extLst>
              <a:ext uri="{FF2B5EF4-FFF2-40B4-BE49-F238E27FC236}">
                <a16:creationId xmlns:a16="http://schemas.microsoft.com/office/drawing/2014/main" id="{1BEA91AA-66DD-39AD-5BFF-D50228B869B1}"/>
              </a:ext>
            </a:extLst>
          </p:cNvPr>
          <p:cNvSpPr txBox="1">
            <a:spLocks/>
          </p:cNvSpPr>
          <p:nvPr/>
        </p:nvSpPr>
        <p:spPr>
          <a:xfrm>
            <a:off x="432676" y="3692064"/>
            <a:ext cx="3700053" cy="556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Lesson Learned:</a:t>
            </a:r>
          </a:p>
        </p:txBody>
      </p:sp>
      <p:sp>
        <p:nvSpPr>
          <p:cNvPr id="5" name="Content Placeholder">
            <a:extLst>
              <a:ext uri="{FF2B5EF4-FFF2-40B4-BE49-F238E27FC236}">
                <a16:creationId xmlns:a16="http://schemas.microsoft.com/office/drawing/2014/main" id="{17A664DF-F3F0-C098-7C7E-8EA2AD5B25DF}"/>
              </a:ext>
            </a:extLst>
          </p:cNvPr>
          <p:cNvSpPr txBox="1">
            <a:spLocks/>
          </p:cNvSpPr>
          <p:nvPr/>
        </p:nvSpPr>
        <p:spPr>
          <a:xfrm>
            <a:off x="304300" y="4348735"/>
            <a:ext cx="6015818" cy="1990282"/>
          </a:xfrm>
          <a:prstGeom prst="rect">
            <a:avLst/>
          </a:prstGeom>
        </p:spPr>
        <p:txBody>
          <a:bodyPr vert="horz" lIns="91440" tIns="45720" rIns="91440" bIns="45720" rtlCol="0" anchor="t">
            <a:normAutofit fontScale="77500" lnSpcReduction="20000"/>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lgn="just">
              <a:lnSpc>
                <a:spcPct val="115000"/>
              </a:lnSpc>
            </a:pPr>
            <a:r>
              <a:rPr lang="en-US" dirty="0"/>
              <a:t>Web Scrapping can be effective tool for collecting larger amount of information but it requires careful consideration of legal &amp; ethical issues.</a:t>
            </a:r>
          </a:p>
          <a:p>
            <a:pPr marL="269875" indent="-269875" algn="just">
              <a:lnSpc>
                <a:spcPct val="115000"/>
              </a:lnSpc>
            </a:pPr>
            <a:r>
              <a:rPr lang="en-US" dirty="0"/>
              <a:t>Data Cleaning &amp; processing are important steps in data analysis, investing time &amp; effort can prevent many headaches.</a:t>
            </a:r>
          </a:p>
          <a:p>
            <a:pPr marL="269875" indent="-269875" algn="just">
              <a:lnSpc>
                <a:spcPct val="115000"/>
              </a:lnSpc>
            </a:pPr>
            <a:r>
              <a:rPr lang="en-US" dirty="0"/>
              <a:t>Good data visualization is essential to convey understanding to stakeholders or clients.</a:t>
            </a:r>
          </a:p>
        </p:txBody>
      </p:sp>
    </p:spTree>
    <p:extLst>
      <p:ext uri="{BB962C8B-B14F-4D97-AF65-F5344CB8AC3E}">
        <p14:creationId xmlns:p14="http://schemas.microsoft.com/office/powerpoint/2010/main" val="19774376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8642" y="1668842"/>
            <a:ext cx="3700053" cy="556472"/>
          </a:xfrm>
        </p:spPr>
        <p:txBody>
          <a:bodyPr anchor="t">
            <a:noAutofit/>
          </a:bodyPr>
          <a:lstStyle/>
          <a:p>
            <a:r>
              <a:rPr lang="en-US" sz="4000" dirty="0"/>
              <a:t>Future Scope:</a:t>
            </a:r>
          </a:p>
        </p:txBody>
      </p:sp>
      <p:sp>
        <p:nvSpPr>
          <p:cNvPr id="3" name="Content Placeholder"/>
          <p:cNvSpPr>
            <a:spLocks noGrp="1"/>
          </p:cNvSpPr>
          <p:nvPr>
            <p:ph idx="1"/>
          </p:nvPr>
        </p:nvSpPr>
        <p:spPr>
          <a:xfrm>
            <a:off x="336213" y="2599431"/>
            <a:ext cx="5759787" cy="2292054"/>
          </a:xfrm>
        </p:spPr>
        <p:txBody>
          <a:bodyPr anchor="t">
            <a:normAutofit/>
          </a:bodyPr>
          <a:lstStyle/>
          <a:p>
            <a:pPr marL="269875" lvl="0" indent="-269875" algn="just">
              <a:lnSpc>
                <a:spcPct val="115000"/>
              </a:lnSpc>
            </a:pPr>
            <a:r>
              <a:rPr lang="en-US" sz="1600" dirty="0"/>
              <a:t>Expand analysis in other region</a:t>
            </a:r>
          </a:p>
          <a:p>
            <a:pPr marL="269875" lvl="0" indent="-269875" algn="just">
              <a:lnSpc>
                <a:spcPct val="115000"/>
              </a:lnSpc>
            </a:pPr>
            <a:r>
              <a:rPr lang="en-US" sz="1600" dirty="0"/>
              <a:t>Incorporate external factors: External factors such as weather, events, or holidays</a:t>
            </a:r>
          </a:p>
          <a:p>
            <a:pPr marL="269875" lvl="0" indent="-269875" algn="just">
              <a:lnSpc>
                <a:spcPct val="115000"/>
              </a:lnSpc>
            </a:pPr>
            <a:r>
              <a:rPr lang="en-US" sz="1600" dirty="0"/>
              <a:t>Collaborate with restaurants or food delivery platforms</a:t>
            </a:r>
          </a:p>
          <a:p>
            <a:pPr marL="269875" lvl="0" indent="-269875" algn="just">
              <a:lnSpc>
                <a:spcPct val="115000"/>
              </a:lnSpc>
            </a:pPr>
            <a:r>
              <a:rPr lang="en-US" sz="1600" dirty="0"/>
              <a:t>Incorporate more data sources</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7342848" y="0"/>
            <a:ext cx="4808113"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517872395"/>
      </p:ext>
    </p:extLst>
  </p:cSld>
  <p:clrMapOvr>
    <a:masterClrMapping/>
  </p:clrMapOvr>
  <p:transition spd="slow">
    <p:wipe/>
  </p:transition>
</p:sld>
</file>

<file path=ppt/theme/theme1.xml><?xml version="1.0" encoding="utf-8"?>
<a:theme xmlns:a="http://schemas.openxmlformats.org/drawingml/2006/main" name="GlowVTI">
  <a:themeElements>
    <a:clrScheme name="AnalogousFromDarkSeedLeftStep">
      <a:dk1>
        <a:srgbClr val="000000"/>
      </a:dk1>
      <a:lt1>
        <a:srgbClr val="FFFFFF"/>
      </a:lt1>
      <a:dk2>
        <a:srgbClr val="1C2732"/>
      </a:dk2>
      <a:lt2>
        <a:srgbClr val="F1F3F0"/>
      </a:lt2>
      <a:accent1>
        <a:srgbClr val="A14DC3"/>
      </a:accent1>
      <a:accent2>
        <a:srgbClr val="613FB3"/>
      </a:accent2>
      <a:accent3>
        <a:srgbClr val="4D5BC3"/>
      </a:accent3>
      <a:accent4>
        <a:srgbClr val="3B7BB1"/>
      </a:accent4>
      <a:accent5>
        <a:srgbClr val="4BBABF"/>
      </a:accent5>
      <a:accent6>
        <a:srgbClr val="3BB185"/>
      </a:accent6>
      <a:hlink>
        <a:srgbClr val="3A96AE"/>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VaultVTI">
  <a:themeElements>
    <a:clrScheme name="AnalogousFromDarkSeedLeftStep">
      <a:dk1>
        <a:srgbClr val="000000"/>
      </a:dk1>
      <a:lt1>
        <a:srgbClr val="FFFFFF"/>
      </a:lt1>
      <a:dk2>
        <a:srgbClr val="231B30"/>
      </a:dk2>
      <a:lt2>
        <a:srgbClr val="F0F3F2"/>
      </a:lt2>
      <a:accent1>
        <a:srgbClr val="C34D76"/>
      </a:accent1>
      <a:accent2>
        <a:srgbClr val="B13B95"/>
      </a:accent2>
      <a:accent3>
        <a:srgbClr val="AE4DC3"/>
      </a:accent3>
      <a:accent4>
        <a:srgbClr val="6A3BB1"/>
      </a:accent4>
      <a:accent5>
        <a:srgbClr val="4D4EC3"/>
      </a:accent5>
      <a:accent6>
        <a:srgbClr val="3B6EB1"/>
      </a:accent6>
      <a:hlink>
        <a:srgbClr val="6B5AC8"/>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155</TotalTime>
  <Words>380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Avenir Next LT Pro</vt:lpstr>
      <vt:lpstr>Bell MT</vt:lpstr>
      <vt:lpstr>Calibri</vt:lpstr>
      <vt:lpstr>Georgia Pro Light</vt:lpstr>
      <vt:lpstr>Söhne</vt:lpstr>
      <vt:lpstr>GlowVTI</vt:lpstr>
      <vt:lpstr>VaultVTI</vt:lpstr>
      <vt:lpstr>Restaurant Recommendation System</vt:lpstr>
      <vt:lpstr>Primary Objective</vt:lpstr>
      <vt:lpstr>Goals:</vt:lpstr>
      <vt:lpstr>PowerPoint Presentation</vt:lpstr>
      <vt:lpstr>PowerPoint Presentation</vt:lpstr>
      <vt:lpstr>PowerPoint Presentation</vt:lpstr>
      <vt:lpstr>PowerPoint Presentation</vt:lpstr>
      <vt:lpstr>Challenges Faced:</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Harshal</cp:lastModifiedBy>
  <cp:revision>136</cp:revision>
  <dcterms:created xsi:type="dcterms:W3CDTF">2023-04-16T09:48:39Z</dcterms:created>
  <dcterms:modified xsi:type="dcterms:W3CDTF">2023-05-01T11:36:09Z</dcterms:modified>
</cp:coreProperties>
</file>