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65" r:id="rId3"/>
    <p:sldId id="257" r:id="rId4"/>
    <p:sldId id="258" r:id="rId5"/>
    <p:sldId id="268" r:id="rId6"/>
    <p:sldId id="259" r:id="rId7"/>
    <p:sldId id="260" r:id="rId8"/>
    <p:sldId id="266" r:id="rId9"/>
    <p:sldId id="261" r:id="rId10"/>
    <p:sldId id="262" r:id="rId11"/>
    <p:sldId id="267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wanth duddupudi" initials="yd" lastIdx="1" clrIdx="0">
    <p:extLst>
      <p:ext uri="{19B8F6BF-5375-455C-9EA6-DF929625EA0E}">
        <p15:presenceInfo xmlns:p15="http://schemas.microsoft.com/office/powerpoint/2012/main" userId="6dc1417150cf27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 duddupudi" userId="6dc1417150cf2728" providerId="LiveId" clId="{334F0CEA-9EC9-4149-894F-3A1162827166}"/>
    <pc:docChg chg="modSld">
      <pc:chgData name="yaswanth duddupudi" userId="6dc1417150cf2728" providerId="LiveId" clId="{334F0CEA-9EC9-4149-894F-3A1162827166}" dt="2022-03-22T04:51:25.224" v="90" actId="20577"/>
      <pc:docMkLst>
        <pc:docMk/>
      </pc:docMkLst>
      <pc:sldChg chg="modSp mod">
        <pc:chgData name="yaswanth duddupudi" userId="6dc1417150cf2728" providerId="LiveId" clId="{334F0CEA-9EC9-4149-894F-3A1162827166}" dt="2022-03-22T04:51:25.224" v="90" actId="20577"/>
        <pc:sldMkLst>
          <pc:docMk/>
          <pc:sldMk cId="644664463" sldId="260"/>
        </pc:sldMkLst>
        <pc:spChg chg="mod">
          <ac:chgData name="yaswanth duddupudi" userId="6dc1417150cf2728" providerId="LiveId" clId="{334F0CEA-9EC9-4149-894F-3A1162827166}" dt="2022-03-22T04:51:25.224" v="90" actId="20577"/>
          <ac:spMkLst>
            <pc:docMk/>
            <pc:sldMk cId="644664463" sldId="260"/>
            <ac:spMk id="3" creationId="{A539B3FF-FF80-4320-9639-08CA65D3B7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1481323_Vehicle_detection_counting_and_classification_in_various_conditions" TargetMode="External"/><Relationship Id="rId2" Type="http://schemas.openxmlformats.org/officeDocument/2006/relationships/hyperlink" Target="https://www.geeksforgeeks.org/vehicle-count-prediction-from-sensor-dat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0ED6-DAB8-4660-A662-4F9C2D1CF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278" y="-356135"/>
            <a:ext cx="10832866" cy="4385731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 COUNT  PREDICTION  USING MACHINE  LEARNING</a:t>
            </a:r>
            <a:br>
              <a:rPr lang="en-IN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F66B-AD3D-45D4-A131-681624E3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442" y="4029596"/>
            <a:ext cx="9254323" cy="2095098"/>
          </a:xfrm>
        </p:spPr>
        <p:txBody>
          <a:bodyPr>
            <a:normAutofit/>
          </a:bodyPr>
          <a:lstStyle/>
          <a:p>
            <a:r>
              <a:rPr lang="en-IN" sz="2400" dirty="0"/>
              <a:t>181fa04195</a:t>
            </a:r>
          </a:p>
          <a:p>
            <a:r>
              <a:rPr lang="en-IN" sz="2400" dirty="0"/>
              <a:t>181fa04220</a:t>
            </a:r>
          </a:p>
          <a:p>
            <a:r>
              <a:rPr lang="en-IN" sz="2400" dirty="0"/>
              <a:t>181fa04440</a:t>
            </a:r>
          </a:p>
          <a:p>
            <a:r>
              <a:rPr lang="en-IN" sz="2400" dirty="0"/>
              <a:t>Guide: </a:t>
            </a:r>
            <a:r>
              <a:rPr lang="en-IN" sz="2400" dirty="0" err="1"/>
              <a:t>Dr.</a:t>
            </a:r>
            <a:r>
              <a:rPr lang="en-IN" sz="2400" dirty="0"/>
              <a:t> M.SHANMUGAM</a:t>
            </a:r>
          </a:p>
        </p:txBody>
      </p:sp>
    </p:spTree>
    <p:extLst>
      <p:ext uri="{BB962C8B-B14F-4D97-AF65-F5344CB8AC3E}">
        <p14:creationId xmlns:p14="http://schemas.microsoft.com/office/powerpoint/2010/main" val="315430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102D-E53B-44F4-9B6B-570AB2EC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3" y="601579"/>
            <a:ext cx="6696776" cy="747562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METHDOLOGY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4795-F631-4D8C-83CE-6002404C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44" y="1349141"/>
            <a:ext cx="11396312" cy="5130265"/>
          </a:xfrm>
        </p:spPr>
        <p:txBody>
          <a:bodyPr>
            <a:normAutofit/>
          </a:bodyPr>
          <a:lstStyle/>
          <a:p>
            <a:pPr marL="177800" marR="161290" algn="just">
              <a:lnSpc>
                <a:spcPct val="12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vehicle count is of numeric type. So we are going to apply Regression Techniques on the data.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marR="155575" algn="just">
              <a:lnSpc>
                <a:spcPct val="120000"/>
              </a:lnSpc>
              <a:spcBef>
                <a:spcPts val="22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“salary”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“weight”. Many different models can be used, the simplest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regression. It tries to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 hyperplane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goes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points.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marR="154940" algn="just">
              <a:lnSpc>
                <a:spcPct val="12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20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20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</a:t>
            </a:r>
            <a:r>
              <a:rPr lang="en-US" sz="20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estimating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relationships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 variables or criterion variables and one or more independent variables or predictors. Regression analysis explains the changes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criterions in relation to changes in select predictors. The conditional expectation of the criterions based on predictors where the average value of the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when the independent variables are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changed.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 major uses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 analysis are determining the strength of predictors, forecasting an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trend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forecasting.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36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05A-C094-4FBD-8CFC-80EB81D7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37" y="-323694"/>
            <a:ext cx="10131425" cy="1456267"/>
          </a:xfrm>
        </p:spPr>
        <p:txBody>
          <a:bodyPr>
            <a:normAutofit/>
          </a:bodyPr>
          <a:lstStyle/>
          <a:p>
            <a:pPr>
              <a:spcBef>
                <a:spcPts val="50"/>
              </a:spcBef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 Techniques Applied: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D354-21B9-49AA-830C-EF880CFB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37" y="924025"/>
            <a:ext cx="12025963" cy="5861786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20000"/>
              </a:lnSpc>
              <a:spcBef>
                <a:spcPts val="230"/>
              </a:spcBef>
              <a:spcAft>
                <a:spcPts val="0"/>
              </a:spcAft>
              <a:buSzPts val="1150"/>
              <a:buFont typeface="Wingdings" panose="05000000000000000000" pitchFamily="2" charset="2"/>
              <a:buChar char=""/>
              <a:tabLst>
                <a:tab pos="636270" algn="l"/>
              </a:tabLst>
            </a:pPr>
            <a:r>
              <a:rPr lang="en-US" sz="2600" b="1" spc="-15" dirty="0" err="1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Ensembling</a:t>
            </a:r>
            <a:r>
              <a:rPr lang="en-US" sz="2600" b="1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Techniques:</a:t>
            </a:r>
          </a:p>
          <a:p>
            <a:pPr marL="342900" lvl="0" indent="-342900">
              <a:lnSpc>
                <a:spcPct val="120000"/>
              </a:lnSpc>
              <a:spcBef>
                <a:spcPts val="230"/>
              </a:spcBef>
              <a:spcAft>
                <a:spcPts val="0"/>
              </a:spcAft>
              <a:buSzPts val="1150"/>
              <a:buFont typeface="Wingdings" panose="05000000000000000000" pitchFamily="2" charset="2"/>
              <a:buChar char=""/>
              <a:tabLst>
                <a:tab pos="6362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Bagging and Boosting are two of the most commonly used techniques in machine learning.</a:t>
            </a:r>
          </a:p>
          <a:p>
            <a:pPr marL="0" lvl="0" indent="0">
              <a:spcBef>
                <a:spcPts val="230"/>
              </a:spcBef>
              <a:spcAft>
                <a:spcPts val="0"/>
              </a:spcAft>
              <a:buSzPts val="1150"/>
              <a:buNone/>
              <a:tabLst>
                <a:tab pos="636270" algn="l"/>
              </a:tabLst>
            </a:pP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spcBef>
                <a:spcPts val="230"/>
              </a:spcBef>
              <a:spcAft>
                <a:spcPts val="0"/>
              </a:spcAft>
              <a:buSzPts val="1150"/>
              <a:buNone/>
              <a:tabLst>
                <a:tab pos="636270" algn="l"/>
              </a:tabLst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Bagging algorithms: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RandomForest</a:t>
            </a:r>
            <a:r>
              <a:rPr lang="en-US" sz="2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476115" lvl="0" indent="-342900">
              <a:lnSpc>
                <a:spcPct val="120000"/>
              </a:lnSpc>
              <a:spcBef>
                <a:spcPts val="26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Bagging</a:t>
            </a:r>
            <a:r>
              <a:rPr lang="en-US" sz="2600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 </a:t>
            </a:r>
          </a:p>
          <a:p>
            <a:pPr marL="0" marR="4476115" lvl="0" indent="0">
              <a:lnSpc>
                <a:spcPct val="225000"/>
              </a:lnSpc>
              <a:spcBef>
                <a:spcPts val="265"/>
              </a:spcBef>
              <a:spcAft>
                <a:spcPts val="0"/>
              </a:spcAft>
              <a:buNone/>
              <a:tabLst>
                <a:tab pos="635635" algn="l"/>
                <a:tab pos="636270" algn="l"/>
              </a:tabLst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Boosting</a:t>
            </a:r>
            <a:r>
              <a:rPr lang="en-US" sz="2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algorithms:</a:t>
            </a:r>
            <a:endParaRPr lang="en-IN" sz="2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AdaBoost</a:t>
            </a:r>
            <a:r>
              <a:rPr lang="en-US" sz="2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 GBM (LGBM</a:t>
            </a:r>
            <a:r>
              <a:rPr lang="en-US" sz="2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Regressor)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CatBoost</a:t>
            </a:r>
            <a:r>
              <a:rPr lang="en-US" sz="2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Boosting</a:t>
            </a:r>
            <a:r>
              <a:rPr lang="en-US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</a:t>
            </a:r>
          </a:p>
          <a:p>
            <a:pPr marL="0" lvl="0" indent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None/>
              <a:tabLst>
                <a:tab pos="635635" algn="l"/>
                <a:tab pos="6362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30"/>
              </a:spcBef>
              <a:spcAft>
                <a:spcPts val="0"/>
              </a:spcAft>
              <a:buSzPts val="1150"/>
              <a:buFont typeface="Wingdings" panose="05000000000000000000" pitchFamily="2" charset="2"/>
              <a:buChar char=""/>
              <a:tabLst>
                <a:tab pos="6362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Decision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Tree</a:t>
            </a:r>
            <a:endParaRPr lang="en-IN" sz="26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63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B79F-73B0-4D00-B66B-F974D967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4EA5-F389-47AF-9BE3-26296046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next review we will implement the techniques to the trained data.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1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5EF-35BD-4C55-8A06-BB5B145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FC5F-F86B-4FC7-83BB-7CC4C067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https://www.geeksforgeeks.org/vehicle-count-prediction-from-sensor-data/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https://www.researchgate.net/publication/301481323_Vehicle_detection_counting_and_classification_in_various_conditions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9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F225525-50E6-46AB-AF19-CEFF437C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473" y="-391344"/>
            <a:ext cx="12726945" cy="764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91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FC9-D652-4F49-ABA2-76992004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3659-6556-4757-9369-3BF724B8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7800" marR="150495" algn="just">
              <a:lnSpc>
                <a:spcPct val="120000"/>
              </a:lnSpc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data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of a device that detects and responds to some type of input from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 environment.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may be used to provide information or input to another system or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 a process. An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consists of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“talk” to the cloud through some kind of connectivity. Once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to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cloud, software processes it and then might decide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action, such as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sending 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  or  automatically adjusting</a:t>
            </a:r>
            <a:r>
              <a:rPr lang="en-US" sz="20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 the need 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marR="149225" algn="just">
              <a:lnSpc>
                <a:spcPct val="12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 machine  observes 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  and  information  can  be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en-US" sz="20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measures a physical quantity and converts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signal.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 measurements from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world into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en-US" sz="2000" spc="-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84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8602-C5A9-4401-A591-F72241C2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8395-119E-4285-B730-8382C223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9819"/>
            <a:ext cx="10131425" cy="3649133"/>
          </a:xfrm>
        </p:spPr>
        <p:txBody>
          <a:bodyPr>
            <a:normAutofit/>
          </a:bodyPr>
          <a:lstStyle/>
          <a:p>
            <a:pPr marL="177800" marR="487045">
              <a:lnSpc>
                <a:spcPct val="155000"/>
              </a:lnSpc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of this project is to apply different Machine Learning Algorithms on  IoT Sensor Data to predict the count of vehicles passed at particular junction.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75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Hidden</a:t>
            </a:r>
            <a:r>
              <a:rPr lang="en-US" sz="24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71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635635" algn="l"/>
                <a:tab pos="6362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85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D6C-9B76-403A-8BD9-0D74E3C1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ABSTRACT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C69D-14B6-405D-B751-920E4084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38" y="1988063"/>
            <a:ext cx="11172523" cy="440311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becoming popular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nowadays.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widespread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of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yields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raw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effectively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processed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machine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useful insights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changers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affect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deeply.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becoming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 player in a growing array of process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involving image recognition, natural language processing, forecasting, prediction, and process optimization.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evolving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 of being able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interesting patterns and inferences from these real 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streams, and make those results available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analysts 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 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embed them directly 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processes. We 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to predict traffic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apatterns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each of these four junctions for the next 4 months using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Techniques (Regression Analysis) and other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313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BAA6-1A8E-4F96-A140-2EC49C37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93" y="74251"/>
            <a:ext cx="10131425" cy="145626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7C7333-CF20-4740-AE0B-E6176BC73B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65" y="1058880"/>
            <a:ext cx="9003171" cy="54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1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C2A2-D0E6-4F78-999A-B7AEDE85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98" y="388219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flowchart</a:t>
            </a:r>
            <a:endParaRPr lang="en-IN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3A318-20AC-4208-8785-57B950B0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817" y="1184251"/>
            <a:ext cx="3153215" cy="54395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2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7AC6-AB25-42F0-BDE5-245B137F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41" y="206946"/>
            <a:ext cx="9449601" cy="111171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B3FF-FF80-4320-9639-08CA65D3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47" y="1193533"/>
            <a:ext cx="11775706" cy="5380521"/>
          </a:xfrm>
        </p:spPr>
        <p:txBody>
          <a:bodyPr>
            <a:normAutofit/>
          </a:bodyPr>
          <a:lstStyle/>
          <a:p>
            <a:pPr marL="198755" indent="0"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6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Windows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535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Anaconda 3. X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Jupyter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Notebook)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Intel 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i3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processor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755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 disk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Processor: 2.6 GHz.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Ethernet connection (LAN) OR a wireless adapter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(Wi-Fi)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 Drive: </a:t>
            </a:r>
            <a:r>
              <a:rPr lang="en-US" sz="24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256 GB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30"/>
              </a:spcBef>
              <a:spcAft>
                <a:spcPts val="0"/>
              </a:spcAft>
              <a:buSzPts val="115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Memory (RAM): </a:t>
            </a:r>
            <a:r>
              <a:rPr lang="en-US" sz="24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8 GB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66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31CF-21D6-4EE4-9A32-247E7965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  <a:r>
              <a:rPr lang="en-IN" sz="2800" dirty="0"/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B8D5-CD00-4EF2-85F2-A7AFB3CC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1692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Tittle 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review of vision based vehicle detection, recognition and tracking.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: </a:t>
            </a:r>
            <a:r>
              <a:rPr lang="it-IT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Al-Smadi, M., Abdulrahim, K., Salam, R.A. (2016)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study established a high-definition vehicle object dataset from the perspective of surveillance cameras and proposed an object detection and tracking method for highway surveillance video scenes. A more effective ROI area was obtained by the extraction of the road surface area of the highway. The YOLOv3 object detection algorithm obtained the end-to-end highway vehicle detection model based on the annotated highway vehicle object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8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126E-B476-4986-986D-793E67B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48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SET DESCRIPTION</a:t>
            </a:r>
            <a:endParaRPr lang="en-IN" sz="4800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A84296A-4070-45ED-9AD3-7334A6C8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504" y="4202544"/>
            <a:ext cx="2726143" cy="3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Test.csv (11808 X 3)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5" name="image4.png">
            <a:extLst>
              <a:ext uri="{FF2B5EF4-FFF2-40B4-BE49-F238E27FC236}">
                <a16:creationId xmlns:a16="http://schemas.microsoft.com/office/drawing/2014/main" id="{41D3BE14-D61A-4199-9796-A8DC257E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64" y="1540176"/>
            <a:ext cx="4034271" cy="220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93852305-0D17-4521-9520-8E025D5F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72" y="27614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1185D-8DB1-4D17-9331-3D0DE520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01" y="1140066"/>
            <a:ext cx="2453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Train.csv (48120 X 4)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CE73BDC-C4C4-4236-AC70-FB4106452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95340"/>
              </p:ext>
            </p:extLst>
          </p:nvPr>
        </p:nvGraphicFramePr>
        <p:xfrm>
          <a:off x="734179" y="1540176"/>
          <a:ext cx="4263820" cy="220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910">
                  <a:extLst>
                    <a:ext uri="{9D8B030D-6E8A-4147-A177-3AD203B41FA5}">
                      <a16:colId xmlns:a16="http://schemas.microsoft.com/office/drawing/2014/main" val="842114651"/>
                    </a:ext>
                  </a:extLst>
                </a:gridCol>
                <a:gridCol w="2131910">
                  <a:extLst>
                    <a:ext uri="{9D8B030D-6E8A-4147-A177-3AD203B41FA5}">
                      <a16:colId xmlns:a16="http://schemas.microsoft.com/office/drawing/2014/main" val="4267919440"/>
                    </a:ext>
                  </a:extLst>
                </a:gridCol>
              </a:tblGrid>
              <a:tr h="352625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9787973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0907235"/>
                  </a:ext>
                </a:extLst>
              </a:tr>
              <a:tr h="541401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Hourly Datetime 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8149705"/>
                  </a:ext>
                </a:extLst>
              </a:tr>
              <a:tr h="352625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 Type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5319546"/>
                  </a:ext>
                </a:extLst>
              </a:tr>
              <a:tr h="485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"/>
                        </a:spcBef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Vehicles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10160">
                        <a:lnSpc>
                          <a:spcPct val="102000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  <a:tabLst>
                          <a:tab pos="789940" algn="l"/>
                          <a:tab pos="119253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Vehicles (Target)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9983671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219AF49-BA5C-4CA8-85CC-D7BF9279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28416"/>
              </p:ext>
            </p:extLst>
          </p:nvPr>
        </p:nvGraphicFramePr>
        <p:xfrm>
          <a:off x="768078" y="4666023"/>
          <a:ext cx="4229922" cy="205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961">
                  <a:extLst>
                    <a:ext uri="{9D8B030D-6E8A-4147-A177-3AD203B41FA5}">
                      <a16:colId xmlns:a16="http://schemas.microsoft.com/office/drawing/2014/main" val="3779605990"/>
                    </a:ext>
                  </a:extLst>
                </a:gridCol>
                <a:gridCol w="2114961">
                  <a:extLst>
                    <a:ext uri="{9D8B030D-6E8A-4147-A177-3AD203B41FA5}">
                      <a16:colId xmlns:a16="http://schemas.microsoft.com/office/drawing/2014/main" val="1159876888"/>
                    </a:ext>
                  </a:extLst>
                </a:gridCol>
              </a:tblGrid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6469427"/>
                  </a:ext>
                </a:extLst>
              </a:tr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3421125"/>
                  </a:ext>
                </a:extLst>
              </a:tr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Hourly Datetime Variable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8579988"/>
                  </a:ext>
                </a:extLst>
              </a:tr>
              <a:tr h="484227"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Junction Type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2847399"/>
                  </a:ext>
                </a:extLst>
              </a:tr>
            </a:tbl>
          </a:graphicData>
        </a:graphic>
      </p:graphicFrame>
      <p:pic>
        <p:nvPicPr>
          <p:cNvPr id="19" name="image5.png">
            <a:extLst>
              <a:ext uri="{FF2B5EF4-FFF2-40B4-BE49-F238E27FC236}">
                <a16:creationId xmlns:a16="http://schemas.microsoft.com/office/drawing/2014/main" id="{E24D5596-E630-4703-967E-7193785C42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9192" y="4696019"/>
            <a:ext cx="4126933" cy="2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{65CC1B98-E401-4C68-AA7E-F38AAAF3B9C3}tf03457452</Template>
  <TotalTime>1366</TotalTime>
  <Words>825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Celestial</vt:lpstr>
      <vt:lpstr>VEHICLE  COUNT  PREDICTION  USING MACHINE  LEARNING </vt:lpstr>
      <vt:lpstr>INTRODUCTION</vt:lpstr>
      <vt:lpstr>OBJECTIVE</vt:lpstr>
      <vt:lpstr> ABSTRACT</vt:lpstr>
      <vt:lpstr>MACHINE learning MODEL</vt:lpstr>
      <vt:lpstr>flowchart</vt:lpstr>
      <vt:lpstr>REQUIREMENTS</vt:lpstr>
      <vt:lpstr>BASE PAPER REVIEW</vt:lpstr>
      <vt:lpstr>DATA SET DESCRIPTION</vt:lpstr>
      <vt:lpstr>METHDOLOGY</vt:lpstr>
      <vt:lpstr>Regression Techniques Applied:</vt:lpstr>
      <vt:lpstr>FUTURE STUDY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 COUNT  PREDICTION  USING MACHINE  LEARNING </dc:title>
  <dc:creator>yaswanth duddupudi</dc:creator>
  <cp:lastModifiedBy>yaswanth duddupudi</cp:lastModifiedBy>
  <cp:revision>11</cp:revision>
  <dcterms:created xsi:type="dcterms:W3CDTF">2022-03-21T07:56:14Z</dcterms:created>
  <dcterms:modified xsi:type="dcterms:W3CDTF">2022-03-26T05:46:24Z</dcterms:modified>
</cp:coreProperties>
</file>