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6" r:id="rId10"/>
    <p:sldId id="268" r:id="rId11"/>
    <p:sldId id="267" r:id="rId12"/>
    <p:sldId id="265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BFF"/>
    <a:srgbClr val="7A007A"/>
    <a:srgbClr val="057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67219" autoAdjust="0"/>
  </p:normalViewPr>
  <p:slideViewPr>
    <p:cSldViewPr snapToGrid="0">
      <p:cViewPr varScale="1">
        <p:scale>
          <a:sx n="49" d="100"/>
          <a:sy n="49" d="100"/>
        </p:scale>
        <p:origin x="14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44D1C-9660-493D-A1DC-18D6CCCA83E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A4D68-1F6E-4A86-B555-89FB9683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8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 Data Encryption Standard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takes a fixed-length string of plaintext bits and transforms it through a series of complicated operations into another ciphertext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bitstring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same length</a:t>
            </a:r>
          </a:p>
          <a:p>
            <a:endParaRPr lang="en-US" dirty="0"/>
          </a:p>
          <a:p>
            <a:r>
              <a:rPr lang="en-US" dirty="0"/>
              <a:t>RC2 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Rivest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Cipher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symmetric-key block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cipher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AES  Advanced Encryption Standard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A4D68-1F6E-4A86-B555-89FB968390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2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</a:t>
            </a:r>
          </a:p>
          <a:p>
            <a:r>
              <a:rPr lang="en-US" dirty="0"/>
              <a:t>FCE Fast Comparison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A4D68-1F6E-4A86-B555-89FB968390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2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authorization means whether a person has the rights to access the data or not, while authentication means identifying the user which is generally done by the use of username/password [1].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Encryption is a process of encrypting the data in the database [2].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Samba Sesay, et al [4], discuses the importance of database security in activities like E-Commerce and Enterprise Resource Planning (ERP).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Min-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Shiang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Hwang and Wei-Pang Yang [5], proposed a 2 way encryption scheme based on the concept of one-way function and subkeys that ensures full security; moreover 2 additional algorithms were given that efficiently handles a of key management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A4D68-1F6E-4A86-B555-89FB968390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5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Jacob[10], performed cryptanalysis on the proposed algorithm and proved that although it is efficient and fast but the keys can be easily generated and hence not secure.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Erez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Shmueli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 al [15], evaluated all the traditional 5 architectures for database encryption and gave a new encryption architecture which removed the weakness of all earlier architectures.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A4D68-1F6E-4A86-B555-89FB968390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72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A4D68-1F6E-4A86-B555-89FB968390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2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4B40-D5F2-44B7-BE75-ACC2C9BB7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05A9A-F3BF-4D27-B5B8-820E4C425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F00B-4994-4007-91C2-3EA76F8C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7CCAA-CE0C-49B0-852B-51321DCC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56E14-A0D0-4D42-BBC5-44109CDC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0892-7BFB-4D5D-8CE6-39D3E404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9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1BA3-C800-4176-B46C-BA1FE1A0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1B5A6-EDCA-495A-A276-7D6C63DB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32DC6-03EC-47B4-A08A-BA34E55B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E638D-8EE1-4B2D-97BE-F7F26067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946F7-68CB-4911-8FC6-04D03DEA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0892-7BFB-4D5D-8CE6-39D3E404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5D12A-3B25-4AED-8EF1-E3921E512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72508-FF88-44F3-B92B-F28BF55E4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4657C-41E6-42C3-A381-7C7A183A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BC6DB-42B3-49E7-975C-8525EC60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7B3A-18B7-463A-A93C-CEC2E1A4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0892-7BFB-4D5D-8CE6-39D3E404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BBC0-E598-44B1-A648-5C45A0C3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BBFAE-0D47-4206-8DBA-6153B160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30240-2368-4FD5-86AF-94FD5D53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8C97-41C2-48E3-BAFD-234B335B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C7594-764F-4E70-AA84-72A3FB23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0892-7BFB-4D5D-8CE6-39D3E404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1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1F01-D1EF-464D-8FA2-CC887C7D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BECD7-7BF5-4E1F-8049-5FCB7D08A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FAB38-DEE0-4BE3-BE6B-D974D198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64A6-DAF9-4246-92E6-029C22DF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54C5-FD4B-4946-80C5-6103421C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0892-7BFB-4D5D-8CE6-39D3E404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8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9E07-EA66-4848-B325-0A31A9E0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CFBD-43B8-4A9A-8802-1C4944198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1493E-F25B-4971-B55A-F69FCF38B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DB737-C77D-42A1-B4BA-16397A6E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D8C1A-B549-4990-9B22-A3B7CFAE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A6E90-6AC4-49B9-AA01-D7AF2532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0892-7BFB-4D5D-8CE6-39D3E404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5EA9-311D-4507-83D3-8C53D5ED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A19FE-5651-4926-AF40-45E47527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3CE7E-E917-47CA-9A37-F70337257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59222-1A52-467D-8247-69CA50259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C2458-BEEE-4A92-BC62-DF8711F7E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B154E-9242-4473-98A0-12E3D300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190CD-66AD-45FD-B6F0-76B1E03B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77A2C-D349-4557-96B4-D6E900C4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0892-7BFB-4D5D-8CE6-39D3E404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1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6C47-C2EB-4257-AC28-9A475941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9149D-BF02-404D-8DAE-CBB348F7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98E75-5829-435F-BF85-BEEB830B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32C29-669A-48F1-B6FC-CAEDB9E9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0892-7BFB-4D5D-8CE6-39D3E404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E99F3-F930-4F8C-8728-FCD76ED9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87193-BB40-4DAF-BE1E-37E278FE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75C8E-F602-49C3-8CFD-51B2A2AA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0892-7BFB-4D5D-8CE6-39D3E404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6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BEB6-9DBC-49B1-BE2E-A6E2430A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68B15-CC8E-4983-8230-AA0DEF8A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41CA0-5D13-43D4-832D-B37146506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8454C-3C3C-4043-A6D4-42B46296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3D2E3-9A21-4A10-94FD-8EA88B55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D1C81-1CC4-48B1-BC9D-8B709D0F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0892-7BFB-4D5D-8CE6-39D3E404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D87E-F0D9-4138-8975-D9736FE9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DD0E2-DD5F-48DE-9D40-E6FCD7EA9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AEAA8-5FC8-42B6-BF55-47BE383CD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E943D-C1AA-429A-B062-E21C3922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76332-A2D8-4E7C-A5D3-7A4E13CA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2D6FE-EE1C-4D14-A356-77C953AF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0892-7BFB-4D5D-8CE6-39D3E404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4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D924C-9813-49E1-850E-76800C53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05732-7F8B-4F19-95BB-CF6E8E68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4DBB-3744-44B5-96FA-FA181AD38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24/01/2019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1FEE2-D4F2-4828-A45E-680C6A7CC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9F213-DBFA-4CC3-90BC-6CF3D2E8F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D0892-7BFB-4D5D-8CE6-39D3E404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0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2e9h3gjmozu47.cloudfront.net/brand.png">
            <a:extLst>
              <a:ext uri="{FF2B5EF4-FFF2-40B4-BE49-F238E27FC236}">
                <a16:creationId xmlns:a16="http://schemas.microsoft.com/office/drawing/2014/main" id="{2B2620FD-EBAF-4DF7-B16C-7A4EE284F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33" y="119271"/>
            <a:ext cx="2976170" cy="101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B29052-9849-440B-ACCE-FFB06819C5C4}"/>
              </a:ext>
            </a:extLst>
          </p:cNvPr>
          <p:cNvSpPr/>
          <p:nvPr/>
        </p:nvSpPr>
        <p:spPr>
          <a:xfrm>
            <a:off x="7309050" y="157960"/>
            <a:ext cx="48513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BC735B-09F0-4531-B9A0-6452BD264B89}"/>
              </a:ext>
            </a:extLst>
          </p:cNvPr>
          <p:cNvSpPr/>
          <p:nvPr/>
        </p:nvSpPr>
        <p:spPr>
          <a:xfrm>
            <a:off x="3221141" y="1483572"/>
            <a:ext cx="57497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M.Tech (CSE) Semester - 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32A81-AF44-4265-98CD-E853DE318F82}"/>
              </a:ext>
            </a:extLst>
          </p:cNvPr>
          <p:cNvSpPr/>
          <p:nvPr/>
        </p:nvSpPr>
        <p:spPr>
          <a:xfrm>
            <a:off x="3684623" y="2200197"/>
            <a:ext cx="50940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Term:  Oct-Jan 2018-19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E50A4-24A8-4436-9BA5-1F1134B82EC6}"/>
              </a:ext>
            </a:extLst>
          </p:cNvPr>
          <p:cNvSpPr/>
          <p:nvPr/>
        </p:nvSpPr>
        <p:spPr>
          <a:xfrm>
            <a:off x="3441127" y="4888035"/>
            <a:ext cx="56202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7A007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ASHRAF ALI S (1MS18SCS03)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49D4F-4921-4BB9-A37B-D9699562B516}"/>
              </a:ext>
            </a:extLst>
          </p:cNvPr>
          <p:cNvSpPr/>
          <p:nvPr/>
        </p:nvSpPr>
        <p:spPr>
          <a:xfrm>
            <a:off x="4073651" y="5472810"/>
            <a:ext cx="404469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 The Guidance of</a:t>
            </a:r>
          </a:p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Dr. Mohana Kumar S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9970C9-2E3E-4092-A703-92167F35A44A}"/>
              </a:ext>
            </a:extLst>
          </p:cNvPr>
          <p:cNvSpPr/>
          <p:nvPr/>
        </p:nvSpPr>
        <p:spPr>
          <a:xfrm>
            <a:off x="2019402" y="3782942"/>
            <a:ext cx="81531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 Security Using Encryption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EB0FF1-70D9-47EE-8AFA-4F65BF89F06D}"/>
              </a:ext>
            </a:extLst>
          </p:cNvPr>
          <p:cNvSpPr/>
          <p:nvPr/>
        </p:nvSpPr>
        <p:spPr>
          <a:xfrm>
            <a:off x="2329198" y="3066317"/>
            <a:ext cx="75336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MCS15: Technical Seminar - I</a:t>
            </a:r>
          </a:p>
        </p:txBody>
      </p:sp>
    </p:spTree>
    <p:extLst>
      <p:ext uri="{BB962C8B-B14F-4D97-AF65-F5344CB8AC3E}">
        <p14:creationId xmlns:p14="http://schemas.microsoft.com/office/powerpoint/2010/main" val="3949503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F71EE60C-6AAE-44F5-9540-29AB4B49C30C}"/>
              </a:ext>
            </a:extLst>
          </p:cNvPr>
          <p:cNvGrpSpPr/>
          <p:nvPr/>
        </p:nvGrpSpPr>
        <p:grpSpPr>
          <a:xfrm>
            <a:off x="0" y="5952293"/>
            <a:ext cx="12169583" cy="905708"/>
            <a:chOff x="0" y="4948862"/>
            <a:chExt cx="12192000" cy="1909138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E15F2E3-5FC5-4A7D-9296-5604B67AF96A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804AFF-8883-405C-9925-2070D9E425D4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DE595EE2-FA0D-40CE-9BB1-465DCA7F4A83}"/>
              </a:ext>
            </a:extLst>
          </p:cNvPr>
          <p:cNvSpPr/>
          <p:nvPr/>
        </p:nvSpPr>
        <p:spPr>
          <a:xfrm>
            <a:off x="11122429" y="6433194"/>
            <a:ext cx="226821" cy="20871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FDA96-04D2-4590-94C3-B416822C2BC2}"/>
              </a:ext>
            </a:extLst>
          </p:cNvPr>
          <p:cNvSpPr/>
          <p:nvPr/>
        </p:nvSpPr>
        <p:spPr>
          <a:xfrm>
            <a:off x="7473748" y="76450"/>
            <a:ext cx="48513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</a:p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endParaRPr lang="en-US" sz="20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 descr="http://parents.msrit.edu/templates/contineoReg/images/menu/msrit-logo.png">
            <a:extLst>
              <a:ext uri="{FF2B5EF4-FFF2-40B4-BE49-F238E27FC236}">
                <a16:creationId xmlns:a16="http://schemas.microsoft.com/office/drawing/2014/main" id="{C0E4389B-3AF4-4E36-B682-F6D84CAF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107" y="-267271"/>
            <a:ext cx="3728200" cy="174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6819AEF-2C87-4540-BEB4-C0746C4E3689}"/>
              </a:ext>
            </a:extLst>
          </p:cNvPr>
          <p:cNvSpPr/>
          <p:nvPr/>
        </p:nvSpPr>
        <p:spPr>
          <a:xfrm>
            <a:off x="480018" y="1516581"/>
            <a:ext cx="27917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Work</a:t>
            </a:r>
            <a:endParaRPr lang="en-US" sz="40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2619F5-0FFD-4867-B280-6871BF361955}"/>
              </a:ext>
            </a:extLst>
          </p:cNvPr>
          <p:cNvCxnSpPr/>
          <p:nvPr/>
        </p:nvCxnSpPr>
        <p:spPr>
          <a:xfrm>
            <a:off x="-22417" y="1258484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427154F-4F94-4D84-BCD9-03AF2D993446}"/>
              </a:ext>
            </a:extLst>
          </p:cNvPr>
          <p:cNvSpPr/>
          <p:nvPr/>
        </p:nvSpPr>
        <p:spPr>
          <a:xfrm>
            <a:off x="836742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704FC4-F36C-47CD-A1D3-38956800FFB9}"/>
              </a:ext>
            </a:extLst>
          </p:cNvPr>
          <p:cNvSpPr/>
          <p:nvPr/>
        </p:nvSpPr>
        <p:spPr>
          <a:xfrm>
            <a:off x="2687289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53D415-B0ED-44C2-9870-47A3202007FF}"/>
              </a:ext>
            </a:extLst>
          </p:cNvPr>
          <p:cNvSpPr/>
          <p:nvPr/>
        </p:nvSpPr>
        <p:spPr>
          <a:xfrm>
            <a:off x="4537836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FAD1D4-AE18-4BAF-9CA1-FFBA59841E0A}"/>
              </a:ext>
            </a:extLst>
          </p:cNvPr>
          <p:cNvSpPr/>
          <p:nvPr/>
        </p:nvSpPr>
        <p:spPr>
          <a:xfrm>
            <a:off x="6388383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A1F6B3-60EC-4935-A17D-5A8AD01C94C9}"/>
              </a:ext>
            </a:extLst>
          </p:cNvPr>
          <p:cNvSpPr/>
          <p:nvPr/>
        </p:nvSpPr>
        <p:spPr>
          <a:xfrm>
            <a:off x="8238930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C8F16B-6409-413F-96DC-D6C05963834E}"/>
              </a:ext>
            </a:extLst>
          </p:cNvPr>
          <p:cNvSpPr/>
          <p:nvPr/>
        </p:nvSpPr>
        <p:spPr>
          <a:xfrm>
            <a:off x="10089479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972A77FD-609B-4989-81F1-464D59CA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24/01/2019</a:t>
            </a:r>
          </a:p>
        </p:txBody>
      </p:sp>
      <p:sp>
        <p:nvSpPr>
          <p:cNvPr id="92" name="Footer Placeholder 91">
            <a:extLst>
              <a:ext uri="{FF2B5EF4-FFF2-40B4-BE49-F238E27FC236}">
                <a16:creationId xmlns:a16="http://schemas.microsoft.com/office/drawing/2014/main" id="{D0CA0DF6-5344-4651-B170-8F9DFC7D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Security Using Encryption</a:t>
            </a:r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5527D37E-FC81-465D-B31D-BE415D0E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564" y="6356350"/>
            <a:ext cx="335341" cy="365125"/>
          </a:xfrm>
          <a:noFill/>
        </p:spPr>
        <p:txBody>
          <a:bodyPr/>
          <a:lstStyle/>
          <a:p>
            <a:fld id="{43CD0892-7BFB-4D5D-8CE6-39D3E404C3DD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D67538-D3B4-40DB-A498-128D14415F0B}"/>
              </a:ext>
            </a:extLst>
          </p:cNvPr>
          <p:cNvSpPr/>
          <p:nvPr/>
        </p:nvSpPr>
        <p:spPr>
          <a:xfrm>
            <a:off x="1350498" y="2351985"/>
            <a:ext cx="10478645" cy="22410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Since many encryptions algorithms exists each have their own advantages and disadvantages.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In future the algorithm can encrypt the data in less computation, without complex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2958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F71EE60C-6AAE-44F5-9540-29AB4B49C30C}"/>
              </a:ext>
            </a:extLst>
          </p:cNvPr>
          <p:cNvGrpSpPr/>
          <p:nvPr/>
        </p:nvGrpSpPr>
        <p:grpSpPr>
          <a:xfrm>
            <a:off x="0" y="5952293"/>
            <a:ext cx="12169583" cy="905708"/>
            <a:chOff x="0" y="4948862"/>
            <a:chExt cx="12192000" cy="1909138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E15F2E3-5FC5-4A7D-9296-5604B67AF96A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804AFF-8883-405C-9925-2070D9E425D4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DE595EE2-FA0D-40CE-9BB1-465DCA7F4A83}"/>
              </a:ext>
            </a:extLst>
          </p:cNvPr>
          <p:cNvSpPr/>
          <p:nvPr/>
        </p:nvSpPr>
        <p:spPr>
          <a:xfrm>
            <a:off x="11118273" y="6433194"/>
            <a:ext cx="230977" cy="20871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FDA96-04D2-4590-94C3-B416822C2BC2}"/>
              </a:ext>
            </a:extLst>
          </p:cNvPr>
          <p:cNvSpPr/>
          <p:nvPr/>
        </p:nvSpPr>
        <p:spPr>
          <a:xfrm>
            <a:off x="7473748" y="76450"/>
            <a:ext cx="48513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</a:p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endParaRPr lang="en-US" sz="20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 descr="http://parents.msrit.edu/templates/contineoReg/images/menu/msrit-logo.png">
            <a:extLst>
              <a:ext uri="{FF2B5EF4-FFF2-40B4-BE49-F238E27FC236}">
                <a16:creationId xmlns:a16="http://schemas.microsoft.com/office/drawing/2014/main" id="{C0E4389B-3AF4-4E36-B682-F6D84CAF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107" y="-267271"/>
            <a:ext cx="3728200" cy="174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6819AEF-2C87-4540-BEB4-C0746C4E3689}"/>
              </a:ext>
            </a:extLst>
          </p:cNvPr>
          <p:cNvSpPr/>
          <p:nvPr/>
        </p:nvSpPr>
        <p:spPr>
          <a:xfrm>
            <a:off x="570429" y="1550240"/>
            <a:ext cx="24593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endParaRPr lang="en-US" sz="40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2619F5-0FFD-4867-B280-6871BF361955}"/>
              </a:ext>
            </a:extLst>
          </p:cNvPr>
          <p:cNvCxnSpPr/>
          <p:nvPr/>
        </p:nvCxnSpPr>
        <p:spPr>
          <a:xfrm>
            <a:off x="-22417" y="1258484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427154F-4F94-4D84-BCD9-03AF2D993446}"/>
              </a:ext>
            </a:extLst>
          </p:cNvPr>
          <p:cNvSpPr/>
          <p:nvPr/>
        </p:nvSpPr>
        <p:spPr>
          <a:xfrm>
            <a:off x="836742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704FC4-F36C-47CD-A1D3-38956800FFB9}"/>
              </a:ext>
            </a:extLst>
          </p:cNvPr>
          <p:cNvSpPr/>
          <p:nvPr/>
        </p:nvSpPr>
        <p:spPr>
          <a:xfrm>
            <a:off x="2687289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53D415-B0ED-44C2-9870-47A3202007FF}"/>
              </a:ext>
            </a:extLst>
          </p:cNvPr>
          <p:cNvSpPr/>
          <p:nvPr/>
        </p:nvSpPr>
        <p:spPr>
          <a:xfrm>
            <a:off x="4537836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FAD1D4-AE18-4BAF-9CA1-FFBA59841E0A}"/>
              </a:ext>
            </a:extLst>
          </p:cNvPr>
          <p:cNvSpPr/>
          <p:nvPr/>
        </p:nvSpPr>
        <p:spPr>
          <a:xfrm>
            <a:off x="6388383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A1F6B3-60EC-4935-A17D-5A8AD01C94C9}"/>
              </a:ext>
            </a:extLst>
          </p:cNvPr>
          <p:cNvSpPr/>
          <p:nvPr/>
        </p:nvSpPr>
        <p:spPr>
          <a:xfrm>
            <a:off x="8238930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C8F16B-6409-413F-96DC-D6C05963834E}"/>
              </a:ext>
            </a:extLst>
          </p:cNvPr>
          <p:cNvSpPr/>
          <p:nvPr/>
        </p:nvSpPr>
        <p:spPr>
          <a:xfrm>
            <a:off x="10089479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972A77FD-609B-4989-81F1-464D59CA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24/01/2019</a:t>
            </a:r>
          </a:p>
        </p:txBody>
      </p:sp>
      <p:sp>
        <p:nvSpPr>
          <p:cNvPr id="92" name="Footer Placeholder 91">
            <a:extLst>
              <a:ext uri="{FF2B5EF4-FFF2-40B4-BE49-F238E27FC236}">
                <a16:creationId xmlns:a16="http://schemas.microsoft.com/office/drawing/2014/main" id="{D0CA0DF6-5344-4651-B170-8F9DFC7D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Security Using Encryption</a:t>
            </a:r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5527D37E-FC81-465D-B31D-BE415D0E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564" y="6356350"/>
            <a:ext cx="331185" cy="365125"/>
          </a:xfrm>
          <a:noFill/>
        </p:spPr>
        <p:txBody>
          <a:bodyPr/>
          <a:lstStyle/>
          <a:p>
            <a:fld id="{43CD0892-7BFB-4D5D-8CE6-39D3E404C3DD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A2EC83-2589-40B9-9F7E-A6839135E510}"/>
              </a:ext>
            </a:extLst>
          </p:cNvPr>
          <p:cNvSpPr/>
          <p:nvPr/>
        </p:nvSpPr>
        <p:spPr>
          <a:xfrm>
            <a:off x="1020882" y="2486033"/>
            <a:ext cx="10478645" cy="16870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Security of data in database becomes important.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Various algorithms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Researchers working to fully secure from all possible security thre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ats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7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F71EE60C-6AAE-44F5-9540-29AB4B49C30C}"/>
              </a:ext>
            </a:extLst>
          </p:cNvPr>
          <p:cNvGrpSpPr/>
          <p:nvPr/>
        </p:nvGrpSpPr>
        <p:grpSpPr>
          <a:xfrm>
            <a:off x="0" y="5952293"/>
            <a:ext cx="12169583" cy="905708"/>
            <a:chOff x="0" y="4948862"/>
            <a:chExt cx="12192000" cy="1909138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E15F2E3-5FC5-4A7D-9296-5604B67AF96A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804AFF-8883-405C-9925-2070D9E425D4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DE595EE2-FA0D-40CE-9BB1-465DCA7F4A83}"/>
              </a:ext>
            </a:extLst>
          </p:cNvPr>
          <p:cNvSpPr/>
          <p:nvPr/>
        </p:nvSpPr>
        <p:spPr>
          <a:xfrm>
            <a:off x="11109960" y="6433194"/>
            <a:ext cx="239290" cy="20871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FDA96-04D2-4590-94C3-B416822C2BC2}"/>
              </a:ext>
            </a:extLst>
          </p:cNvPr>
          <p:cNvSpPr/>
          <p:nvPr/>
        </p:nvSpPr>
        <p:spPr>
          <a:xfrm>
            <a:off x="7473748" y="76450"/>
            <a:ext cx="48513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</a:p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endParaRPr lang="en-US" sz="20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 descr="http://parents.msrit.edu/templates/contineoReg/images/menu/msrit-logo.png">
            <a:extLst>
              <a:ext uri="{FF2B5EF4-FFF2-40B4-BE49-F238E27FC236}">
                <a16:creationId xmlns:a16="http://schemas.microsoft.com/office/drawing/2014/main" id="{C0E4389B-3AF4-4E36-B682-F6D84CAF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107" y="-267271"/>
            <a:ext cx="3728200" cy="174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6819AEF-2C87-4540-BEB4-C0746C4E3689}"/>
              </a:ext>
            </a:extLst>
          </p:cNvPr>
          <p:cNvSpPr/>
          <p:nvPr/>
        </p:nvSpPr>
        <p:spPr>
          <a:xfrm>
            <a:off x="651941" y="1550240"/>
            <a:ext cx="24727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References</a:t>
            </a:r>
            <a:endParaRPr lang="en-US" sz="40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2619F5-0FFD-4867-B280-6871BF361955}"/>
              </a:ext>
            </a:extLst>
          </p:cNvPr>
          <p:cNvCxnSpPr/>
          <p:nvPr/>
        </p:nvCxnSpPr>
        <p:spPr>
          <a:xfrm>
            <a:off x="-22417" y="1258484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427154F-4F94-4D84-BCD9-03AF2D993446}"/>
              </a:ext>
            </a:extLst>
          </p:cNvPr>
          <p:cNvSpPr/>
          <p:nvPr/>
        </p:nvSpPr>
        <p:spPr>
          <a:xfrm>
            <a:off x="836742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704FC4-F36C-47CD-A1D3-38956800FFB9}"/>
              </a:ext>
            </a:extLst>
          </p:cNvPr>
          <p:cNvSpPr/>
          <p:nvPr/>
        </p:nvSpPr>
        <p:spPr>
          <a:xfrm>
            <a:off x="2687289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53D415-B0ED-44C2-9870-47A3202007FF}"/>
              </a:ext>
            </a:extLst>
          </p:cNvPr>
          <p:cNvSpPr/>
          <p:nvPr/>
        </p:nvSpPr>
        <p:spPr>
          <a:xfrm>
            <a:off x="4537836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FAD1D4-AE18-4BAF-9CA1-FFBA59841E0A}"/>
              </a:ext>
            </a:extLst>
          </p:cNvPr>
          <p:cNvSpPr/>
          <p:nvPr/>
        </p:nvSpPr>
        <p:spPr>
          <a:xfrm>
            <a:off x="6388383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A1F6B3-60EC-4935-A17D-5A8AD01C94C9}"/>
              </a:ext>
            </a:extLst>
          </p:cNvPr>
          <p:cNvSpPr/>
          <p:nvPr/>
        </p:nvSpPr>
        <p:spPr>
          <a:xfrm>
            <a:off x="8238930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C8F16B-6409-413F-96DC-D6C05963834E}"/>
              </a:ext>
            </a:extLst>
          </p:cNvPr>
          <p:cNvSpPr/>
          <p:nvPr/>
        </p:nvSpPr>
        <p:spPr>
          <a:xfrm>
            <a:off x="10089479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972A77FD-609B-4989-81F1-464D59CA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24/01/2019</a:t>
            </a:r>
          </a:p>
        </p:txBody>
      </p:sp>
      <p:sp>
        <p:nvSpPr>
          <p:cNvPr id="92" name="Footer Placeholder 91">
            <a:extLst>
              <a:ext uri="{FF2B5EF4-FFF2-40B4-BE49-F238E27FC236}">
                <a16:creationId xmlns:a16="http://schemas.microsoft.com/office/drawing/2014/main" id="{D0CA0DF6-5344-4651-B170-8F9DFC7D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Security Using Encryption</a:t>
            </a:r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5527D37E-FC81-465D-B31D-BE415D0E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564" y="6356350"/>
            <a:ext cx="339498" cy="365125"/>
          </a:xfrm>
          <a:noFill/>
        </p:spPr>
        <p:txBody>
          <a:bodyPr/>
          <a:lstStyle/>
          <a:p>
            <a:fld id="{43CD0892-7BFB-4D5D-8CE6-39D3E404C3DD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08FB03-D522-41AE-AE8F-0484B7AF8A0C}"/>
              </a:ext>
            </a:extLst>
          </p:cNvPr>
          <p:cNvSpPr txBox="1"/>
          <p:nvPr/>
        </p:nvSpPr>
        <p:spPr>
          <a:xfrm>
            <a:off x="1393099" y="2358831"/>
            <a:ext cx="93609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1.</a:t>
            </a:r>
            <a:r>
              <a:rPr lang="en-US" dirty="0"/>
              <a:t> </a:t>
            </a:r>
            <a:r>
              <a:rPr lang="en-US" dirty="0" err="1"/>
              <a:t>Baraani-Dastjerdi</a:t>
            </a:r>
            <a:r>
              <a:rPr lang="en-US" dirty="0"/>
              <a:t> Ahmad, Josef </a:t>
            </a:r>
            <a:r>
              <a:rPr lang="en-US" dirty="0" err="1"/>
              <a:t>Pieprzyk</a:t>
            </a:r>
            <a:r>
              <a:rPr lang="en-US" dirty="0"/>
              <a:t>, </a:t>
            </a:r>
            <a:r>
              <a:rPr lang="en-US" dirty="0" err="1"/>
              <a:t>Reihaneh</a:t>
            </a:r>
            <a:r>
              <a:rPr lang="en-US" dirty="0"/>
              <a:t> </a:t>
            </a:r>
            <a:r>
              <a:rPr lang="en-US" dirty="0" err="1"/>
              <a:t>Safavi-Naini</a:t>
            </a:r>
            <a:r>
              <a:rPr lang="en-US" dirty="0"/>
              <a:t>, "</a:t>
            </a:r>
            <a:r>
              <a:rPr lang="en-US" b="1" dirty="0"/>
              <a:t>Security in databases: A survey study</a:t>
            </a:r>
            <a:r>
              <a:rPr lang="en-US" dirty="0"/>
              <a:t>" in , Department of Computer Science, The University of Wollongong, 1996.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2.</a:t>
            </a:r>
            <a:r>
              <a:rPr lang="en-US" dirty="0"/>
              <a:t> Denny Cherry, Thomas </a:t>
            </a:r>
            <a:r>
              <a:rPr lang="en-US" dirty="0" err="1"/>
              <a:t>Larock</a:t>
            </a:r>
            <a:r>
              <a:rPr lang="en-US" dirty="0"/>
              <a:t>, Denny Cherry, Thomas </a:t>
            </a:r>
            <a:r>
              <a:rPr lang="en-US" dirty="0" err="1"/>
              <a:t>Larock</a:t>
            </a:r>
            <a:r>
              <a:rPr lang="en-US" dirty="0"/>
              <a:t>, "</a:t>
            </a:r>
            <a:r>
              <a:rPr lang="en-US" b="1" dirty="0"/>
              <a:t>2 – Database Encryption In Securing SQL Server</a:t>
            </a:r>
            <a:r>
              <a:rPr lang="en-US" dirty="0"/>
              <a:t>" in , </a:t>
            </a:r>
            <a:r>
              <a:rPr lang="en-US" dirty="0" err="1"/>
              <a:t>Boston:Syngress</a:t>
            </a:r>
            <a:r>
              <a:rPr lang="en-US" dirty="0"/>
              <a:t>, pp. 27-71, 2011, ISBN 9781597496254.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3. </a:t>
            </a:r>
            <a:r>
              <a:rPr lang="en-US" dirty="0"/>
              <a:t>Sesay Samba, </a:t>
            </a:r>
            <a:r>
              <a:rPr lang="en-US" dirty="0" err="1"/>
              <a:t>Zongkai</a:t>
            </a:r>
            <a:r>
              <a:rPr lang="en-US" dirty="0"/>
              <a:t> Yang, </a:t>
            </a:r>
            <a:r>
              <a:rPr lang="en-US" dirty="0" err="1"/>
              <a:t>Jingwen</a:t>
            </a:r>
            <a:r>
              <a:rPr lang="en-US" dirty="0"/>
              <a:t> Chen, Du Xu, "</a:t>
            </a:r>
            <a:r>
              <a:rPr lang="en-US" b="1" dirty="0"/>
              <a:t>A secure database encryption scheme</a:t>
            </a:r>
            <a:r>
              <a:rPr lang="en-US" dirty="0"/>
              <a:t>", </a:t>
            </a:r>
            <a:r>
              <a:rPr lang="en-US" i="1" dirty="0"/>
              <a:t>Consumer Communications and Networking Conference 2005. CCNC. 2005 Second IEEE</a:t>
            </a:r>
            <a:r>
              <a:rPr lang="en-US" dirty="0"/>
              <a:t>, pp. 49-53, 2005.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4.</a:t>
            </a:r>
            <a:r>
              <a:rPr lang="en-US" dirty="0"/>
              <a:t> Min-</a:t>
            </a:r>
            <a:r>
              <a:rPr lang="en-US" dirty="0" err="1"/>
              <a:t>Shiang</a:t>
            </a:r>
            <a:r>
              <a:rPr lang="en-US" dirty="0"/>
              <a:t> Hwang, Wei-Pang Yang, "</a:t>
            </a:r>
            <a:r>
              <a:rPr lang="en-US" b="1" dirty="0"/>
              <a:t>A two-phase encryption scheme for enhancing database security</a:t>
            </a:r>
            <a:r>
              <a:rPr lang="en-US" dirty="0"/>
              <a:t>", </a:t>
            </a:r>
            <a:r>
              <a:rPr lang="en-US" i="1" dirty="0"/>
              <a:t>Journal of Systems and Software</a:t>
            </a:r>
            <a:r>
              <a:rPr lang="en-US" dirty="0"/>
              <a:t>, vol. 31, no. 3, pp. 257-265, December 1995, ISSN 0164-1212.</a:t>
            </a:r>
          </a:p>
        </p:txBody>
      </p:sp>
    </p:spTree>
    <p:extLst>
      <p:ext uri="{BB962C8B-B14F-4D97-AF65-F5344CB8AC3E}">
        <p14:creationId xmlns:p14="http://schemas.microsoft.com/office/powerpoint/2010/main" val="160615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F71EE60C-6AAE-44F5-9540-29AB4B49C30C}"/>
              </a:ext>
            </a:extLst>
          </p:cNvPr>
          <p:cNvGrpSpPr/>
          <p:nvPr/>
        </p:nvGrpSpPr>
        <p:grpSpPr>
          <a:xfrm>
            <a:off x="0" y="5952293"/>
            <a:ext cx="12169583" cy="905708"/>
            <a:chOff x="0" y="4948862"/>
            <a:chExt cx="12192000" cy="1909138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E15F2E3-5FC5-4A7D-9296-5604B67AF96A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804AFF-8883-405C-9925-2070D9E425D4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DE595EE2-FA0D-40CE-9BB1-465DCA7F4A83}"/>
              </a:ext>
            </a:extLst>
          </p:cNvPr>
          <p:cNvSpPr/>
          <p:nvPr/>
        </p:nvSpPr>
        <p:spPr>
          <a:xfrm>
            <a:off x="11109960" y="6433194"/>
            <a:ext cx="239290" cy="20871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FDA96-04D2-4590-94C3-B416822C2BC2}"/>
              </a:ext>
            </a:extLst>
          </p:cNvPr>
          <p:cNvSpPr/>
          <p:nvPr/>
        </p:nvSpPr>
        <p:spPr>
          <a:xfrm>
            <a:off x="7473748" y="76450"/>
            <a:ext cx="48513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</a:p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endParaRPr lang="en-US" sz="20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 descr="http://parents.msrit.edu/templates/contineoReg/images/menu/msrit-logo.png">
            <a:extLst>
              <a:ext uri="{FF2B5EF4-FFF2-40B4-BE49-F238E27FC236}">
                <a16:creationId xmlns:a16="http://schemas.microsoft.com/office/drawing/2014/main" id="{C0E4389B-3AF4-4E36-B682-F6D84CAF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107" y="-267271"/>
            <a:ext cx="3728200" cy="174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6819AEF-2C87-4540-BEB4-C0746C4E3689}"/>
              </a:ext>
            </a:extLst>
          </p:cNvPr>
          <p:cNvSpPr/>
          <p:nvPr/>
        </p:nvSpPr>
        <p:spPr>
          <a:xfrm>
            <a:off x="499602" y="1482482"/>
            <a:ext cx="42223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References Contd…</a:t>
            </a:r>
            <a:endParaRPr lang="en-US" sz="40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2619F5-0FFD-4867-B280-6871BF361955}"/>
              </a:ext>
            </a:extLst>
          </p:cNvPr>
          <p:cNvCxnSpPr/>
          <p:nvPr/>
        </p:nvCxnSpPr>
        <p:spPr>
          <a:xfrm>
            <a:off x="-22417" y="1258484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427154F-4F94-4D84-BCD9-03AF2D993446}"/>
              </a:ext>
            </a:extLst>
          </p:cNvPr>
          <p:cNvSpPr/>
          <p:nvPr/>
        </p:nvSpPr>
        <p:spPr>
          <a:xfrm>
            <a:off x="836742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704FC4-F36C-47CD-A1D3-38956800FFB9}"/>
              </a:ext>
            </a:extLst>
          </p:cNvPr>
          <p:cNvSpPr/>
          <p:nvPr/>
        </p:nvSpPr>
        <p:spPr>
          <a:xfrm>
            <a:off x="2687289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53D415-B0ED-44C2-9870-47A3202007FF}"/>
              </a:ext>
            </a:extLst>
          </p:cNvPr>
          <p:cNvSpPr/>
          <p:nvPr/>
        </p:nvSpPr>
        <p:spPr>
          <a:xfrm>
            <a:off x="4537836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FAD1D4-AE18-4BAF-9CA1-FFBA59841E0A}"/>
              </a:ext>
            </a:extLst>
          </p:cNvPr>
          <p:cNvSpPr/>
          <p:nvPr/>
        </p:nvSpPr>
        <p:spPr>
          <a:xfrm>
            <a:off x="6388383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A1F6B3-60EC-4935-A17D-5A8AD01C94C9}"/>
              </a:ext>
            </a:extLst>
          </p:cNvPr>
          <p:cNvSpPr/>
          <p:nvPr/>
        </p:nvSpPr>
        <p:spPr>
          <a:xfrm>
            <a:off x="8238930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C8F16B-6409-413F-96DC-D6C05963834E}"/>
              </a:ext>
            </a:extLst>
          </p:cNvPr>
          <p:cNvSpPr/>
          <p:nvPr/>
        </p:nvSpPr>
        <p:spPr>
          <a:xfrm>
            <a:off x="10089479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972A77FD-609B-4989-81F1-464D59CA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24/01/2019</a:t>
            </a:r>
          </a:p>
        </p:txBody>
      </p:sp>
      <p:sp>
        <p:nvSpPr>
          <p:cNvPr id="92" name="Footer Placeholder 91">
            <a:extLst>
              <a:ext uri="{FF2B5EF4-FFF2-40B4-BE49-F238E27FC236}">
                <a16:creationId xmlns:a16="http://schemas.microsoft.com/office/drawing/2014/main" id="{D0CA0DF6-5344-4651-B170-8F9DFC7D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Security Using Encryption</a:t>
            </a:r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5527D37E-FC81-465D-B31D-BE415D0E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564" y="6356350"/>
            <a:ext cx="339498" cy="365125"/>
          </a:xfrm>
          <a:noFill/>
        </p:spPr>
        <p:txBody>
          <a:bodyPr/>
          <a:lstStyle/>
          <a:p>
            <a:fld id="{43CD0892-7BFB-4D5D-8CE6-39D3E404C3DD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08FB03-D522-41AE-AE8F-0484B7AF8A0C}"/>
              </a:ext>
            </a:extLst>
          </p:cNvPr>
          <p:cNvSpPr txBox="1"/>
          <p:nvPr/>
        </p:nvSpPr>
        <p:spPr>
          <a:xfrm>
            <a:off x="1393099" y="2358831"/>
            <a:ext cx="93609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5.</a:t>
            </a:r>
            <a:r>
              <a:rPr lang="en-US" dirty="0"/>
              <a:t> Jacob Stéphane, "</a:t>
            </a:r>
            <a:r>
              <a:rPr lang="en-US" b="1" dirty="0"/>
              <a:t>Cryptanalysis of a fast encryption scheme for databases</a:t>
            </a:r>
            <a:r>
              <a:rPr lang="en-US" dirty="0"/>
              <a:t>", </a:t>
            </a:r>
            <a:r>
              <a:rPr lang="en-US" i="1" dirty="0"/>
              <a:t>Information Theory Proceedings (ISIT)</a:t>
            </a:r>
            <a:r>
              <a:rPr lang="en-US" dirty="0"/>
              <a:t>, pp. 2468-2472, 2010.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6.</a:t>
            </a:r>
            <a:r>
              <a:rPr lang="en-US" dirty="0"/>
              <a:t> </a:t>
            </a:r>
            <a:r>
              <a:rPr lang="en-US" dirty="0" err="1"/>
              <a:t>Erez</a:t>
            </a:r>
            <a:r>
              <a:rPr lang="en-US" dirty="0"/>
              <a:t> </a:t>
            </a:r>
            <a:r>
              <a:rPr lang="en-US" dirty="0" err="1"/>
              <a:t>Shmueli</a:t>
            </a:r>
            <a:r>
              <a:rPr lang="en-US" dirty="0"/>
              <a:t>, Ronen </a:t>
            </a:r>
            <a:r>
              <a:rPr lang="en-US" dirty="0" err="1"/>
              <a:t>Vaisenberg</a:t>
            </a:r>
            <a:r>
              <a:rPr lang="en-US" dirty="0"/>
              <a:t>, Ehud </a:t>
            </a:r>
            <a:r>
              <a:rPr lang="en-US" dirty="0" err="1"/>
              <a:t>Gudes</a:t>
            </a:r>
            <a:r>
              <a:rPr lang="en-US" dirty="0"/>
              <a:t>, Yuval </a:t>
            </a:r>
            <a:r>
              <a:rPr lang="en-US" dirty="0" err="1"/>
              <a:t>Elovici</a:t>
            </a:r>
            <a:r>
              <a:rPr lang="en-US" dirty="0"/>
              <a:t>, "</a:t>
            </a:r>
            <a:r>
              <a:rPr lang="en-US" b="1" dirty="0"/>
              <a:t>Implementing a database encryption solution design and implementation issues</a:t>
            </a:r>
            <a:r>
              <a:rPr lang="en-US" dirty="0"/>
              <a:t>", </a:t>
            </a:r>
            <a:r>
              <a:rPr lang="en-US" i="1" dirty="0"/>
              <a:t>Computers &amp; Security</a:t>
            </a:r>
            <a:r>
              <a:rPr lang="en-US" dirty="0"/>
              <a:t>, vol. 44, pp. 33-50, July 2014, ISSN 0167-4048.</a:t>
            </a:r>
          </a:p>
        </p:txBody>
      </p:sp>
    </p:spTree>
    <p:extLst>
      <p:ext uri="{BB962C8B-B14F-4D97-AF65-F5344CB8AC3E}">
        <p14:creationId xmlns:p14="http://schemas.microsoft.com/office/powerpoint/2010/main" val="215039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1CEA516-94F2-4AEE-9277-88BEC35BD353}"/>
              </a:ext>
            </a:extLst>
          </p:cNvPr>
          <p:cNvSpPr/>
          <p:nvPr/>
        </p:nvSpPr>
        <p:spPr>
          <a:xfrm rot="13494196" flipH="1">
            <a:off x="7045082" y="446133"/>
            <a:ext cx="6688952" cy="5803530"/>
          </a:xfrm>
          <a:custGeom>
            <a:avLst/>
            <a:gdLst>
              <a:gd name="connsiteX0" fmla="*/ 4582554 w 9340895"/>
              <a:gd name="connsiteY0" fmla="*/ 7771500 h 7771500"/>
              <a:gd name="connsiteX1" fmla="*/ 0 w 9340895"/>
              <a:gd name="connsiteY1" fmla="*/ 3356262 h 7771500"/>
              <a:gd name="connsiteX2" fmla="*/ 9206 w 9340895"/>
              <a:gd name="connsiteY2" fmla="*/ 3331897 h 7771500"/>
              <a:gd name="connsiteX3" fmla="*/ 4825693 w 9340895"/>
              <a:gd name="connsiteY3" fmla="*/ 0 h 7771500"/>
              <a:gd name="connsiteX4" fmla="*/ 6623004 w 9340895"/>
              <a:gd name="connsiteY4" fmla="*/ 331030 h 7771500"/>
              <a:gd name="connsiteX5" fmla="*/ 6834683 w 9340895"/>
              <a:gd name="connsiteY5" fmla="*/ 418135 h 7771500"/>
              <a:gd name="connsiteX6" fmla="*/ 9340895 w 9340895"/>
              <a:gd name="connsiteY6" fmla="*/ 2832842 h 7771500"/>
              <a:gd name="connsiteX7" fmla="*/ 4582554 w 9340895"/>
              <a:gd name="connsiteY7" fmla="*/ 7771500 h 77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40895" h="7771500">
                <a:moveTo>
                  <a:pt x="4582554" y="7771500"/>
                </a:moveTo>
                <a:lnTo>
                  <a:pt x="0" y="3356262"/>
                </a:lnTo>
                <a:lnTo>
                  <a:pt x="9206" y="3331897"/>
                </a:lnTo>
                <a:cubicBezTo>
                  <a:pt x="802749" y="1373881"/>
                  <a:pt x="2660486" y="0"/>
                  <a:pt x="4825693" y="0"/>
                </a:cubicBezTo>
                <a:cubicBezTo>
                  <a:pt x="5457212" y="0"/>
                  <a:pt x="6062574" y="116875"/>
                  <a:pt x="6623004" y="331030"/>
                </a:cubicBezTo>
                <a:lnTo>
                  <a:pt x="6834683" y="418135"/>
                </a:lnTo>
                <a:lnTo>
                  <a:pt x="9340895" y="2832842"/>
                </a:lnTo>
                <a:lnTo>
                  <a:pt x="4582554" y="777150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8A2387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71EE60C-6AAE-44F5-9540-29AB4B49C30C}"/>
              </a:ext>
            </a:extLst>
          </p:cNvPr>
          <p:cNvGrpSpPr/>
          <p:nvPr/>
        </p:nvGrpSpPr>
        <p:grpSpPr>
          <a:xfrm>
            <a:off x="0" y="5952293"/>
            <a:ext cx="12169583" cy="905708"/>
            <a:chOff x="0" y="4948862"/>
            <a:chExt cx="12192000" cy="1909138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E15F2E3-5FC5-4A7D-9296-5604B67AF96A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804AFF-8883-405C-9925-2070D9E425D4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DE595EE2-FA0D-40CE-9BB1-465DCA7F4A83}"/>
              </a:ext>
            </a:extLst>
          </p:cNvPr>
          <p:cNvSpPr/>
          <p:nvPr/>
        </p:nvSpPr>
        <p:spPr>
          <a:xfrm>
            <a:off x="11105804" y="6433194"/>
            <a:ext cx="243446" cy="20871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FDA96-04D2-4590-94C3-B416822C2BC2}"/>
              </a:ext>
            </a:extLst>
          </p:cNvPr>
          <p:cNvSpPr/>
          <p:nvPr/>
        </p:nvSpPr>
        <p:spPr>
          <a:xfrm>
            <a:off x="7473748" y="76450"/>
            <a:ext cx="48513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</a:p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endParaRPr lang="en-US" sz="20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 descr="http://parents.msrit.edu/templates/contineoReg/images/menu/msrit-logo.png">
            <a:extLst>
              <a:ext uri="{FF2B5EF4-FFF2-40B4-BE49-F238E27FC236}">
                <a16:creationId xmlns:a16="http://schemas.microsoft.com/office/drawing/2014/main" id="{C0E4389B-3AF4-4E36-B682-F6D84CAF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107" y="-267271"/>
            <a:ext cx="3728200" cy="174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2619F5-0FFD-4867-B280-6871BF361955}"/>
              </a:ext>
            </a:extLst>
          </p:cNvPr>
          <p:cNvCxnSpPr/>
          <p:nvPr/>
        </p:nvCxnSpPr>
        <p:spPr>
          <a:xfrm>
            <a:off x="-22417" y="1258484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427154F-4F94-4D84-BCD9-03AF2D993446}"/>
              </a:ext>
            </a:extLst>
          </p:cNvPr>
          <p:cNvSpPr/>
          <p:nvPr/>
        </p:nvSpPr>
        <p:spPr>
          <a:xfrm>
            <a:off x="836742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704FC4-F36C-47CD-A1D3-38956800FFB9}"/>
              </a:ext>
            </a:extLst>
          </p:cNvPr>
          <p:cNvSpPr/>
          <p:nvPr/>
        </p:nvSpPr>
        <p:spPr>
          <a:xfrm>
            <a:off x="2687289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53D415-B0ED-44C2-9870-47A3202007FF}"/>
              </a:ext>
            </a:extLst>
          </p:cNvPr>
          <p:cNvSpPr/>
          <p:nvPr/>
        </p:nvSpPr>
        <p:spPr>
          <a:xfrm>
            <a:off x="4537836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FAD1D4-AE18-4BAF-9CA1-FFBA59841E0A}"/>
              </a:ext>
            </a:extLst>
          </p:cNvPr>
          <p:cNvSpPr/>
          <p:nvPr/>
        </p:nvSpPr>
        <p:spPr>
          <a:xfrm>
            <a:off x="6388383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A1F6B3-60EC-4935-A17D-5A8AD01C94C9}"/>
              </a:ext>
            </a:extLst>
          </p:cNvPr>
          <p:cNvSpPr/>
          <p:nvPr/>
        </p:nvSpPr>
        <p:spPr>
          <a:xfrm>
            <a:off x="8238930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C8F16B-6409-413F-96DC-D6C05963834E}"/>
              </a:ext>
            </a:extLst>
          </p:cNvPr>
          <p:cNvSpPr/>
          <p:nvPr/>
        </p:nvSpPr>
        <p:spPr>
          <a:xfrm>
            <a:off x="10089479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972A77FD-609B-4989-81F1-464D59CA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24/01/2019</a:t>
            </a:r>
          </a:p>
        </p:txBody>
      </p:sp>
      <p:sp>
        <p:nvSpPr>
          <p:cNvPr id="92" name="Footer Placeholder 91">
            <a:extLst>
              <a:ext uri="{FF2B5EF4-FFF2-40B4-BE49-F238E27FC236}">
                <a16:creationId xmlns:a16="http://schemas.microsoft.com/office/drawing/2014/main" id="{D0CA0DF6-5344-4651-B170-8F9DFC7D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Security Using Encryption</a:t>
            </a:r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5527D37E-FC81-465D-B31D-BE415D0E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564" y="6356350"/>
            <a:ext cx="339498" cy="365125"/>
          </a:xfrm>
          <a:noFill/>
        </p:spPr>
        <p:txBody>
          <a:bodyPr/>
          <a:lstStyle/>
          <a:p>
            <a:fld id="{43CD0892-7BFB-4D5D-8CE6-39D3E404C3DD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le 37">
            <a:extLst>
              <a:ext uri="{FF2B5EF4-FFF2-40B4-BE49-F238E27FC236}">
                <a16:creationId xmlns:a16="http://schemas.microsoft.com/office/drawing/2014/main" id="{F44157F7-B3D2-49A2-B258-4814A442D913}"/>
              </a:ext>
            </a:extLst>
          </p:cNvPr>
          <p:cNvSpPr txBox="1">
            <a:spLocks/>
          </p:cNvSpPr>
          <p:nvPr/>
        </p:nvSpPr>
        <p:spPr>
          <a:xfrm>
            <a:off x="2112816" y="3028101"/>
            <a:ext cx="6310254" cy="9971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DF11F2-F83B-4CAC-A7DC-9F1F04A1C76D}"/>
              </a:ext>
            </a:extLst>
          </p:cNvPr>
          <p:cNvGrpSpPr/>
          <p:nvPr/>
        </p:nvGrpSpPr>
        <p:grpSpPr>
          <a:xfrm>
            <a:off x="3850876" y="4227430"/>
            <a:ext cx="781798" cy="179244"/>
            <a:chOff x="10371597" y="3126630"/>
            <a:chExt cx="781798" cy="17924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009F4A-99FB-4899-9E74-ADED0CFD498B}"/>
                </a:ext>
              </a:extLst>
            </p:cNvPr>
            <p:cNvSpPr/>
            <p:nvPr/>
          </p:nvSpPr>
          <p:spPr>
            <a:xfrm>
              <a:off x="10371597" y="3126630"/>
              <a:ext cx="179244" cy="179244"/>
            </a:xfrm>
            <a:prstGeom prst="ellipse">
              <a:avLst/>
            </a:prstGeom>
            <a:solidFill>
              <a:srgbClr val="8A2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6E3A3C-E49F-4333-9F0B-E212A20289A0}"/>
                </a:ext>
              </a:extLst>
            </p:cNvPr>
            <p:cNvSpPr/>
            <p:nvPr/>
          </p:nvSpPr>
          <p:spPr>
            <a:xfrm>
              <a:off x="10672874" y="3126630"/>
              <a:ext cx="179244" cy="179244"/>
            </a:xfrm>
            <a:prstGeom prst="ellipse">
              <a:avLst/>
            </a:prstGeom>
            <a:solidFill>
              <a:srgbClr val="E94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C75609A-7CB4-41AD-8EEC-890EC3C93BCB}"/>
                </a:ext>
              </a:extLst>
            </p:cNvPr>
            <p:cNvSpPr/>
            <p:nvPr/>
          </p:nvSpPr>
          <p:spPr>
            <a:xfrm>
              <a:off x="10974151" y="3126630"/>
              <a:ext cx="179244" cy="179244"/>
            </a:xfrm>
            <a:prstGeom prst="ellipse">
              <a:avLst/>
            </a:prstGeom>
            <a:solidFill>
              <a:srgbClr val="F27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7E47EC9F-7D2B-472A-85AE-3A3899A37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8830" y="1427809"/>
            <a:ext cx="3009578" cy="471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1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1CFF4BB-6CA5-4B84-AAF3-EAC19D14DDE4}"/>
              </a:ext>
            </a:extLst>
          </p:cNvPr>
          <p:cNvSpPr/>
          <p:nvPr/>
        </p:nvSpPr>
        <p:spPr>
          <a:xfrm rot="16200000">
            <a:off x="1063842" y="5765571"/>
            <a:ext cx="235624" cy="1176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71EE60C-6AAE-44F5-9540-29AB4B49C30C}"/>
              </a:ext>
            </a:extLst>
          </p:cNvPr>
          <p:cNvGrpSpPr/>
          <p:nvPr/>
        </p:nvGrpSpPr>
        <p:grpSpPr>
          <a:xfrm>
            <a:off x="0" y="5952293"/>
            <a:ext cx="12169583" cy="905708"/>
            <a:chOff x="0" y="4948862"/>
            <a:chExt cx="12192000" cy="1909138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E15F2E3-5FC5-4A7D-9296-5604B67AF96A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804AFF-8883-405C-9925-2070D9E425D4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DE595EE2-FA0D-40CE-9BB1-465DCA7F4A83}"/>
              </a:ext>
            </a:extLst>
          </p:cNvPr>
          <p:cNvSpPr/>
          <p:nvPr/>
        </p:nvSpPr>
        <p:spPr>
          <a:xfrm>
            <a:off x="11094377" y="6433194"/>
            <a:ext cx="254873" cy="20871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D27FB2-938E-4B9A-95BD-37D054AFCA2A}"/>
              </a:ext>
            </a:extLst>
          </p:cNvPr>
          <p:cNvSpPr/>
          <p:nvPr/>
        </p:nvSpPr>
        <p:spPr>
          <a:xfrm>
            <a:off x="1011588" y="2079502"/>
            <a:ext cx="340594" cy="360942"/>
          </a:xfrm>
          <a:prstGeom prst="ellipse">
            <a:avLst/>
          </a:prstGeom>
          <a:solidFill>
            <a:srgbClr val="8A2387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F3DA6-1271-4788-AAC3-9D5B8794BB80}"/>
              </a:ext>
            </a:extLst>
          </p:cNvPr>
          <p:cNvSpPr/>
          <p:nvPr/>
        </p:nvSpPr>
        <p:spPr>
          <a:xfrm rot="16200000">
            <a:off x="1064073" y="2468791"/>
            <a:ext cx="235624" cy="117641"/>
          </a:xfrm>
          <a:prstGeom prst="rect">
            <a:avLst/>
          </a:prstGeom>
          <a:solidFill>
            <a:srgbClr val="8A2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7D1B7B-CDC6-4FD3-B41A-7665F2A4C01D}"/>
              </a:ext>
            </a:extLst>
          </p:cNvPr>
          <p:cNvSpPr/>
          <p:nvPr/>
        </p:nvSpPr>
        <p:spPr>
          <a:xfrm>
            <a:off x="1613106" y="1973856"/>
            <a:ext cx="19997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DE8E7A-4F45-4C28-809A-F949DA71B7DF}"/>
              </a:ext>
            </a:extLst>
          </p:cNvPr>
          <p:cNvSpPr/>
          <p:nvPr/>
        </p:nvSpPr>
        <p:spPr>
          <a:xfrm>
            <a:off x="1603348" y="2451022"/>
            <a:ext cx="31726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Need For Encryption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67BED1-41A8-4893-A2AC-2A059E51EC72}"/>
              </a:ext>
            </a:extLst>
          </p:cNvPr>
          <p:cNvSpPr/>
          <p:nvPr/>
        </p:nvSpPr>
        <p:spPr>
          <a:xfrm>
            <a:off x="1603348" y="2932951"/>
            <a:ext cx="670529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 Encryption and Decryption Process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B4535D-675D-4E48-8213-BAFCB29EE019}"/>
              </a:ext>
            </a:extLst>
          </p:cNvPr>
          <p:cNvSpPr/>
          <p:nvPr/>
        </p:nvSpPr>
        <p:spPr>
          <a:xfrm>
            <a:off x="1613106" y="3423867"/>
            <a:ext cx="52670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 Encryption possible ways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FDA96-04D2-4590-94C3-B416822C2BC2}"/>
              </a:ext>
            </a:extLst>
          </p:cNvPr>
          <p:cNvSpPr/>
          <p:nvPr/>
        </p:nvSpPr>
        <p:spPr>
          <a:xfrm>
            <a:off x="7473748" y="76450"/>
            <a:ext cx="48513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</a:p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endParaRPr lang="en-US" sz="20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 descr="http://parents.msrit.edu/templates/contineoReg/images/menu/msrit-logo.png">
            <a:extLst>
              <a:ext uri="{FF2B5EF4-FFF2-40B4-BE49-F238E27FC236}">
                <a16:creationId xmlns:a16="http://schemas.microsoft.com/office/drawing/2014/main" id="{C0E4389B-3AF4-4E36-B682-F6D84CAF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107" y="-267271"/>
            <a:ext cx="3728200" cy="174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6819AEF-2C87-4540-BEB4-C0746C4E3689}"/>
              </a:ext>
            </a:extLst>
          </p:cNvPr>
          <p:cNvSpPr/>
          <p:nvPr/>
        </p:nvSpPr>
        <p:spPr>
          <a:xfrm>
            <a:off x="375580" y="1362211"/>
            <a:ext cx="20088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2619F5-0FFD-4867-B280-6871BF361955}"/>
              </a:ext>
            </a:extLst>
          </p:cNvPr>
          <p:cNvCxnSpPr/>
          <p:nvPr/>
        </p:nvCxnSpPr>
        <p:spPr>
          <a:xfrm>
            <a:off x="-22417" y="1258484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427154F-4F94-4D84-BCD9-03AF2D993446}"/>
              </a:ext>
            </a:extLst>
          </p:cNvPr>
          <p:cNvSpPr/>
          <p:nvPr/>
        </p:nvSpPr>
        <p:spPr>
          <a:xfrm>
            <a:off x="836742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704FC4-F36C-47CD-A1D3-38956800FFB9}"/>
              </a:ext>
            </a:extLst>
          </p:cNvPr>
          <p:cNvSpPr/>
          <p:nvPr/>
        </p:nvSpPr>
        <p:spPr>
          <a:xfrm>
            <a:off x="2687289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53D415-B0ED-44C2-9870-47A3202007FF}"/>
              </a:ext>
            </a:extLst>
          </p:cNvPr>
          <p:cNvSpPr/>
          <p:nvPr/>
        </p:nvSpPr>
        <p:spPr>
          <a:xfrm>
            <a:off x="4537836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FAD1D4-AE18-4BAF-9CA1-FFBA59841E0A}"/>
              </a:ext>
            </a:extLst>
          </p:cNvPr>
          <p:cNvSpPr/>
          <p:nvPr/>
        </p:nvSpPr>
        <p:spPr>
          <a:xfrm>
            <a:off x="6388383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A1F6B3-60EC-4935-A17D-5A8AD01C94C9}"/>
              </a:ext>
            </a:extLst>
          </p:cNvPr>
          <p:cNvSpPr/>
          <p:nvPr/>
        </p:nvSpPr>
        <p:spPr>
          <a:xfrm>
            <a:off x="8238930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C8F16B-6409-413F-96DC-D6C05963834E}"/>
              </a:ext>
            </a:extLst>
          </p:cNvPr>
          <p:cNvSpPr/>
          <p:nvPr/>
        </p:nvSpPr>
        <p:spPr>
          <a:xfrm>
            <a:off x="10089479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369009B-7F6E-4AB0-9EDE-50264AA9D9C7}"/>
              </a:ext>
            </a:extLst>
          </p:cNvPr>
          <p:cNvSpPr/>
          <p:nvPr/>
        </p:nvSpPr>
        <p:spPr>
          <a:xfrm>
            <a:off x="1011588" y="2555636"/>
            <a:ext cx="340594" cy="360942"/>
          </a:xfrm>
          <a:prstGeom prst="ellipse">
            <a:avLst/>
          </a:prstGeom>
          <a:solidFill>
            <a:srgbClr val="FF3BFF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4939778-A849-490F-A02C-DE2E7FB2EB99}"/>
              </a:ext>
            </a:extLst>
          </p:cNvPr>
          <p:cNvSpPr/>
          <p:nvPr/>
        </p:nvSpPr>
        <p:spPr>
          <a:xfrm rot="16200000">
            <a:off x="1064073" y="2944925"/>
            <a:ext cx="235624" cy="117641"/>
          </a:xfrm>
          <a:prstGeom prst="rect">
            <a:avLst/>
          </a:prstGeom>
          <a:solidFill>
            <a:srgbClr val="FF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0D72329-F601-4543-8F8C-563F253C82BA}"/>
              </a:ext>
            </a:extLst>
          </p:cNvPr>
          <p:cNvSpPr/>
          <p:nvPr/>
        </p:nvSpPr>
        <p:spPr>
          <a:xfrm>
            <a:off x="1011588" y="3031389"/>
            <a:ext cx="340594" cy="36094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F557D0E-0C77-4265-8CE5-023C4061874F}"/>
              </a:ext>
            </a:extLst>
          </p:cNvPr>
          <p:cNvSpPr/>
          <p:nvPr/>
        </p:nvSpPr>
        <p:spPr>
          <a:xfrm rot="16200000">
            <a:off x="1064073" y="3420678"/>
            <a:ext cx="235624" cy="1176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77904BA-8A27-430B-9838-D65A119D5CE4}"/>
              </a:ext>
            </a:extLst>
          </p:cNvPr>
          <p:cNvSpPr/>
          <p:nvPr/>
        </p:nvSpPr>
        <p:spPr>
          <a:xfrm>
            <a:off x="1011589" y="3507523"/>
            <a:ext cx="340594" cy="360942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D955EB6-B478-4CFA-82F3-33B57075E7CB}"/>
              </a:ext>
            </a:extLst>
          </p:cNvPr>
          <p:cNvSpPr/>
          <p:nvPr/>
        </p:nvSpPr>
        <p:spPr>
          <a:xfrm rot="16200000">
            <a:off x="1064074" y="3896812"/>
            <a:ext cx="235624" cy="1176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C64C5F2-0A50-4B27-8312-373064D81771}"/>
              </a:ext>
            </a:extLst>
          </p:cNvPr>
          <p:cNvSpPr/>
          <p:nvPr/>
        </p:nvSpPr>
        <p:spPr>
          <a:xfrm>
            <a:off x="1011588" y="3981751"/>
            <a:ext cx="340594" cy="360942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1A1A372-914A-45DE-ACB3-E3DE1C9CBA85}"/>
              </a:ext>
            </a:extLst>
          </p:cNvPr>
          <p:cNvSpPr/>
          <p:nvPr/>
        </p:nvSpPr>
        <p:spPr>
          <a:xfrm rot="16200000">
            <a:off x="1064073" y="4371040"/>
            <a:ext cx="235624" cy="1176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8743D25-869F-4840-84E5-25DA002EC234}"/>
              </a:ext>
            </a:extLst>
          </p:cNvPr>
          <p:cNvSpPr/>
          <p:nvPr/>
        </p:nvSpPr>
        <p:spPr>
          <a:xfrm>
            <a:off x="1011588" y="4457885"/>
            <a:ext cx="340594" cy="360942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2B6CC2-1966-461F-9F7A-21516EDE83E8}"/>
              </a:ext>
            </a:extLst>
          </p:cNvPr>
          <p:cNvSpPr/>
          <p:nvPr/>
        </p:nvSpPr>
        <p:spPr>
          <a:xfrm rot="16200000">
            <a:off x="1064073" y="4847174"/>
            <a:ext cx="235624" cy="11764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E0EC613-C31C-42ED-8762-88C2D8022B26}"/>
              </a:ext>
            </a:extLst>
          </p:cNvPr>
          <p:cNvSpPr/>
          <p:nvPr/>
        </p:nvSpPr>
        <p:spPr>
          <a:xfrm>
            <a:off x="1011588" y="4933638"/>
            <a:ext cx="340594" cy="360942"/>
          </a:xfrm>
          <a:prstGeom prst="ellipse">
            <a:avLst/>
          </a:prstGeom>
          <a:solidFill>
            <a:srgbClr val="8A2387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74D26D1-5E29-4630-94E1-82E78F477177}"/>
              </a:ext>
            </a:extLst>
          </p:cNvPr>
          <p:cNvSpPr/>
          <p:nvPr/>
        </p:nvSpPr>
        <p:spPr>
          <a:xfrm rot="16200000">
            <a:off x="1064074" y="5319156"/>
            <a:ext cx="235624" cy="117641"/>
          </a:xfrm>
          <a:prstGeom prst="rect">
            <a:avLst/>
          </a:prstGeom>
          <a:solidFill>
            <a:srgbClr val="8A2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E72B96E-E455-4BD7-ACBB-A401C36BB54F}"/>
              </a:ext>
            </a:extLst>
          </p:cNvPr>
          <p:cNvSpPr/>
          <p:nvPr/>
        </p:nvSpPr>
        <p:spPr>
          <a:xfrm>
            <a:off x="1613106" y="3899046"/>
            <a:ext cx="42584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 In Different Forms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223DEAC-F018-4B94-9FDD-ED914A427FD2}"/>
              </a:ext>
            </a:extLst>
          </p:cNvPr>
          <p:cNvSpPr/>
          <p:nvPr/>
        </p:nvSpPr>
        <p:spPr>
          <a:xfrm>
            <a:off x="1603348" y="4379158"/>
            <a:ext cx="26651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Literature Survey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AF4199-DACA-483C-8D87-1CFBFB951F73}"/>
              </a:ext>
            </a:extLst>
          </p:cNvPr>
          <p:cNvSpPr/>
          <p:nvPr/>
        </p:nvSpPr>
        <p:spPr>
          <a:xfrm>
            <a:off x="1613106" y="5299782"/>
            <a:ext cx="17780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97F6619-2704-4AC8-B291-046D59BC25D6}"/>
              </a:ext>
            </a:extLst>
          </p:cNvPr>
          <p:cNvSpPr/>
          <p:nvPr/>
        </p:nvSpPr>
        <p:spPr>
          <a:xfrm>
            <a:off x="1615490" y="5784376"/>
            <a:ext cx="17854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40804A9-2F15-4F23-A846-C349A8ADD7E5}"/>
              </a:ext>
            </a:extLst>
          </p:cNvPr>
          <p:cNvSpPr/>
          <p:nvPr/>
        </p:nvSpPr>
        <p:spPr>
          <a:xfrm>
            <a:off x="1011589" y="4933638"/>
            <a:ext cx="340594" cy="36094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D9A089F-CC10-4BCB-A8A5-6BFF168E88C2}"/>
              </a:ext>
            </a:extLst>
          </p:cNvPr>
          <p:cNvSpPr/>
          <p:nvPr/>
        </p:nvSpPr>
        <p:spPr>
          <a:xfrm rot="16200000">
            <a:off x="1064075" y="5319156"/>
            <a:ext cx="235624" cy="1176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C3A6DD7-AA27-4447-9614-D72BA8810E1D}"/>
              </a:ext>
            </a:extLst>
          </p:cNvPr>
          <p:cNvSpPr/>
          <p:nvPr/>
        </p:nvSpPr>
        <p:spPr>
          <a:xfrm>
            <a:off x="1011589" y="5406001"/>
            <a:ext cx="340594" cy="36094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972A77FD-609B-4989-81F1-464D59CA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24/01/2019</a:t>
            </a:r>
          </a:p>
        </p:txBody>
      </p:sp>
      <p:sp>
        <p:nvSpPr>
          <p:cNvPr id="92" name="Footer Placeholder 91">
            <a:extLst>
              <a:ext uri="{FF2B5EF4-FFF2-40B4-BE49-F238E27FC236}">
                <a16:creationId xmlns:a16="http://schemas.microsoft.com/office/drawing/2014/main" id="{D0CA0DF6-5344-4651-B170-8F9DFC7D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Security Using Encryption</a:t>
            </a:r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5527D37E-FC81-465D-B31D-BE415D0E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564" y="6356350"/>
            <a:ext cx="288235" cy="365125"/>
          </a:xfrm>
          <a:noFill/>
        </p:spPr>
        <p:txBody>
          <a:bodyPr/>
          <a:lstStyle/>
          <a:p>
            <a:fld id="{43CD0892-7BFB-4D5D-8CE6-39D3E404C3DD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BE1420-B314-47AF-B24B-04BE12D53689}"/>
              </a:ext>
            </a:extLst>
          </p:cNvPr>
          <p:cNvSpPr/>
          <p:nvPr/>
        </p:nvSpPr>
        <p:spPr>
          <a:xfrm>
            <a:off x="1020882" y="5909682"/>
            <a:ext cx="340594" cy="36094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71940B-598C-4B47-A541-52CC4624D294}"/>
              </a:ext>
            </a:extLst>
          </p:cNvPr>
          <p:cNvSpPr/>
          <p:nvPr/>
        </p:nvSpPr>
        <p:spPr>
          <a:xfrm>
            <a:off x="1576245" y="4852499"/>
            <a:ext cx="20099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Work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74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5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25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5" grpId="0"/>
      <p:bldP spid="86" grpId="0"/>
      <p:bldP spid="87" grpId="0"/>
      <p:bldP spid="88" grpId="0"/>
      <p:bldP spid="89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F71EE60C-6AAE-44F5-9540-29AB4B49C30C}"/>
              </a:ext>
            </a:extLst>
          </p:cNvPr>
          <p:cNvGrpSpPr/>
          <p:nvPr/>
        </p:nvGrpSpPr>
        <p:grpSpPr>
          <a:xfrm>
            <a:off x="0" y="5952293"/>
            <a:ext cx="12169583" cy="905708"/>
            <a:chOff x="0" y="4948862"/>
            <a:chExt cx="12192000" cy="1909138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E15F2E3-5FC5-4A7D-9296-5604B67AF96A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804AFF-8883-405C-9925-2070D9E425D4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DE595EE2-FA0D-40CE-9BB1-465DCA7F4A83}"/>
              </a:ext>
            </a:extLst>
          </p:cNvPr>
          <p:cNvSpPr/>
          <p:nvPr/>
        </p:nvSpPr>
        <p:spPr>
          <a:xfrm>
            <a:off x="11094377" y="6433194"/>
            <a:ext cx="254873" cy="20871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FDA96-04D2-4590-94C3-B416822C2BC2}"/>
              </a:ext>
            </a:extLst>
          </p:cNvPr>
          <p:cNvSpPr/>
          <p:nvPr/>
        </p:nvSpPr>
        <p:spPr>
          <a:xfrm>
            <a:off x="7473748" y="76450"/>
            <a:ext cx="48513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</a:p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endParaRPr lang="en-US" sz="20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 descr="http://parents.msrit.edu/templates/contineoReg/images/menu/msrit-logo.png">
            <a:extLst>
              <a:ext uri="{FF2B5EF4-FFF2-40B4-BE49-F238E27FC236}">
                <a16:creationId xmlns:a16="http://schemas.microsoft.com/office/drawing/2014/main" id="{C0E4389B-3AF4-4E36-B682-F6D84CAF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107" y="-267271"/>
            <a:ext cx="3728200" cy="174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6819AEF-2C87-4540-BEB4-C0746C4E3689}"/>
              </a:ext>
            </a:extLst>
          </p:cNvPr>
          <p:cNvSpPr/>
          <p:nvPr/>
        </p:nvSpPr>
        <p:spPr>
          <a:xfrm>
            <a:off x="804870" y="1574141"/>
            <a:ext cx="27765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en-US" sz="40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2619F5-0FFD-4867-B280-6871BF361955}"/>
              </a:ext>
            </a:extLst>
          </p:cNvPr>
          <p:cNvCxnSpPr/>
          <p:nvPr/>
        </p:nvCxnSpPr>
        <p:spPr>
          <a:xfrm>
            <a:off x="-22417" y="1258484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427154F-4F94-4D84-BCD9-03AF2D993446}"/>
              </a:ext>
            </a:extLst>
          </p:cNvPr>
          <p:cNvSpPr/>
          <p:nvPr/>
        </p:nvSpPr>
        <p:spPr>
          <a:xfrm>
            <a:off x="836742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704FC4-F36C-47CD-A1D3-38956800FFB9}"/>
              </a:ext>
            </a:extLst>
          </p:cNvPr>
          <p:cNvSpPr/>
          <p:nvPr/>
        </p:nvSpPr>
        <p:spPr>
          <a:xfrm>
            <a:off x="2687289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53D415-B0ED-44C2-9870-47A3202007FF}"/>
              </a:ext>
            </a:extLst>
          </p:cNvPr>
          <p:cNvSpPr/>
          <p:nvPr/>
        </p:nvSpPr>
        <p:spPr>
          <a:xfrm>
            <a:off x="4537836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FAD1D4-AE18-4BAF-9CA1-FFBA59841E0A}"/>
              </a:ext>
            </a:extLst>
          </p:cNvPr>
          <p:cNvSpPr/>
          <p:nvPr/>
        </p:nvSpPr>
        <p:spPr>
          <a:xfrm>
            <a:off x="6388383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A1F6B3-60EC-4935-A17D-5A8AD01C94C9}"/>
              </a:ext>
            </a:extLst>
          </p:cNvPr>
          <p:cNvSpPr/>
          <p:nvPr/>
        </p:nvSpPr>
        <p:spPr>
          <a:xfrm>
            <a:off x="8238930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C8F16B-6409-413F-96DC-D6C05963834E}"/>
              </a:ext>
            </a:extLst>
          </p:cNvPr>
          <p:cNvSpPr/>
          <p:nvPr/>
        </p:nvSpPr>
        <p:spPr>
          <a:xfrm>
            <a:off x="10089479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972A77FD-609B-4989-81F1-464D59CA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24/01/2019</a:t>
            </a:r>
          </a:p>
        </p:txBody>
      </p:sp>
      <p:sp>
        <p:nvSpPr>
          <p:cNvPr id="92" name="Footer Placeholder 91">
            <a:extLst>
              <a:ext uri="{FF2B5EF4-FFF2-40B4-BE49-F238E27FC236}">
                <a16:creationId xmlns:a16="http://schemas.microsoft.com/office/drawing/2014/main" id="{D0CA0DF6-5344-4651-B170-8F9DFC7D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Security Using Encryption</a:t>
            </a:r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5527D37E-FC81-465D-B31D-BE415D0E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564" y="6356350"/>
            <a:ext cx="288235" cy="365125"/>
          </a:xfrm>
          <a:noFill/>
        </p:spPr>
        <p:txBody>
          <a:bodyPr/>
          <a:lstStyle/>
          <a:p>
            <a:fld id="{43CD0892-7BFB-4D5D-8CE6-39D3E404C3DD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A444237-4E4D-4DE8-81F6-390E5AA2E2AF}"/>
              </a:ext>
            </a:extLst>
          </p:cNvPr>
          <p:cNvGrpSpPr/>
          <p:nvPr/>
        </p:nvGrpSpPr>
        <p:grpSpPr>
          <a:xfrm>
            <a:off x="1578932" y="2435633"/>
            <a:ext cx="3728200" cy="905708"/>
            <a:chOff x="1447799" y="1176457"/>
            <a:chExt cx="3736288" cy="99168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FD81E01-52E5-4562-AE29-1A682E89D14F}"/>
                </a:ext>
              </a:extLst>
            </p:cNvPr>
            <p:cNvSpPr/>
            <p:nvPr/>
          </p:nvSpPr>
          <p:spPr>
            <a:xfrm>
              <a:off x="1447799" y="1176457"/>
              <a:ext cx="3736288" cy="9916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3BFF"/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9CBE6FB-48E1-46D6-8FE5-F4B7633C5B62}"/>
                </a:ext>
              </a:extLst>
            </p:cNvPr>
            <p:cNvSpPr/>
            <p:nvPr/>
          </p:nvSpPr>
          <p:spPr>
            <a:xfrm>
              <a:off x="1546305" y="1272499"/>
              <a:ext cx="3539277" cy="799596"/>
            </a:xfrm>
            <a:prstGeom prst="roundRect">
              <a:avLst>
                <a:gd name="adj" fmla="val 50000"/>
              </a:avLst>
            </a:prstGeom>
            <a:solidFill>
              <a:srgbClr val="F2CEF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3BFF"/>
                </a:solidFill>
              </a:endParaRP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5126C659-135F-43CC-B759-9D1EF34CD44A}"/>
              </a:ext>
            </a:extLst>
          </p:cNvPr>
          <p:cNvSpPr/>
          <p:nvPr/>
        </p:nvSpPr>
        <p:spPr>
          <a:xfrm>
            <a:off x="1813183" y="2602145"/>
            <a:ext cx="657228" cy="60155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07355C-FF1E-46B1-86F7-85803CD79A4D}"/>
              </a:ext>
            </a:extLst>
          </p:cNvPr>
          <p:cNvSpPr txBox="1"/>
          <p:nvPr/>
        </p:nvSpPr>
        <p:spPr>
          <a:xfrm>
            <a:off x="2706870" y="2699624"/>
            <a:ext cx="237517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7B98DC0-8B8C-4D8E-9067-6F022E553B1D}"/>
              </a:ext>
            </a:extLst>
          </p:cNvPr>
          <p:cNvGrpSpPr/>
          <p:nvPr/>
        </p:nvGrpSpPr>
        <p:grpSpPr>
          <a:xfrm>
            <a:off x="2049642" y="2788598"/>
            <a:ext cx="185335" cy="260977"/>
            <a:chOff x="1525588" y="2489200"/>
            <a:chExt cx="185737" cy="285750"/>
          </a:xfrm>
          <a:solidFill>
            <a:srgbClr val="8A2387"/>
          </a:solidFill>
        </p:grpSpPr>
        <p:sp>
          <p:nvSpPr>
            <p:cNvPr id="50" name="Freeform 196">
              <a:extLst>
                <a:ext uri="{FF2B5EF4-FFF2-40B4-BE49-F238E27FC236}">
                  <a16:creationId xmlns:a16="http://schemas.microsoft.com/office/drawing/2014/main" id="{1DF31EDA-494F-4051-A4A8-66B767A6D4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9400" y="2489200"/>
              <a:ext cx="95250" cy="95250"/>
            </a:xfrm>
            <a:custGeom>
              <a:avLst/>
              <a:gdLst>
                <a:gd name="T0" fmla="*/ 175 w 301"/>
                <a:gd name="T1" fmla="*/ 33 h 301"/>
                <a:gd name="T2" fmla="*/ 208 w 301"/>
                <a:gd name="T3" fmla="*/ 45 h 301"/>
                <a:gd name="T4" fmla="*/ 236 w 301"/>
                <a:gd name="T5" fmla="*/ 65 h 301"/>
                <a:gd name="T6" fmla="*/ 256 w 301"/>
                <a:gd name="T7" fmla="*/ 93 h 301"/>
                <a:gd name="T8" fmla="*/ 268 w 301"/>
                <a:gd name="T9" fmla="*/ 126 h 301"/>
                <a:gd name="T10" fmla="*/ 270 w 301"/>
                <a:gd name="T11" fmla="*/ 163 h 301"/>
                <a:gd name="T12" fmla="*/ 262 w 301"/>
                <a:gd name="T13" fmla="*/ 197 h 301"/>
                <a:gd name="T14" fmla="*/ 243 w 301"/>
                <a:gd name="T15" fmla="*/ 227 h 301"/>
                <a:gd name="T16" fmla="*/ 218 w 301"/>
                <a:gd name="T17" fmla="*/ 251 h 301"/>
                <a:gd name="T18" fmla="*/ 186 w 301"/>
                <a:gd name="T19" fmla="*/ 266 h 301"/>
                <a:gd name="T20" fmla="*/ 150 w 301"/>
                <a:gd name="T21" fmla="*/ 271 h 301"/>
                <a:gd name="T22" fmla="*/ 115 w 301"/>
                <a:gd name="T23" fmla="*/ 266 h 301"/>
                <a:gd name="T24" fmla="*/ 84 w 301"/>
                <a:gd name="T25" fmla="*/ 251 h 301"/>
                <a:gd name="T26" fmla="*/ 58 w 301"/>
                <a:gd name="T27" fmla="*/ 227 h 301"/>
                <a:gd name="T28" fmla="*/ 40 w 301"/>
                <a:gd name="T29" fmla="*/ 197 h 301"/>
                <a:gd name="T30" fmla="*/ 31 w 301"/>
                <a:gd name="T31" fmla="*/ 163 h 301"/>
                <a:gd name="T32" fmla="*/ 32 w 301"/>
                <a:gd name="T33" fmla="*/ 126 h 301"/>
                <a:gd name="T34" fmla="*/ 45 w 301"/>
                <a:gd name="T35" fmla="*/ 93 h 301"/>
                <a:gd name="T36" fmla="*/ 65 w 301"/>
                <a:gd name="T37" fmla="*/ 65 h 301"/>
                <a:gd name="T38" fmla="*/ 93 w 301"/>
                <a:gd name="T39" fmla="*/ 45 h 301"/>
                <a:gd name="T40" fmla="*/ 126 w 301"/>
                <a:gd name="T41" fmla="*/ 33 h 301"/>
                <a:gd name="T42" fmla="*/ 150 w 301"/>
                <a:gd name="T43" fmla="*/ 301 h 301"/>
                <a:gd name="T44" fmla="*/ 195 w 301"/>
                <a:gd name="T45" fmla="*/ 295 h 301"/>
                <a:gd name="T46" fmla="*/ 235 w 301"/>
                <a:gd name="T47" fmla="*/ 275 h 301"/>
                <a:gd name="T48" fmla="*/ 266 w 301"/>
                <a:gd name="T49" fmla="*/ 246 h 301"/>
                <a:gd name="T50" fmla="*/ 289 w 301"/>
                <a:gd name="T51" fmla="*/ 209 h 301"/>
                <a:gd name="T52" fmla="*/ 300 w 301"/>
                <a:gd name="T53" fmla="*/ 166 h 301"/>
                <a:gd name="T54" fmla="*/ 298 w 301"/>
                <a:gd name="T55" fmla="*/ 120 h 301"/>
                <a:gd name="T56" fmla="*/ 283 w 301"/>
                <a:gd name="T57" fmla="*/ 79 h 301"/>
                <a:gd name="T58" fmla="*/ 256 w 301"/>
                <a:gd name="T59" fmla="*/ 44 h 301"/>
                <a:gd name="T60" fmla="*/ 222 w 301"/>
                <a:gd name="T61" fmla="*/ 18 h 301"/>
                <a:gd name="T62" fmla="*/ 181 w 301"/>
                <a:gd name="T63" fmla="*/ 3 h 301"/>
                <a:gd name="T64" fmla="*/ 135 w 301"/>
                <a:gd name="T65" fmla="*/ 1 h 301"/>
                <a:gd name="T66" fmla="*/ 92 w 301"/>
                <a:gd name="T67" fmla="*/ 12 h 301"/>
                <a:gd name="T68" fmla="*/ 55 w 301"/>
                <a:gd name="T69" fmla="*/ 34 h 301"/>
                <a:gd name="T70" fmla="*/ 26 w 301"/>
                <a:gd name="T71" fmla="*/ 66 h 301"/>
                <a:gd name="T72" fmla="*/ 6 w 301"/>
                <a:gd name="T73" fmla="*/ 106 h 301"/>
                <a:gd name="T74" fmla="*/ 0 w 301"/>
                <a:gd name="T75" fmla="*/ 151 h 301"/>
                <a:gd name="T76" fmla="*/ 6 w 301"/>
                <a:gd name="T77" fmla="*/ 195 h 301"/>
                <a:gd name="T78" fmla="*/ 26 w 301"/>
                <a:gd name="T79" fmla="*/ 235 h 301"/>
                <a:gd name="T80" fmla="*/ 55 w 301"/>
                <a:gd name="T81" fmla="*/ 267 h 301"/>
                <a:gd name="T82" fmla="*/ 92 w 301"/>
                <a:gd name="T83" fmla="*/ 289 h 301"/>
                <a:gd name="T84" fmla="*/ 135 w 301"/>
                <a:gd name="T8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301">
                  <a:moveTo>
                    <a:pt x="150" y="30"/>
                  </a:moveTo>
                  <a:lnTo>
                    <a:pt x="163" y="31"/>
                  </a:lnTo>
                  <a:lnTo>
                    <a:pt x="175" y="33"/>
                  </a:lnTo>
                  <a:lnTo>
                    <a:pt x="186" y="35"/>
                  </a:lnTo>
                  <a:lnTo>
                    <a:pt x="197" y="40"/>
                  </a:lnTo>
                  <a:lnTo>
                    <a:pt x="208" y="45"/>
                  </a:lnTo>
                  <a:lnTo>
                    <a:pt x="218" y="51"/>
                  </a:lnTo>
                  <a:lnTo>
                    <a:pt x="227" y="58"/>
                  </a:lnTo>
                  <a:lnTo>
                    <a:pt x="236" y="65"/>
                  </a:lnTo>
                  <a:lnTo>
                    <a:pt x="243" y="74"/>
                  </a:lnTo>
                  <a:lnTo>
                    <a:pt x="250" y="83"/>
                  </a:lnTo>
                  <a:lnTo>
                    <a:pt x="256" y="93"/>
                  </a:lnTo>
                  <a:lnTo>
                    <a:pt x="262" y="104"/>
                  </a:lnTo>
                  <a:lnTo>
                    <a:pt x="265" y="115"/>
                  </a:lnTo>
                  <a:lnTo>
                    <a:pt x="268" y="126"/>
                  </a:lnTo>
                  <a:lnTo>
                    <a:pt x="270" y="138"/>
                  </a:lnTo>
                  <a:lnTo>
                    <a:pt x="270" y="151"/>
                  </a:lnTo>
                  <a:lnTo>
                    <a:pt x="270" y="163"/>
                  </a:lnTo>
                  <a:lnTo>
                    <a:pt x="268" y="175"/>
                  </a:lnTo>
                  <a:lnTo>
                    <a:pt x="265" y="186"/>
                  </a:lnTo>
                  <a:lnTo>
                    <a:pt x="262" y="197"/>
                  </a:lnTo>
                  <a:lnTo>
                    <a:pt x="256" y="208"/>
                  </a:lnTo>
                  <a:lnTo>
                    <a:pt x="250" y="217"/>
                  </a:lnTo>
                  <a:lnTo>
                    <a:pt x="243" y="227"/>
                  </a:lnTo>
                  <a:lnTo>
                    <a:pt x="236" y="236"/>
                  </a:lnTo>
                  <a:lnTo>
                    <a:pt x="227" y="243"/>
                  </a:lnTo>
                  <a:lnTo>
                    <a:pt x="218" y="251"/>
                  </a:lnTo>
                  <a:lnTo>
                    <a:pt x="208" y="256"/>
                  </a:lnTo>
                  <a:lnTo>
                    <a:pt x="197" y="261"/>
                  </a:lnTo>
                  <a:lnTo>
                    <a:pt x="186" y="266"/>
                  </a:lnTo>
                  <a:lnTo>
                    <a:pt x="175" y="269"/>
                  </a:lnTo>
                  <a:lnTo>
                    <a:pt x="163" y="270"/>
                  </a:lnTo>
                  <a:lnTo>
                    <a:pt x="150" y="271"/>
                  </a:lnTo>
                  <a:lnTo>
                    <a:pt x="138" y="270"/>
                  </a:lnTo>
                  <a:lnTo>
                    <a:pt x="126" y="269"/>
                  </a:lnTo>
                  <a:lnTo>
                    <a:pt x="115" y="266"/>
                  </a:lnTo>
                  <a:lnTo>
                    <a:pt x="104" y="261"/>
                  </a:lnTo>
                  <a:lnTo>
                    <a:pt x="93" y="256"/>
                  </a:lnTo>
                  <a:lnTo>
                    <a:pt x="84" y="251"/>
                  </a:lnTo>
                  <a:lnTo>
                    <a:pt x="74" y="243"/>
                  </a:lnTo>
                  <a:lnTo>
                    <a:pt x="65" y="236"/>
                  </a:lnTo>
                  <a:lnTo>
                    <a:pt x="58" y="227"/>
                  </a:lnTo>
                  <a:lnTo>
                    <a:pt x="50" y="217"/>
                  </a:lnTo>
                  <a:lnTo>
                    <a:pt x="45" y="208"/>
                  </a:lnTo>
                  <a:lnTo>
                    <a:pt x="40" y="197"/>
                  </a:lnTo>
                  <a:lnTo>
                    <a:pt x="35" y="186"/>
                  </a:lnTo>
                  <a:lnTo>
                    <a:pt x="32" y="175"/>
                  </a:lnTo>
                  <a:lnTo>
                    <a:pt x="31" y="163"/>
                  </a:lnTo>
                  <a:lnTo>
                    <a:pt x="30" y="151"/>
                  </a:lnTo>
                  <a:lnTo>
                    <a:pt x="31" y="138"/>
                  </a:lnTo>
                  <a:lnTo>
                    <a:pt x="32" y="126"/>
                  </a:lnTo>
                  <a:lnTo>
                    <a:pt x="35" y="115"/>
                  </a:lnTo>
                  <a:lnTo>
                    <a:pt x="40" y="104"/>
                  </a:lnTo>
                  <a:lnTo>
                    <a:pt x="45" y="93"/>
                  </a:lnTo>
                  <a:lnTo>
                    <a:pt x="50" y="83"/>
                  </a:lnTo>
                  <a:lnTo>
                    <a:pt x="58" y="74"/>
                  </a:lnTo>
                  <a:lnTo>
                    <a:pt x="65" y="65"/>
                  </a:lnTo>
                  <a:lnTo>
                    <a:pt x="74" y="58"/>
                  </a:lnTo>
                  <a:lnTo>
                    <a:pt x="84" y="51"/>
                  </a:lnTo>
                  <a:lnTo>
                    <a:pt x="93" y="45"/>
                  </a:lnTo>
                  <a:lnTo>
                    <a:pt x="104" y="40"/>
                  </a:lnTo>
                  <a:lnTo>
                    <a:pt x="115" y="35"/>
                  </a:lnTo>
                  <a:lnTo>
                    <a:pt x="126" y="33"/>
                  </a:lnTo>
                  <a:lnTo>
                    <a:pt x="138" y="31"/>
                  </a:lnTo>
                  <a:lnTo>
                    <a:pt x="150" y="30"/>
                  </a:lnTo>
                  <a:close/>
                  <a:moveTo>
                    <a:pt x="150" y="301"/>
                  </a:moveTo>
                  <a:lnTo>
                    <a:pt x="166" y="300"/>
                  </a:lnTo>
                  <a:lnTo>
                    <a:pt x="181" y="298"/>
                  </a:lnTo>
                  <a:lnTo>
                    <a:pt x="195" y="295"/>
                  </a:lnTo>
                  <a:lnTo>
                    <a:pt x="209" y="289"/>
                  </a:lnTo>
                  <a:lnTo>
                    <a:pt x="222" y="283"/>
                  </a:lnTo>
                  <a:lnTo>
                    <a:pt x="235" y="275"/>
                  </a:lnTo>
                  <a:lnTo>
                    <a:pt x="245" y="267"/>
                  </a:lnTo>
                  <a:lnTo>
                    <a:pt x="256" y="257"/>
                  </a:lnTo>
                  <a:lnTo>
                    <a:pt x="266" y="246"/>
                  </a:lnTo>
                  <a:lnTo>
                    <a:pt x="275" y="235"/>
                  </a:lnTo>
                  <a:lnTo>
                    <a:pt x="283" y="222"/>
                  </a:lnTo>
                  <a:lnTo>
                    <a:pt x="289" y="209"/>
                  </a:lnTo>
                  <a:lnTo>
                    <a:pt x="294" y="195"/>
                  </a:lnTo>
                  <a:lnTo>
                    <a:pt x="298" y="181"/>
                  </a:lnTo>
                  <a:lnTo>
                    <a:pt x="300" y="166"/>
                  </a:lnTo>
                  <a:lnTo>
                    <a:pt x="301" y="151"/>
                  </a:lnTo>
                  <a:lnTo>
                    <a:pt x="300" y="135"/>
                  </a:lnTo>
                  <a:lnTo>
                    <a:pt x="298" y="120"/>
                  </a:lnTo>
                  <a:lnTo>
                    <a:pt x="294" y="106"/>
                  </a:lnTo>
                  <a:lnTo>
                    <a:pt x="289" y="92"/>
                  </a:lnTo>
                  <a:lnTo>
                    <a:pt x="283" y="79"/>
                  </a:lnTo>
                  <a:lnTo>
                    <a:pt x="275" y="66"/>
                  </a:lnTo>
                  <a:lnTo>
                    <a:pt x="266" y="55"/>
                  </a:lnTo>
                  <a:lnTo>
                    <a:pt x="256" y="44"/>
                  </a:lnTo>
                  <a:lnTo>
                    <a:pt x="245" y="34"/>
                  </a:lnTo>
                  <a:lnTo>
                    <a:pt x="235" y="26"/>
                  </a:lnTo>
                  <a:lnTo>
                    <a:pt x="222" y="18"/>
                  </a:lnTo>
                  <a:lnTo>
                    <a:pt x="209" y="12"/>
                  </a:lnTo>
                  <a:lnTo>
                    <a:pt x="195" y="7"/>
                  </a:lnTo>
                  <a:lnTo>
                    <a:pt x="181" y="3"/>
                  </a:lnTo>
                  <a:lnTo>
                    <a:pt x="166" y="1"/>
                  </a:lnTo>
                  <a:lnTo>
                    <a:pt x="150" y="0"/>
                  </a:lnTo>
                  <a:lnTo>
                    <a:pt x="135" y="1"/>
                  </a:lnTo>
                  <a:lnTo>
                    <a:pt x="120" y="3"/>
                  </a:lnTo>
                  <a:lnTo>
                    <a:pt x="106" y="7"/>
                  </a:lnTo>
                  <a:lnTo>
                    <a:pt x="92" y="12"/>
                  </a:lnTo>
                  <a:lnTo>
                    <a:pt x="78" y="18"/>
                  </a:lnTo>
                  <a:lnTo>
                    <a:pt x="66" y="26"/>
                  </a:lnTo>
                  <a:lnTo>
                    <a:pt x="55" y="34"/>
                  </a:lnTo>
                  <a:lnTo>
                    <a:pt x="44" y="44"/>
                  </a:lnTo>
                  <a:lnTo>
                    <a:pt x="34" y="55"/>
                  </a:lnTo>
                  <a:lnTo>
                    <a:pt x="26" y="66"/>
                  </a:lnTo>
                  <a:lnTo>
                    <a:pt x="18" y="79"/>
                  </a:lnTo>
                  <a:lnTo>
                    <a:pt x="12" y="92"/>
                  </a:lnTo>
                  <a:lnTo>
                    <a:pt x="6" y="106"/>
                  </a:lnTo>
                  <a:lnTo>
                    <a:pt x="3" y="120"/>
                  </a:lnTo>
                  <a:lnTo>
                    <a:pt x="1" y="135"/>
                  </a:lnTo>
                  <a:lnTo>
                    <a:pt x="0" y="151"/>
                  </a:lnTo>
                  <a:lnTo>
                    <a:pt x="1" y="166"/>
                  </a:lnTo>
                  <a:lnTo>
                    <a:pt x="3" y="181"/>
                  </a:lnTo>
                  <a:lnTo>
                    <a:pt x="6" y="195"/>
                  </a:lnTo>
                  <a:lnTo>
                    <a:pt x="12" y="209"/>
                  </a:lnTo>
                  <a:lnTo>
                    <a:pt x="18" y="222"/>
                  </a:lnTo>
                  <a:lnTo>
                    <a:pt x="26" y="235"/>
                  </a:lnTo>
                  <a:lnTo>
                    <a:pt x="34" y="246"/>
                  </a:lnTo>
                  <a:lnTo>
                    <a:pt x="44" y="257"/>
                  </a:lnTo>
                  <a:lnTo>
                    <a:pt x="55" y="267"/>
                  </a:lnTo>
                  <a:lnTo>
                    <a:pt x="66" y="275"/>
                  </a:lnTo>
                  <a:lnTo>
                    <a:pt x="78" y="283"/>
                  </a:lnTo>
                  <a:lnTo>
                    <a:pt x="92" y="289"/>
                  </a:lnTo>
                  <a:lnTo>
                    <a:pt x="106" y="295"/>
                  </a:lnTo>
                  <a:lnTo>
                    <a:pt x="120" y="298"/>
                  </a:lnTo>
                  <a:lnTo>
                    <a:pt x="135" y="300"/>
                  </a:lnTo>
                  <a:lnTo>
                    <a:pt x="150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7">
              <a:extLst>
                <a:ext uri="{FF2B5EF4-FFF2-40B4-BE49-F238E27FC236}">
                  <a16:creationId xmlns:a16="http://schemas.microsoft.com/office/drawing/2014/main" id="{C7042E7A-D0C2-4BFC-B09B-57616BC19A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5588" y="2593975"/>
              <a:ext cx="142875" cy="180975"/>
            </a:xfrm>
            <a:custGeom>
              <a:avLst/>
              <a:gdLst>
                <a:gd name="T0" fmla="*/ 285 w 451"/>
                <a:gd name="T1" fmla="*/ 307 h 572"/>
                <a:gd name="T2" fmla="*/ 165 w 451"/>
                <a:gd name="T3" fmla="*/ 542 h 572"/>
                <a:gd name="T4" fmla="*/ 157 w 451"/>
                <a:gd name="T5" fmla="*/ 302 h 572"/>
                <a:gd name="T6" fmla="*/ 136 w 451"/>
                <a:gd name="T7" fmla="*/ 287 h 572"/>
                <a:gd name="T8" fmla="*/ 115 w 451"/>
                <a:gd name="T9" fmla="*/ 267 h 572"/>
                <a:gd name="T10" fmla="*/ 93 w 451"/>
                <a:gd name="T11" fmla="*/ 241 h 572"/>
                <a:gd name="T12" fmla="*/ 74 w 451"/>
                <a:gd name="T13" fmla="*/ 210 h 572"/>
                <a:gd name="T14" fmla="*/ 57 w 451"/>
                <a:gd name="T15" fmla="*/ 174 h 572"/>
                <a:gd name="T16" fmla="*/ 44 w 451"/>
                <a:gd name="T17" fmla="*/ 131 h 572"/>
                <a:gd name="T18" fmla="*/ 34 w 451"/>
                <a:gd name="T19" fmla="*/ 84 h 572"/>
                <a:gd name="T20" fmla="*/ 30 w 451"/>
                <a:gd name="T21" fmla="*/ 30 h 572"/>
                <a:gd name="T22" fmla="*/ 170 w 451"/>
                <a:gd name="T23" fmla="*/ 252 h 572"/>
                <a:gd name="T24" fmla="*/ 171 w 451"/>
                <a:gd name="T25" fmla="*/ 259 h 572"/>
                <a:gd name="T26" fmla="*/ 175 w 451"/>
                <a:gd name="T27" fmla="*/ 264 h 572"/>
                <a:gd name="T28" fmla="*/ 215 w 451"/>
                <a:gd name="T29" fmla="*/ 304 h 572"/>
                <a:gd name="T30" fmla="*/ 221 w 451"/>
                <a:gd name="T31" fmla="*/ 306 h 572"/>
                <a:gd name="T32" fmla="*/ 226 w 451"/>
                <a:gd name="T33" fmla="*/ 306 h 572"/>
                <a:gd name="T34" fmla="*/ 231 w 451"/>
                <a:gd name="T35" fmla="*/ 304 h 572"/>
                <a:gd name="T36" fmla="*/ 272 w 451"/>
                <a:gd name="T37" fmla="*/ 264 h 572"/>
                <a:gd name="T38" fmla="*/ 275 w 451"/>
                <a:gd name="T39" fmla="*/ 259 h 572"/>
                <a:gd name="T40" fmla="*/ 276 w 451"/>
                <a:gd name="T41" fmla="*/ 252 h 572"/>
                <a:gd name="T42" fmla="*/ 420 w 451"/>
                <a:gd name="T43" fmla="*/ 30 h 572"/>
                <a:gd name="T44" fmla="*/ 416 w 451"/>
                <a:gd name="T45" fmla="*/ 84 h 572"/>
                <a:gd name="T46" fmla="*/ 407 w 451"/>
                <a:gd name="T47" fmla="*/ 131 h 572"/>
                <a:gd name="T48" fmla="*/ 393 w 451"/>
                <a:gd name="T49" fmla="*/ 174 h 572"/>
                <a:gd name="T50" fmla="*/ 376 w 451"/>
                <a:gd name="T51" fmla="*/ 210 h 572"/>
                <a:gd name="T52" fmla="*/ 357 w 451"/>
                <a:gd name="T53" fmla="*/ 241 h 572"/>
                <a:gd name="T54" fmla="*/ 337 w 451"/>
                <a:gd name="T55" fmla="*/ 267 h 572"/>
                <a:gd name="T56" fmla="*/ 315 w 451"/>
                <a:gd name="T57" fmla="*/ 287 h 572"/>
                <a:gd name="T58" fmla="*/ 293 w 451"/>
                <a:gd name="T59" fmla="*/ 302 h 572"/>
                <a:gd name="T60" fmla="*/ 223 w 451"/>
                <a:gd name="T61" fmla="*/ 269 h 572"/>
                <a:gd name="T62" fmla="*/ 219 w 451"/>
                <a:gd name="T63" fmla="*/ 30 h 572"/>
                <a:gd name="T64" fmla="*/ 245 w 451"/>
                <a:gd name="T65" fmla="*/ 248 h 572"/>
                <a:gd name="T66" fmla="*/ 0 w 451"/>
                <a:gd name="T67" fmla="*/ 0 h 572"/>
                <a:gd name="T68" fmla="*/ 1 w 451"/>
                <a:gd name="T69" fmla="*/ 45 h 572"/>
                <a:gd name="T70" fmla="*/ 6 w 451"/>
                <a:gd name="T71" fmla="*/ 101 h 572"/>
                <a:gd name="T72" fmla="*/ 18 w 451"/>
                <a:gd name="T73" fmla="*/ 151 h 572"/>
                <a:gd name="T74" fmla="*/ 34 w 451"/>
                <a:gd name="T75" fmla="*/ 196 h 572"/>
                <a:gd name="T76" fmla="*/ 53 w 451"/>
                <a:gd name="T77" fmla="*/ 235 h 572"/>
                <a:gd name="T78" fmla="*/ 75 w 451"/>
                <a:gd name="T79" fmla="*/ 268 h 572"/>
                <a:gd name="T80" fmla="*/ 99 w 451"/>
                <a:gd name="T81" fmla="*/ 295 h 572"/>
                <a:gd name="T82" fmla="*/ 123 w 451"/>
                <a:gd name="T83" fmla="*/ 316 h 572"/>
                <a:gd name="T84" fmla="*/ 135 w 451"/>
                <a:gd name="T85" fmla="*/ 572 h 572"/>
                <a:gd name="T86" fmla="*/ 315 w 451"/>
                <a:gd name="T87" fmla="*/ 324 h 572"/>
                <a:gd name="T88" fmla="*/ 340 w 451"/>
                <a:gd name="T89" fmla="*/ 306 h 572"/>
                <a:gd name="T90" fmla="*/ 363 w 451"/>
                <a:gd name="T91" fmla="*/ 282 h 572"/>
                <a:gd name="T92" fmla="*/ 387 w 451"/>
                <a:gd name="T93" fmla="*/ 252 h 572"/>
                <a:gd name="T94" fmla="*/ 407 w 451"/>
                <a:gd name="T95" fmla="*/ 217 h 572"/>
                <a:gd name="T96" fmla="*/ 426 w 451"/>
                <a:gd name="T97" fmla="*/ 175 h 572"/>
                <a:gd name="T98" fmla="*/ 438 w 451"/>
                <a:gd name="T99" fmla="*/ 128 h 572"/>
                <a:gd name="T100" fmla="*/ 448 w 451"/>
                <a:gd name="T101" fmla="*/ 74 h 572"/>
                <a:gd name="T102" fmla="*/ 451 w 451"/>
                <a:gd name="T103" fmla="*/ 15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1" h="572">
                  <a:moveTo>
                    <a:pt x="293" y="302"/>
                  </a:moveTo>
                  <a:lnTo>
                    <a:pt x="285" y="307"/>
                  </a:lnTo>
                  <a:lnTo>
                    <a:pt x="285" y="542"/>
                  </a:lnTo>
                  <a:lnTo>
                    <a:pt x="165" y="542"/>
                  </a:lnTo>
                  <a:lnTo>
                    <a:pt x="165" y="307"/>
                  </a:lnTo>
                  <a:lnTo>
                    <a:pt x="157" y="302"/>
                  </a:lnTo>
                  <a:lnTo>
                    <a:pt x="147" y="296"/>
                  </a:lnTo>
                  <a:lnTo>
                    <a:pt x="136" y="287"/>
                  </a:lnTo>
                  <a:lnTo>
                    <a:pt x="125" y="279"/>
                  </a:lnTo>
                  <a:lnTo>
                    <a:pt x="115" y="267"/>
                  </a:lnTo>
                  <a:lnTo>
                    <a:pt x="104" y="255"/>
                  </a:lnTo>
                  <a:lnTo>
                    <a:pt x="93" y="241"/>
                  </a:lnTo>
                  <a:lnTo>
                    <a:pt x="83" y="226"/>
                  </a:lnTo>
                  <a:lnTo>
                    <a:pt x="74" y="210"/>
                  </a:lnTo>
                  <a:lnTo>
                    <a:pt x="65" y="193"/>
                  </a:lnTo>
                  <a:lnTo>
                    <a:pt x="57" y="174"/>
                  </a:lnTo>
                  <a:lnTo>
                    <a:pt x="50" y="153"/>
                  </a:lnTo>
                  <a:lnTo>
                    <a:pt x="44" y="131"/>
                  </a:lnTo>
                  <a:lnTo>
                    <a:pt x="38" y="108"/>
                  </a:lnTo>
                  <a:lnTo>
                    <a:pt x="34" y="84"/>
                  </a:lnTo>
                  <a:lnTo>
                    <a:pt x="32" y="58"/>
                  </a:lnTo>
                  <a:lnTo>
                    <a:pt x="30" y="30"/>
                  </a:lnTo>
                  <a:lnTo>
                    <a:pt x="189" y="30"/>
                  </a:lnTo>
                  <a:lnTo>
                    <a:pt x="170" y="252"/>
                  </a:lnTo>
                  <a:lnTo>
                    <a:pt x="170" y="255"/>
                  </a:lnTo>
                  <a:lnTo>
                    <a:pt x="171" y="259"/>
                  </a:lnTo>
                  <a:lnTo>
                    <a:pt x="172" y="261"/>
                  </a:lnTo>
                  <a:lnTo>
                    <a:pt x="175" y="264"/>
                  </a:lnTo>
                  <a:lnTo>
                    <a:pt x="213" y="301"/>
                  </a:lnTo>
                  <a:lnTo>
                    <a:pt x="215" y="304"/>
                  </a:lnTo>
                  <a:lnTo>
                    <a:pt x="218" y="305"/>
                  </a:lnTo>
                  <a:lnTo>
                    <a:pt x="221" y="306"/>
                  </a:lnTo>
                  <a:lnTo>
                    <a:pt x="223" y="306"/>
                  </a:lnTo>
                  <a:lnTo>
                    <a:pt x="226" y="306"/>
                  </a:lnTo>
                  <a:lnTo>
                    <a:pt x="229" y="305"/>
                  </a:lnTo>
                  <a:lnTo>
                    <a:pt x="231" y="304"/>
                  </a:lnTo>
                  <a:lnTo>
                    <a:pt x="234" y="301"/>
                  </a:lnTo>
                  <a:lnTo>
                    <a:pt x="272" y="264"/>
                  </a:lnTo>
                  <a:lnTo>
                    <a:pt x="274" y="261"/>
                  </a:lnTo>
                  <a:lnTo>
                    <a:pt x="275" y="259"/>
                  </a:lnTo>
                  <a:lnTo>
                    <a:pt x="276" y="255"/>
                  </a:lnTo>
                  <a:lnTo>
                    <a:pt x="276" y="252"/>
                  </a:lnTo>
                  <a:lnTo>
                    <a:pt x="258" y="30"/>
                  </a:lnTo>
                  <a:lnTo>
                    <a:pt x="420" y="30"/>
                  </a:lnTo>
                  <a:lnTo>
                    <a:pt x="419" y="58"/>
                  </a:lnTo>
                  <a:lnTo>
                    <a:pt x="416" y="84"/>
                  </a:lnTo>
                  <a:lnTo>
                    <a:pt x="413" y="108"/>
                  </a:lnTo>
                  <a:lnTo>
                    <a:pt x="407" y="131"/>
                  </a:lnTo>
                  <a:lnTo>
                    <a:pt x="401" y="153"/>
                  </a:lnTo>
                  <a:lnTo>
                    <a:pt x="393" y="174"/>
                  </a:lnTo>
                  <a:lnTo>
                    <a:pt x="386" y="193"/>
                  </a:lnTo>
                  <a:lnTo>
                    <a:pt x="376" y="210"/>
                  </a:lnTo>
                  <a:lnTo>
                    <a:pt x="368" y="226"/>
                  </a:lnTo>
                  <a:lnTo>
                    <a:pt x="357" y="241"/>
                  </a:lnTo>
                  <a:lnTo>
                    <a:pt x="347" y="255"/>
                  </a:lnTo>
                  <a:lnTo>
                    <a:pt x="337" y="267"/>
                  </a:lnTo>
                  <a:lnTo>
                    <a:pt x="326" y="279"/>
                  </a:lnTo>
                  <a:lnTo>
                    <a:pt x="315" y="287"/>
                  </a:lnTo>
                  <a:lnTo>
                    <a:pt x="304" y="296"/>
                  </a:lnTo>
                  <a:lnTo>
                    <a:pt x="293" y="302"/>
                  </a:lnTo>
                  <a:close/>
                  <a:moveTo>
                    <a:pt x="245" y="248"/>
                  </a:moveTo>
                  <a:lnTo>
                    <a:pt x="223" y="269"/>
                  </a:lnTo>
                  <a:lnTo>
                    <a:pt x="201" y="248"/>
                  </a:lnTo>
                  <a:lnTo>
                    <a:pt x="219" y="30"/>
                  </a:lnTo>
                  <a:lnTo>
                    <a:pt x="228" y="30"/>
                  </a:lnTo>
                  <a:lnTo>
                    <a:pt x="245" y="248"/>
                  </a:lnTo>
                  <a:close/>
                  <a:moveTo>
                    <a:pt x="451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" y="45"/>
                  </a:lnTo>
                  <a:lnTo>
                    <a:pt x="3" y="74"/>
                  </a:lnTo>
                  <a:lnTo>
                    <a:pt x="6" y="101"/>
                  </a:lnTo>
                  <a:lnTo>
                    <a:pt x="12" y="128"/>
                  </a:lnTo>
                  <a:lnTo>
                    <a:pt x="18" y="151"/>
                  </a:lnTo>
                  <a:lnTo>
                    <a:pt x="26" y="175"/>
                  </a:lnTo>
                  <a:lnTo>
                    <a:pt x="34" y="196"/>
                  </a:lnTo>
                  <a:lnTo>
                    <a:pt x="44" y="216"/>
                  </a:lnTo>
                  <a:lnTo>
                    <a:pt x="53" y="235"/>
                  </a:lnTo>
                  <a:lnTo>
                    <a:pt x="64" y="252"/>
                  </a:lnTo>
                  <a:lnTo>
                    <a:pt x="75" y="268"/>
                  </a:lnTo>
                  <a:lnTo>
                    <a:pt x="87" y="282"/>
                  </a:lnTo>
                  <a:lnTo>
                    <a:pt x="99" y="295"/>
                  </a:lnTo>
                  <a:lnTo>
                    <a:pt x="111" y="306"/>
                  </a:lnTo>
                  <a:lnTo>
                    <a:pt x="123" y="316"/>
                  </a:lnTo>
                  <a:lnTo>
                    <a:pt x="135" y="324"/>
                  </a:lnTo>
                  <a:lnTo>
                    <a:pt x="135" y="572"/>
                  </a:lnTo>
                  <a:lnTo>
                    <a:pt x="315" y="572"/>
                  </a:lnTo>
                  <a:lnTo>
                    <a:pt x="315" y="324"/>
                  </a:lnTo>
                  <a:lnTo>
                    <a:pt x="328" y="315"/>
                  </a:lnTo>
                  <a:lnTo>
                    <a:pt x="340" y="306"/>
                  </a:lnTo>
                  <a:lnTo>
                    <a:pt x="352" y="295"/>
                  </a:lnTo>
                  <a:lnTo>
                    <a:pt x="363" y="282"/>
                  </a:lnTo>
                  <a:lnTo>
                    <a:pt x="375" y="267"/>
                  </a:lnTo>
                  <a:lnTo>
                    <a:pt x="387" y="252"/>
                  </a:lnTo>
                  <a:lnTo>
                    <a:pt x="398" y="235"/>
                  </a:lnTo>
                  <a:lnTo>
                    <a:pt x="407" y="217"/>
                  </a:lnTo>
                  <a:lnTo>
                    <a:pt x="417" y="196"/>
                  </a:lnTo>
                  <a:lnTo>
                    <a:pt x="426" y="175"/>
                  </a:lnTo>
                  <a:lnTo>
                    <a:pt x="432" y="151"/>
                  </a:lnTo>
                  <a:lnTo>
                    <a:pt x="438" y="128"/>
                  </a:lnTo>
                  <a:lnTo>
                    <a:pt x="444" y="101"/>
                  </a:lnTo>
                  <a:lnTo>
                    <a:pt x="448" y="74"/>
                  </a:lnTo>
                  <a:lnTo>
                    <a:pt x="450" y="45"/>
                  </a:lnTo>
                  <a:lnTo>
                    <a:pt x="451" y="15"/>
                  </a:lnTo>
                  <a:lnTo>
                    <a:pt x="4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8">
              <a:extLst>
                <a:ext uri="{FF2B5EF4-FFF2-40B4-BE49-F238E27FC236}">
                  <a16:creationId xmlns:a16="http://schemas.microsoft.com/office/drawing/2014/main" id="{E8661182-584F-4351-BE68-3253787A36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3700" y="2670175"/>
              <a:ext cx="47625" cy="104775"/>
            </a:xfrm>
            <a:custGeom>
              <a:avLst/>
              <a:gdLst>
                <a:gd name="T0" fmla="*/ 120 w 150"/>
                <a:gd name="T1" fmla="*/ 302 h 332"/>
                <a:gd name="T2" fmla="*/ 30 w 150"/>
                <a:gd name="T3" fmla="*/ 302 h 332"/>
                <a:gd name="T4" fmla="*/ 30 w 150"/>
                <a:gd name="T5" fmla="*/ 60 h 332"/>
                <a:gd name="T6" fmla="*/ 120 w 150"/>
                <a:gd name="T7" fmla="*/ 60 h 332"/>
                <a:gd name="T8" fmla="*/ 120 w 150"/>
                <a:gd name="T9" fmla="*/ 302 h 332"/>
                <a:gd name="T10" fmla="*/ 90 w 150"/>
                <a:gd name="T11" fmla="*/ 30 h 332"/>
                <a:gd name="T12" fmla="*/ 90 w 150"/>
                <a:gd name="T13" fmla="*/ 0 h 332"/>
                <a:gd name="T14" fmla="*/ 60 w 150"/>
                <a:gd name="T15" fmla="*/ 0 h 332"/>
                <a:gd name="T16" fmla="*/ 60 w 150"/>
                <a:gd name="T17" fmla="*/ 30 h 332"/>
                <a:gd name="T18" fmla="*/ 0 w 150"/>
                <a:gd name="T19" fmla="*/ 30 h 332"/>
                <a:gd name="T20" fmla="*/ 0 w 150"/>
                <a:gd name="T21" fmla="*/ 332 h 332"/>
                <a:gd name="T22" fmla="*/ 150 w 150"/>
                <a:gd name="T23" fmla="*/ 332 h 332"/>
                <a:gd name="T24" fmla="*/ 150 w 150"/>
                <a:gd name="T25" fmla="*/ 30 h 332"/>
                <a:gd name="T26" fmla="*/ 90 w 150"/>
                <a:gd name="T27" fmla="*/ 3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332">
                  <a:moveTo>
                    <a:pt x="120" y="302"/>
                  </a:moveTo>
                  <a:lnTo>
                    <a:pt x="30" y="302"/>
                  </a:lnTo>
                  <a:lnTo>
                    <a:pt x="30" y="60"/>
                  </a:lnTo>
                  <a:lnTo>
                    <a:pt x="120" y="60"/>
                  </a:lnTo>
                  <a:lnTo>
                    <a:pt x="120" y="302"/>
                  </a:lnTo>
                  <a:close/>
                  <a:moveTo>
                    <a:pt x="90" y="30"/>
                  </a:moveTo>
                  <a:lnTo>
                    <a:pt x="90" y="0"/>
                  </a:lnTo>
                  <a:lnTo>
                    <a:pt x="60" y="0"/>
                  </a:lnTo>
                  <a:lnTo>
                    <a:pt x="60" y="30"/>
                  </a:lnTo>
                  <a:lnTo>
                    <a:pt x="0" y="30"/>
                  </a:lnTo>
                  <a:lnTo>
                    <a:pt x="0" y="332"/>
                  </a:lnTo>
                  <a:lnTo>
                    <a:pt x="150" y="332"/>
                  </a:lnTo>
                  <a:lnTo>
                    <a:pt x="150" y="30"/>
                  </a:lnTo>
                  <a:lnTo>
                    <a:pt x="9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F4EA89-C4D9-4739-A55B-C383950E07F8}"/>
              </a:ext>
            </a:extLst>
          </p:cNvPr>
          <p:cNvGrpSpPr/>
          <p:nvPr/>
        </p:nvGrpSpPr>
        <p:grpSpPr>
          <a:xfrm>
            <a:off x="1560152" y="3578627"/>
            <a:ext cx="3728200" cy="905708"/>
            <a:chOff x="1447799" y="1176457"/>
            <a:chExt cx="3736288" cy="9916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F110B84-3174-4774-A53E-B6A8F373D33D}"/>
                </a:ext>
              </a:extLst>
            </p:cNvPr>
            <p:cNvSpPr/>
            <p:nvPr/>
          </p:nvSpPr>
          <p:spPr>
            <a:xfrm>
              <a:off x="1447799" y="1176457"/>
              <a:ext cx="3736288" cy="9916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7744C9E-0292-40D3-8DA9-036D5A558143}"/>
                </a:ext>
              </a:extLst>
            </p:cNvPr>
            <p:cNvSpPr/>
            <p:nvPr/>
          </p:nvSpPr>
          <p:spPr>
            <a:xfrm>
              <a:off x="1546305" y="1272499"/>
              <a:ext cx="3539277" cy="7995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DC3AC145-B720-4A41-BDDB-CA8A455AEDB1}"/>
              </a:ext>
            </a:extLst>
          </p:cNvPr>
          <p:cNvSpPr/>
          <p:nvPr/>
        </p:nvSpPr>
        <p:spPr>
          <a:xfrm>
            <a:off x="1714891" y="3745139"/>
            <a:ext cx="657228" cy="60155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EE955E-C9A8-4759-B00D-ADE9A7B6B4E7}"/>
              </a:ext>
            </a:extLst>
          </p:cNvPr>
          <p:cNvSpPr txBox="1"/>
          <p:nvPr/>
        </p:nvSpPr>
        <p:spPr>
          <a:xfrm>
            <a:off x="2608578" y="3842618"/>
            <a:ext cx="237517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Networking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8BF271-A05A-4C5B-AE3C-34F8E5068F70}"/>
              </a:ext>
            </a:extLst>
          </p:cNvPr>
          <p:cNvGrpSpPr/>
          <p:nvPr/>
        </p:nvGrpSpPr>
        <p:grpSpPr>
          <a:xfrm>
            <a:off x="1951350" y="3931592"/>
            <a:ext cx="185335" cy="260977"/>
            <a:chOff x="1525588" y="2489200"/>
            <a:chExt cx="185737" cy="285750"/>
          </a:xfrm>
          <a:solidFill>
            <a:srgbClr val="8A2387"/>
          </a:solidFill>
        </p:grpSpPr>
        <p:sp>
          <p:nvSpPr>
            <p:cNvPr id="41" name="Freeform 196">
              <a:extLst>
                <a:ext uri="{FF2B5EF4-FFF2-40B4-BE49-F238E27FC236}">
                  <a16:creationId xmlns:a16="http://schemas.microsoft.com/office/drawing/2014/main" id="{AFF9639F-D55F-4D17-8EBA-2ED6CA7017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9400" y="2489200"/>
              <a:ext cx="95250" cy="95250"/>
            </a:xfrm>
            <a:custGeom>
              <a:avLst/>
              <a:gdLst>
                <a:gd name="T0" fmla="*/ 175 w 301"/>
                <a:gd name="T1" fmla="*/ 33 h 301"/>
                <a:gd name="T2" fmla="*/ 208 w 301"/>
                <a:gd name="T3" fmla="*/ 45 h 301"/>
                <a:gd name="T4" fmla="*/ 236 w 301"/>
                <a:gd name="T5" fmla="*/ 65 h 301"/>
                <a:gd name="T6" fmla="*/ 256 w 301"/>
                <a:gd name="T7" fmla="*/ 93 h 301"/>
                <a:gd name="T8" fmla="*/ 268 w 301"/>
                <a:gd name="T9" fmla="*/ 126 h 301"/>
                <a:gd name="T10" fmla="*/ 270 w 301"/>
                <a:gd name="T11" fmla="*/ 163 h 301"/>
                <a:gd name="T12" fmla="*/ 262 w 301"/>
                <a:gd name="T13" fmla="*/ 197 h 301"/>
                <a:gd name="T14" fmla="*/ 243 w 301"/>
                <a:gd name="T15" fmla="*/ 227 h 301"/>
                <a:gd name="T16" fmla="*/ 218 w 301"/>
                <a:gd name="T17" fmla="*/ 251 h 301"/>
                <a:gd name="T18" fmla="*/ 186 w 301"/>
                <a:gd name="T19" fmla="*/ 266 h 301"/>
                <a:gd name="T20" fmla="*/ 150 w 301"/>
                <a:gd name="T21" fmla="*/ 271 h 301"/>
                <a:gd name="T22" fmla="*/ 115 w 301"/>
                <a:gd name="T23" fmla="*/ 266 h 301"/>
                <a:gd name="T24" fmla="*/ 84 w 301"/>
                <a:gd name="T25" fmla="*/ 251 h 301"/>
                <a:gd name="T26" fmla="*/ 58 w 301"/>
                <a:gd name="T27" fmla="*/ 227 h 301"/>
                <a:gd name="T28" fmla="*/ 40 w 301"/>
                <a:gd name="T29" fmla="*/ 197 h 301"/>
                <a:gd name="T30" fmla="*/ 31 w 301"/>
                <a:gd name="T31" fmla="*/ 163 h 301"/>
                <a:gd name="T32" fmla="*/ 32 w 301"/>
                <a:gd name="T33" fmla="*/ 126 h 301"/>
                <a:gd name="T34" fmla="*/ 45 w 301"/>
                <a:gd name="T35" fmla="*/ 93 h 301"/>
                <a:gd name="T36" fmla="*/ 65 w 301"/>
                <a:gd name="T37" fmla="*/ 65 h 301"/>
                <a:gd name="T38" fmla="*/ 93 w 301"/>
                <a:gd name="T39" fmla="*/ 45 h 301"/>
                <a:gd name="T40" fmla="*/ 126 w 301"/>
                <a:gd name="T41" fmla="*/ 33 h 301"/>
                <a:gd name="T42" fmla="*/ 150 w 301"/>
                <a:gd name="T43" fmla="*/ 301 h 301"/>
                <a:gd name="T44" fmla="*/ 195 w 301"/>
                <a:gd name="T45" fmla="*/ 295 h 301"/>
                <a:gd name="T46" fmla="*/ 235 w 301"/>
                <a:gd name="T47" fmla="*/ 275 h 301"/>
                <a:gd name="T48" fmla="*/ 266 w 301"/>
                <a:gd name="T49" fmla="*/ 246 h 301"/>
                <a:gd name="T50" fmla="*/ 289 w 301"/>
                <a:gd name="T51" fmla="*/ 209 h 301"/>
                <a:gd name="T52" fmla="*/ 300 w 301"/>
                <a:gd name="T53" fmla="*/ 166 h 301"/>
                <a:gd name="T54" fmla="*/ 298 w 301"/>
                <a:gd name="T55" fmla="*/ 120 h 301"/>
                <a:gd name="T56" fmla="*/ 283 w 301"/>
                <a:gd name="T57" fmla="*/ 79 h 301"/>
                <a:gd name="T58" fmla="*/ 256 w 301"/>
                <a:gd name="T59" fmla="*/ 44 h 301"/>
                <a:gd name="T60" fmla="*/ 222 w 301"/>
                <a:gd name="T61" fmla="*/ 18 h 301"/>
                <a:gd name="T62" fmla="*/ 181 w 301"/>
                <a:gd name="T63" fmla="*/ 3 h 301"/>
                <a:gd name="T64" fmla="*/ 135 w 301"/>
                <a:gd name="T65" fmla="*/ 1 h 301"/>
                <a:gd name="T66" fmla="*/ 92 w 301"/>
                <a:gd name="T67" fmla="*/ 12 h 301"/>
                <a:gd name="T68" fmla="*/ 55 w 301"/>
                <a:gd name="T69" fmla="*/ 34 h 301"/>
                <a:gd name="T70" fmla="*/ 26 w 301"/>
                <a:gd name="T71" fmla="*/ 66 h 301"/>
                <a:gd name="T72" fmla="*/ 6 w 301"/>
                <a:gd name="T73" fmla="*/ 106 h 301"/>
                <a:gd name="T74" fmla="*/ 0 w 301"/>
                <a:gd name="T75" fmla="*/ 151 h 301"/>
                <a:gd name="T76" fmla="*/ 6 w 301"/>
                <a:gd name="T77" fmla="*/ 195 h 301"/>
                <a:gd name="T78" fmla="*/ 26 w 301"/>
                <a:gd name="T79" fmla="*/ 235 h 301"/>
                <a:gd name="T80" fmla="*/ 55 w 301"/>
                <a:gd name="T81" fmla="*/ 267 h 301"/>
                <a:gd name="T82" fmla="*/ 92 w 301"/>
                <a:gd name="T83" fmla="*/ 289 h 301"/>
                <a:gd name="T84" fmla="*/ 135 w 301"/>
                <a:gd name="T8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301">
                  <a:moveTo>
                    <a:pt x="150" y="30"/>
                  </a:moveTo>
                  <a:lnTo>
                    <a:pt x="163" y="31"/>
                  </a:lnTo>
                  <a:lnTo>
                    <a:pt x="175" y="33"/>
                  </a:lnTo>
                  <a:lnTo>
                    <a:pt x="186" y="35"/>
                  </a:lnTo>
                  <a:lnTo>
                    <a:pt x="197" y="40"/>
                  </a:lnTo>
                  <a:lnTo>
                    <a:pt x="208" y="45"/>
                  </a:lnTo>
                  <a:lnTo>
                    <a:pt x="218" y="51"/>
                  </a:lnTo>
                  <a:lnTo>
                    <a:pt x="227" y="58"/>
                  </a:lnTo>
                  <a:lnTo>
                    <a:pt x="236" y="65"/>
                  </a:lnTo>
                  <a:lnTo>
                    <a:pt x="243" y="74"/>
                  </a:lnTo>
                  <a:lnTo>
                    <a:pt x="250" y="83"/>
                  </a:lnTo>
                  <a:lnTo>
                    <a:pt x="256" y="93"/>
                  </a:lnTo>
                  <a:lnTo>
                    <a:pt x="262" y="104"/>
                  </a:lnTo>
                  <a:lnTo>
                    <a:pt x="265" y="115"/>
                  </a:lnTo>
                  <a:lnTo>
                    <a:pt x="268" y="126"/>
                  </a:lnTo>
                  <a:lnTo>
                    <a:pt x="270" y="138"/>
                  </a:lnTo>
                  <a:lnTo>
                    <a:pt x="270" y="151"/>
                  </a:lnTo>
                  <a:lnTo>
                    <a:pt x="270" y="163"/>
                  </a:lnTo>
                  <a:lnTo>
                    <a:pt x="268" y="175"/>
                  </a:lnTo>
                  <a:lnTo>
                    <a:pt x="265" y="186"/>
                  </a:lnTo>
                  <a:lnTo>
                    <a:pt x="262" y="197"/>
                  </a:lnTo>
                  <a:lnTo>
                    <a:pt x="256" y="208"/>
                  </a:lnTo>
                  <a:lnTo>
                    <a:pt x="250" y="217"/>
                  </a:lnTo>
                  <a:lnTo>
                    <a:pt x="243" y="227"/>
                  </a:lnTo>
                  <a:lnTo>
                    <a:pt x="236" y="236"/>
                  </a:lnTo>
                  <a:lnTo>
                    <a:pt x="227" y="243"/>
                  </a:lnTo>
                  <a:lnTo>
                    <a:pt x="218" y="251"/>
                  </a:lnTo>
                  <a:lnTo>
                    <a:pt x="208" y="256"/>
                  </a:lnTo>
                  <a:lnTo>
                    <a:pt x="197" y="261"/>
                  </a:lnTo>
                  <a:lnTo>
                    <a:pt x="186" y="266"/>
                  </a:lnTo>
                  <a:lnTo>
                    <a:pt x="175" y="269"/>
                  </a:lnTo>
                  <a:lnTo>
                    <a:pt x="163" y="270"/>
                  </a:lnTo>
                  <a:lnTo>
                    <a:pt x="150" y="271"/>
                  </a:lnTo>
                  <a:lnTo>
                    <a:pt x="138" y="270"/>
                  </a:lnTo>
                  <a:lnTo>
                    <a:pt x="126" y="269"/>
                  </a:lnTo>
                  <a:lnTo>
                    <a:pt x="115" y="266"/>
                  </a:lnTo>
                  <a:lnTo>
                    <a:pt x="104" y="261"/>
                  </a:lnTo>
                  <a:lnTo>
                    <a:pt x="93" y="256"/>
                  </a:lnTo>
                  <a:lnTo>
                    <a:pt x="84" y="251"/>
                  </a:lnTo>
                  <a:lnTo>
                    <a:pt x="74" y="243"/>
                  </a:lnTo>
                  <a:lnTo>
                    <a:pt x="65" y="236"/>
                  </a:lnTo>
                  <a:lnTo>
                    <a:pt x="58" y="227"/>
                  </a:lnTo>
                  <a:lnTo>
                    <a:pt x="50" y="217"/>
                  </a:lnTo>
                  <a:lnTo>
                    <a:pt x="45" y="208"/>
                  </a:lnTo>
                  <a:lnTo>
                    <a:pt x="40" y="197"/>
                  </a:lnTo>
                  <a:lnTo>
                    <a:pt x="35" y="186"/>
                  </a:lnTo>
                  <a:lnTo>
                    <a:pt x="32" y="175"/>
                  </a:lnTo>
                  <a:lnTo>
                    <a:pt x="31" y="163"/>
                  </a:lnTo>
                  <a:lnTo>
                    <a:pt x="30" y="151"/>
                  </a:lnTo>
                  <a:lnTo>
                    <a:pt x="31" y="138"/>
                  </a:lnTo>
                  <a:lnTo>
                    <a:pt x="32" y="126"/>
                  </a:lnTo>
                  <a:lnTo>
                    <a:pt x="35" y="115"/>
                  </a:lnTo>
                  <a:lnTo>
                    <a:pt x="40" y="104"/>
                  </a:lnTo>
                  <a:lnTo>
                    <a:pt x="45" y="93"/>
                  </a:lnTo>
                  <a:lnTo>
                    <a:pt x="50" y="83"/>
                  </a:lnTo>
                  <a:lnTo>
                    <a:pt x="58" y="74"/>
                  </a:lnTo>
                  <a:lnTo>
                    <a:pt x="65" y="65"/>
                  </a:lnTo>
                  <a:lnTo>
                    <a:pt x="74" y="58"/>
                  </a:lnTo>
                  <a:lnTo>
                    <a:pt x="84" y="51"/>
                  </a:lnTo>
                  <a:lnTo>
                    <a:pt x="93" y="45"/>
                  </a:lnTo>
                  <a:lnTo>
                    <a:pt x="104" y="40"/>
                  </a:lnTo>
                  <a:lnTo>
                    <a:pt x="115" y="35"/>
                  </a:lnTo>
                  <a:lnTo>
                    <a:pt x="126" y="33"/>
                  </a:lnTo>
                  <a:lnTo>
                    <a:pt x="138" y="31"/>
                  </a:lnTo>
                  <a:lnTo>
                    <a:pt x="150" y="30"/>
                  </a:lnTo>
                  <a:close/>
                  <a:moveTo>
                    <a:pt x="150" y="301"/>
                  </a:moveTo>
                  <a:lnTo>
                    <a:pt x="166" y="300"/>
                  </a:lnTo>
                  <a:lnTo>
                    <a:pt x="181" y="298"/>
                  </a:lnTo>
                  <a:lnTo>
                    <a:pt x="195" y="295"/>
                  </a:lnTo>
                  <a:lnTo>
                    <a:pt x="209" y="289"/>
                  </a:lnTo>
                  <a:lnTo>
                    <a:pt x="222" y="283"/>
                  </a:lnTo>
                  <a:lnTo>
                    <a:pt x="235" y="275"/>
                  </a:lnTo>
                  <a:lnTo>
                    <a:pt x="245" y="267"/>
                  </a:lnTo>
                  <a:lnTo>
                    <a:pt x="256" y="257"/>
                  </a:lnTo>
                  <a:lnTo>
                    <a:pt x="266" y="246"/>
                  </a:lnTo>
                  <a:lnTo>
                    <a:pt x="275" y="235"/>
                  </a:lnTo>
                  <a:lnTo>
                    <a:pt x="283" y="222"/>
                  </a:lnTo>
                  <a:lnTo>
                    <a:pt x="289" y="209"/>
                  </a:lnTo>
                  <a:lnTo>
                    <a:pt x="294" y="195"/>
                  </a:lnTo>
                  <a:lnTo>
                    <a:pt x="298" y="181"/>
                  </a:lnTo>
                  <a:lnTo>
                    <a:pt x="300" y="166"/>
                  </a:lnTo>
                  <a:lnTo>
                    <a:pt x="301" y="151"/>
                  </a:lnTo>
                  <a:lnTo>
                    <a:pt x="300" y="135"/>
                  </a:lnTo>
                  <a:lnTo>
                    <a:pt x="298" y="120"/>
                  </a:lnTo>
                  <a:lnTo>
                    <a:pt x="294" y="106"/>
                  </a:lnTo>
                  <a:lnTo>
                    <a:pt x="289" y="92"/>
                  </a:lnTo>
                  <a:lnTo>
                    <a:pt x="283" y="79"/>
                  </a:lnTo>
                  <a:lnTo>
                    <a:pt x="275" y="66"/>
                  </a:lnTo>
                  <a:lnTo>
                    <a:pt x="266" y="55"/>
                  </a:lnTo>
                  <a:lnTo>
                    <a:pt x="256" y="44"/>
                  </a:lnTo>
                  <a:lnTo>
                    <a:pt x="245" y="34"/>
                  </a:lnTo>
                  <a:lnTo>
                    <a:pt x="235" y="26"/>
                  </a:lnTo>
                  <a:lnTo>
                    <a:pt x="222" y="18"/>
                  </a:lnTo>
                  <a:lnTo>
                    <a:pt x="209" y="12"/>
                  </a:lnTo>
                  <a:lnTo>
                    <a:pt x="195" y="7"/>
                  </a:lnTo>
                  <a:lnTo>
                    <a:pt x="181" y="3"/>
                  </a:lnTo>
                  <a:lnTo>
                    <a:pt x="166" y="1"/>
                  </a:lnTo>
                  <a:lnTo>
                    <a:pt x="150" y="0"/>
                  </a:lnTo>
                  <a:lnTo>
                    <a:pt x="135" y="1"/>
                  </a:lnTo>
                  <a:lnTo>
                    <a:pt x="120" y="3"/>
                  </a:lnTo>
                  <a:lnTo>
                    <a:pt x="106" y="7"/>
                  </a:lnTo>
                  <a:lnTo>
                    <a:pt x="92" y="12"/>
                  </a:lnTo>
                  <a:lnTo>
                    <a:pt x="78" y="18"/>
                  </a:lnTo>
                  <a:lnTo>
                    <a:pt x="66" y="26"/>
                  </a:lnTo>
                  <a:lnTo>
                    <a:pt x="55" y="34"/>
                  </a:lnTo>
                  <a:lnTo>
                    <a:pt x="44" y="44"/>
                  </a:lnTo>
                  <a:lnTo>
                    <a:pt x="34" y="55"/>
                  </a:lnTo>
                  <a:lnTo>
                    <a:pt x="26" y="66"/>
                  </a:lnTo>
                  <a:lnTo>
                    <a:pt x="18" y="79"/>
                  </a:lnTo>
                  <a:lnTo>
                    <a:pt x="12" y="92"/>
                  </a:lnTo>
                  <a:lnTo>
                    <a:pt x="6" y="106"/>
                  </a:lnTo>
                  <a:lnTo>
                    <a:pt x="3" y="120"/>
                  </a:lnTo>
                  <a:lnTo>
                    <a:pt x="1" y="135"/>
                  </a:lnTo>
                  <a:lnTo>
                    <a:pt x="0" y="151"/>
                  </a:lnTo>
                  <a:lnTo>
                    <a:pt x="1" y="166"/>
                  </a:lnTo>
                  <a:lnTo>
                    <a:pt x="3" y="181"/>
                  </a:lnTo>
                  <a:lnTo>
                    <a:pt x="6" y="195"/>
                  </a:lnTo>
                  <a:lnTo>
                    <a:pt x="12" y="209"/>
                  </a:lnTo>
                  <a:lnTo>
                    <a:pt x="18" y="222"/>
                  </a:lnTo>
                  <a:lnTo>
                    <a:pt x="26" y="235"/>
                  </a:lnTo>
                  <a:lnTo>
                    <a:pt x="34" y="246"/>
                  </a:lnTo>
                  <a:lnTo>
                    <a:pt x="44" y="257"/>
                  </a:lnTo>
                  <a:lnTo>
                    <a:pt x="55" y="267"/>
                  </a:lnTo>
                  <a:lnTo>
                    <a:pt x="66" y="275"/>
                  </a:lnTo>
                  <a:lnTo>
                    <a:pt x="78" y="283"/>
                  </a:lnTo>
                  <a:lnTo>
                    <a:pt x="92" y="289"/>
                  </a:lnTo>
                  <a:lnTo>
                    <a:pt x="106" y="295"/>
                  </a:lnTo>
                  <a:lnTo>
                    <a:pt x="120" y="298"/>
                  </a:lnTo>
                  <a:lnTo>
                    <a:pt x="135" y="300"/>
                  </a:lnTo>
                  <a:lnTo>
                    <a:pt x="150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7">
              <a:extLst>
                <a:ext uri="{FF2B5EF4-FFF2-40B4-BE49-F238E27FC236}">
                  <a16:creationId xmlns:a16="http://schemas.microsoft.com/office/drawing/2014/main" id="{5A066261-DA5C-4C78-B3E2-570C9E2E43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5588" y="2593975"/>
              <a:ext cx="142875" cy="180975"/>
            </a:xfrm>
            <a:custGeom>
              <a:avLst/>
              <a:gdLst>
                <a:gd name="T0" fmla="*/ 285 w 451"/>
                <a:gd name="T1" fmla="*/ 307 h 572"/>
                <a:gd name="T2" fmla="*/ 165 w 451"/>
                <a:gd name="T3" fmla="*/ 542 h 572"/>
                <a:gd name="T4" fmla="*/ 157 w 451"/>
                <a:gd name="T5" fmla="*/ 302 h 572"/>
                <a:gd name="T6" fmla="*/ 136 w 451"/>
                <a:gd name="T7" fmla="*/ 287 h 572"/>
                <a:gd name="T8" fmla="*/ 115 w 451"/>
                <a:gd name="T9" fmla="*/ 267 h 572"/>
                <a:gd name="T10" fmla="*/ 93 w 451"/>
                <a:gd name="T11" fmla="*/ 241 h 572"/>
                <a:gd name="T12" fmla="*/ 74 w 451"/>
                <a:gd name="T13" fmla="*/ 210 h 572"/>
                <a:gd name="T14" fmla="*/ 57 w 451"/>
                <a:gd name="T15" fmla="*/ 174 h 572"/>
                <a:gd name="T16" fmla="*/ 44 w 451"/>
                <a:gd name="T17" fmla="*/ 131 h 572"/>
                <a:gd name="T18" fmla="*/ 34 w 451"/>
                <a:gd name="T19" fmla="*/ 84 h 572"/>
                <a:gd name="T20" fmla="*/ 30 w 451"/>
                <a:gd name="T21" fmla="*/ 30 h 572"/>
                <a:gd name="T22" fmla="*/ 170 w 451"/>
                <a:gd name="T23" fmla="*/ 252 h 572"/>
                <a:gd name="T24" fmla="*/ 171 w 451"/>
                <a:gd name="T25" fmla="*/ 259 h 572"/>
                <a:gd name="T26" fmla="*/ 175 w 451"/>
                <a:gd name="T27" fmla="*/ 264 h 572"/>
                <a:gd name="T28" fmla="*/ 215 w 451"/>
                <a:gd name="T29" fmla="*/ 304 h 572"/>
                <a:gd name="T30" fmla="*/ 221 w 451"/>
                <a:gd name="T31" fmla="*/ 306 h 572"/>
                <a:gd name="T32" fmla="*/ 226 w 451"/>
                <a:gd name="T33" fmla="*/ 306 h 572"/>
                <a:gd name="T34" fmla="*/ 231 w 451"/>
                <a:gd name="T35" fmla="*/ 304 h 572"/>
                <a:gd name="T36" fmla="*/ 272 w 451"/>
                <a:gd name="T37" fmla="*/ 264 h 572"/>
                <a:gd name="T38" fmla="*/ 275 w 451"/>
                <a:gd name="T39" fmla="*/ 259 h 572"/>
                <a:gd name="T40" fmla="*/ 276 w 451"/>
                <a:gd name="T41" fmla="*/ 252 h 572"/>
                <a:gd name="T42" fmla="*/ 420 w 451"/>
                <a:gd name="T43" fmla="*/ 30 h 572"/>
                <a:gd name="T44" fmla="*/ 416 w 451"/>
                <a:gd name="T45" fmla="*/ 84 h 572"/>
                <a:gd name="T46" fmla="*/ 407 w 451"/>
                <a:gd name="T47" fmla="*/ 131 h 572"/>
                <a:gd name="T48" fmla="*/ 393 w 451"/>
                <a:gd name="T49" fmla="*/ 174 h 572"/>
                <a:gd name="T50" fmla="*/ 376 w 451"/>
                <a:gd name="T51" fmla="*/ 210 h 572"/>
                <a:gd name="T52" fmla="*/ 357 w 451"/>
                <a:gd name="T53" fmla="*/ 241 h 572"/>
                <a:gd name="T54" fmla="*/ 337 w 451"/>
                <a:gd name="T55" fmla="*/ 267 h 572"/>
                <a:gd name="T56" fmla="*/ 315 w 451"/>
                <a:gd name="T57" fmla="*/ 287 h 572"/>
                <a:gd name="T58" fmla="*/ 293 w 451"/>
                <a:gd name="T59" fmla="*/ 302 h 572"/>
                <a:gd name="T60" fmla="*/ 223 w 451"/>
                <a:gd name="T61" fmla="*/ 269 h 572"/>
                <a:gd name="T62" fmla="*/ 219 w 451"/>
                <a:gd name="T63" fmla="*/ 30 h 572"/>
                <a:gd name="T64" fmla="*/ 245 w 451"/>
                <a:gd name="T65" fmla="*/ 248 h 572"/>
                <a:gd name="T66" fmla="*/ 0 w 451"/>
                <a:gd name="T67" fmla="*/ 0 h 572"/>
                <a:gd name="T68" fmla="*/ 1 w 451"/>
                <a:gd name="T69" fmla="*/ 45 h 572"/>
                <a:gd name="T70" fmla="*/ 6 w 451"/>
                <a:gd name="T71" fmla="*/ 101 h 572"/>
                <a:gd name="T72" fmla="*/ 18 w 451"/>
                <a:gd name="T73" fmla="*/ 151 h 572"/>
                <a:gd name="T74" fmla="*/ 34 w 451"/>
                <a:gd name="T75" fmla="*/ 196 h 572"/>
                <a:gd name="T76" fmla="*/ 53 w 451"/>
                <a:gd name="T77" fmla="*/ 235 h 572"/>
                <a:gd name="T78" fmla="*/ 75 w 451"/>
                <a:gd name="T79" fmla="*/ 268 h 572"/>
                <a:gd name="T80" fmla="*/ 99 w 451"/>
                <a:gd name="T81" fmla="*/ 295 h 572"/>
                <a:gd name="T82" fmla="*/ 123 w 451"/>
                <a:gd name="T83" fmla="*/ 316 h 572"/>
                <a:gd name="T84" fmla="*/ 135 w 451"/>
                <a:gd name="T85" fmla="*/ 572 h 572"/>
                <a:gd name="T86" fmla="*/ 315 w 451"/>
                <a:gd name="T87" fmla="*/ 324 h 572"/>
                <a:gd name="T88" fmla="*/ 340 w 451"/>
                <a:gd name="T89" fmla="*/ 306 h 572"/>
                <a:gd name="T90" fmla="*/ 363 w 451"/>
                <a:gd name="T91" fmla="*/ 282 h 572"/>
                <a:gd name="T92" fmla="*/ 387 w 451"/>
                <a:gd name="T93" fmla="*/ 252 h 572"/>
                <a:gd name="T94" fmla="*/ 407 w 451"/>
                <a:gd name="T95" fmla="*/ 217 h 572"/>
                <a:gd name="T96" fmla="*/ 426 w 451"/>
                <a:gd name="T97" fmla="*/ 175 h 572"/>
                <a:gd name="T98" fmla="*/ 438 w 451"/>
                <a:gd name="T99" fmla="*/ 128 h 572"/>
                <a:gd name="T100" fmla="*/ 448 w 451"/>
                <a:gd name="T101" fmla="*/ 74 h 572"/>
                <a:gd name="T102" fmla="*/ 451 w 451"/>
                <a:gd name="T103" fmla="*/ 15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1" h="572">
                  <a:moveTo>
                    <a:pt x="293" y="302"/>
                  </a:moveTo>
                  <a:lnTo>
                    <a:pt x="285" y="307"/>
                  </a:lnTo>
                  <a:lnTo>
                    <a:pt x="285" y="542"/>
                  </a:lnTo>
                  <a:lnTo>
                    <a:pt x="165" y="542"/>
                  </a:lnTo>
                  <a:lnTo>
                    <a:pt x="165" y="307"/>
                  </a:lnTo>
                  <a:lnTo>
                    <a:pt x="157" y="302"/>
                  </a:lnTo>
                  <a:lnTo>
                    <a:pt x="147" y="296"/>
                  </a:lnTo>
                  <a:lnTo>
                    <a:pt x="136" y="287"/>
                  </a:lnTo>
                  <a:lnTo>
                    <a:pt x="125" y="279"/>
                  </a:lnTo>
                  <a:lnTo>
                    <a:pt x="115" y="267"/>
                  </a:lnTo>
                  <a:lnTo>
                    <a:pt x="104" y="255"/>
                  </a:lnTo>
                  <a:lnTo>
                    <a:pt x="93" y="241"/>
                  </a:lnTo>
                  <a:lnTo>
                    <a:pt x="83" y="226"/>
                  </a:lnTo>
                  <a:lnTo>
                    <a:pt x="74" y="210"/>
                  </a:lnTo>
                  <a:lnTo>
                    <a:pt x="65" y="193"/>
                  </a:lnTo>
                  <a:lnTo>
                    <a:pt x="57" y="174"/>
                  </a:lnTo>
                  <a:lnTo>
                    <a:pt x="50" y="153"/>
                  </a:lnTo>
                  <a:lnTo>
                    <a:pt x="44" y="131"/>
                  </a:lnTo>
                  <a:lnTo>
                    <a:pt x="38" y="108"/>
                  </a:lnTo>
                  <a:lnTo>
                    <a:pt x="34" y="84"/>
                  </a:lnTo>
                  <a:lnTo>
                    <a:pt x="32" y="58"/>
                  </a:lnTo>
                  <a:lnTo>
                    <a:pt x="30" y="30"/>
                  </a:lnTo>
                  <a:lnTo>
                    <a:pt x="189" y="30"/>
                  </a:lnTo>
                  <a:lnTo>
                    <a:pt x="170" y="252"/>
                  </a:lnTo>
                  <a:lnTo>
                    <a:pt x="170" y="255"/>
                  </a:lnTo>
                  <a:lnTo>
                    <a:pt x="171" y="259"/>
                  </a:lnTo>
                  <a:lnTo>
                    <a:pt x="172" y="261"/>
                  </a:lnTo>
                  <a:lnTo>
                    <a:pt x="175" y="264"/>
                  </a:lnTo>
                  <a:lnTo>
                    <a:pt x="213" y="301"/>
                  </a:lnTo>
                  <a:lnTo>
                    <a:pt x="215" y="304"/>
                  </a:lnTo>
                  <a:lnTo>
                    <a:pt x="218" y="305"/>
                  </a:lnTo>
                  <a:lnTo>
                    <a:pt x="221" y="306"/>
                  </a:lnTo>
                  <a:lnTo>
                    <a:pt x="223" y="306"/>
                  </a:lnTo>
                  <a:lnTo>
                    <a:pt x="226" y="306"/>
                  </a:lnTo>
                  <a:lnTo>
                    <a:pt x="229" y="305"/>
                  </a:lnTo>
                  <a:lnTo>
                    <a:pt x="231" y="304"/>
                  </a:lnTo>
                  <a:lnTo>
                    <a:pt x="234" y="301"/>
                  </a:lnTo>
                  <a:lnTo>
                    <a:pt x="272" y="264"/>
                  </a:lnTo>
                  <a:lnTo>
                    <a:pt x="274" y="261"/>
                  </a:lnTo>
                  <a:lnTo>
                    <a:pt x="275" y="259"/>
                  </a:lnTo>
                  <a:lnTo>
                    <a:pt x="276" y="255"/>
                  </a:lnTo>
                  <a:lnTo>
                    <a:pt x="276" y="252"/>
                  </a:lnTo>
                  <a:lnTo>
                    <a:pt x="258" y="30"/>
                  </a:lnTo>
                  <a:lnTo>
                    <a:pt x="420" y="30"/>
                  </a:lnTo>
                  <a:lnTo>
                    <a:pt x="419" y="58"/>
                  </a:lnTo>
                  <a:lnTo>
                    <a:pt x="416" y="84"/>
                  </a:lnTo>
                  <a:lnTo>
                    <a:pt x="413" y="108"/>
                  </a:lnTo>
                  <a:lnTo>
                    <a:pt x="407" y="131"/>
                  </a:lnTo>
                  <a:lnTo>
                    <a:pt x="401" y="153"/>
                  </a:lnTo>
                  <a:lnTo>
                    <a:pt x="393" y="174"/>
                  </a:lnTo>
                  <a:lnTo>
                    <a:pt x="386" y="193"/>
                  </a:lnTo>
                  <a:lnTo>
                    <a:pt x="376" y="210"/>
                  </a:lnTo>
                  <a:lnTo>
                    <a:pt x="368" y="226"/>
                  </a:lnTo>
                  <a:lnTo>
                    <a:pt x="357" y="241"/>
                  </a:lnTo>
                  <a:lnTo>
                    <a:pt x="347" y="255"/>
                  </a:lnTo>
                  <a:lnTo>
                    <a:pt x="337" y="267"/>
                  </a:lnTo>
                  <a:lnTo>
                    <a:pt x="326" y="279"/>
                  </a:lnTo>
                  <a:lnTo>
                    <a:pt x="315" y="287"/>
                  </a:lnTo>
                  <a:lnTo>
                    <a:pt x="304" y="296"/>
                  </a:lnTo>
                  <a:lnTo>
                    <a:pt x="293" y="302"/>
                  </a:lnTo>
                  <a:close/>
                  <a:moveTo>
                    <a:pt x="245" y="248"/>
                  </a:moveTo>
                  <a:lnTo>
                    <a:pt x="223" y="269"/>
                  </a:lnTo>
                  <a:lnTo>
                    <a:pt x="201" y="248"/>
                  </a:lnTo>
                  <a:lnTo>
                    <a:pt x="219" y="30"/>
                  </a:lnTo>
                  <a:lnTo>
                    <a:pt x="228" y="30"/>
                  </a:lnTo>
                  <a:lnTo>
                    <a:pt x="245" y="248"/>
                  </a:lnTo>
                  <a:close/>
                  <a:moveTo>
                    <a:pt x="451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" y="45"/>
                  </a:lnTo>
                  <a:lnTo>
                    <a:pt x="3" y="74"/>
                  </a:lnTo>
                  <a:lnTo>
                    <a:pt x="6" y="101"/>
                  </a:lnTo>
                  <a:lnTo>
                    <a:pt x="12" y="128"/>
                  </a:lnTo>
                  <a:lnTo>
                    <a:pt x="18" y="151"/>
                  </a:lnTo>
                  <a:lnTo>
                    <a:pt x="26" y="175"/>
                  </a:lnTo>
                  <a:lnTo>
                    <a:pt x="34" y="196"/>
                  </a:lnTo>
                  <a:lnTo>
                    <a:pt x="44" y="216"/>
                  </a:lnTo>
                  <a:lnTo>
                    <a:pt x="53" y="235"/>
                  </a:lnTo>
                  <a:lnTo>
                    <a:pt x="64" y="252"/>
                  </a:lnTo>
                  <a:lnTo>
                    <a:pt x="75" y="268"/>
                  </a:lnTo>
                  <a:lnTo>
                    <a:pt x="87" y="282"/>
                  </a:lnTo>
                  <a:lnTo>
                    <a:pt x="99" y="295"/>
                  </a:lnTo>
                  <a:lnTo>
                    <a:pt x="111" y="306"/>
                  </a:lnTo>
                  <a:lnTo>
                    <a:pt x="123" y="316"/>
                  </a:lnTo>
                  <a:lnTo>
                    <a:pt x="135" y="324"/>
                  </a:lnTo>
                  <a:lnTo>
                    <a:pt x="135" y="572"/>
                  </a:lnTo>
                  <a:lnTo>
                    <a:pt x="315" y="572"/>
                  </a:lnTo>
                  <a:lnTo>
                    <a:pt x="315" y="324"/>
                  </a:lnTo>
                  <a:lnTo>
                    <a:pt x="328" y="315"/>
                  </a:lnTo>
                  <a:lnTo>
                    <a:pt x="340" y="306"/>
                  </a:lnTo>
                  <a:lnTo>
                    <a:pt x="352" y="295"/>
                  </a:lnTo>
                  <a:lnTo>
                    <a:pt x="363" y="282"/>
                  </a:lnTo>
                  <a:lnTo>
                    <a:pt x="375" y="267"/>
                  </a:lnTo>
                  <a:lnTo>
                    <a:pt x="387" y="252"/>
                  </a:lnTo>
                  <a:lnTo>
                    <a:pt x="398" y="235"/>
                  </a:lnTo>
                  <a:lnTo>
                    <a:pt x="407" y="217"/>
                  </a:lnTo>
                  <a:lnTo>
                    <a:pt x="417" y="196"/>
                  </a:lnTo>
                  <a:lnTo>
                    <a:pt x="426" y="175"/>
                  </a:lnTo>
                  <a:lnTo>
                    <a:pt x="432" y="151"/>
                  </a:lnTo>
                  <a:lnTo>
                    <a:pt x="438" y="128"/>
                  </a:lnTo>
                  <a:lnTo>
                    <a:pt x="444" y="101"/>
                  </a:lnTo>
                  <a:lnTo>
                    <a:pt x="448" y="74"/>
                  </a:lnTo>
                  <a:lnTo>
                    <a:pt x="450" y="45"/>
                  </a:lnTo>
                  <a:lnTo>
                    <a:pt x="451" y="15"/>
                  </a:lnTo>
                  <a:lnTo>
                    <a:pt x="4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98">
              <a:extLst>
                <a:ext uri="{FF2B5EF4-FFF2-40B4-BE49-F238E27FC236}">
                  <a16:creationId xmlns:a16="http://schemas.microsoft.com/office/drawing/2014/main" id="{0DF63845-35AC-4480-B6D7-FA5E915DE3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3700" y="2670175"/>
              <a:ext cx="47625" cy="104775"/>
            </a:xfrm>
            <a:custGeom>
              <a:avLst/>
              <a:gdLst>
                <a:gd name="T0" fmla="*/ 120 w 150"/>
                <a:gd name="T1" fmla="*/ 302 h 332"/>
                <a:gd name="T2" fmla="*/ 30 w 150"/>
                <a:gd name="T3" fmla="*/ 302 h 332"/>
                <a:gd name="T4" fmla="*/ 30 w 150"/>
                <a:gd name="T5" fmla="*/ 60 h 332"/>
                <a:gd name="T6" fmla="*/ 120 w 150"/>
                <a:gd name="T7" fmla="*/ 60 h 332"/>
                <a:gd name="T8" fmla="*/ 120 w 150"/>
                <a:gd name="T9" fmla="*/ 302 h 332"/>
                <a:gd name="T10" fmla="*/ 90 w 150"/>
                <a:gd name="T11" fmla="*/ 30 h 332"/>
                <a:gd name="T12" fmla="*/ 90 w 150"/>
                <a:gd name="T13" fmla="*/ 0 h 332"/>
                <a:gd name="T14" fmla="*/ 60 w 150"/>
                <a:gd name="T15" fmla="*/ 0 h 332"/>
                <a:gd name="T16" fmla="*/ 60 w 150"/>
                <a:gd name="T17" fmla="*/ 30 h 332"/>
                <a:gd name="T18" fmla="*/ 0 w 150"/>
                <a:gd name="T19" fmla="*/ 30 h 332"/>
                <a:gd name="T20" fmla="*/ 0 w 150"/>
                <a:gd name="T21" fmla="*/ 332 h 332"/>
                <a:gd name="T22" fmla="*/ 150 w 150"/>
                <a:gd name="T23" fmla="*/ 332 h 332"/>
                <a:gd name="T24" fmla="*/ 150 w 150"/>
                <a:gd name="T25" fmla="*/ 30 h 332"/>
                <a:gd name="T26" fmla="*/ 90 w 150"/>
                <a:gd name="T27" fmla="*/ 3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332">
                  <a:moveTo>
                    <a:pt x="120" y="302"/>
                  </a:moveTo>
                  <a:lnTo>
                    <a:pt x="30" y="302"/>
                  </a:lnTo>
                  <a:lnTo>
                    <a:pt x="30" y="60"/>
                  </a:lnTo>
                  <a:lnTo>
                    <a:pt x="120" y="60"/>
                  </a:lnTo>
                  <a:lnTo>
                    <a:pt x="120" y="302"/>
                  </a:lnTo>
                  <a:close/>
                  <a:moveTo>
                    <a:pt x="90" y="30"/>
                  </a:moveTo>
                  <a:lnTo>
                    <a:pt x="90" y="0"/>
                  </a:lnTo>
                  <a:lnTo>
                    <a:pt x="60" y="0"/>
                  </a:lnTo>
                  <a:lnTo>
                    <a:pt x="60" y="30"/>
                  </a:lnTo>
                  <a:lnTo>
                    <a:pt x="0" y="30"/>
                  </a:lnTo>
                  <a:lnTo>
                    <a:pt x="0" y="332"/>
                  </a:lnTo>
                  <a:lnTo>
                    <a:pt x="150" y="332"/>
                  </a:lnTo>
                  <a:lnTo>
                    <a:pt x="150" y="30"/>
                  </a:lnTo>
                  <a:lnTo>
                    <a:pt x="9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BB9A202-93FD-430E-80E1-CA06A3EE4572}"/>
              </a:ext>
            </a:extLst>
          </p:cNvPr>
          <p:cNvGrpSpPr/>
          <p:nvPr/>
        </p:nvGrpSpPr>
        <p:grpSpPr>
          <a:xfrm>
            <a:off x="1560152" y="4721583"/>
            <a:ext cx="3728200" cy="905708"/>
            <a:chOff x="1447799" y="1176457"/>
            <a:chExt cx="3736288" cy="99168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CF329EC-3B26-44B8-9578-BC37BA437C08}"/>
                </a:ext>
              </a:extLst>
            </p:cNvPr>
            <p:cNvSpPr/>
            <p:nvPr/>
          </p:nvSpPr>
          <p:spPr>
            <a:xfrm>
              <a:off x="1447799" y="1176457"/>
              <a:ext cx="3736288" cy="9916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AEEC89B-7A52-42C0-A347-23F4EA8F5E8D}"/>
                </a:ext>
              </a:extLst>
            </p:cNvPr>
            <p:cNvSpPr/>
            <p:nvPr/>
          </p:nvSpPr>
          <p:spPr>
            <a:xfrm>
              <a:off x="1546305" y="1272499"/>
              <a:ext cx="3539277" cy="7995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493EA982-EEF8-4184-A64D-5D9B01B81C9F}"/>
              </a:ext>
            </a:extLst>
          </p:cNvPr>
          <p:cNvSpPr/>
          <p:nvPr/>
        </p:nvSpPr>
        <p:spPr>
          <a:xfrm>
            <a:off x="1714891" y="4888095"/>
            <a:ext cx="657228" cy="60155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B741A3-B9D2-44D6-867C-AC232012C243}"/>
              </a:ext>
            </a:extLst>
          </p:cNvPr>
          <p:cNvSpPr txBox="1"/>
          <p:nvPr/>
        </p:nvSpPr>
        <p:spPr>
          <a:xfrm>
            <a:off x="2608578" y="4985574"/>
            <a:ext cx="237517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Backing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503030B-C2D8-4CEF-9F53-B0E8C78E2909}"/>
              </a:ext>
            </a:extLst>
          </p:cNvPr>
          <p:cNvGrpSpPr/>
          <p:nvPr/>
        </p:nvGrpSpPr>
        <p:grpSpPr>
          <a:xfrm>
            <a:off x="1951350" y="5074548"/>
            <a:ext cx="185335" cy="260977"/>
            <a:chOff x="1525588" y="2489200"/>
            <a:chExt cx="185737" cy="285750"/>
          </a:xfrm>
          <a:solidFill>
            <a:srgbClr val="8A2387"/>
          </a:solidFill>
        </p:grpSpPr>
        <p:sp>
          <p:nvSpPr>
            <p:cNvPr id="59" name="Freeform 196">
              <a:extLst>
                <a:ext uri="{FF2B5EF4-FFF2-40B4-BE49-F238E27FC236}">
                  <a16:creationId xmlns:a16="http://schemas.microsoft.com/office/drawing/2014/main" id="{A9ED5FE4-B6A8-44E9-A5EB-360AB78B7D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9400" y="2489200"/>
              <a:ext cx="95250" cy="95250"/>
            </a:xfrm>
            <a:custGeom>
              <a:avLst/>
              <a:gdLst>
                <a:gd name="T0" fmla="*/ 175 w 301"/>
                <a:gd name="T1" fmla="*/ 33 h 301"/>
                <a:gd name="T2" fmla="*/ 208 w 301"/>
                <a:gd name="T3" fmla="*/ 45 h 301"/>
                <a:gd name="T4" fmla="*/ 236 w 301"/>
                <a:gd name="T5" fmla="*/ 65 h 301"/>
                <a:gd name="T6" fmla="*/ 256 w 301"/>
                <a:gd name="T7" fmla="*/ 93 h 301"/>
                <a:gd name="T8" fmla="*/ 268 w 301"/>
                <a:gd name="T9" fmla="*/ 126 h 301"/>
                <a:gd name="T10" fmla="*/ 270 w 301"/>
                <a:gd name="T11" fmla="*/ 163 h 301"/>
                <a:gd name="T12" fmla="*/ 262 w 301"/>
                <a:gd name="T13" fmla="*/ 197 h 301"/>
                <a:gd name="T14" fmla="*/ 243 w 301"/>
                <a:gd name="T15" fmla="*/ 227 h 301"/>
                <a:gd name="T16" fmla="*/ 218 w 301"/>
                <a:gd name="T17" fmla="*/ 251 h 301"/>
                <a:gd name="T18" fmla="*/ 186 w 301"/>
                <a:gd name="T19" fmla="*/ 266 h 301"/>
                <a:gd name="T20" fmla="*/ 150 w 301"/>
                <a:gd name="T21" fmla="*/ 271 h 301"/>
                <a:gd name="T22" fmla="*/ 115 w 301"/>
                <a:gd name="T23" fmla="*/ 266 h 301"/>
                <a:gd name="T24" fmla="*/ 84 w 301"/>
                <a:gd name="T25" fmla="*/ 251 h 301"/>
                <a:gd name="T26" fmla="*/ 58 w 301"/>
                <a:gd name="T27" fmla="*/ 227 h 301"/>
                <a:gd name="T28" fmla="*/ 40 w 301"/>
                <a:gd name="T29" fmla="*/ 197 h 301"/>
                <a:gd name="T30" fmla="*/ 31 w 301"/>
                <a:gd name="T31" fmla="*/ 163 h 301"/>
                <a:gd name="T32" fmla="*/ 32 w 301"/>
                <a:gd name="T33" fmla="*/ 126 h 301"/>
                <a:gd name="T34" fmla="*/ 45 w 301"/>
                <a:gd name="T35" fmla="*/ 93 h 301"/>
                <a:gd name="T36" fmla="*/ 65 w 301"/>
                <a:gd name="T37" fmla="*/ 65 h 301"/>
                <a:gd name="T38" fmla="*/ 93 w 301"/>
                <a:gd name="T39" fmla="*/ 45 h 301"/>
                <a:gd name="T40" fmla="*/ 126 w 301"/>
                <a:gd name="T41" fmla="*/ 33 h 301"/>
                <a:gd name="T42" fmla="*/ 150 w 301"/>
                <a:gd name="T43" fmla="*/ 301 h 301"/>
                <a:gd name="T44" fmla="*/ 195 w 301"/>
                <a:gd name="T45" fmla="*/ 295 h 301"/>
                <a:gd name="T46" fmla="*/ 235 w 301"/>
                <a:gd name="T47" fmla="*/ 275 h 301"/>
                <a:gd name="T48" fmla="*/ 266 w 301"/>
                <a:gd name="T49" fmla="*/ 246 h 301"/>
                <a:gd name="T50" fmla="*/ 289 w 301"/>
                <a:gd name="T51" fmla="*/ 209 h 301"/>
                <a:gd name="T52" fmla="*/ 300 w 301"/>
                <a:gd name="T53" fmla="*/ 166 h 301"/>
                <a:gd name="T54" fmla="*/ 298 w 301"/>
                <a:gd name="T55" fmla="*/ 120 h 301"/>
                <a:gd name="T56" fmla="*/ 283 w 301"/>
                <a:gd name="T57" fmla="*/ 79 h 301"/>
                <a:gd name="T58" fmla="*/ 256 w 301"/>
                <a:gd name="T59" fmla="*/ 44 h 301"/>
                <a:gd name="T60" fmla="*/ 222 w 301"/>
                <a:gd name="T61" fmla="*/ 18 h 301"/>
                <a:gd name="T62" fmla="*/ 181 w 301"/>
                <a:gd name="T63" fmla="*/ 3 h 301"/>
                <a:gd name="T64" fmla="*/ 135 w 301"/>
                <a:gd name="T65" fmla="*/ 1 h 301"/>
                <a:gd name="T66" fmla="*/ 92 w 301"/>
                <a:gd name="T67" fmla="*/ 12 h 301"/>
                <a:gd name="T68" fmla="*/ 55 w 301"/>
                <a:gd name="T69" fmla="*/ 34 h 301"/>
                <a:gd name="T70" fmla="*/ 26 w 301"/>
                <a:gd name="T71" fmla="*/ 66 h 301"/>
                <a:gd name="T72" fmla="*/ 6 w 301"/>
                <a:gd name="T73" fmla="*/ 106 h 301"/>
                <a:gd name="T74" fmla="*/ 0 w 301"/>
                <a:gd name="T75" fmla="*/ 151 h 301"/>
                <a:gd name="T76" fmla="*/ 6 w 301"/>
                <a:gd name="T77" fmla="*/ 195 h 301"/>
                <a:gd name="T78" fmla="*/ 26 w 301"/>
                <a:gd name="T79" fmla="*/ 235 h 301"/>
                <a:gd name="T80" fmla="*/ 55 w 301"/>
                <a:gd name="T81" fmla="*/ 267 h 301"/>
                <a:gd name="T82" fmla="*/ 92 w 301"/>
                <a:gd name="T83" fmla="*/ 289 h 301"/>
                <a:gd name="T84" fmla="*/ 135 w 301"/>
                <a:gd name="T8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301">
                  <a:moveTo>
                    <a:pt x="150" y="30"/>
                  </a:moveTo>
                  <a:lnTo>
                    <a:pt x="163" y="31"/>
                  </a:lnTo>
                  <a:lnTo>
                    <a:pt x="175" y="33"/>
                  </a:lnTo>
                  <a:lnTo>
                    <a:pt x="186" y="35"/>
                  </a:lnTo>
                  <a:lnTo>
                    <a:pt x="197" y="40"/>
                  </a:lnTo>
                  <a:lnTo>
                    <a:pt x="208" y="45"/>
                  </a:lnTo>
                  <a:lnTo>
                    <a:pt x="218" y="51"/>
                  </a:lnTo>
                  <a:lnTo>
                    <a:pt x="227" y="58"/>
                  </a:lnTo>
                  <a:lnTo>
                    <a:pt x="236" y="65"/>
                  </a:lnTo>
                  <a:lnTo>
                    <a:pt x="243" y="74"/>
                  </a:lnTo>
                  <a:lnTo>
                    <a:pt x="250" y="83"/>
                  </a:lnTo>
                  <a:lnTo>
                    <a:pt x="256" y="93"/>
                  </a:lnTo>
                  <a:lnTo>
                    <a:pt x="262" y="104"/>
                  </a:lnTo>
                  <a:lnTo>
                    <a:pt x="265" y="115"/>
                  </a:lnTo>
                  <a:lnTo>
                    <a:pt x="268" y="126"/>
                  </a:lnTo>
                  <a:lnTo>
                    <a:pt x="270" y="138"/>
                  </a:lnTo>
                  <a:lnTo>
                    <a:pt x="270" y="151"/>
                  </a:lnTo>
                  <a:lnTo>
                    <a:pt x="270" y="163"/>
                  </a:lnTo>
                  <a:lnTo>
                    <a:pt x="268" y="175"/>
                  </a:lnTo>
                  <a:lnTo>
                    <a:pt x="265" y="186"/>
                  </a:lnTo>
                  <a:lnTo>
                    <a:pt x="262" y="197"/>
                  </a:lnTo>
                  <a:lnTo>
                    <a:pt x="256" y="208"/>
                  </a:lnTo>
                  <a:lnTo>
                    <a:pt x="250" y="217"/>
                  </a:lnTo>
                  <a:lnTo>
                    <a:pt x="243" y="227"/>
                  </a:lnTo>
                  <a:lnTo>
                    <a:pt x="236" y="236"/>
                  </a:lnTo>
                  <a:lnTo>
                    <a:pt x="227" y="243"/>
                  </a:lnTo>
                  <a:lnTo>
                    <a:pt x="218" y="251"/>
                  </a:lnTo>
                  <a:lnTo>
                    <a:pt x="208" y="256"/>
                  </a:lnTo>
                  <a:lnTo>
                    <a:pt x="197" y="261"/>
                  </a:lnTo>
                  <a:lnTo>
                    <a:pt x="186" y="266"/>
                  </a:lnTo>
                  <a:lnTo>
                    <a:pt x="175" y="269"/>
                  </a:lnTo>
                  <a:lnTo>
                    <a:pt x="163" y="270"/>
                  </a:lnTo>
                  <a:lnTo>
                    <a:pt x="150" y="271"/>
                  </a:lnTo>
                  <a:lnTo>
                    <a:pt x="138" y="270"/>
                  </a:lnTo>
                  <a:lnTo>
                    <a:pt x="126" y="269"/>
                  </a:lnTo>
                  <a:lnTo>
                    <a:pt x="115" y="266"/>
                  </a:lnTo>
                  <a:lnTo>
                    <a:pt x="104" y="261"/>
                  </a:lnTo>
                  <a:lnTo>
                    <a:pt x="93" y="256"/>
                  </a:lnTo>
                  <a:lnTo>
                    <a:pt x="84" y="251"/>
                  </a:lnTo>
                  <a:lnTo>
                    <a:pt x="74" y="243"/>
                  </a:lnTo>
                  <a:lnTo>
                    <a:pt x="65" y="236"/>
                  </a:lnTo>
                  <a:lnTo>
                    <a:pt x="58" y="227"/>
                  </a:lnTo>
                  <a:lnTo>
                    <a:pt x="50" y="217"/>
                  </a:lnTo>
                  <a:lnTo>
                    <a:pt x="45" y="208"/>
                  </a:lnTo>
                  <a:lnTo>
                    <a:pt x="40" y="197"/>
                  </a:lnTo>
                  <a:lnTo>
                    <a:pt x="35" y="186"/>
                  </a:lnTo>
                  <a:lnTo>
                    <a:pt x="32" y="175"/>
                  </a:lnTo>
                  <a:lnTo>
                    <a:pt x="31" y="163"/>
                  </a:lnTo>
                  <a:lnTo>
                    <a:pt x="30" y="151"/>
                  </a:lnTo>
                  <a:lnTo>
                    <a:pt x="31" y="138"/>
                  </a:lnTo>
                  <a:lnTo>
                    <a:pt x="32" y="126"/>
                  </a:lnTo>
                  <a:lnTo>
                    <a:pt x="35" y="115"/>
                  </a:lnTo>
                  <a:lnTo>
                    <a:pt x="40" y="104"/>
                  </a:lnTo>
                  <a:lnTo>
                    <a:pt x="45" y="93"/>
                  </a:lnTo>
                  <a:lnTo>
                    <a:pt x="50" y="83"/>
                  </a:lnTo>
                  <a:lnTo>
                    <a:pt x="58" y="74"/>
                  </a:lnTo>
                  <a:lnTo>
                    <a:pt x="65" y="65"/>
                  </a:lnTo>
                  <a:lnTo>
                    <a:pt x="74" y="58"/>
                  </a:lnTo>
                  <a:lnTo>
                    <a:pt x="84" y="51"/>
                  </a:lnTo>
                  <a:lnTo>
                    <a:pt x="93" y="45"/>
                  </a:lnTo>
                  <a:lnTo>
                    <a:pt x="104" y="40"/>
                  </a:lnTo>
                  <a:lnTo>
                    <a:pt x="115" y="35"/>
                  </a:lnTo>
                  <a:lnTo>
                    <a:pt x="126" y="33"/>
                  </a:lnTo>
                  <a:lnTo>
                    <a:pt x="138" y="31"/>
                  </a:lnTo>
                  <a:lnTo>
                    <a:pt x="150" y="30"/>
                  </a:lnTo>
                  <a:close/>
                  <a:moveTo>
                    <a:pt x="150" y="301"/>
                  </a:moveTo>
                  <a:lnTo>
                    <a:pt x="166" y="300"/>
                  </a:lnTo>
                  <a:lnTo>
                    <a:pt x="181" y="298"/>
                  </a:lnTo>
                  <a:lnTo>
                    <a:pt x="195" y="295"/>
                  </a:lnTo>
                  <a:lnTo>
                    <a:pt x="209" y="289"/>
                  </a:lnTo>
                  <a:lnTo>
                    <a:pt x="222" y="283"/>
                  </a:lnTo>
                  <a:lnTo>
                    <a:pt x="235" y="275"/>
                  </a:lnTo>
                  <a:lnTo>
                    <a:pt x="245" y="267"/>
                  </a:lnTo>
                  <a:lnTo>
                    <a:pt x="256" y="257"/>
                  </a:lnTo>
                  <a:lnTo>
                    <a:pt x="266" y="246"/>
                  </a:lnTo>
                  <a:lnTo>
                    <a:pt x="275" y="235"/>
                  </a:lnTo>
                  <a:lnTo>
                    <a:pt x="283" y="222"/>
                  </a:lnTo>
                  <a:lnTo>
                    <a:pt x="289" y="209"/>
                  </a:lnTo>
                  <a:lnTo>
                    <a:pt x="294" y="195"/>
                  </a:lnTo>
                  <a:lnTo>
                    <a:pt x="298" y="181"/>
                  </a:lnTo>
                  <a:lnTo>
                    <a:pt x="300" y="166"/>
                  </a:lnTo>
                  <a:lnTo>
                    <a:pt x="301" y="151"/>
                  </a:lnTo>
                  <a:lnTo>
                    <a:pt x="300" y="135"/>
                  </a:lnTo>
                  <a:lnTo>
                    <a:pt x="298" y="120"/>
                  </a:lnTo>
                  <a:lnTo>
                    <a:pt x="294" y="106"/>
                  </a:lnTo>
                  <a:lnTo>
                    <a:pt x="289" y="92"/>
                  </a:lnTo>
                  <a:lnTo>
                    <a:pt x="283" y="79"/>
                  </a:lnTo>
                  <a:lnTo>
                    <a:pt x="275" y="66"/>
                  </a:lnTo>
                  <a:lnTo>
                    <a:pt x="266" y="55"/>
                  </a:lnTo>
                  <a:lnTo>
                    <a:pt x="256" y="44"/>
                  </a:lnTo>
                  <a:lnTo>
                    <a:pt x="245" y="34"/>
                  </a:lnTo>
                  <a:lnTo>
                    <a:pt x="235" y="26"/>
                  </a:lnTo>
                  <a:lnTo>
                    <a:pt x="222" y="18"/>
                  </a:lnTo>
                  <a:lnTo>
                    <a:pt x="209" y="12"/>
                  </a:lnTo>
                  <a:lnTo>
                    <a:pt x="195" y="7"/>
                  </a:lnTo>
                  <a:lnTo>
                    <a:pt x="181" y="3"/>
                  </a:lnTo>
                  <a:lnTo>
                    <a:pt x="166" y="1"/>
                  </a:lnTo>
                  <a:lnTo>
                    <a:pt x="150" y="0"/>
                  </a:lnTo>
                  <a:lnTo>
                    <a:pt x="135" y="1"/>
                  </a:lnTo>
                  <a:lnTo>
                    <a:pt x="120" y="3"/>
                  </a:lnTo>
                  <a:lnTo>
                    <a:pt x="106" y="7"/>
                  </a:lnTo>
                  <a:lnTo>
                    <a:pt x="92" y="12"/>
                  </a:lnTo>
                  <a:lnTo>
                    <a:pt x="78" y="18"/>
                  </a:lnTo>
                  <a:lnTo>
                    <a:pt x="66" y="26"/>
                  </a:lnTo>
                  <a:lnTo>
                    <a:pt x="55" y="34"/>
                  </a:lnTo>
                  <a:lnTo>
                    <a:pt x="44" y="44"/>
                  </a:lnTo>
                  <a:lnTo>
                    <a:pt x="34" y="55"/>
                  </a:lnTo>
                  <a:lnTo>
                    <a:pt x="26" y="66"/>
                  </a:lnTo>
                  <a:lnTo>
                    <a:pt x="18" y="79"/>
                  </a:lnTo>
                  <a:lnTo>
                    <a:pt x="12" y="92"/>
                  </a:lnTo>
                  <a:lnTo>
                    <a:pt x="6" y="106"/>
                  </a:lnTo>
                  <a:lnTo>
                    <a:pt x="3" y="120"/>
                  </a:lnTo>
                  <a:lnTo>
                    <a:pt x="1" y="135"/>
                  </a:lnTo>
                  <a:lnTo>
                    <a:pt x="0" y="151"/>
                  </a:lnTo>
                  <a:lnTo>
                    <a:pt x="1" y="166"/>
                  </a:lnTo>
                  <a:lnTo>
                    <a:pt x="3" y="181"/>
                  </a:lnTo>
                  <a:lnTo>
                    <a:pt x="6" y="195"/>
                  </a:lnTo>
                  <a:lnTo>
                    <a:pt x="12" y="209"/>
                  </a:lnTo>
                  <a:lnTo>
                    <a:pt x="18" y="222"/>
                  </a:lnTo>
                  <a:lnTo>
                    <a:pt x="26" y="235"/>
                  </a:lnTo>
                  <a:lnTo>
                    <a:pt x="34" y="246"/>
                  </a:lnTo>
                  <a:lnTo>
                    <a:pt x="44" y="257"/>
                  </a:lnTo>
                  <a:lnTo>
                    <a:pt x="55" y="267"/>
                  </a:lnTo>
                  <a:lnTo>
                    <a:pt x="66" y="275"/>
                  </a:lnTo>
                  <a:lnTo>
                    <a:pt x="78" y="283"/>
                  </a:lnTo>
                  <a:lnTo>
                    <a:pt x="92" y="289"/>
                  </a:lnTo>
                  <a:lnTo>
                    <a:pt x="106" y="295"/>
                  </a:lnTo>
                  <a:lnTo>
                    <a:pt x="120" y="298"/>
                  </a:lnTo>
                  <a:lnTo>
                    <a:pt x="135" y="300"/>
                  </a:lnTo>
                  <a:lnTo>
                    <a:pt x="150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7">
              <a:extLst>
                <a:ext uri="{FF2B5EF4-FFF2-40B4-BE49-F238E27FC236}">
                  <a16:creationId xmlns:a16="http://schemas.microsoft.com/office/drawing/2014/main" id="{D22DE34A-642B-40C0-9ABC-60D763E0F7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5588" y="2593975"/>
              <a:ext cx="142875" cy="180975"/>
            </a:xfrm>
            <a:custGeom>
              <a:avLst/>
              <a:gdLst>
                <a:gd name="T0" fmla="*/ 285 w 451"/>
                <a:gd name="T1" fmla="*/ 307 h 572"/>
                <a:gd name="T2" fmla="*/ 165 w 451"/>
                <a:gd name="T3" fmla="*/ 542 h 572"/>
                <a:gd name="T4" fmla="*/ 157 w 451"/>
                <a:gd name="T5" fmla="*/ 302 h 572"/>
                <a:gd name="T6" fmla="*/ 136 w 451"/>
                <a:gd name="T7" fmla="*/ 287 h 572"/>
                <a:gd name="T8" fmla="*/ 115 w 451"/>
                <a:gd name="T9" fmla="*/ 267 h 572"/>
                <a:gd name="T10" fmla="*/ 93 w 451"/>
                <a:gd name="T11" fmla="*/ 241 h 572"/>
                <a:gd name="T12" fmla="*/ 74 w 451"/>
                <a:gd name="T13" fmla="*/ 210 h 572"/>
                <a:gd name="T14" fmla="*/ 57 w 451"/>
                <a:gd name="T15" fmla="*/ 174 h 572"/>
                <a:gd name="T16" fmla="*/ 44 w 451"/>
                <a:gd name="T17" fmla="*/ 131 h 572"/>
                <a:gd name="T18" fmla="*/ 34 w 451"/>
                <a:gd name="T19" fmla="*/ 84 h 572"/>
                <a:gd name="T20" fmla="*/ 30 w 451"/>
                <a:gd name="T21" fmla="*/ 30 h 572"/>
                <a:gd name="T22" fmla="*/ 170 w 451"/>
                <a:gd name="T23" fmla="*/ 252 h 572"/>
                <a:gd name="T24" fmla="*/ 171 w 451"/>
                <a:gd name="T25" fmla="*/ 259 h 572"/>
                <a:gd name="T26" fmla="*/ 175 w 451"/>
                <a:gd name="T27" fmla="*/ 264 h 572"/>
                <a:gd name="T28" fmla="*/ 215 w 451"/>
                <a:gd name="T29" fmla="*/ 304 h 572"/>
                <a:gd name="T30" fmla="*/ 221 w 451"/>
                <a:gd name="T31" fmla="*/ 306 h 572"/>
                <a:gd name="T32" fmla="*/ 226 w 451"/>
                <a:gd name="T33" fmla="*/ 306 h 572"/>
                <a:gd name="T34" fmla="*/ 231 w 451"/>
                <a:gd name="T35" fmla="*/ 304 h 572"/>
                <a:gd name="T36" fmla="*/ 272 w 451"/>
                <a:gd name="T37" fmla="*/ 264 h 572"/>
                <a:gd name="T38" fmla="*/ 275 w 451"/>
                <a:gd name="T39" fmla="*/ 259 h 572"/>
                <a:gd name="T40" fmla="*/ 276 w 451"/>
                <a:gd name="T41" fmla="*/ 252 h 572"/>
                <a:gd name="T42" fmla="*/ 420 w 451"/>
                <a:gd name="T43" fmla="*/ 30 h 572"/>
                <a:gd name="T44" fmla="*/ 416 w 451"/>
                <a:gd name="T45" fmla="*/ 84 h 572"/>
                <a:gd name="T46" fmla="*/ 407 w 451"/>
                <a:gd name="T47" fmla="*/ 131 h 572"/>
                <a:gd name="T48" fmla="*/ 393 w 451"/>
                <a:gd name="T49" fmla="*/ 174 h 572"/>
                <a:gd name="T50" fmla="*/ 376 w 451"/>
                <a:gd name="T51" fmla="*/ 210 h 572"/>
                <a:gd name="T52" fmla="*/ 357 w 451"/>
                <a:gd name="T53" fmla="*/ 241 h 572"/>
                <a:gd name="T54" fmla="*/ 337 w 451"/>
                <a:gd name="T55" fmla="*/ 267 h 572"/>
                <a:gd name="T56" fmla="*/ 315 w 451"/>
                <a:gd name="T57" fmla="*/ 287 h 572"/>
                <a:gd name="T58" fmla="*/ 293 w 451"/>
                <a:gd name="T59" fmla="*/ 302 h 572"/>
                <a:gd name="T60" fmla="*/ 223 w 451"/>
                <a:gd name="T61" fmla="*/ 269 h 572"/>
                <a:gd name="T62" fmla="*/ 219 w 451"/>
                <a:gd name="T63" fmla="*/ 30 h 572"/>
                <a:gd name="T64" fmla="*/ 245 w 451"/>
                <a:gd name="T65" fmla="*/ 248 h 572"/>
                <a:gd name="T66" fmla="*/ 0 w 451"/>
                <a:gd name="T67" fmla="*/ 0 h 572"/>
                <a:gd name="T68" fmla="*/ 1 w 451"/>
                <a:gd name="T69" fmla="*/ 45 h 572"/>
                <a:gd name="T70" fmla="*/ 6 w 451"/>
                <a:gd name="T71" fmla="*/ 101 h 572"/>
                <a:gd name="T72" fmla="*/ 18 w 451"/>
                <a:gd name="T73" fmla="*/ 151 h 572"/>
                <a:gd name="T74" fmla="*/ 34 w 451"/>
                <a:gd name="T75" fmla="*/ 196 h 572"/>
                <a:gd name="T76" fmla="*/ 53 w 451"/>
                <a:gd name="T77" fmla="*/ 235 h 572"/>
                <a:gd name="T78" fmla="*/ 75 w 451"/>
                <a:gd name="T79" fmla="*/ 268 h 572"/>
                <a:gd name="T80" fmla="*/ 99 w 451"/>
                <a:gd name="T81" fmla="*/ 295 h 572"/>
                <a:gd name="T82" fmla="*/ 123 w 451"/>
                <a:gd name="T83" fmla="*/ 316 h 572"/>
                <a:gd name="T84" fmla="*/ 135 w 451"/>
                <a:gd name="T85" fmla="*/ 572 h 572"/>
                <a:gd name="T86" fmla="*/ 315 w 451"/>
                <a:gd name="T87" fmla="*/ 324 h 572"/>
                <a:gd name="T88" fmla="*/ 340 w 451"/>
                <a:gd name="T89" fmla="*/ 306 h 572"/>
                <a:gd name="T90" fmla="*/ 363 w 451"/>
                <a:gd name="T91" fmla="*/ 282 h 572"/>
                <a:gd name="T92" fmla="*/ 387 w 451"/>
                <a:gd name="T93" fmla="*/ 252 h 572"/>
                <a:gd name="T94" fmla="*/ 407 w 451"/>
                <a:gd name="T95" fmla="*/ 217 h 572"/>
                <a:gd name="T96" fmla="*/ 426 w 451"/>
                <a:gd name="T97" fmla="*/ 175 h 572"/>
                <a:gd name="T98" fmla="*/ 438 w 451"/>
                <a:gd name="T99" fmla="*/ 128 h 572"/>
                <a:gd name="T100" fmla="*/ 448 w 451"/>
                <a:gd name="T101" fmla="*/ 74 h 572"/>
                <a:gd name="T102" fmla="*/ 451 w 451"/>
                <a:gd name="T103" fmla="*/ 15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1" h="572">
                  <a:moveTo>
                    <a:pt x="293" y="302"/>
                  </a:moveTo>
                  <a:lnTo>
                    <a:pt x="285" y="307"/>
                  </a:lnTo>
                  <a:lnTo>
                    <a:pt x="285" y="542"/>
                  </a:lnTo>
                  <a:lnTo>
                    <a:pt x="165" y="542"/>
                  </a:lnTo>
                  <a:lnTo>
                    <a:pt x="165" y="307"/>
                  </a:lnTo>
                  <a:lnTo>
                    <a:pt x="157" y="302"/>
                  </a:lnTo>
                  <a:lnTo>
                    <a:pt x="147" y="296"/>
                  </a:lnTo>
                  <a:lnTo>
                    <a:pt x="136" y="287"/>
                  </a:lnTo>
                  <a:lnTo>
                    <a:pt x="125" y="279"/>
                  </a:lnTo>
                  <a:lnTo>
                    <a:pt x="115" y="267"/>
                  </a:lnTo>
                  <a:lnTo>
                    <a:pt x="104" y="255"/>
                  </a:lnTo>
                  <a:lnTo>
                    <a:pt x="93" y="241"/>
                  </a:lnTo>
                  <a:lnTo>
                    <a:pt x="83" y="226"/>
                  </a:lnTo>
                  <a:lnTo>
                    <a:pt x="74" y="210"/>
                  </a:lnTo>
                  <a:lnTo>
                    <a:pt x="65" y="193"/>
                  </a:lnTo>
                  <a:lnTo>
                    <a:pt x="57" y="174"/>
                  </a:lnTo>
                  <a:lnTo>
                    <a:pt x="50" y="153"/>
                  </a:lnTo>
                  <a:lnTo>
                    <a:pt x="44" y="131"/>
                  </a:lnTo>
                  <a:lnTo>
                    <a:pt x="38" y="108"/>
                  </a:lnTo>
                  <a:lnTo>
                    <a:pt x="34" y="84"/>
                  </a:lnTo>
                  <a:lnTo>
                    <a:pt x="32" y="58"/>
                  </a:lnTo>
                  <a:lnTo>
                    <a:pt x="30" y="30"/>
                  </a:lnTo>
                  <a:lnTo>
                    <a:pt x="189" y="30"/>
                  </a:lnTo>
                  <a:lnTo>
                    <a:pt x="170" y="252"/>
                  </a:lnTo>
                  <a:lnTo>
                    <a:pt x="170" y="255"/>
                  </a:lnTo>
                  <a:lnTo>
                    <a:pt x="171" y="259"/>
                  </a:lnTo>
                  <a:lnTo>
                    <a:pt x="172" y="261"/>
                  </a:lnTo>
                  <a:lnTo>
                    <a:pt x="175" y="264"/>
                  </a:lnTo>
                  <a:lnTo>
                    <a:pt x="213" y="301"/>
                  </a:lnTo>
                  <a:lnTo>
                    <a:pt x="215" y="304"/>
                  </a:lnTo>
                  <a:lnTo>
                    <a:pt x="218" y="305"/>
                  </a:lnTo>
                  <a:lnTo>
                    <a:pt x="221" y="306"/>
                  </a:lnTo>
                  <a:lnTo>
                    <a:pt x="223" y="306"/>
                  </a:lnTo>
                  <a:lnTo>
                    <a:pt x="226" y="306"/>
                  </a:lnTo>
                  <a:lnTo>
                    <a:pt x="229" y="305"/>
                  </a:lnTo>
                  <a:lnTo>
                    <a:pt x="231" y="304"/>
                  </a:lnTo>
                  <a:lnTo>
                    <a:pt x="234" y="301"/>
                  </a:lnTo>
                  <a:lnTo>
                    <a:pt x="272" y="264"/>
                  </a:lnTo>
                  <a:lnTo>
                    <a:pt x="274" y="261"/>
                  </a:lnTo>
                  <a:lnTo>
                    <a:pt x="275" y="259"/>
                  </a:lnTo>
                  <a:lnTo>
                    <a:pt x="276" y="255"/>
                  </a:lnTo>
                  <a:lnTo>
                    <a:pt x="276" y="252"/>
                  </a:lnTo>
                  <a:lnTo>
                    <a:pt x="258" y="30"/>
                  </a:lnTo>
                  <a:lnTo>
                    <a:pt x="420" y="30"/>
                  </a:lnTo>
                  <a:lnTo>
                    <a:pt x="419" y="58"/>
                  </a:lnTo>
                  <a:lnTo>
                    <a:pt x="416" y="84"/>
                  </a:lnTo>
                  <a:lnTo>
                    <a:pt x="413" y="108"/>
                  </a:lnTo>
                  <a:lnTo>
                    <a:pt x="407" y="131"/>
                  </a:lnTo>
                  <a:lnTo>
                    <a:pt x="401" y="153"/>
                  </a:lnTo>
                  <a:lnTo>
                    <a:pt x="393" y="174"/>
                  </a:lnTo>
                  <a:lnTo>
                    <a:pt x="386" y="193"/>
                  </a:lnTo>
                  <a:lnTo>
                    <a:pt x="376" y="210"/>
                  </a:lnTo>
                  <a:lnTo>
                    <a:pt x="368" y="226"/>
                  </a:lnTo>
                  <a:lnTo>
                    <a:pt x="357" y="241"/>
                  </a:lnTo>
                  <a:lnTo>
                    <a:pt x="347" y="255"/>
                  </a:lnTo>
                  <a:lnTo>
                    <a:pt x="337" y="267"/>
                  </a:lnTo>
                  <a:lnTo>
                    <a:pt x="326" y="279"/>
                  </a:lnTo>
                  <a:lnTo>
                    <a:pt x="315" y="287"/>
                  </a:lnTo>
                  <a:lnTo>
                    <a:pt x="304" y="296"/>
                  </a:lnTo>
                  <a:lnTo>
                    <a:pt x="293" y="302"/>
                  </a:lnTo>
                  <a:close/>
                  <a:moveTo>
                    <a:pt x="245" y="248"/>
                  </a:moveTo>
                  <a:lnTo>
                    <a:pt x="223" y="269"/>
                  </a:lnTo>
                  <a:lnTo>
                    <a:pt x="201" y="248"/>
                  </a:lnTo>
                  <a:lnTo>
                    <a:pt x="219" y="30"/>
                  </a:lnTo>
                  <a:lnTo>
                    <a:pt x="228" y="30"/>
                  </a:lnTo>
                  <a:lnTo>
                    <a:pt x="245" y="248"/>
                  </a:lnTo>
                  <a:close/>
                  <a:moveTo>
                    <a:pt x="451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" y="45"/>
                  </a:lnTo>
                  <a:lnTo>
                    <a:pt x="3" y="74"/>
                  </a:lnTo>
                  <a:lnTo>
                    <a:pt x="6" y="101"/>
                  </a:lnTo>
                  <a:lnTo>
                    <a:pt x="12" y="128"/>
                  </a:lnTo>
                  <a:lnTo>
                    <a:pt x="18" y="151"/>
                  </a:lnTo>
                  <a:lnTo>
                    <a:pt x="26" y="175"/>
                  </a:lnTo>
                  <a:lnTo>
                    <a:pt x="34" y="196"/>
                  </a:lnTo>
                  <a:lnTo>
                    <a:pt x="44" y="216"/>
                  </a:lnTo>
                  <a:lnTo>
                    <a:pt x="53" y="235"/>
                  </a:lnTo>
                  <a:lnTo>
                    <a:pt x="64" y="252"/>
                  </a:lnTo>
                  <a:lnTo>
                    <a:pt x="75" y="268"/>
                  </a:lnTo>
                  <a:lnTo>
                    <a:pt x="87" y="282"/>
                  </a:lnTo>
                  <a:lnTo>
                    <a:pt x="99" y="295"/>
                  </a:lnTo>
                  <a:lnTo>
                    <a:pt x="111" y="306"/>
                  </a:lnTo>
                  <a:lnTo>
                    <a:pt x="123" y="316"/>
                  </a:lnTo>
                  <a:lnTo>
                    <a:pt x="135" y="324"/>
                  </a:lnTo>
                  <a:lnTo>
                    <a:pt x="135" y="572"/>
                  </a:lnTo>
                  <a:lnTo>
                    <a:pt x="315" y="572"/>
                  </a:lnTo>
                  <a:lnTo>
                    <a:pt x="315" y="324"/>
                  </a:lnTo>
                  <a:lnTo>
                    <a:pt x="328" y="315"/>
                  </a:lnTo>
                  <a:lnTo>
                    <a:pt x="340" y="306"/>
                  </a:lnTo>
                  <a:lnTo>
                    <a:pt x="352" y="295"/>
                  </a:lnTo>
                  <a:lnTo>
                    <a:pt x="363" y="282"/>
                  </a:lnTo>
                  <a:lnTo>
                    <a:pt x="375" y="267"/>
                  </a:lnTo>
                  <a:lnTo>
                    <a:pt x="387" y="252"/>
                  </a:lnTo>
                  <a:lnTo>
                    <a:pt x="398" y="235"/>
                  </a:lnTo>
                  <a:lnTo>
                    <a:pt x="407" y="217"/>
                  </a:lnTo>
                  <a:lnTo>
                    <a:pt x="417" y="196"/>
                  </a:lnTo>
                  <a:lnTo>
                    <a:pt x="426" y="175"/>
                  </a:lnTo>
                  <a:lnTo>
                    <a:pt x="432" y="151"/>
                  </a:lnTo>
                  <a:lnTo>
                    <a:pt x="438" y="128"/>
                  </a:lnTo>
                  <a:lnTo>
                    <a:pt x="444" y="101"/>
                  </a:lnTo>
                  <a:lnTo>
                    <a:pt x="448" y="74"/>
                  </a:lnTo>
                  <a:lnTo>
                    <a:pt x="450" y="45"/>
                  </a:lnTo>
                  <a:lnTo>
                    <a:pt x="451" y="15"/>
                  </a:lnTo>
                  <a:lnTo>
                    <a:pt x="4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98">
              <a:extLst>
                <a:ext uri="{FF2B5EF4-FFF2-40B4-BE49-F238E27FC236}">
                  <a16:creationId xmlns:a16="http://schemas.microsoft.com/office/drawing/2014/main" id="{0DAD2D4E-5C21-4FAB-80CE-D66E1B2417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3700" y="2670175"/>
              <a:ext cx="47625" cy="104775"/>
            </a:xfrm>
            <a:custGeom>
              <a:avLst/>
              <a:gdLst>
                <a:gd name="T0" fmla="*/ 120 w 150"/>
                <a:gd name="T1" fmla="*/ 302 h 332"/>
                <a:gd name="T2" fmla="*/ 30 w 150"/>
                <a:gd name="T3" fmla="*/ 302 h 332"/>
                <a:gd name="T4" fmla="*/ 30 w 150"/>
                <a:gd name="T5" fmla="*/ 60 h 332"/>
                <a:gd name="T6" fmla="*/ 120 w 150"/>
                <a:gd name="T7" fmla="*/ 60 h 332"/>
                <a:gd name="T8" fmla="*/ 120 w 150"/>
                <a:gd name="T9" fmla="*/ 302 h 332"/>
                <a:gd name="T10" fmla="*/ 90 w 150"/>
                <a:gd name="T11" fmla="*/ 30 h 332"/>
                <a:gd name="T12" fmla="*/ 90 w 150"/>
                <a:gd name="T13" fmla="*/ 0 h 332"/>
                <a:gd name="T14" fmla="*/ 60 w 150"/>
                <a:gd name="T15" fmla="*/ 0 h 332"/>
                <a:gd name="T16" fmla="*/ 60 w 150"/>
                <a:gd name="T17" fmla="*/ 30 h 332"/>
                <a:gd name="T18" fmla="*/ 0 w 150"/>
                <a:gd name="T19" fmla="*/ 30 h 332"/>
                <a:gd name="T20" fmla="*/ 0 w 150"/>
                <a:gd name="T21" fmla="*/ 332 h 332"/>
                <a:gd name="T22" fmla="*/ 150 w 150"/>
                <a:gd name="T23" fmla="*/ 332 h 332"/>
                <a:gd name="T24" fmla="*/ 150 w 150"/>
                <a:gd name="T25" fmla="*/ 30 h 332"/>
                <a:gd name="T26" fmla="*/ 90 w 150"/>
                <a:gd name="T27" fmla="*/ 3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332">
                  <a:moveTo>
                    <a:pt x="120" y="302"/>
                  </a:moveTo>
                  <a:lnTo>
                    <a:pt x="30" y="302"/>
                  </a:lnTo>
                  <a:lnTo>
                    <a:pt x="30" y="60"/>
                  </a:lnTo>
                  <a:lnTo>
                    <a:pt x="120" y="60"/>
                  </a:lnTo>
                  <a:lnTo>
                    <a:pt x="120" y="302"/>
                  </a:lnTo>
                  <a:close/>
                  <a:moveTo>
                    <a:pt x="90" y="30"/>
                  </a:moveTo>
                  <a:lnTo>
                    <a:pt x="90" y="0"/>
                  </a:lnTo>
                  <a:lnTo>
                    <a:pt x="60" y="0"/>
                  </a:lnTo>
                  <a:lnTo>
                    <a:pt x="60" y="30"/>
                  </a:lnTo>
                  <a:lnTo>
                    <a:pt x="0" y="30"/>
                  </a:lnTo>
                  <a:lnTo>
                    <a:pt x="0" y="332"/>
                  </a:lnTo>
                  <a:lnTo>
                    <a:pt x="150" y="332"/>
                  </a:lnTo>
                  <a:lnTo>
                    <a:pt x="150" y="30"/>
                  </a:lnTo>
                  <a:lnTo>
                    <a:pt x="9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173F8AD-7770-43DE-BC01-50453870B1C7}"/>
              </a:ext>
            </a:extLst>
          </p:cNvPr>
          <p:cNvGrpSpPr/>
          <p:nvPr/>
        </p:nvGrpSpPr>
        <p:grpSpPr>
          <a:xfrm>
            <a:off x="6961894" y="2431436"/>
            <a:ext cx="3728200" cy="905708"/>
            <a:chOff x="1447799" y="1176457"/>
            <a:chExt cx="3736288" cy="99168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3F814E7-673D-4DFF-B67B-F2C4E5461906}"/>
                </a:ext>
              </a:extLst>
            </p:cNvPr>
            <p:cNvSpPr/>
            <p:nvPr/>
          </p:nvSpPr>
          <p:spPr>
            <a:xfrm>
              <a:off x="1447799" y="1176457"/>
              <a:ext cx="3736288" cy="9916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D4E79D2-99D7-4CDB-9006-ACCC08CA5A24}"/>
                </a:ext>
              </a:extLst>
            </p:cNvPr>
            <p:cNvSpPr/>
            <p:nvPr/>
          </p:nvSpPr>
          <p:spPr>
            <a:xfrm>
              <a:off x="1546305" y="1272499"/>
              <a:ext cx="3539277" cy="799596"/>
            </a:xfrm>
            <a:prstGeom prst="roundRect">
              <a:avLst>
                <a:gd name="adj" fmla="val 50000"/>
              </a:avLst>
            </a:prstGeom>
            <a:solidFill>
              <a:srgbClr val="F2CEF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460CFC82-D469-4612-91FB-C76299C7481A}"/>
              </a:ext>
            </a:extLst>
          </p:cNvPr>
          <p:cNvSpPr/>
          <p:nvPr/>
        </p:nvSpPr>
        <p:spPr>
          <a:xfrm>
            <a:off x="7196145" y="2597948"/>
            <a:ext cx="657228" cy="60155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0573-9BC4-46DD-AA4E-0D4E95742150}"/>
              </a:ext>
            </a:extLst>
          </p:cNvPr>
          <p:cNvSpPr txBox="1"/>
          <p:nvPr/>
        </p:nvSpPr>
        <p:spPr>
          <a:xfrm>
            <a:off x="8089832" y="2695427"/>
            <a:ext cx="237517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Data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67CEFD1-A6C2-4E28-9F64-0B7869220BC7}"/>
              </a:ext>
            </a:extLst>
          </p:cNvPr>
          <p:cNvGrpSpPr/>
          <p:nvPr/>
        </p:nvGrpSpPr>
        <p:grpSpPr>
          <a:xfrm>
            <a:off x="7432604" y="2784401"/>
            <a:ext cx="185335" cy="260977"/>
            <a:chOff x="1525588" y="2489200"/>
            <a:chExt cx="185737" cy="285750"/>
          </a:xfrm>
          <a:solidFill>
            <a:srgbClr val="8A2387"/>
          </a:solidFill>
        </p:grpSpPr>
        <p:sp>
          <p:nvSpPr>
            <p:cNvPr id="68" name="Freeform 196">
              <a:extLst>
                <a:ext uri="{FF2B5EF4-FFF2-40B4-BE49-F238E27FC236}">
                  <a16:creationId xmlns:a16="http://schemas.microsoft.com/office/drawing/2014/main" id="{D00BEB71-43D9-4C5B-A98D-C244A6BCC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9400" y="2489200"/>
              <a:ext cx="95250" cy="95250"/>
            </a:xfrm>
            <a:custGeom>
              <a:avLst/>
              <a:gdLst>
                <a:gd name="T0" fmla="*/ 175 w 301"/>
                <a:gd name="T1" fmla="*/ 33 h 301"/>
                <a:gd name="T2" fmla="*/ 208 w 301"/>
                <a:gd name="T3" fmla="*/ 45 h 301"/>
                <a:gd name="T4" fmla="*/ 236 w 301"/>
                <a:gd name="T5" fmla="*/ 65 h 301"/>
                <a:gd name="T6" fmla="*/ 256 w 301"/>
                <a:gd name="T7" fmla="*/ 93 h 301"/>
                <a:gd name="T8" fmla="*/ 268 w 301"/>
                <a:gd name="T9" fmla="*/ 126 h 301"/>
                <a:gd name="T10" fmla="*/ 270 w 301"/>
                <a:gd name="T11" fmla="*/ 163 h 301"/>
                <a:gd name="T12" fmla="*/ 262 w 301"/>
                <a:gd name="T13" fmla="*/ 197 h 301"/>
                <a:gd name="T14" fmla="*/ 243 w 301"/>
                <a:gd name="T15" fmla="*/ 227 h 301"/>
                <a:gd name="T16" fmla="*/ 218 w 301"/>
                <a:gd name="T17" fmla="*/ 251 h 301"/>
                <a:gd name="T18" fmla="*/ 186 w 301"/>
                <a:gd name="T19" fmla="*/ 266 h 301"/>
                <a:gd name="T20" fmla="*/ 150 w 301"/>
                <a:gd name="T21" fmla="*/ 271 h 301"/>
                <a:gd name="T22" fmla="*/ 115 w 301"/>
                <a:gd name="T23" fmla="*/ 266 h 301"/>
                <a:gd name="T24" fmla="*/ 84 w 301"/>
                <a:gd name="T25" fmla="*/ 251 h 301"/>
                <a:gd name="T26" fmla="*/ 58 w 301"/>
                <a:gd name="T27" fmla="*/ 227 h 301"/>
                <a:gd name="T28" fmla="*/ 40 w 301"/>
                <a:gd name="T29" fmla="*/ 197 h 301"/>
                <a:gd name="T30" fmla="*/ 31 w 301"/>
                <a:gd name="T31" fmla="*/ 163 h 301"/>
                <a:gd name="T32" fmla="*/ 32 w 301"/>
                <a:gd name="T33" fmla="*/ 126 h 301"/>
                <a:gd name="T34" fmla="*/ 45 w 301"/>
                <a:gd name="T35" fmla="*/ 93 h 301"/>
                <a:gd name="T36" fmla="*/ 65 w 301"/>
                <a:gd name="T37" fmla="*/ 65 h 301"/>
                <a:gd name="T38" fmla="*/ 93 w 301"/>
                <a:gd name="T39" fmla="*/ 45 h 301"/>
                <a:gd name="T40" fmla="*/ 126 w 301"/>
                <a:gd name="T41" fmla="*/ 33 h 301"/>
                <a:gd name="T42" fmla="*/ 150 w 301"/>
                <a:gd name="T43" fmla="*/ 301 h 301"/>
                <a:gd name="T44" fmla="*/ 195 w 301"/>
                <a:gd name="T45" fmla="*/ 295 h 301"/>
                <a:gd name="T46" fmla="*/ 235 w 301"/>
                <a:gd name="T47" fmla="*/ 275 h 301"/>
                <a:gd name="T48" fmla="*/ 266 w 301"/>
                <a:gd name="T49" fmla="*/ 246 h 301"/>
                <a:gd name="T50" fmla="*/ 289 w 301"/>
                <a:gd name="T51" fmla="*/ 209 h 301"/>
                <a:gd name="T52" fmla="*/ 300 w 301"/>
                <a:gd name="T53" fmla="*/ 166 h 301"/>
                <a:gd name="T54" fmla="*/ 298 w 301"/>
                <a:gd name="T55" fmla="*/ 120 h 301"/>
                <a:gd name="T56" fmla="*/ 283 w 301"/>
                <a:gd name="T57" fmla="*/ 79 h 301"/>
                <a:gd name="T58" fmla="*/ 256 w 301"/>
                <a:gd name="T59" fmla="*/ 44 h 301"/>
                <a:gd name="T60" fmla="*/ 222 w 301"/>
                <a:gd name="T61" fmla="*/ 18 h 301"/>
                <a:gd name="T62" fmla="*/ 181 w 301"/>
                <a:gd name="T63" fmla="*/ 3 h 301"/>
                <a:gd name="T64" fmla="*/ 135 w 301"/>
                <a:gd name="T65" fmla="*/ 1 h 301"/>
                <a:gd name="T66" fmla="*/ 92 w 301"/>
                <a:gd name="T67" fmla="*/ 12 h 301"/>
                <a:gd name="T68" fmla="*/ 55 w 301"/>
                <a:gd name="T69" fmla="*/ 34 h 301"/>
                <a:gd name="T70" fmla="*/ 26 w 301"/>
                <a:gd name="T71" fmla="*/ 66 h 301"/>
                <a:gd name="T72" fmla="*/ 6 w 301"/>
                <a:gd name="T73" fmla="*/ 106 h 301"/>
                <a:gd name="T74" fmla="*/ 0 w 301"/>
                <a:gd name="T75" fmla="*/ 151 h 301"/>
                <a:gd name="T76" fmla="*/ 6 w 301"/>
                <a:gd name="T77" fmla="*/ 195 h 301"/>
                <a:gd name="T78" fmla="*/ 26 w 301"/>
                <a:gd name="T79" fmla="*/ 235 h 301"/>
                <a:gd name="T80" fmla="*/ 55 w 301"/>
                <a:gd name="T81" fmla="*/ 267 h 301"/>
                <a:gd name="T82" fmla="*/ 92 w 301"/>
                <a:gd name="T83" fmla="*/ 289 h 301"/>
                <a:gd name="T84" fmla="*/ 135 w 301"/>
                <a:gd name="T8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301">
                  <a:moveTo>
                    <a:pt x="150" y="30"/>
                  </a:moveTo>
                  <a:lnTo>
                    <a:pt x="163" y="31"/>
                  </a:lnTo>
                  <a:lnTo>
                    <a:pt x="175" y="33"/>
                  </a:lnTo>
                  <a:lnTo>
                    <a:pt x="186" y="35"/>
                  </a:lnTo>
                  <a:lnTo>
                    <a:pt x="197" y="40"/>
                  </a:lnTo>
                  <a:lnTo>
                    <a:pt x="208" y="45"/>
                  </a:lnTo>
                  <a:lnTo>
                    <a:pt x="218" y="51"/>
                  </a:lnTo>
                  <a:lnTo>
                    <a:pt x="227" y="58"/>
                  </a:lnTo>
                  <a:lnTo>
                    <a:pt x="236" y="65"/>
                  </a:lnTo>
                  <a:lnTo>
                    <a:pt x="243" y="74"/>
                  </a:lnTo>
                  <a:lnTo>
                    <a:pt x="250" y="83"/>
                  </a:lnTo>
                  <a:lnTo>
                    <a:pt x="256" y="93"/>
                  </a:lnTo>
                  <a:lnTo>
                    <a:pt x="262" y="104"/>
                  </a:lnTo>
                  <a:lnTo>
                    <a:pt x="265" y="115"/>
                  </a:lnTo>
                  <a:lnTo>
                    <a:pt x="268" y="126"/>
                  </a:lnTo>
                  <a:lnTo>
                    <a:pt x="270" y="138"/>
                  </a:lnTo>
                  <a:lnTo>
                    <a:pt x="270" y="151"/>
                  </a:lnTo>
                  <a:lnTo>
                    <a:pt x="270" y="163"/>
                  </a:lnTo>
                  <a:lnTo>
                    <a:pt x="268" y="175"/>
                  </a:lnTo>
                  <a:lnTo>
                    <a:pt x="265" y="186"/>
                  </a:lnTo>
                  <a:lnTo>
                    <a:pt x="262" y="197"/>
                  </a:lnTo>
                  <a:lnTo>
                    <a:pt x="256" y="208"/>
                  </a:lnTo>
                  <a:lnTo>
                    <a:pt x="250" y="217"/>
                  </a:lnTo>
                  <a:lnTo>
                    <a:pt x="243" y="227"/>
                  </a:lnTo>
                  <a:lnTo>
                    <a:pt x="236" y="236"/>
                  </a:lnTo>
                  <a:lnTo>
                    <a:pt x="227" y="243"/>
                  </a:lnTo>
                  <a:lnTo>
                    <a:pt x="218" y="251"/>
                  </a:lnTo>
                  <a:lnTo>
                    <a:pt x="208" y="256"/>
                  </a:lnTo>
                  <a:lnTo>
                    <a:pt x="197" y="261"/>
                  </a:lnTo>
                  <a:lnTo>
                    <a:pt x="186" y="266"/>
                  </a:lnTo>
                  <a:lnTo>
                    <a:pt x="175" y="269"/>
                  </a:lnTo>
                  <a:lnTo>
                    <a:pt x="163" y="270"/>
                  </a:lnTo>
                  <a:lnTo>
                    <a:pt x="150" y="271"/>
                  </a:lnTo>
                  <a:lnTo>
                    <a:pt x="138" y="270"/>
                  </a:lnTo>
                  <a:lnTo>
                    <a:pt x="126" y="269"/>
                  </a:lnTo>
                  <a:lnTo>
                    <a:pt x="115" y="266"/>
                  </a:lnTo>
                  <a:lnTo>
                    <a:pt x="104" y="261"/>
                  </a:lnTo>
                  <a:lnTo>
                    <a:pt x="93" y="256"/>
                  </a:lnTo>
                  <a:lnTo>
                    <a:pt x="84" y="251"/>
                  </a:lnTo>
                  <a:lnTo>
                    <a:pt x="74" y="243"/>
                  </a:lnTo>
                  <a:lnTo>
                    <a:pt x="65" y="236"/>
                  </a:lnTo>
                  <a:lnTo>
                    <a:pt x="58" y="227"/>
                  </a:lnTo>
                  <a:lnTo>
                    <a:pt x="50" y="217"/>
                  </a:lnTo>
                  <a:lnTo>
                    <a:pt x="45" y="208"/>
                  </a:lnTo>
                  <a:lnTo>
                    <a:pt x="40" y="197"/>
                  </a:lnTo>
                  <a:lnTo>
                    <a:pt x="35" y="186"/>
                  </a:lnTo>
                  <a:lnTo>
                    <a:pt x="32" y="175"/>
                  </a:lnTo>
                  <a:lnTo>
                    <a:pt x="31" y="163"/>
                  </a:lnTo>
                  <a:lnTo>
                    <a:pt x="30" y="151"/>
                  </a:lnTo>
                  <a:lnTo>
                    <a:pt x="31" y="138"/>
                  </a:lnTo>
                  <a:lnTo>
                    <a:pt x="32" y="126"/>
                  </a:lnTo>
                  <a:lnTo>
                    <a:pt x="35" y="115"/>
                  </a:lnTo>
                  <a:lnTo>
                    <a:pt x="40" y="104"/>
                  </a:lnTo>
                  <a:lnTo>
                    <a:pt x="45" y="93"/>
                  </a:lnTo>
                  <a:lnTo>
                    <a:pt x="50" y="83"/>
                  </a:lnTo>
                  <a:lnTo>
                    <a:pt x="58" y="74"/>
                  </a:lnTo>
                  <a:lnTo>
                    <a:pt x="65" y="65"/>
                  </a:lnTo>
                  <a:lnTo>
                    <a:pt x="74" y="58"/>
                  </a:lnTo>
                  <a:lnTo>
                    <a:pt x="84" y="51"/>
                  </a:lnTo>
                  <a:lnTo>
                    <a:pt x="93" y="45"/>
                  </a:lnTo>
                  <a:lnTo>
                    <a:pt x="104" y="40"/>
                  </a:lnTo>
                  <a:lnTo>
                    <a:pt x="115" y="35"/>
                  </a:lnTo>
                  <a:lnTo>
                    <a:pt x="126" y="33"/>
                  </a:lnTo>
                  <a:lnTo>
                    <a:pt x="138" y="31"/>
                  </a:lnTo>
                  <a:lnTo>
                    <a:pt x="150" y="30"/>
                  </a:lnTo>
                  <a:close/>
                  <a:moveTo>
                    <a:pt x="150" y="301"/>
                  </a:moveTo>
                  <a:lnTo>
                    <a:pt x="166" y="300"/>
                  </a:lnTo>
                  <a:lnTo>
                    <a:pt x="181" y="298"/>
                  </a:lnTo>
                  <a:lnTo>
                    <a:pt x="195" y="295"/>
                  </a:lnTo>
                  <a:lnTo>
                    <a:pt x="209" y="289"/>
                  </a:lnTo>
                  <a:lnTo>
                    <a:pt x="222" y="283"/>
                  </a:lnTo>
                  <a:lnTo>
                    <a:pt x="235" y="275"/>
                  </a:lnTo>
                  <a:lnTo>
                    <a:pt x="245" y="267"/>
                  </a:lnTo>
                  <a:lnTo>
                    <a:pt x="256" y="257"/>
                  </a:lnTo>
                  <a:lnTo>
                    <a:pt x="266" y="246"/>
                  </a:lnTo>
                  <a:lnTo>
                    <a:pt x="275" y="235"/>
                  </a:lnTo>
                  <a:lnTo>
                    <a:pt x="283" y="222"/>
                  </a:lnTo>
                  <a:lnTo>
                    <a:pt x="289" y="209"/>
                  </a:lnTo>
                  <a:lnTo>
                    <a:pt x="294" y="195"/>
                  </a:lnTo>
                  <a:lnTo>
                    <a:pt x="298" y="181"/>
                  </a:lnTo>
                  <a:lnTo>
                    <a:pt x="300" y="166"/>
                  </a:lnTo>
                  <a:lnTo>
                    <a:pt x="301" y="151"/>
                  </a:lnTo>
                  <a:lnTo>
                    <a:pt x="300" y="135"/>
                  </a:lnTo>
                  <a:lnTo>
                    <a:pt x="298" y="120"/>
                  </a:lnTo>
                  <a:lnTo>
                    <a:pt x="294" y="106"/>
                  </a:lnTo>
                  <a:lnTo>
                    <a:pt x="289" y="92"/>
                  </a:lnTo>
                  <a:lnTo>
                    <a:pt x="283" y="79"/>
                  </a:lnTo>
                  <a:lnTo>
                    <a:pt x="275" y="66"/>
                  </a:lnTo>
                  <a:lnTo>
                    <a:pt x="266" y="55"/>
                  </a:lnTo>
                  <a:lnTo>
                    <a:pt x="256" y="44"/>
                  </a:lnTo>
                  <a:lnTo>
                    <a:pt x="245" y="34"/>
                  </a:lnTo>
                  <a:lnTo>
                    <a:pt x="235" y="26"/>
                  </a:lnTo>
                  <a:lnTo>
                    <a:pt x="222" y="18"/>
                  </a:lnTo>
                  <a:lnTo>
                    <a:pt x="209" y="12"/>
                  </a:lnTo>
                  <a:lnTo>
                    <a:pt x="195" y="7"/>
                  </a:lnTo>
                  <a:lnTo>
                    <a:pt x="181" y="3"/>
                  </a:lnTo>
                  <a:lnTo>
                    <a:pt x="166" y="1"/>
                  </a:lnTo>
                  <a:lnTo>
                    <a:pt x="150" y="0"/>
                  </a:lnTo>
                  <a:lnTo>
                    <a:pt x="135" y="1"/>
                  </a:lnTo>
                  <a:lnTo>
                    <a:pt x="120" y="3"/>
                  </a:lnTo>
                  <a:lnTo>
                    <a:pt x="106" y="7"/>
                  </a:lnTo>
                  <a:lnTo>
                    <a:pt x="92" y="12"/>
                  </a:lnTo>
                  <a:lnTo>
                    <a:pt x="78" y="18"/>
                  </a:lnTo>
                  <a:lnTo>
                    <a:pt x="66" y="26"/>
                  </a:lnTo>
                  <a:lnTo>
                    <a:pt x="55" y="34"/>
                  </a:lnTo>
                  <a:lnTo>
                    <a:pt x="44" y="44"/>
                  </a:lnTo>
                  <a:lnTo>
                    <a:pt x="34" y="55"/>
                  </a:lnTo>
                  <a:lnTo>
                    <a:pt x="26" y="66"/>
                  </a:lnTo>
                  <a:lnTo>
                    <a:pt x="18" y="79"/>
                  </a:lnTo>
                  <a:lnTo>
                    <a:pt x="12" y="92"/>
                  </a:lnTo>
                  <a:lnTo>
                    <a:pt x="6" y="106"/>
                  </a:lnTo>
                  <a:lnTo>
                    <a:pt x="3" y="120"/>
                  </a:lnTo>
                  <a:lnTo>
                    <a:pt x="1" y="135"/>
                  </a:lnTo>
                  <a:lnTo>
                    <a:pt x="0" y="151"/>
                  </a:lnTo>
                  <a:lnTo>
                    <a:pt x="1" y="166"/>
                  </a:lnTo>
                  <a:lnTo>
                    <a:pt x="3" y="181"/>
                  </a:lnTo>
                  <a:lnTo>
                    <a:pt x="6" y="195"/>
                  </a:lnTo>
                  <a:lnTo>
                    <a:pt x="12" y="209"/>
                  </a:lnTo>
                  <a:lnTo>
                    <a:pt x="18" y="222"/>
                  </a:lnTo>
                  <a:lnTo>
                    <a:pt x="26" y="235"/>
                  </a:lnTo>
                  <a:lnTo>
                    <a:pt x="34" y="246"/>
                  </a:lnTo>
                  <a:lnTo>
                    <a:pt x="44" y="257"/>
                  </a:lnTo>
                  <a:lnTo>
                    <a:pt x="55" y="267"/>
                  </a:lnTo>
                  <a:lnTo>
                    <a:pt x="66" y="275"/>
                  </a:lnTo>
                  <a:lnTo>
                    <a:pt x="78" y="283"/>
                  </a:lnTo>
                  <a:lnTo>
                    <a:pt x="92" y="289"/>
                  </a:lnTo>
                  <a:lnTo>
                    <a:pt x="106" y="295"/>
                  </a:lnTo>
                  <a:lnTo>
                    <a:pt x="120" y="298"/>
                  </a:lnTo>
                  <a:lnTo>
                    <a:pt x="135" y="300"/>
                  </a:lnTo>
                  <a:lnTo>
                    <a:pt x="150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97">
              <a:extLst>
                <a:ext uri="{FF2B5EF4-FFF2-40B4-BE49-F238E27FC236}">
                  <a16:creationId xmlns:a16="http://schemas.microsoft.com/office/drawing/2014/main" id="{2AD050D0-C18C-47FA-90C7-CDA44661D6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5588" y="2593975"/>
              <a:ext cx="142875" cy="180975"/>
            </a:xfrm>
            <a:custGeom>
              <a:avLst/>
              <a:gdLst>
                <a:gd name="T0" fmla="*/ 285 w 451"/>
                <a:gd name="T1" fmla="*/ 307 h 572"/>
                <a:gd name="T2" fmla="*/ 165 w 451"/>
                <a:gd name="T3" fmla="*/ 542 h 572"/>
                <a:gd name="T4" fmla="*/ 157 w 451"/>
                <a:gd name="T5" fmla="*/ 302 h 572"/>
                <a:gd name="T6" fmla="*/ 136 w 451"/>
                <a:gd name="T7" fmla="*/ 287 h 572"/>
                <a:gd name="T8" fmla="*/ 115 w 451"/>
                <a:gd name="T9" fmla="*/ 267 h 572"/>
                <a:gd name="T10" fmla="*/ 93 w 451"/>
                <a:gd name="T11" fmla="*/ 241 h 572"/>
                <a:gd name="T12" fmla="*/ 74 w 451"/>
                <a:gd name="T13" fmla="*/ 210 h 572"/>
                <a:gd name="T14" fmla="*/ 57 w 451"/>
                <a:gd name="T15" fmla="*/ 174 h 572"/>
                <a:gd name="T16" fmla="*/ 44 w 451"/>
                <a:gd name="T17" fmla="*/ 131 h 572"/>
                <a:gd name="T18" fmla="*/ 34 w 451"/>
                <a:gd name="T19" fmla="*/ 84 h 572"/>
                <a:gd name="T20" fmla="*/ 30 w 451"/>
                <a:gd name="T21" fmla="*/ 30 h 572"/>
                <a:gd name="T22" fmla="*/ 170 w 451"/>
                <a:gd name="T23" fmla="*/ 252 h 572"/>
                <a:gd name="T24" fmla="*/ 171 w 451"/>
                <a:gd name="T25" fmla="*/ 259 h 572"/>
                <a:gd name="T26" fmla="*/ 175 w 451"/>
                <a:gd name="T27" fmla="*/ 264 h 572"/>
                <a:gd name="T28" fmla="*/ 215 w 451"/>
                <a:gd name="T29" fmla="*/ 304 h 572"/>
                <a:gd name="T30" fmla="*/ 221 w 451"/>
                <a:gd name="T31" fmla="*/ 306 h 572"/>
                <a:gd name="T32" fmla="*/ 226 w 451"/>
                <a:gd name="T33" fmla="*/ 306 h 572"/>
                <a:gd name="T34" fmla="*/ 231 w 451"/>
                <a:gd name="T35" fmla="*/ 304 h 572"/>
                <a:gd name="T36" fmla="*/ 272 w 451"/>
                <a:gd name="T37" fmla="*/ 264 h 572"/>
                <a:gd name="T38" fmla="*/ 275 w 451"/>
                <a:gd name="T39" fmla="*/ 259 h 572"/>
                <a:gd name="T40" fmla="*/ 276 w 451"/>
                <a:gd name="T41" fmla="*/ 252 h 572"/>
                <a:gd name="T42" fmla="*/ 420 w 451"/>
                <a:gd name="T43" fmla="*/ 30 h 572"/>
                <a:gd name="T44" fmla="*/ 416 w 451"/>
                <a:gd name="T45" fmla="*/ 84 h 572"/>
                <a:gd name="T46" fmla="*/ 407 w 451"/>
                <a:gd name="T47" fmla="*/ 131 h 572"/>
                <a:gd name="T48" fmla="*/ 393 w 451"/>
                <a:gd name="T49" fmla="*/ 174 h 572"/>
                <a:gd name="T50" fmla="*/ 376 w 451"/>
                <a:gd name="T51" fmla="*/ 210 h 572"/>
                <a:gd name="T52" fmla="*/ 357 w 451"/>
                <a:gd name="T53" fmla="*/ 241 h 572"/>
                <a:gd name="T54" fmla="*/ 337 w 451"/>
                <a:gd name="T55" fmla="*/ 267 h 572"/>
                <a:gd name="T56" fmla="*/ 315 w 451"/>
                <a:gd name="T57" fmla="*/ 287 h 572"/>
                <a:gd name="T58" fmla="*/ 293 w 451"/>
                <a:gd name="T59" fmla="*/ 302 h 572"/>
                <a:gd name="T60" fmla="*/ 223 w 451"/>
                <a:gd name="T61" fmla="*/ 269 h 572"/>
                <a:gd name="T62" fmla="*/ 219 w 451"/>
                <a:gd name="T63" fmla="*/ 30 h 572"/>
                <a:gd name="T64" fmla="*/ 245 w 451"/>
                <a:gd name="T65" fmla="*/ 248 h 572"/>
                <a:gd name="T66" fmla="*/ 0 w 451"/>
                <a:gd name="T67" fmla="*/ 0 h 572"/>
                <a:gd name="T68" fmla="*/ 1 w 451"/>
                <a:gd name="T69" fmla="*/ 45 h 572"/>
                <a:gd name="T70" fmla="*/ 6 w 451"/>
                <a:gd name="T71" fmla="*/ 101 h 572"/>
                <a:gd name="T72" fmla="*/ 18 w 451"/>
                <a:gd name="T73" fmla="*/ 151 h 572"/>
                <a:gd name="T74" fmla="*/ 34 w 451"/>
                <a:gd name="T75" fmla="*/ 196 h 572"/>
                <a:gd name="T76" fmla="*/ 53 w 451"/>
                <a:gd name="T77" fmla="*/ 235 h 572"/>
                <a:gd name="T78" fmla="*/ 75 w 451"/>
                <a:gd name="T79" fmla="*/ 268 h 572"/>
                <a:gd name="T80" fmla="*/ 99 w 451"/>
                <a:gd name="T81" fmla="*/ 295 h 572"/>
                <a:gd name="T82" fmla="*/ 123 w 451"/>
                <a:gd name="T83" fmla="*/ 316 h 572"/>
                <a:gd name="T84" fmla="*/ 135 w 451"/>
                <a:gd name="T85" fmla="*/ 572 h 572"/>
                <a:gd name="T86" fmla="*/ 315 w 451"/>
                <a:gd name="T87" fmla="*/ 324 h 572"/>
                <a:gd name="T88" fmla="*/ 340 w 451"/>
                <a:gd name="T89" fmla="*/ 306 h 572"/>
                <a:gd name="T90" fmla="*/ 363 w 451"/>
                <a:gd name="T91" fmla="*/ 282 h 572"/>
                <a:gd name="T92" fmla="*/ 387 w 451"/>
                <a:gd name="T93" fmla="*/ 252 h 572"/>
                <a:gd name="T94" fmla="*/ 407 w 451"/>
                <a:gd name="T95" fmla="*/ 217 h 572"/>
                <a:gd name="T96" fmla="*/ 426 w 451"/>
                <a:gd name="T97" fmla="*/ 175 h 572"/>
                <a:gd name="T98" fmla="*/ 438 w 451"/>
                <a:gd name="T99" fmla="*/ 128 h 572"/>
                <a:gd name="T100" fmla="*/ 448 w 451"/>
                <a:gd name="T101" fmla="*/ 74 h 572"/>
                <a:gd name="T102" fmla="*/ 451 w 451"/>
                <a:gd name="T103" fmla="*/ 15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1" h="572">
                  <a:moveTo>
                    <a:pt x="293" y="302"/>
                  </a:moveTo>
                  <a:lnTo>
                    <a:pt x="285" y="307"/>
                  </a:lnTo>
                  <a:lnTo>
                    <a:pt x="285" y="542"/>
                  </a:lnTo>
                  <a:lnTo>
                    <a:pt x="165" y="542"/>
                  </a:lnTo>
                  <a:lnTo>
                    <a:pt x="165" y="307"/>
                  </a:lnTo>
                  <a:lnTo>
                    <a:pt x="157" y="302"/>
                  </a:lnTo>
                  <a:lnTo>
                    <a:pt x="147" y="296"/>
                  </a:lnTo>
                  <a:lnTo>
                    <a:pt x="136" y="287"/>
                  </a:lnTo>
                  <a:lnTo>
                    <a:pt x="125" y="279"/>
                  </a:lnTo>
                  <a:lnTo>
                    <a:pt x="115" y="267"/>
                  </a:lnTo>
                  <a:lnTo>
                    <a:pt x="104" y="255"/>
                  </a:lnTo>
                  <a:lnTo>
                    <a:pt x="93" y="241"/>
                  </a:lnTo>
                  <a:lnTo>
                    <a:pt x="83" y="226"/>
                  </a:lnTo>
                  <a:lnTo>
                    <a:pt x="74" y="210"/>
                  </a:lnTo>
                  <a:lnTo>
                    <a:pt x="65" y="193"/>
                  </a:lnTo>
                  <a:lnTo>
                    <a:pt x="57" y="174"/>
                  </a:lnTo>
                  <a:lnTo>
                    <a:pt x="50" y="153"/>
                  </a:lnTo>
                  <a:lnTo>
                    <a:pt x="44" y="131"/>
                  </a:lnTo>
                  <a:lnTo>
                    <a:pt x="38" y="108"/>
                  </a:lnTo>
                  <a:lnTo>
                    <a:pt x="34" y="84"/>
                  </a:lnTo>
                  <a:lnTo>
                    <a:pt x="32" y="58"/>
                  </a:lnTo>
                  <a:lnTo>
                    <a:pt x="30" y="30"/>
                  </a:lnTo>
                  <a:lnTo>
                    <a:pt x="189" y="30"/>
                  </a:lnTo>
                  <a:lnTo>
                    <a:pt x="170" y="252"/>
                  </a:lnTo>
                  <a:lnTo>
                    <a:pt x="170" y="255"/>
                  </a:lnTo>
                  <a:lnTo>
                    <a:pt x="171" y="259"/>
                  </a:lnTo>
                  <a:lnTo>
                    <a:pt x="172" y="261"/>
                  </a:lnTo>
                  <a:lnTo>
                    <a:pt x="175" y="264"/>
                  </a:lnTo>
                  <a:lnTo>
                    <a:pt x="213" y="301"/>
                  </a:lnTo>
                  <a:lnTo>
                    <a:pt x="215" y="304"/>
                  </a:lnTo>
                  <a:lnTo>
                    <a:pt x="218" y="305"/>
                  </a:lnTo>
                  <a:lnTo>
                    <a:pt x="221" y="306"/>
                  </a:lnTo>
                  <a:lnTo>
                    <a:pt x="223" y="306"/>
                  </a:lnTo>
                  <a:lnTo>
                    <a:pt x="226" y="306"/>
                  </a:lnTo>
                  <a:lnTo>
                    <a:pt x="229" y="305"/>
                  </a:lnTo>
                  <a:lnTo>
                    <a:pt x="231" y="304"/>
                  </a:lnTo>
                  <a:lnTo>
                    <a:pt x="234" y="301"/>
                  </a:lnTo>
                  <a:lnTo>
                    <a:pt x="272" y="264"/>
                  </a:lnTo>
                  <a:lnTo>
                    <a:pt x="274" y="261"/>
                  </a:lnTo>
                  <a:lnTo>
                    <a:pt x="275" y="259"/>
                  </a:lnTo>
                  <a:lnTo>
                    <a:pt x="276" y="255"/>
                  </a:lnTo>
                  <a:lnTo>
                    <a:pt x="276" y="252"/>
                  </a:lnTo>
                  <a:lnTo>
                    <a:pt x="258" y="30"/>
                  </a:lnTo>
                  <a:lnTo>
                    <a:pt x="420" y="30"/>
                  </a:lnTo>
                  <a:lnTo>
                    <a:pt x="419" y="58"/>
                  </a:lnTo>
                  <a:lnTo>
                    <a:pt x="416" y="84"/>
                  </a:lnTo>
                  <a:lnTo>
                    <a:pt x="413" y="108"/>
                  </a:lnTo>
                  <a:lnTo>
                    <a:pt x="407" y="131"/>
                  </a:lnTo>
                  <a:lnTo>
                    <a:pt x="401" y="153"/>
                  </a:lnTo>
                  <a:lnTo>
                    <a:pt x="393" y="174"/>
                  </a:lnTo>
                  <a:lnTo>
                    <a:pt x="386" y="193"/>
                  </a:lnTo>
                  <a:lnTo>
                    <a:pt x="376" y="210"/>
                  </a:lnTo>
                  <a:lnTo>
                    <a:pt x="368" y="226"/>
                  </a:lnTo>
                  <a:lnTo>
                    <a:pt x="357" y="241"/>
                  </a:lnTo>
                  <a:lnTo>
                    <a:pt x="347" y="255"/>
                  </a:lnTo>
                  <a:lnTo>
                    <a:pt x="337" y="267"/>
                  </a:lnTo>
                  <a:lnTo>
                    <a:pt x="326" y="279"/>
                  </a:lnTo>
                  <a:lnTo>
                    <a:pt x="315" y="287"/>
                  </a:lnTo>
                  <a:lnTo>
                    <a:pt x="304" y="296"/>
                  </a:lnTo>
                  <a:lnTo>
                    <a:pt x="293" y="302"/>
                  </a:lnTo>
                  <a:close/>
                  <a:moveTo>
                    <a:pt x="245" y="248"/>
                  </a:moveTo>
                  <a:lnTo>
                    <a:pt x="223" y="269"/>
                  </a:lnTo>
                  <a:lnTo>
                    <a:pt x="201" y="248"/>
                  </a:lnTo>
                  <a:lnTo>
                    <a:pt x="219" y="30"/>
                  </a:lnTo>
                  <a:lnTo>
                    <a:pt x="228" y="30"/>
                  </a:lnTo>
                  <a:lnTo>
                    <a:pt x="245" y="248"/>
                  </a:lnTo>
                  <a:close/>
                  <a:moveTo>
                    <a:pt x="451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" y="45"/>
                  </a:lnTo>
                  <a:lnTo>
                    <a:pt x="3" y="74"/>
                  </a:lnTo>
                  <a:lnTo>
                    <a:pt x="6" y="101"/>
                  </a:lnTo>
                  <a:lnTo>
                    <a:pt x="12" y="128"/>
                  </a:lnTo>
                  <a:lnTo>
                    <a:pt x="18" y="151"/>
                  </a:lnTo>
                  <a:lnTo>
                    <a:pt x="26" y="175"/>
                  </a:lnTo>
                  <a:lnTo>
                    <a:pt x="34" y="196"/>
                  </a:lnTo>
                  <a:lnTo>
                    <a:pt x="44" y="216"/>
                  </a:lnTo>
                  <a:lnTo>
                    <a:pt x="53" y="235"/>
                  </a:lnTo>
                  <a:lnTo>
                    <a:pt x="64" y="252"/>
                  </a:lnTo>
                  <a:lnTo>
                    <a:pt x="75" y="268"/>
                  </a:lnTo>
                  <a:lnTo>
                    <a:pt x="87" y="282"/>
                  </a:lnTo>
                  <a:lnTo>
                    <a:pt x="99" y="295"/>
                  </a:lnTo>
                  <a:lnTo>
                    <a:pt x="111" y="306"/>
                  </a:lnTo>
                  <a:lnTo>
                    <a:pt x="123" y="316"/>
                  </a:lnTo>
                  <a:lnTo>
                    <a:pt x="135" y="324"/>
                  </a:lnTo>
                  <a:lnTo>
                    <a:pt x="135" y="572"/>
                  </a:lnTo>
                  <a:lnTo>
                    <a:pt x="315" y="572"/>
                  </a:lnTo>
                  <a:lnTo>
                    <a:pt x="315" y="324"/>
                  </a:lnTo>
                  <a:lnTo>
                    <a:pt x="328" y="315"/>
                  </a:lnTo>
                  <a:lnTo>
                    <a:pt x="340" y="306"/>
                  </a:lnTo>
                  <a:lnTo>
                    <a:pt x="352" y="295"/>
                  </a:lnTo>
                  <a:lnTo>
                    <a:pt x="363" y="282"/>
                  </a:lnTo>
                  <a:lnTo>
                    <a:pt x="375" y="267"/>
                  </a:lnTo>
                  <a:lnTo>
                    <a:pt x="387" y="252"/>
                  </a:lnTo>
                  <a:lnTo>
                    <a:pt x="398" y="235"/>
                  </a:lnTo>
                  <a:lnTo>
                    <a:pt x="407" y="217"/>
                  </a:lnTo>
                  <a:lnTo>
                    <a:pt x="417" y="196"/>
                  </a:lnTo>
                  <a:lnTo>
                    <a:pt x="426" y="175"/>
                  </a:lnTo>
                  <a:lnTo>
                    <a:pt x="432" y="151"/>
                  </a:lnTo>
                  <a:lnTo>
                    <a:pt x="438" y="128"/>
                  </a:lnTo>
                  <a:lnTo>
                    <a:pt x="444" y="101"/>
                  </a:lnTo>
                  <a:lnTo>
                    <a:pt x="448" y="74"/>
                  </a:lnTo>
                  <a:lnTo>
                    <a:pt x="450" y="45"/>
                  </a:lnTo>
                  <a:lnTo>
                    <a:pt x="451" y="15"/>
                  </a:lnTo>
                  <a:lnTo>
                    <a:pt x="4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98">
              <a:extLst>
                <a:ext uri="{FF2B5EF4-FFF2-40B4-BE49-F238E27FC236}">
                  <a16:creationId xmlns:a16="http://schemas.microsoft.com/office/drawing/2014/main" id="{4B94175D-C2D0-466F-A5DB-E803221E5E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3700" y="2670175"/>
              <a:ext cx="47625" cy="104775"/>
            </a:xfrm>
            <a:custGeom>
              <a:avLst/>
              <a:gdLst>
                <a:gd name="T0" fmla="*/ 120 w 150"/>
                <a:gd name="T1" fmla="*/ 302 h 332"/>
                <a:gd name="T2" fmla="*/ 30 w 150"/>
                <a:gd name="T3" fmla="*/ 302 h 332"/>
                <a:gd name="T4" fmla="*/ 30 w 150"/>
                <a:gd name="T5" fmla="*/ 60 h 332"/>
                <a:gd name="T6" fmla="*/ 120 w 150"/>
                <a:gd name="T7" fmla="*/ 60 h 332"/>
                <a:gd name="T8" fmla="*/ 120 w 150"/>
                <a:gd name="T9" fmla="*/ 302 h 332"/>
                <a:gd name="T10" fmla="*/ 90 w 150"/>
                <a:gd name="T11" fmla="*/ 30 h 332"/>
                <a:gd name="T12" fmla="*/ 90 w 150"/>
                <a:gd name="T13" fmla="*/ 0 h 332"/>
                <a:gd name="T14" fmla="*/ 60 w 150"/>
                <a:gd name="T15" fmla="*/ 0 h 332"/>
                <a:gd name="T16" fmla="*/ 60 w 150"/>
                <a:gd name="T17" fmla="*/ 30 h 332"/>
                <a:gd name="T18" fmla="*/ 0 w 150"/>
                <a:gd name="T19" fmla="*/ 30 h 332"/>
                <a:gd name="T20" fmla="*/ 0 w 150"/>
                <a:gd name="T21" fmla="*/ 332 h 332"/>
                <a:gd name="T22" fmla="*/ 150 w 150"/>
                <a:gd name="T23" fmla="*/ 332 h 332"/>
                <a:gd name="T24" fmla="*/ 150 w 150"/>
                <a:gd name="T25" fmla="*/ 30 h 332"/>
                <a:gd name="T26" fmla="*/ 90 w 150"/>
                <a:gd name="T27" fmla="*/ 3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332">
                  <a:moveTo>
                    <a:pt x="120" y="302"/>
                  </a:moveTo>
                  <a:lnTo>
                    <a:pt x="30" y="302"/>
                  </a:lnTo>
                  <a:lnTo>
                    <a:pt x="30" y="60"/>
                  </a:lnTo>
                  <a:lnTo>
                    <a:pt x="120" y="60"/>
                  </a:lnTo>
                  <a:lnTo>
                    <a:pt x="120" y="302"/>
                  </a:lnTo>
                  <a:close/>
                  <a:moveTo>
                    <a:pt x="90" y="30"/>
                  </a:moveTo>
                  <a:lnTo>
                    <a:pt x="90" y="0"/>
                  </a:lnTo>
                  <a:lnTo>
                    <a:pt x="60" y="0"/>
                  </a:lnTo>
                  <a:lnTo>
                    <a:pt x="60" y="30"/>
                  </a:lnTo>
                  <a:lnTo>
                    <a:pt x="0" y="30"/>
                  </a:lnTo>
                  <a:lnTo>
                    <a:pt x="0" y="332"/>
                  </a:lnTo>
                  <a:lnTo>
                    <a:pt x="150" y="332"/>
                  </a:lnTo>
                  <a:lnTo>
                    <a:pt x="150" y="30"/>
                  </a:lnTo>
                  <a:lnTo>
                    <a:pt x="9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113C196-5C6A-4530-B5B1-300BD55A587A}"/>
              </a:ext>
            </a:extLst>
          </p:cNvPr>
          <p:cNvGrpSpPr/>
          <p:nvPr/>
        </p:nvGrpSpPr>
        <p:grpSpPr>
          <a:xfrm>
            <a:off x="6943114" y="3574430"/>
            <a:ext cx="3728200" cy="905708"/>
            <a:chOff x="1447799" y="1176457"/>
            <a:chExt cx="3736288" cy="9916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FD32823-59B7-46A3-A214-BA216E6974A8}"/>
                </a:ext>
              </a:extLst>
            </p:cNvPr>
            <p:cNvSpPr/>
            <p:nvPr/>
          </p:nvSpPr>
          <p:spPr>
            <a:xfrm>
              <a:off x="1447799" y="1176457"/>
              <a:ext cx="3736288" cy="9916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D40572A8-65A4-4E42-9771-FED3F016A769}"/>
                </a:ext>
              </a:extLst>
            </p:cNvPr>
            <p:cNvSpPr/>
            <p:nvPr/>
          </p:nvSpPr>
          <p:spPr>
            <a:xfrm>
              <a:off x="1546305" y="1272499"/>
              <a:ext cx="3539277" cy="7995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BB05D86D-E0FC-4B9A-A567-3A176ED7CAA3}"/>
              </a:ext>
            </a:extLst>
          </p:cNvPr>
          <p:cNvSpPr/>
          <p:nvPr/>
        </p:nvSpPr>
        <p:spPr>
          <a:xfrm>
            <a:off x="7097853" y="3740942"/>
            <a:ext cx="657228" cy="60155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8054CED-263E-41CE-A426-55A976B703AA}"/>
              </a:ext>
            </a:extLst>
          </p:cNvPr>
          <p:cNvSpPr txBox="1"/>
          <p:nvPr/>
        </p:nvSpPr>
        <p:spPr>
          <a:xfrm>
            <a:off x="7991540" y="3838421"/>
            <a:ext cx="237517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19A1474-7ACE-4D45-BD88-6256F98DB07C}"/>
              </a:ext>
            </a:extLst>
          </p:cNvPr>
          <p:cNvGrpSpPr/>
          <p:nvPr/>
        </p:nvGrpSpPr>
        <p:grpSpPr>
          <a:xfrm>
            <a:off x="7334312" y="3927395"/>
            <a:ext cx="185335" cy="260977"/>
            <a:chOff x="1525588" y="2489200"/>
            <a:chExt cx="185737" cy="285750"/>
          </a:xfrm>
          <a:solidFill>
            <a:srgbClr val="8A2387"/>
          </a:solidFill>
        </p:grpSpPr>
        <p:sp>
          <p:nvSpPr>
            <p:cNvPr id="77" name="Freeform 196">
              <a:extLst>
                <a:ext uri="{FF2B5EF4-FFF2-40B4-BE49-F238E27FC236}">
                  <a16:creationId xmlns:a16="http://schemas.microsoft.com/office/drawing/2014/main" id="{2103490D-A7B8-4886-B834-887E6B8680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9400" y="2489200"/>
              <a:ext cx="95250" cy="95250"/>
            </a:xfrm>
            <a:custGeom>
              <a:avLst/>
              <a:gdLst>
                <a:gd name="T0" fmla="*/ 175 w 301"/>
                <a:gd name="T1" fmla="*/ 33 h 301"/>
                <a:gd name="T2" fmla="*/ 208 w 301"/>
                <a:gd name="T3" fmla="*/ 45 h 301"/>
                <a:gd name="T4" fmla="*/ 236 w 301"/>
                <a:gd name="T5" fmla="*/ 65 h 301"/>
                <a:gd name="T6" fmla="*/ 256 w 301"/>
                <a:gd name="T7" fmla="*/ 93 h 301"/>
                <a:gd name="T8" fmla="*/ 268 w 301"/>
                <a:gd name="T9" fmla="*/ 126 h 301"/>
                <a:gd name="T10" fmla="*/ 270 w 301"/>
                <a:gd name="T11" fmla="*/ 163 h 301"/>
                <a:gd name="T12" fmla="*/ 262 w 301"/>
                <a:gd name="T13" fmla="*/ 197 h 301"/>
                <a:gd name="T14" fmla="*/ 243 w 301"/>
                <a:gd name="T15" fmla="*/ 227 h 301"/>
                <a:gd name="T16" fmla="*/ 218 w 301"/>
                <a:gd name="T17" fmla="*/ 251 h 301"/>
                <a:gd name="T18" fmla="*/ 186 w 301"/>
                <a:gd name="T19" fmla="*/ 266 h 301"/>
                <a:gd name="T20" fmla="*/ 150 w 301"/>
                <a:gd name="T21" fmla="*/ 271 h 301"/>
                <a:gd name="T22" fmla="*/ 115 w 301"/>
                <a:gd name="T23" fmla="*/ 266 h 301"/>
                <a:gd name="T24" fmla="*/ 84 w 301"/>
                <a:gd name="T25" fmla="*/ 251 h 301"/>
                <a:gd name="T26" fmla="*/ 58 w 301"/>
                <a:gd name="T27" fmla="*/ 227 h 301"/>
                <a:gd name="T28" fmla="*/ 40 w 301"/>
                <a:gd name="T29" fmla="*/ 197 h 301"/>
                <a:gd name="T30" fmla="*/ 31 w 301"/>
                <a:gd name="T31" fmla="*/ 163 h 301"/>
                <a:gd name="T32" fmla="*/ 32 w 301"/>
                <a:gd name="T33" fmla="*/ 126 h 301"/>
                <a:gd name="T34" fmla="*/ 45 w 301"/>
                <a:gd name="T35" fmla="*/ 93 h 301"/>
                <a:gd name="T36" fmla="*/ 65 w 301"/>
                <a:gd name="T37" fmla="*/ 65 h 301"/>
                <a:gd name="T38" fmla="*/ 93 w 301"/>
                <a:gd name="T39" fmla="*/ 45 h 301"/>
                <a:gd name="T40" fmla="*/ 126 w 301"/>
                <a:gd name="T41" fmla="*/ 33 h 301"/>
                <a:gd name="T42" fmla="*/ 150 w 301"/>
                <a:gd name="T43" fmla="*/ 301 h 301"/>
                <a:gd name="T44" fmla="*/ 195 w 301"/>
                <a:gd name="T45" fmla="*/ 295 h 301"/>
                <a:gd name="T46" fmla="*/ 235 w 301"/>
                <a:gd name="T47" fmla="*/ 275 h 301"/>
                <a:gd name="T48" fmla="*/ 266 w 301"/>
                <a:gd name="T49" fmla="*/ 246 h 301"/>
                <a:gd name="T50" fmla="*/ 289 w 301"/>
                <a:gd name="T51" fmla="*/ 209 h 301"/>
                <a:gd name="T52" fmla="*/ 300 w 301"/>
                <a:gd name="T53" fmla="*/ 166 h 301"/>
                <a:gd name="T54" fmla="*/ 298 w 301"/>
                <a:gd name="T55" fmla="*/ 120 h 301"/>
                <a:gd name="T56" fmla="*/ 283 w 301"/>
                <a:gd name="T57" fmla="*/ 79 h 301"/>
                <a:gd name="T58" fmla="*/ 256 w 301"/>
                <a:gd name="T59" fmla="*/ 44 h 301"/>
                <a:gd name="T60" fmla="*/ 222 w 301"/>
                <a:gd name="T61" fmla="*/ 18 h 301"/>
                <a:gd name="T62" fmla="*/ 181 w 301"/>
                <a:gd name="T63" fmla="*/ 3 h 301"/>
                <a:gd name="T64" fmla="*/ 135 w 301"/>
                <a:gd name="T65" fmla="*/ 1 h 301"/>
                <a:gd name="T66" fmla="*/ 92 w 301"/>
                <a:gd name="T67" fmla="*/ 12 h 301"/>
                <a:gd name="T68" fmla="*/ 55 w 301"/>
                <a:gd name="T69" fmla="*/ 34 h 301"/>
                <a:gd name="T70" fmla="*/ 26 w 301"/>
                <a:gd name="T71" fmla="*/ 66 h 301"/>
                <a:gd name="T72" fmla="*/ 6 w 301"/>
                <a:gd name="T73" fmla="*/ 106 h 301"/>
                <a:gd name="T74" fmla="*/ 0 w 301"/>
                <a:gd name="T75" fmla="*/ 151 h 301"/>
                <a:gd name="T76" fmla="*/ 6 w 301"/>
                <a:gd name="T77" fmla="*/ 195 h 301"/>
                <a:gd name="T78" fmla="*/ 26 w 301"/>
                <a:gd name="T79" fmla="*/ 235 h 301"/>
                <a:gd name="T80" fmla="*/ 55 w 301"/>
                <a:gd name="T81" fmla="*/ 267 h 301"/>
                <a:gd name="T82" fmla="*/ 92 w 301"/>
                <a:gd name="T83" fmla="*/ 289 h 301"/>
                <a:gd name="T84" fmla="*/ 135 w 301"/>
                <a:gd name="T8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301">
                  <a:moveTo>
                    <a:pt x="150" y="30"/>
                  </a:moveTo>
                  <a:lnTo>
                    <a:pt x="163" y="31"/>
                  </a:lnTo>
                  <a:lnTo>
                    <a:pt x="175" y="33"/>
                  </a:lnTo>
                  <a:lnTo>
                    <a:pt x="186" y="35"/>
                  </a:lnTo>
                  <a:lnTo>
                    <a:pt x="197" y="40"/>
                  </a:lnTo>
                  <a:lnTo>
                    <a:pt x="208" y="45"/>
                  </a:lnTo>
                  <a:lnTo>
                    <a:pt x="218" y="51"/>
                  </a:lnTo>
                  <a:lnTo>
                    <a:pt x="227" y="58"/>
                  </a:lnTo>
                  <a:lnTo>
                    <a:pt x="236" y="65"/>
                  </a:lnTo>
                  <a:lnTo>
                    <a:pt x="243" y="74"/>
                  </a:lnTo>
                  <a:lnTo>
                    <a:pt x="250" y="83"/>
                  </a:lnTo>
                  <a:lnTo>
                    <a:pt x="256" y="93"/>
                  </a:lnTo>
                  <a:lnTo>
                    <a:pt x="262" y="104"/>
                  </a:lnTo>
                  <a:lnTo>
                    <a:pt x="265" y="115"/>
                  </a:lnTo>
                  <a:lnTo>
                    <a:pt x="268" y="126"/>
                  </a:lnTo>
                  <a:lnTo>
                    <a:pt x="270" y="138"/>
                  </a:lnTo>
                  <a:lnTo>
                    <a:pt x="270" y="151"/>
                  </a:lnTo>
                  <a:lnTo>
                    <a:pt x="270" y="163"/>
                  </a:lnTo>
                  <a:lnTo>
                    <a:pt x="268" y="175"/>
                  </a:lnTo>
                  <a:lnTo>
                    <a:pt x="265" y="186"/>
                  </a:lnTo>
                  <a:lnTo>
                    <a:pt x="262" y="197"/>
                  </a:lnTo>
                  <a:lnTo>
                    <a:pt x="256" y="208"/>
                  </a:lnTo>
                  <a:lnTo>
                    <a:pt x="250" y="217"/>
                  </a:lnTo>
                  <a:lnTo>
                    <a:pt x="243" y="227"/>
                  </a:lnTo>
                  <a:lnTo>
                    <a:pt x="236" y="236"/>
                  </a:lnTo>
                  <a:lnTo>
                    <a:pt x="227" y="243"/>
                  </a:lnTo>
                  <a:lnTo>
                    <a:pt x="218" y="251"/>
                  </a:lnTo>
                  <a:lnTo>
                    <a:pt x="208" y="256"/>
                  </a:lnTo>
                  <a:lnTo>
                    <a:pt x="197" y="261"/>
                  </a:lnTo>
                  <a:lnTo>
                    <a:pt x="186" y="266"/>
                  </a:lnTo>
                  <a:lnTo>
                    <a:pt x="175" y="269"/>
                  </a:lnTo>
                  <a:lnTo>
                    <a:pt x="163" y="270"/>
                  </a:lnTo>
                  <a:lnTo>
                    <a:pt x="150" y="271"/>
                  </a:lnTo>
                  <a:lnTo>
                    <a:pt x="138" y="270"/>
                  </a:lnTo>
                  <a:lnTo>
                    <a:pt x="126" y="269"/>
                  </a:lnTo>
                  <a:lnTo>
                    <a:pt x="115" y="266"/>
                  </a:lnTo>
                  <a:lnTo>
                    <a:pt x="104" y="261"/>
                  </a:lnTo>
                  <a:lnTo>
                    <a:pt x="93" y="256"/>
                  </a:lnTo>
                  <a:lnTo>
                    <a:pt x="84" y="251"/>
                  </a:lnTo>
                  <a:lnTo>
                    <a:pt x="74" y="243"/>
                  </a:lnTo>
                  <a:lnTo>
                    <a:pt x="65" y="236"/>
                  </a:lnTo>
                  <a:lnTo>
                    <a:pt x="58" y="227"/>
                  </a:lnTo>
                  <a:lnTo>
                    <a:pt x="50" y="217"/>
                  </a:lnTo>
                  <a:lnTo>
                    <a:pt x="45" y="208"/>
                  </a:lnTo>
                  <a:lnTo>
                    <a:pt x="40" y="197"/>
                  </a:lnTo>
                  <a:lnTo>
                    <a:pt x="35" y="186"/>
                  </a:lnTo>
                  <a:lnTo>
                    <a:pt x="32" y="175"/>
                  </a:lnTo>
                  <a:lnTo>
                    <a:pt x="31" y="163"/>
                  </a:lnTo>
                  <a:lnTo>
                    <a:pt x="30" y="151"/>
                  </a:lnTo>
                  <a:lnTo>
                    <a:pt x="31" y="138"/>
                  </a:lnTo>
                  <a:lnTo>
                    <a:pt x="32" y="126"/>
                  </a:lnTo>
                  <a:lnTo>
                    <a:pt x="35" y="115"/>
                  </a:lnTo>
                  <a:lnTo>
                    <a:pt x="40" y="104"/>
                  </a:lnTo>
                  <a:lnTo>
                    <a:pt x="45" y="93"/>
                  </a:lnTo>
                  <a:lnTo>
                    <a:pt x="50" y="83"/>
                  </a:lnTo>
                  <a:lnTo>
                    <a:pt x="58" y="74"/>
                  </a:lnTo>
                  <a:lnTo>
                    <a:pt x="65" y="65"/>
                  </a:lnTo>
                  <a:lnTo>
                    <a:pt x="74" y="58"/>
                  </a:lnTo>
                  <a:lnTo>
                    <a:pt x="84" y="51"/>
                  </a:lnTo>
                  <a:lnTo>
                    <a:pt x="93" y="45"/>
                  </a:lnTo>
                  <a:lnTo>
                    <a:pt x="104" y="40"/>
                  </a:lnTo>
                  <a:lnTo>
                    <a:pt x="115" y="35"/>
                  </a:lnTo>
                  <a:lnTo>
                    <a:pt x="126" y="33"/>
                  </a:lnTo>
                  <a:lnTo>
                    <a:pt x="138" y="31"/>
                  </a:lnTo>
                  <a:lnTo>
                    <a:pt x="150" y="30"/>
                  </a:lnTo>
                  <a:close/>
                  <a:moveTo>
                    <a:pt x="150" y="301"/>
                  </a:moveTo>
                  <a:lnTo>
                    <a:pt x="166" y="300"/>
                  </a:lnTo>
                  <a:lnTo>
                    <a:pt x="181" y="298"/>
                  </a:lnTo>
                  <a:lnTo>
                    <a:pt x="195" y="295"/>
                  </a:lnTo>
                  <a:lnTo>
                    <a:pt x="209" y="289"/>
                  </a:lnTo>
                  <a:lnTo>
                    <a:pt x="222" y="283"/>
                  </a:lnTo>
                  <a:lnTo>
                    <a:pt x="235" y="275"/>
                  </a:lnTo>
                  <a:lnTo>
                    <a:pt x="245" y="267"/>
                  </a:lnTo>
                  <a:lnTo>
                    <a:pt x="256" y="257"/>
                  </a:lnTo>
                  <a:lnTo>
                    <a:pt x="266" y="246"/>
                  </a:lnTo>
                  <a:lnTo>
                    <a:pt x="275" y="235"/>
                  </a:lnTo>
                  <a:lnTo>
                    <a:pt x="283" y="222"/>
                  </a:lnTo>
                  <a:lnTo>
                    <a:pt x="289" y="209"/>
                  </a:lnTo>
                  <a:lnTo>
                    <a:pt x="294" y="195"/>
                  </a:lnTo>
                  <a:lnTo>
                    <a:pt x="298" y="181"/>
                  </a:lnTo>
                  <a:lnTo>
                    <a:pt x="300" y="166"/>
                  </a:lnTo>
                  <a:lnTo>
                    <a:pt x="301" y="151"/>
                  </a:lnTo>
                  <a:lnTo>
                    <a:pt x="300" y="135"/>
                  </a:lnTo>
                  <a:lnTo>
                    <a:pt x="298" y="120"/>
                  </a:lnTo>
                  <a:lnTo>
                    <a:pt x="294" y="106"/>
                  </a:lnTo>
                  <a:lnTo>
                    <a:pt x="289" y="92"/>
                  </a:lnTo>
                  <a:lnTo>
                    <a:pt x="283" y="79"/>
                  </a:lnTo>
                  <a:lnTo>
                    <a:pt x="275" y="66"/>
                  </a:lnTo>
                  <a:lnTo>
                    <a:pt x="266" y="55"/>
                  </a:lnTo>
                  <a:lnTo>
                    <a:pt x="256" y="44"/>
                  </a:lnTo>
                  <a:lnTo>
                    <a:pt x="245" y="34"/>
                  </a:lnTo>
                  <a:lnTo>
                    <a:pt x="235" y="26"/>
                  </a:lnTo>
                  <a:lnTo>
                    <a:pt x="222" y="18"/>
                  </a:lnTo>
                  <a:lnTo>
                    <a:pt x="209" y="12"/>
                  </a:lnTo>
                  <a:lnTo>
                    <a:pt x="195" y="7"/>
                  </a:lnTo>
                  <a:lnTo>
                    <a:pt x="181" y="3"/>
                  </a:lnTo>
                  <a:lnTo>
                    <a:pt x="166" y="1"/>
                  </a:lnTo>
                  <a:lnTo>
                    <a:pt x="150" y="0"/>
                  </a:lnTo>
                  <a:lnTo>
                    <a:pt x="135" y="1"/>
                  </a:lnTo>
                  <a:lnTo>
                    <a:pt x="120" y="3"/>
                  </a:lnTo>
                  <a:lnTo>
                    <a:pt x="106" y="7"/>
                  </a:lnTo>
                  <a:lnTo>
                    <a:pt x="92" y="12"/>
                  </a:lnTo>
                  <a:lnTo>
                    <a:pt x="78" y="18"/>
                  </a:lnTo>
                  <a:lnTo>
                    <a:pt x="66" y="26"/>
                  </a:lnTo>
                  <a:lnTo>
                    <a:pt x="55" y="34"/>
                  </a:lnTo>
                  <a:lnTo>
                    <a:pt x="44" y="44"/>
                  </a:lnTo>
                  <a:lnTo>
                    <a:pt x="34" y="55"/>
                  </a:lnTo>
                  <a:lnTo>
                    <a:pt x="26" y="66"/>
                  </a:lnTo>
                  <a:lnTo>
                    <a:pt x="18" y="79"/>
                  </a:lnTo>
                  <a:lnTo>
                    <a:pt x="12" y="92"/>
                  </a:lnTo>
                  <a:lnTo>
                    <a:pt x="6" y="106"/>
                  </a:lnTo>
                  <a:lnTo>
                    <a:pt x="3" y="120"/>
                  </a:lnTo>
                  <a:lnTo>
                    <a:pt x="1" y="135"/>
                  </a:lnTo>
                  <a:lnTo>
                    <a:pt x="0" y="151"/>
                  </a:lnTo>
                  <a:lnTo>
                    <a:pt x="1" y="166"/>
                  </a:lnTo>
                  <a:lnTo>
                    <a:pt x="3" y="181"/>
                  </a:lnTo>
                  <a:lnTo>
                    <a:pt x="6" y="195"/>
                  </a:lnTo>
                  <a:lnTo>
                    <a:pt x="12" y="209"/>
                  </a:lnTo>
                  <a:lnTo>
                    <a:pt x="18" y="222"/>
                  </a:lnTo>
                  <a:lnTo>
                    <a:pt x="26" y="235"/>
                  </a:lnTo>
                  <a:lnTo>
                    <a:pt x="34" y="246"/>
                  </a:lnTo>
                  <a:lnTo>
                    <a:pt x="44" y="257"/>
                  </a:lnTo>
                  <a:lnTo>
                    <a:pt x="55" y="267"/>
                  </a:lnTo>
                  <a:lnTo>
                    <a:pt x="66" y="275"/>
                  </a:lnTo>
                  <a:lnTo>
                    <a:pt x="78" y="283"/>
                  </a:lnTo>
                  <a:lnTo>
                    <a:pt x="92" y="289"/>
                  </a:lnTo>
                  <a:lnTo>
                    <a:pt x="106" y="295"/>
                  </a:lnTo>
                  <a:lnTo>
                    <a:pt x="120" y="298"/>
                  </a:lnTo>
                  <a:lnTo>
                    <a:pt x="135" y="300"/>
                  </a:lnTo>
                  <a:lnTo>
                    <a:pt x="150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97">
              <a:extLst>
                <a:ext uri="{FF2B5EF4-FFF2-40B4-BE49-F238E27FC236}">
                  <a16:creationId xmlns:a16="http://schemas.microsoft.com/office/drawing/2014/main" id="{8BB1683A-68DE-4F0C-8E8F-DDEDD192A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5588" y="2593975"/>
              <a:ext cx="142875" cy="180975"/>
            </a:xfrm>
            <a:custGeom>
              <a:avLst/>
              <a:gdLst>
                <a:gd name="T0" fmla="*/ 285 w 451"/>
                <a:gd name="T1" fmla="*/ 307 h 572"/>
                <a:gd name="T2" fmla="*/ 165 w 451"/>
                <a:gd name="T3" fmla="*/ 542 h 572"/>
                <a:gd name="T4" fmla="*/ 157 w 451"/>
                <a:gd name="T5" fmla="*/ 302 h 572"/>
                <a:gd name="T6" fmla="*/ 136 w 451"/>
                <a:gd name="T7" fmla="*/ 287 h 572"/>
                <a:gd name="T8" fmla="*/ 115 w 451"/>
                <a:gd name="T9" fmla="*/ 267 h 572"/>
                <a:gd name="T10" fmla="*/ 93 w 451"/>
                <a:gd name="T11" fmla="*/ 241 h 572"/>
                <a:gd name="T12" fmla="*/ 74 w 451"/>
                <a:gd name="T13" fmla="*/ 210 h 572"/>
                <a:gd name="T14" fmla="*/ 57 w 451"/>
                <a:gd name="T15" fmla="*/ 174 h 572"/>
                <a:gd name="T16" fmla="*/ 44 w 451"/>
                <a:gd name="T17" fmla="*/ 131 h 572"/>
                <a:gd name="T18" fmla="*/ 34 w 451"/>
                <a:gd name="T19" fmla="*/ 84 h 572"/>
                <a:gd name="T20" fmla="*/ 30 w 451"/>
                <a:gd name="T21" fmla="*/ 30 h 572"/>
                <a:gd name="T22" fmla="*/ 170 w 451"/>
                <a:gd name="T23" fmla="*/ 252 h 572"/>
                <a:gd name="T24" fmla="*/ 171 w 451"/>
                <a:gd name="T25" fmla="*/ 259 h 572"/>
                <a:gd name="T26" fmla="*/ 175 w 451"/>
                <a:gd name="T27" fmla="*/ 264 h 572"/>
                <a:gd name="T28" fmla="*/ 215 w 451"/>
                <a:gd name="T29" fmla="*/ 304 h 572"/>
                <a:gd name="T30" fmla="*/ 221 w 451"/>
                <a:gd name="T31" fmla="*/ 306 h 572"/>
                <a:gd name="T32" fmla="*/ 226 w 451"/>
                <a:gd name="T33" fmla="*/ 306 h 572"/>
                <a:gd name="T34" fmla="*/ 231 w 451"/>
                <a:gd name="T35" fmla="*/ 304 h 572"/>
                <a:gd name="T36" fmla="*/ 272 w 451"/>
                <a:gd name="T37" fmla="*/ 264 h 572"/>
                <a:gd name="T38" fmla="*/ 275 w 451"/>
                <a:gd name="T39" fmla="*/ 259 h 572"/>
                <a:gd name="T40" fmla="*/ 276 w 451"/>
                <a:gd name="T41" fmla="*/ 252 h 572"/>
                <a:gd name="T42" fmla="*/ 420 w 451"/>
                <a:gd name="T43" fmla="*/ 30 h 572"/>
                <a:gd name="T44" fmla="*/ 416 w 451"/>
                <a:gd name="T45" fmla="*/ 84 h 572"/>
                <a:gd name="T46" fmla="*/ 407 w 451"/>
                <a:gd name="T47" fmla="*/ 131 h 572"/>
                <a:gd name="T48" fmla="*/ 393 w 451"/>
                <a:gd name="T49" fmla="*/ 174 h 572"/>
                <a:gd name="T50" fmla="*/ 376 w 451"/>
                <a:gd name="T51" fmla="*/ 210 h 572"/>
                <a:gd name="T52" fmla="*/ 357 w 451"/>
                <a:gd name="T53" fmla="*/ 241 h 572"/>
                <a:gd name="T54" fmla="*/ 337 w 451"/>
                <a:gd name="T55" fmla="*/ 267 h 572"/>
                <a:gd name="T56" fmla="*/ 315 w 451"/>
                <a:gd name="T57" fmla="*/ 287 h 572"/>
                <a:gd name="T58" fmla="*/ 293 w 451"/>
                <a:gd name="T59" fmla="*/ 302 h 572"/>
                <a:gd name="T60" fmla="*/ 223 w 451"/>
                <a:gd name="T61" fmla="*/ 269 h 572"/>
                <a:gd name="T62" fmla="*/ 219 w 451"/>
                <a:gd name="T63" fmla="*/ 30 h 572"/>
                <a:gd name="T64" fmla="*/ 245 w 451"/>
                <a:gd name="T65" fmla="*/ 248 h 572"/>
                <a:gd name="T66" fmla="*/ 0 w 451"/>
                <a:gd name="T67" fmla="*/ 0 h 572"/>
                <a:gd name="T68" fmla="*/ 1 w 451"/>
                <a:gd name="T69" fmla="*/ 45 h 572"/>
                <a:gd name="T70" fmla="*/ 6 w 451"/>
                <a:gd name="T71" fmla="*/ 101 h 572"/>
                <a:gd name="T72" fmla="*/ 18 w 451"/>
                <a:gd name="T73" fmla="*/ 151 h 572"/>
                <a:gd name="T74" fmla="*/ 34 w 451"/>
                <a:gd name="T75" fmla="*/ 196 h 572"/>
                <a:gd name="T76" fmla="*/ 53 w 451"/>
                <a:gd name="T77" fmla="*/ 235 h 572"/>
                <a:gd name="T78" fmla="*/ 75 w 451"/>
                <a:gd name="T79" fmla="*/ 268 h 572"/>
                <a:gd name="T80" fmla="*/ 99 w 451"/>
                <a:gd name="T81" fmla="*/ 295 h 572"/>
                <a:gd name="T82" fmla="*/ 123 w 451"/>
                <a:gd name="T83" fmla="*/ 316 h 572"/>
                <a:gd name="T84" fmla="*/ 135 w 451"/>
                <a:gd name="T85" fmla="*/ 572 h 572"/>
                <a:gd name="T86" fmla="*/ 315 w 451"/>
                <a:gd name="T87" fmla="*/ 324 h 572"/>
                <a:gd name="T88" fmla="*/ 340 w 451"/>
                <a:gd name="T89" fmla="*/ 306 h 572"/>
                <a:gd name="T90" fmla="*/ 363 w 451"/>
                <a:gd name="T91" fmla="*/ 282 h 572"/>
                <a:gd name="T92" fmla="*/ 387 w 451"/>
                <a:gd name="T93" fmla="*/ 252 h 572"/>
                <a:gd name="T94" fmla="*/ 407 w 451"/>
                <a:gd name="T95" fmla="*/ 217 h 572"/>
                <a:gd name="T96" fmla="*/ 426 w 451"/>
                <a:gd name="T97" fmla="*/ 175 h 572"/>
                <a:gd name="T98" fmla="*/ 438 w 451"/>
                <a:gd name="T99" fmla="*/ 128 h 572"/>
                <a:gd name="T100" fmla="*/ 448 w 451"/>
                <a:gd name="T101" fmla="*/ 74 h 572"/>
                <a:gd name="T102" fmla="*/ 451 w 451"/>
                <a:gd name="T103" fmla="*/ 15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1" h="572">
                  <a:moveTo>
                    <a:pt x="293" y="302"/>
                  </a:moveTo>
                  <a:lnTo>
                    <a:pt x="285" y="307"/>
                  </a:lnTo>
                  <a:lnTo>
                    <a:pt x="285" y="542"/>
                  </a:lnTo>
                  <a:lnTo>
                    <a:pt x="165" y="542"/>
                  </a:lnTo>
                  <a:lnTo>
                    <a:pt x="165" y="307"/>
                  </a:lnTo>
                  <a:lnTo>
                    <a:pt x="157" y="302"/>
                  </a:lnTo>
                  <a:lnTo>
                    <a:pt x="147" y="296"/>
                  </a:lnTo>
                  <a:lnTo>
                    <a:pt x="136" y="287"/>
                  </a:lnTo>
                  <a:lnTo>
                    <a:pt x="125" y="279"/>
                  </a:lnTo>
                  <a:lnTo>
                    <a:pt x="115" y="267"/>
                  </a:lnTo>
                  <a:lnTo>
                    <a:pt x="104" y="255"/>
                  </a:lnTo>
                  <a:lnTo>
                    <a:pt x="93" y="241"/>
                  </a:lnTo>
                  <a:lnTo>
                    <a:pt x="83" y="226"/>
                  </a:lnTo>
                  <a:lnTo>
                    <a:pt x="74" y="210"/>
                  </a:lnTo>
                  <a:lnTo>
                    <a:pt x="65" y="193"/>
                  </a:lnTo>
                  <a:lnTo>
                    <a:pt x="57" y="174"/>
                  </a:lnTo>
                  <a:lnTo>
                    <a:pt x="50" y="153"/>
                  </a:lnTo>
                  <a:lnTo>
                    <a:pt x="44" y="131"/>
                  </a:lnTo>
                  <a:lnTo>
                    <a:pt x="38" y="108"/>
                  </a:lnTo>
                  <a:lnTo>
                    <a:pt x="34" y="84"/>
                  </a:lnTo>
                  <a:lnTo>
                    <a:pt x="32" y="58"/>
                  </a:lnTo>
                  <a:lnTo>
                    <a:pt x="30" y="30"/>
                  </a:lnTo>
                  <a:lnTo>
                    <a:pt x="189" y="30"/>
                  </a:lnTo>
                  <a:lnTo>
                    <a:pt x="170" y="252"/>
                  </a:lnTo>
                  <a:lnTo>
                    <a:pt x="170" y="255"/>
                  </a:lnTo>
                  <a:lnTo>
                    <a:pt x="171" y="259"/>
                  </a:lnTo>
                  <a:lnTo>
                    <a:pt x="172" y="261"/>
                  </a:lnTo>
                  <a:lnTo>
                    <a:pt x="175" y="264"/>
                  </a:lnTo>
                  <a:lnTo>
                    <a:pt x="213" y="301"/>
                  </a:lnTo>
                  <a:lnTo>
                    <a:pt x="215" y="304"/>
                  </a:lnTo>
                  <a:lnTo>
                    <a:pt x="218" y="305"/>
                  </a:lnTo>
                  <a:lnTo>
                    <a:pt x="221" y="306"/>
                  </a:lnTo>
                  <a:lnTo>
                    <a:pt x="223" y="306"/>
                  </a:lnTo>
                  <a:lnTo>
                    <a:pt x="226" y="306"/>
                  </a:lnTo>
                  <a:lnTo>
                    <a:pt x="229" y="305"/>
                  </a:lnTo>
                  <a:lnTo>
                    <a:pt x="231" y="304"/>
                  </a:lnTo>
                  <a:lnTo>
                    <a:pt x="234" y="301"/>
                  </a:lnTo>
                  <a:lnTo>
                    <a:pt x="272" y="264"/>
                  </a:lnTo>
                  <a:lnTo>
                    <a:pt x="274" y="261"/>
                  </a:lnTo>
                  <a:lnTo>
                    <a:pt x="275" y="259"/>
                  </a:lnTo>
                  <a:lnTo>
                    <a:pt x="276" y="255"/>
                  </a:lnTo>
                  <a:lnTo>
                    <a:pt x="276" y="252"/>
                  </a:lnTo>
                  <a:lnTo>
                    <a:pt x="258" y="30"/>
                  </a:lnTo>
                  <a:lnTo>
                    <a:pt x="420" y="30"/>
                  </a:lnTo>
                  <a:lnTo>
                    <a:pt x="419" y="58"/>
                  </a:lnTo>
                  <a:lnTo>
                    <a:pt x="416" y="84"/>
                  </a:lnTo>
                  <a:lnTo>
                    <a:pt x="413" y="108"/>
                  </a:lnTo>
                  <a:lnTo>
                    <a:pt x="407" y="131"/>
                  </a:lnTo>
                  <a:lnTo>
                    <a:pt x="401" y="153"/>
                  </a:lnTo>
                  <a:lnTo>
                    <a:pt x="393" y="174"/>
                  </a:lnTo>
                  <a:lnTo>
                    <a:pt x="386" y="193"/>
                  </a:lnTo>
                  <a:lnTo>
                    <a:pt x="376" y="210"/>
                  </a:lnTo>
                  <a:lnTo>
                    <a:pt x="368" y="226"/>
                  </a:lnTo>
                  <a:lnTo>
                    <a:pt x="357" y="241"/>
                  </a:lnTo>
                  <a:lnTo>
                    <a:pt x="347" y="255"/>
                  </a:lnTo>
                  <a:lnTo>
                    <a:pt x="337" y="267"/>
                  </a:lnTo>
                  <a:lnTo>
                    <a:pt x="326" y="279"/>
                  </a:lnTo>
                  <a:lnTo>
                    <a:pt x="315" y="287"/>
                  </a:lnTo>
                  <a:lnTo>
                    <a:pt x="304" y="296"/>
                  </a:lnTo>
                  <a:lnTo>
                    <a:pt x="293" y="302"/>
                  </a:lnTo>
                  <a:close/>
                  <a:moveTo>
                    <a:pt x="245" y="248"/>
                  </a:moveTo>
                  <a:lnTo>
                    <a:pt x="223" y="269"/>
                  </a:lnTo>
                  <a:lnTo>
                    <a:pt x="201" y="248"/>
                  </a:lnTo>
                  <a:lnTo>
                    <a:pt x="219" y="30"/>
                  </a:lnTo>
                  <a:lnTo>
                    <a:pt x="228" y="30"/>
                  </a:lnTo>
                  <a:lnTo>
                    <a:pt x="245" y="248"/>
                  </a:lnTo>
                  <a:close/>
                  <a:moveTo>
                    <a:pt x="451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" y="45"/>
                  </a:lnTo>
                  <a:lnTo>
                    <a:pt x="3" y="74"/>
                  </a:lnTo>
                  <a:lnTo>
                    <a:pt x="6" y="101"/>
                  </a:lnTo>
                  <a:lnTo>
                    <a:pt x="12" y="128"/>
                  </a:lnTo>
                  <a:lnTo>
                    <a:pt x="18" y="151"/>
                  </a:lnTo>
                  <a:lnTo>
                    <a:pt x="26" y="175"/>
                  </a:lnTo>
                  <a:lnTo>
                    <a:pt x="34" y="196"/>
                  </a:lnTo>
                  <a:lnTo>
                    <a:pt x="44" y="216"/>
                  </a:lnTo>
                  <a:lnTo>
                    <a:pt x="53" y="235"/>
                  </a:lnTo>
                  <a:lnTo>
                    <a:pt x="64" y="252"/>
                  </a:lnTo>
                  <a:lnTo>
                    <a:pt x="75" y="268"/>
                  </a:lnTo>
                  <a:lnTo>
                    <a:pt x="87" y="282"/>
                  </a:lnTo>
                  <a:lnTo>
                    <a:pt x="99" y="295"/>
                  </a:lnTo>
                  <a:lnTo>
                    <a:pt x="111" y="306"/>
                  </a:lnTo>
                  <a:lnTo>
                    <a:pt x="123" y="316"/>
                  </a:lnTo>
                  <a:lnTo>
                    <a:pt x="135" y="324"/>
                  </a:lnTo>
                  <a:lnTo>
                    <a:pt x="135" y="572"/>
                  </a:lnTo>
                  <a:lnTo>
                    <a:pt x="315" y="572"/>
                  </a:lnTo>
                  <a:lnTo>
                    <a:pt x="315" y="324"/>
                  </a:lnTo>
                  <a:lnTo>
                    <a:pt x="328" y="315"/>
                  </a:lnTo>
                  <a:lnTo>
                    <a:pt x="340" y="306"/>
                  </a:lnTo>
                  <a:lnTo>
                    <a:pt x="352" y="295"/>
                  </a:lnTo>
                  <a:lnTo>
                    <a:pt x="363" y="282"/>
                  </a:lnTo>
                  <a:lnTo>
                    <a:pt x="375" y="267"/>
                  </a:lnTo>
                  <a:lnTo>
                    <a:pt x="387" y="252"/>
                  </a:lnTo>
                  <a:lnTo>
                    <a:pt x="398" y="235"/>
                  </a:lnTo>
                  <a:lnTo>
                    <a:pt x="407" y="217"/>
                  </a:lnTo>
                  <a:lnTo>
                    <a:pt x="417" y="196"/>
                  </a:lnTo>
                  <a:lnTo>
                    <a:pt x="426" y="175"/>
                  </a:lnTo>
                  <a:lnTo>
                    <a:pt x="432" y="151"/>
                  </a:lnTo>
                  <a:lnTo>
                    <a:pt x="438" y="128"/>
                  </a:lnTo>
                  <a:lnTo>
                    <a:pt x="444" y="101"/>
                  </a:lnTo>
                  <a:lnTo>
                    <a:pt x="448" y="74"/>
                  </a:lnTo>
                  <a:lnTo>
                    <a:pt x="450" y="45"/>
                  </a:lnTo>
                  <a:lnTo>
                    <a:pt x="451" y="15"/>
                  </a:lnTo>
                  <a:lnTo>
                    <a:pt x="4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98">
              <a:extLst>
                <a:ext uri="{FF2B5EF4-FFF2-40B4-BE49-F238E27FC236}">
                  <a16:creationId xmlns:a16="http://schemas.microsoft.com/office/drawing/2014/main" id="{74276319-81E7-486B-9C69-96BDC953D6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3700" y="2670175"/>
              <a:ext cx="47625" cy="104775"/>
            </a:xfrm>
            <a:custGeom>
              <a:avLst/>
              <a:gdLst>
                <a:gd name="T0" fmla="*/ 120 w 150"/>
                <a:gd name="T1" fmla="*/ 302 h 332"/>
                <a:gd name="T2" fmla="*/ 30 w 150"/>
                <a:gd name="T3" fmla="*/ 302 h 332"/>
                <a:gd name="T4" fmla="*/ 30 w 150"/>
                <a:gd name="T5" fmla="*/ 60 h 332"/>
                <a:gd name="T6" fmla="*/ 120 w 150"/>
                <a:gd name="T7" fmla="*/ 60 h 332"/>
                <a:gd name="T8" fmla="*/ 120 w 150"/>
                <a:gd name="T9" fmla="*/ 302 h 332"/>
                <a:gd name="T10" fmla="*/ 90 w 150"/>
                <a:gd name="T11" fmla="*/ 30 h 332"/>
                <a:gd name="T12" fmla="*/ 90 w 150"/>
                <a:gd name="T13" fmla="*/ 0 h 332"/>
                <a:gd name="T14" fmla="*/ 60 w 150"/>
                <a:gd name="T15" fmla="*/ 0 h 332"/>
                <a:gd name="T16" fmla="*/ 60 w 150"/>
                <a:gd name="T17" fmla="*/ 30 h 332"/>
                <a:gd name="T18" fmla="*/ 0 w 150"/>
                <a:gd name="T19" fmla="*/ 30 h 332"/>
                <a:gd name="T20" fmla="*/ 0 w 150"/>
                <a:gd name="T21" fmla="*/ 332 h 332"/>
                <a:gd name="T22" fmla="*/ 150 w 150"/>
                <a:gd name="T23" fmla="*/ 332 h 332"/>
                <a:gd name="T24" fmla="*/ 150 w 150"/>
                <a:gd name="T25" fmla="*/ 30 h 332"/>
                <a:gd name="T26" fmla="*/ 90 w 150"/>
                <a:gd name="T27" fmla="*/ 3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332">
                  <a:moveTo>
                    <a:pt x="120" y="302"/>
                  </a:moveTo>
                  <a:lnTo>
                    <a:pt x="30" y="302"/>
                  </a:lnTo>
                  <a:lnTo>
                    <a:pt x="30" y="60"/>
                  </a:lnTo>
                  <a:lnTo>
                    <a:pt x="120" y="60"/>
                  </a:lnTo>
                  <a:lnTo>
                    <a:pt x="120" y="302"/>
                  </a:lnTo>
                  <a:close/>
                  <a:moveTo>
                    <a:pt x="90" y="30"/>
                  </a:moveTo>
                  <a:lnTo>
                    <a:pt x="90" y="0"/>
                  </a:lnTo>
                  <a:lnTo>
                    <a:pt x="60" y="0"/>
                  </a:lnTo>
                  <a:lnTo>
                    <a:pt x="60" y="30"/>
                  </a:lnTo>
                  <a:lnTo>
                    <a:pt x="0" y="30"/>
                  </a:lnTo>
                  <a:lnTo>
                    <a:pt x="0" y="332"/>
                  </a:lnTo>
                  <a:lnTo>
                    <a:pt x="150" y="332"/>
                  </a:lnTo>
                  <a:lnTo>
                    <a:pt x="150" y="30"/>
                  </a:lnTo>
                  <a:lnTo>
                    <a:pt x="9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5A545E9-13CA-48BB-8C8E-58D56BC42BD4}"/>
              </a:ext>
            </a:extLst>
          </p:cNvPr>
          <p:cNvGrpSpPr/>
          <p:nvPr/>
        </p:nvGrpSpPr>
        <p:grpSpPr>
          <a:xfrm>
            <a:off x="6943114" y="4717386"/>
            <a:ext cx="3728200" cy="905708"/>
            <a:chOff x="1447799" y="1176457"/>
            <a:chExt cx="3736288" cy="99168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7FE9C0A2-29D2-4248-8D3A-F0DA9FAB0EDE}"/>
                </a:ext>
              </a:extLst>
            </p:cNvPr>
            <p:cNvSpPr/>
            <p:nvPr/>
          </p:nvSpPr>
          <p:spPr>
            <a:xfrm>
              <a:off x="1447799" y="1176457"/>
              <a:ext cx="3736288" cy="9916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0C9130B7-A4FA-40A0-B36C-DCDE702B448A}"/>
                </a:ext>
              </a:extLst>
            </p:cNvPr>
            <p:cNvSpPr/>
            <p:nvPr/>
          </p:nvSpPr>
          <p:spPr>
            <a:xfrm>
              <a:off x="1546305" y="1272499"/>
              <a:ext cx="3539277" cy="7995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53AFD6CC-8C0B-4A0E-9468-923341203F7E}"/>
              </a:ext>
            </a:extLst>
          </p:cNvPr>
          <p:cNvSpPr/>
          <p:nvPr/>
        </p:nvSpPr>
        <p:spPr>
          <a:xfrm>
            <a:off x="7097853" y="4883898"/>
            <a:ext cx="657228" cy="60155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1DC8AA-77D5-4A5F-9CF0-B29B9B5BCC74}"/>
              </a:ext>
            </a:extLst>
          </p:cNvPr>
          <p:cNvSpPr txBox="1"/>
          <p:nvPr/>
        </p:nvSpPr>
        <p:spPr>
          <a:xfrm>
            <a:off x="7991540" y="4981377"/>
            <a:ext cx="237517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51CFAAA-6E3D-414A-A518-E24575DE13B0}"/>
              </a:ext>
            </a:extLst>
          </p:cNvPr>
          <p:cNvGrpSpPr/>
          <p:nvPr/>
        </p:nvGrpSpPr>
        <p:grpSpPr>
          <a:xfrm>
            <a:off x="7334312" y="5070351"/>
            <a:ext cx="185335" cy="260977"/>
            <a:chOff x="1525588" y="2489200"/>
            <a:chExt cx="185737" cy="285750"/>
          </a:xfrm>
          <a:solidFill>
            <a:srgbClr val="8A2387"/>
          </a:solidFill>
        </p:grpSpPr>
        <p:sp>
          <p:nvSpPr>
            <p:cNvPr id="86" name="Freeform 196">
              <a:extLst>
                <a:ext uri="{FF2B5EF4-FFF2-40B4-BE49-F238E27FC236}">
                  <a16:creationId xmlns:a16="http://schemas.microsoft.com/office/drawing/2014/main" id="{244B7D42-8BF5-4E3B-BBE0-35E818D26F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9400" y="2489200"/>
              <a:ext cx="95250" cy="95250"/>
            </a:xfrm>
            <a:custGeom>
              <a:avLst/>
              <a:gdLst>
                <a:gd name="T0" fmla="*/ 175 w 301"/>
                <a:gd name="T1" fmla="*/ 33 h 301"/>
                <a:gd name="T2" fmla="*/ 208 w 301"/>
                <a:gd name="T3" fmla="*/ 45 h 301"/>
                <a:gd name="T4" fmla="*/ 236 w 301"/>
                <a:gd name="T5" fmla="*/ 65 h 301"/>
                <a:gd name="T6" fmla="*/ 256 w 301"/>
                <a:gd name="T7" fmla="*/ 93 h 301"/>
                <a:gd name="T8" fmla="*/ 268 w 301"/>
                <a:gd name="T9" fmla="*/ 126 h 301"/>
                <a:gd name="T10" fmla="*/ 270 w 301"/>
                <a:gd name="T11" fmla="*/ 163 h 301"/>
                <a:gd name="T12" fmla="*/ 262 w 301"/>
                <a:gd name="T13" fmla="*/ 197 h 301"/>
                <a:gd name="T14" fmla="*/ 243 w 301"/>
                <a:gd name="T15" fmla="*/ 227 h 301"/>
                <a:gd name="T16" fmla="*/ 218 w 301"/>
                <a:gd name="T17" fmla="*/ 251 h 301"/>
                <a:gd name="T18" fmla="*/ 186 w 301"/>
                <a:gd name="T19" fmla="*/ 266 h 301"/>
                <a:gd name="T20" fmla="*/ 150 w 301"/>
                <a:gd name="T21" fmla="*/ 271 h 301"/>
                <a:gd name="T22" fmla="*/ 115 w 301"/>
                <a:gd name="T23" fmla="*/ 266 h 301"/>
                <a:gd name="T24" fmla="*/ 84 w 301"/>
                <a:gd name="T25" fmla="*/ 251 h 301"/>
                <a:gd name="T26" fmla="*/ 58 w 301"/>
                <a:gd name="T27" fmla="*/ 227 h 301"/>
                <a:gd name="T28" fmla="*/ 40 w 301"/>
                <a:gd name="T29" fmla="*/ 197 h 301"/>
                <a:gd name="T30" fmla="*/ 31 w 301"/>
                <a:gd name="T31" fmla="*/ 163 h 301"/>
                <a:gd name="T32" fmla="*/ 32 w 301"/>
                <a:gd name="T33" fmla="*/ 126 h 301"/>
                <a:gd name="T34" fmla="*/ 45 w 301"/>
                <a:gd name="T35" fmla="*/ 93 h 301"/>
                <a:gd name="T36" fmla="*/ 65 w 301"/>
                <a:gd name="T37" fmla="*/ 65 h 301"/>
                <a:gd name="T38" fmla="*/ 93 w 301"/>
                <a:gd name="T39" fmla="*/ 45 h 301"/>
                <a:gd name="T40" fmla="*/ 126 w 301"/>
                <a:gd name="T41" fmla="*/ 33 h 301"/>
                <a:gd name="T42" fmla="*/ 150 w 301"/>
                <a:gd name="T43" fmla="*/ 301 h 301"/>
                <a:gd name="T44" fmla="*/ 195 w 301"/>
                <a:gd name="T45" fmla="*/ 295 h 301"/>
                <a:gd name="T46" fmla="*/ 235 w 301"/>
                <a:gd name="T47" fmla="*/ 275 h 301"/>
                <a:gd name="T48" fmla="*/ 266 w 301"/>
                <a:gd name="T49" fmla="*/ 246 h 301"/>
                <a:gd name="T50" fmla="*/ 289 w 301"/>
                <a:gd name="T51" fmla="*/ 209 h 301"/>
                <a:gd name="T52" fmla="*/ 300 w 301"/>
                <a:gd name="T53" fmla="*/ 166 h 301"/>
                <a:gd name="T54" fmla="*/ 298 w 301"/>
                <a:gd name="T55" fmla="*/ 120 h 301"/>
                <a:gd name="T56" fmla="*/ 283 w 301"/>
                <a:gd name="T57" fmla="*/ 79 h 301"/>
                <a:gd name="T58" fmla="*/ 256 w 301"/>
                <a:gd name="T59" fmla="*/ 44 h 301"/>
                <a:gd name="T60" fmla="*/ 222 w 301"/>
                <a:gd name="T61" fmla="*/ 18 h 301"/>
                <a:gd name="T62" fmla="*/ 181 w 301"/>
                <a:gd name="T63" fmla="*/ 3 h 301"/>
                <a:gd name="T64" fmla="*/ 135 w 301"/>
                <a:gd name="T65" fmla="*/ 1 h 301"/>
                <a:gd name="T66" fmla="*/ 92 w 301"/>
                <a:gd name="T67" fmla="*/ 12 h 301"/>
                <a:gd name="T68" fmla="*/ 55 w 301"/>
                <a:gd name="T69" fmla="*/ 34 h 301"/>
                <a:gd name="T70" fmla="*/ 26 w 301"/>
                <a:gd name="T71" fmla="*/ 66 h 301"/>
                <a:gd name="T72" fmla="*/ 6 w 301"/>
                <a:gd name="T73" fmla="*/ 106 h 301"/>
                <a:gd name="T74" fmla="*/ 0 w 301"/>
                <a:gd name="T75" fmla="*/ 151 h 301"/>
                <a:gd name="T76" fmla="*/ 6 w 301"/>
                <a:gd name="T77" fmla="*/ 195 h 301"/>
                <a:gd name="T78" fmla="*/ 26 w 301"/>
                <a:gd name="T79" fmla="*/ 235 h 301"/>
                <a:gd name="T80" fmla="*/ 55 w 301"/>
                <a:gd name="T81" fmla="*/ 267 h 301"/>
                <a:gd name="T82" fmla="*/ 92 w 301"/>
                <a:gd name="T83" fmla="*/ 289 h 301"/>
                <a:gd name="T84" fmla="*/ 135 w 301"/>
                <a:gd name="T8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301">
                  <a:moveTo>
                    <a:pt x="150" y="30"/>
                  </a:moveTo>
                  <a:lnTo>
                    <a:pt x="163" y="31"/>
                  </a:lnTo>
                  <a:lnTo>
                    <a:pt x="175" y="33"/>
                  </a:lnTo>
                  <a:lnTo>
                    <a:pt x="186" y="35"/>
                  </a:lnTo>
                  <a:lnTo>
                    <a:pt x="197" y="40"/>
                  </a:lnTo>
                  <a:lnTo>
                    <a:pt x="208" y="45"/>
                  </a:lnTo>
                  <a:lnTo>
                    <a:pt x="218" y="51"/>
                  </a:lnTo>
                  <a:lnTo>
                    <a:pt x="227" y="58"/>
                  </a:lnTo>
                  <a:lnTo>
                    <a:pt x="236" y="65"/>
                  </a:lnTo>
                  <a:lnTo>
                    <a:pt x="243" y="74"/>
                  </a:lnTo>
                  <a:lnTo>
                    <a:pt x="250" y="83"/>
                  </a:lnTo>
                  <a:lnTo>
                    <a:pt x="256" y="93"/>
                  </a:lnTo>
                  <a:lnTo>
                    <a:pt x="262" y="104"/>
                  </a:lnTo>
                  <a:lnTo>
                    <a:pt x="265" y="115"/>
                  </a:lnTo>
                  <a:lnTo>
                    <a:pt x="268" y="126"/>
                  </a:lnTo>
                  <a:lnTo>
                    <a:pt x="270" y="138"/>
                  </a:lnTo>
                  <a:lnTo>
                    <a:pt x="270" y="151"/>
                  </a:lnTo>
                  <a:lnTo>
                    <a:pt x="270" y="163"/>
                  </a:lnTo>
                  <a:lnTo>
                    <a:pt x="268" y="175"/>
                  </a:lnTo>
                  <a:lnTo>
                    <a:pt x="265" y="186"/>
                  </a:lnTo>
                  <a:lnTo>
                    <a:pt x="262" y="197"/>
                  </a:lnTo>
                  <a:lnTo>
                    <a:pt x="256" y="208"/>
                  </a:lnTo>
                  <a:lnTo>
                    <a:pt x="250" y="217"/>
                  </a:lnTo>
                  <a:lnTo>
                    <a:pt x="243" y="227"/>
                  </a:lnTo>
                  <a:lnTo>
                    <a:pt x="236" y="236"/>
                  </a:lnTo>
                  <a:lnTo>
                    <a:pt x="227" y="243"/>
                  </a:lnTo>
                  <a:lnTo>
                    <a:pt x="218" y="251"/>
                  </a:lnTo>
                  <a:lnTo>
                    <a:pt x="208" y="256"/>
                  </a:lnTo>
                  <a:lnTo>
                    <a:pt x="197" y="261"/>
                  </a:lnTo>
                  <a:lnTo>
                    <a:pt x="186" y="266"/>
                  </a:lnTo>
                  <a:lnTo>
                    <a:pt x="175" y="269"/>
                  </a:lnTo>
                  <a:lnTo>
                    <a:pt x="163" y="270"/>
                  </a:lnTo>
                  <a:lnTo>
                    <a:pt x="150" y="271"/>
                  </a:lnTo>
                  <a:lnTo>
                    <a:pt x="138" y="270"/>
                  </a:lnTo>
                  <a:lnTo>
                    <a:pt x="126" y="269"/>
                  </a:lnTo>
                  <a:lnTo>
                    <a:pt x="115" y="266"/>
                  </a:lnTo>
                  <a:lnTo>
                    <a:pt x="104" y="261"/>
                  </a:lnTo>
                  <a:lnTo>
                    <a:pt x="93" y="256"/>
                  </a:lnTo>
                  <a:lnTo>
                    <a:pt x="84" y="251"/>
                  </a:lnTo>
                  <a:lnTo>
                    <a:pt x="74" y="243"/>
                  </a:lnTo>
                  <a:lnTo>
                    <a:pt x="65" y="236"/>
                  </a:lnTo>
                  <a:lnTo>
                    <a:pt x="58" y="227"/>
                  </a:lnTo>
                  <a:lnTo>
                    <a:pt x="50" y="217"/>
                  </a:lnTo>
                  <a:lnTo>
                    <a:pt x="45" y="208"/>
                  </a:lnTo>
                  <a:lnTo>
                    <a:pt x="40" y="197"/>
                  </a:lnTo>
                  <a:lnTo>
                    <a:pt x="35" y="186"/>
                  </a:lnTo>
                  <a:lnTo>
                    <a:pt x="32" y="175"/>
                  </a:lnTo>
                  <a:lnTo>
                    <a:pt x="31" y="163"/>
                  </a:lnTo>
                  <a:lnTo>
                    <a:pt x="30" y="151"/>
                  </a:lnTo>
                  <a:lnTo>
                    <a:pt x="31" y="138"/>
                  </a:lnTo>
                  <a:lnTo>
                    <a:pt x="32" y="126"/>
                  </a:lnTo>
                  <a:lnTo>
                    <a:pt x="35" y="115"/>
                  </a:lnTo>
                  <a:lnTo>
                    <a:pt x="40" y="104"/>
                  </a:lnTo>
                  <a:lnTo>
                    <a:pt x="45" y="93"/>
                  </a:lnTo>
                  <a:lnTo>
                    <a:pt x="50" y="83"/>
                  </a:lnTo>
                  <a:lnTo>
                    <a:pt x="58" y="74"/>
                  </a:lnTo>
                  <a:lnTo>
                    <a:pt x="65" y="65"/>
                  </a:lnTo>
                  <a:lnTo>
                    <a:pt x="74" y="58"/>
                  </a:lnTo>
                  <a:lnTo>
                    <a:pt x="84" y="51"/>
                  </a:lnTo>
                  <a:lnTo>
                    <a:pt x="93" y="45"/>
                  </a:lnTo>
                  <a:lnTo>
                    <a:pt x="104" y="40"/>
                  </a:lnTo>
                  <a:lnTo>
                    <a:pt x="115" y="35"/>
                  </a:lnTo>
                  <a:lnTo>
                    <a:pt x="126" y="33"/>
                  </a:lnTo>
                  <a:lnTo>
                    <a:pt x="138" y="31"/>
                  </a:lnTo>
                  <a:lnTo>
                    <a:pt x="150" y="30"/>
                  </a:lnTo>
                  <a:close/>
                  <a:moveTo>
                    <a:pt x="150" y="301"/>
                  </a:moveTo>
                  <a:lnTo>
                    <a:pt x="166" y="300"/>
                  </a:lnTo>
                  <a:lnTo>
                    <a:pt x="181" y="298"/>
                  </a:lnTo>
                  <a:lnTo>
                    <a:pt x="195" y="295"/>
                  </a:lnTo>
                  <a:lnTo>
                    <a:pt x="209" y="289"/>
                  </a:lnTo>
                  <a:lnTo>
                    <a:pt x="222" y="283"/>
                  </a:lnTo>
                  <a:lnTo>
                    <a:pt x="235" y="275"/>
                  </a:lnTo>
                  <a:lnTo>
                    <a:pt x="245" y="267"/>
                  </a:lnTo>
                  <a:lnTo>
                    <a:pt x="256" y="257"/>
                  </a:lnTo>
                  <a:lnTo>
                    <a:pt x="266" y="246"/>
                  </a:lnTo>
                  <a:lnTo>
                    <a:pt x="275" y="235"/>
                  </a:lnTo>
                  <a:lnTo>
                    <a:pt x="283" y="222"/>
                  </a:lnTo>
                  <a:lnTo>
                    <a:pt x="289" y="209"/>
                  </a:lnTo>
                  <a:lnTo>
                    <a:pt x="294" y="195"/>
                  </a:lnTo>
                  <a:lnTo>
                    <a:pt x="298" y="181"/>
                  </a:lnTo>
                  <a:lnTo>
                    <a:pt x="300" y="166"/>
                  </a:lnTo>
                  <a:lnTo>
                    <a:pt x="301" y="151"/>
                  </a:lnTo>
                  <a:lnTo>
                    <a:pt x="300" y="135"/>
                  </a:lnTo>
                  <a:lnTo>
                    <a:pt x="298" y="120"/>
                  </a:lnTo>
                  <a:lnTo>
                    <a:pt x="294" y="106"/>
                  </a:lnTo>
                  <a:lnTo>
                    <a:pt x="289" y="92"/>
                  </a:lnTo>
                  <a:lnTo>
                    <a:pt x="283" y="79"/>
                  </a:lnTo>
                  <a:lnTo>
                    <a:pt x="275" y="66"/>
                  </a:lnTo>
                  <a:lnTo>
                    <a:pt x="266" y="55"/>
                  </a:lnTo>
                  <a:lnTo>
                    <a:pt x="256" y="44"/>
                  </a:lnTo>
                  <a:lnTo>
                    <a:pt x="245" y="34"/>
                  </a:lnTo>
                  <a:lnTo>
                    <a:pt x="235" y="26"/>
                  </a:lnTo>
                  <a:lnTo>
                    <a:pt x="222" y="18"/>
                  </a:lnTo>
                  <a:lnTo>
                    <a:pt x="209" y="12"/>
                  </a:lnTo>
                  <a:lnTo>
                    <a:pt x="195" y="7"/>
                  </a:lnTo>
                  <a:lnTo>
                    <a:pt x="181" y="3"/>
                  </a:lnTo>
                  <a:lnTo>
                    <a:pt x="166" y="1"/>
                  </a:lnTo>
                  <a:lnTo>
                    <a:pt x="150" y="0"/>
                  </a:lnTo>
                  <a:lnTo>
                    <a:pt x="135" y="1"/>
                  </a:lnTo>
                  <a:lnTo>
                    <a:pt x="120" y="3"/>
                  </a:lnTo>
                  <a:lnTo>
                    <a:pt x="106" y="7"/>
                  </a:lnTo>
                  <a:lnTo>
                    <a:pt x="92" y="12"/>
                  </a:lnTo>
                  <a:lnTo>
                    <a:pt x="78" y="18"/>
                  </a:lnTo>
                  <a:lnTo>
                    <a:pt x="66" y="26"/>
                  </a:lnTo>
                  <a:lnTo>
                    <a:pt x="55" y="34"/>
                  </a:lnTo>
                  <a:lnTo>
                    <a:pt x="44" y="44"/>
                  </a:lnTo>
                  <a:lnTo>
                    <a:pt x="34" y="55"/>
                  </a:lnTo>
                  <a:lnTo>
                    <a:pt x="26" y="66"/>
                  </a:lnTo>
                  <a:lnTo>
                    <a:pt x="18" y="79"/>
                  </a:lnTo>
                  <a:lnTo>
                    <a:pt x="12" y="92"/>
                  </a:lnTo>
                  <a:lnTo>
                    <a:pt x="6" y="106"/>
                  </a:lnTo>
                  <a:lnTo>
                    <a:pt x="3" y="120"/>
                  </a:lnTo>
                  <a:lnTo>
                    <a:pt x="1" y="135"/>
                  </a:lnTo>
                  <a:lnTo>
                    <a:pt x="0" y="151"/>
                  </a:lnTo>
                  <a:lnTo>
                    <a:pt x="1" y="166"/>
                  </a:lnTo>
                  <a:lnTo>
                    <a:pt x="3" y="181"/>
                  </a:lnTo>
                  <a:lnTo>
                    <a:pt x="6" y="195"/>
                  </a:lnTo>
                  <a:lnTo>
                    <a:pt x="12" y="209"/>
                  </a:lnTo>
                  <a:lnTo>
                    <a:pt x="18" y="222"/>
                  </a:lnTo>
                  <a:lnTo>
                    <a:pt x="26" y="235"/>
                  </a:lnTo>
                  <a:lnTo>
                    <a:pt x="34" y="246"/>
                  </a:lnTo>
                  <a:lnTo>
                    <a:pt x="44" y="257"/>
                  </a:lnTo>
                  <a:lnTo>
                    <a:pt x="55" y="267"/>
                  </a:lnTo>
                  <a:lnTo>
                    <a:pt x="66" y="275"/>
                  </a:lnTo>
                  <a:lnTo>
                    <a:pt x="78" y="283"/>
                  </a:lnTo>
                  <a:lnTo>
                    <a:pt x="92" y="289"/>
                  </a:lnTo>
                  <a:lnTo>
                    <a:pt x="106" y="295"/>
                  </a:lnTo>
                  <a:lnTo>
                    <a:pt x="120" y="298"/>
                  </a:lnTo>
                  <a:lnTo>
                    <a:pt x="135" y="300"/>
                  </a:lnTo>
                  <a:lnTo>
                    <a:pt x="150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97">
              <a:extLst>
                <a:ext uri="{FF2B5EF4-FFF2-40B4-BE49-F238E27FC236}">
                  <a16:creationId xmlns:a16="http://schemas.microsoft.com/office/drawing/2014/main" id="{FD99EEA0-32FA-43DB-8025-D7338EEA1D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5588" y="2593975"/>
              <a:ext cx="142875" cy="180975"/>
            </a:xfrm>
            <a:custGeom>
              <a:avLst/>
              <a:gdLst>
                <a:gd name="T0" fmla="*/ 285 w 451"/>
                <a:gd name="T1" fmla="*/ 307 h 572"/>
                <a:gd name="T2" fmla="*/ 165 w 451"/>
                <a:gd name="T3" fmla="*/ 542 h 572"/>
                <a:gd name="T4" fmla="*/ 157 w 451"/>
                <a:gd name="T5" fmla="*/ 302 h 572"/>
                <a:gd name="T6" fmla="*/ 136 w 451"/>
                <a:gd name="T7" fmla="*/ 287 h 572"/>
                <a:gd name="T8" fmla="*/ 115 w 451"/>
                <a:gd name="T9" fmla="*/ 267 h 572"/>
                <a:gd name="T10" fmla="*/ 93 w 451"/>
                <a:gd name="T11" fmla="*/ 241 h 572"/>
                <a:gd name="T12" fmla="*/ 74 w 451"/>
                <a:gd name="T13" fmla="*/ 210 h 572"/>
                <a:gd name="T14" fmla="*/ 57 w 451"/>
                <a:gd name="T15" fmla="*/ 174 h 572"/>
                <a:gd name="T16" fmla="*/ 44 w 451"/>
                <a:gd name="T17" fmla="*/ 131 h 572"/>
                <a:gd name="T18" fmla="*/ 34 w 451"/>
                <a:gd name="T19" fmla="*/ 84 h 572"/>
                <a:gd name="T20" fmla="*/ 30 w 451"/>
                <a:gd name="T21" fmla="*/ 30 h 572"/>
                <a:gd name="T22" fmla="*/ 170 w 451"/>
                <a:gd name="T23" fmla="*/ 252 h 572"/>
                <a:gd name="T24" fmla="*/ 171 w 451"/>
                <a:gd name="T25" fmla="*/ 259 h 572"/>
                <a:gd name="T26" fmla="*/ 175 w 451"/>
                <a:gd name="T27" fmla="*/ 264 h 572"/>
                <a:gd name="T28" fmla="*/ 215 w 451"/>
                <a:gd name="T29" fmla="*/ 304 h 572"/>
                <a:gd name="T30" fmla="*/ 221 w 451"/>
                <a:gd name="T31" fmla="*/ 306 h 572"/>
                <a:gd name="T32" fmla="*/ 226 w 451"/>
                <a:gd name="T33" fmla="*/ 306 h 572"/>
                <a:gd name="T34" fmla="*/ 231 w 451"/>
                <a:gd name="T35" fmla="*/ 304 h 572"/>
                <a:gd name="T36" fmla="*/ 272 w 451"/>
                <a:gd name="T37" fmla="*/ 264 h 572"/>
                <a:gd name="T38" fmla="*/ 275 w 451"/>
                <a:gd name="T39" fmla="*/ 259 h 572"/>
                <a:gd name="T40" fmla="*/ 276 w 451"/>
                <a:gd name="T41" fmla="*/ 252 h 572"/>
                <a:gd name="T42" fmla="*/ 420 w 451"/>
                <a:gd name="T43" fmla="*/ 30 h 572"/>
                <a:gd name="T44" fmla="*/ 416 w 451"/>
                <a:gd name="T45" fmla="*/ 84 h 572"/>
                <a:gd name="T46" fmla="*/ 407 w 451"/>
                <a:gd name="T47" fmla="*/ 131 h 572"/>
                <a:gd name="T48" fmla="*/ 393 w 451"/>
                <a:gd name="T49" fmla="*/ 174 h 572"/>
                <a:gd name="T50" fmla="*/ 376 w 451"/>
                <a:gd name="T51" fmla="*/ 210 h 572"/>
                <a:gd name="T52" fmla="*/ 357 w 451"/>
                <a:gd name="T53" fmla="*/ 241 h 572"/>
                <a:gd name="T54" fmla="*/ 337 w 451"/>
                <a:gd name="T55" fmla="*/ 267 h 572"/>
                <a:gd name="T56" fmla="*/ 315 w 451"/>
                <a:gd name="T57" fmla="*/ 287 h 572"/>
                <a:gd name="T58" fmla="*/ 293 w 451"/>
                <a:gd name="T59" fmla="*/ 302 h 572"/>
                <a:gd name="T60" fmla="*/ 223 w 451"/>
                <a:gd name="T61" fmla="*/ 269 h 572"/>
                <a:gd name="T62" fmla="*/ 219 w 451"/>
                <a:gd name="T63" fmla="*/ 30 h 572"/>
                <a:gd name="T64" fmla="*/ 245 w 451"/>
                <a:gd name="T65" fmla="*/ 248 h 572"/>
                <a:gd name="T66" fmla="*/ 0 w 451"/>
                <a:gd name="T67" fmla="*/ 0 h 572"/>
                <a:gd name="T68" fmla="*/ 1 w 451"/>
                <a:gd name="T69" fmla="*/ 45 h 572"/>
                <a:gd name="T70" fmla="*/ 6 w 451"/>
                <a:gd name="T71" fmla="*/ 101 h 572"/>
                <a:gd name="T72" fmla="*/ 18 w 451"/>
                <a:gd name="T73" fmla="*/ 151 h 572"/>
                <a:gd name="T74" fmla="*/ 34 w 451"/>
                <a:gd name="T75" fmla="*/ 196 h 572"/>
                <a:gd name="T76" fmla="*/ 53 w 451"/>
                <a:gd name="T77" fmla="*/ 235 h 572"/>
                <a:gd name="T78" fmla="*/ 75 w 451"/>
                <a:gd name="T79" fmla="*/ 268 h 572"/>
                <a:gd name="T80" fmla="*/ 99 w 451"/>
                <a:gd name="T81" fmla="*/ 295 h 572"/>
                <a:gd name="T82" fmla="*/ 123 w 451"/>
                <a:gd name="T83" fmla="*/ 316 h 572"/>
                <a:gd name="T84" fmla="*/ 135 w 451"/>
                <a:gd name="T85" fmla="*/ 572 h 572"/>
                <a:gd name="T86" fmla="*/ 315 w 451"/>
                <a:gd name="T87" fmla="*/ 324 h 572"/>
                <a:gd name="T88" fmla="*/ 340 w 451"/>
                <a:gd name="T89" fmla="*/ 306 h 572"/>
                <a:gd name="T90" fmla="*/ 363 w 451"/>
                <a:gd name="T91" fmla="*/ 282 h 572"/>
                <a:gd name="T92" fmla="*/ 387 w 451"/>
                <a:gd name="T93" fmla="*/ 252 h 572"/>
                <a:gd name="T94" fmla="*/ 407 w 451"/>
                <a:gd name="T95" fmla="*/ 217 h 572"/>
                <a:gd name="T96" fmla="*/ 426 w 451"/>
                <a:gd name="T97" fmla="*/ 175 h 572"/>
                <a:gd name="T98" fmla="*/ 438 w 451"/>
                <a:gd name="T99" fmla="*/ 128 h 572"/>
                <a:gd name="T100" fmla="*/ 448 w 451"/>
                <a:gd name="T101" fmla="*/ 74 h 572"/>
                <a:gd name="T102" fmla="*/ 451 w 451"/>
                <a:gd name="T103" fmla="*/ 15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1" h="572">
                  <a:moveTo>
                    <a:pt x="293" y="302"/>
                  </a:moveTo>
                  <a:lnTo>
                    <a:pt x="285" y="307"/>
                  </a:lnTo>
                  <a:lnTo>
                    <a:pt x="285" y="542"/>
                  </a:lnTo>
                  <a:lnTo>
                    <a:pt x="165" y="542"/>
                  </a:lnTo>
                  <a:lnTo>
                    <a:pt x="165" y="307"/>
                  </a:lnTo>
                  <a:lnTo>
                    <a:pt x="157" y="302"/>
                  </a:lnTo>
                  <a:lnTo>
                    <a:pt x="147" y="296"/>
                  </a:lnTo>
                  <a:lnTo>
                    <a:pt x="136" y="287"/>
                  </a:lnTo>
                  <a:lnTo>
                    <a:pt x="125" y="279"/>
                  </a:lnTo>
                  <a:lnTo>
                    <a:pt x="115" y="267"/>
                  </a:lnTo>
                  <a:lnTo>
                    <a:pt x="104" y="255"/>
                  </a:lnTo>
                  <a:lnTo>
                    <a:pt x="93" y="241"/>
                  </a:lnTo>
                  <a:lnTo>
                    <a:pt x="83" y="226"/>
                  </a:lnTo>
                  <a:lnTo>
                    <a:pt x="74" y="210"/>
                  </a:lnTo>
                  <a:lnTo>
                    <a:pt x="65" y="193"/>
                  </a:lnTo>
                  <a:lnTo>
                    <a:pt x="57" y="174"/>
                  </a:lnTo>
                  <a:lnTo>
                    <a:pt x="50" y="153"/>
                  </a:lnTo>
                  <a:lnTo>
                    <a:pt x="44" y="131"/>
                  </a:lnTo>
                  <a:lnTo>
                    <a:pt x="38" y="108"/>
                  </a:lnTo>
                  <a:lnTo>
                    <a:pt x="34" y="84"/>
                  </a:lnTo>
                  <a:lnTo>
                    <a:pt x="32" y="58"/>
                  </a:lnTo>
                  <a:lnTo>
                    <a:pt x="30" y="30"/>
                  </a:lnTo>
                  <a:lnTo>
                    <a:pt x="189" y="30"/>
                  </a:lnTo>
                  <a:lnTo>
                    <a:pt x="170" y="252"/>
                  </a:lnTo>
                  <a:lnTo>
                    <a:pt x="170" y="255"/>
                  </a:lnTo>
                  <a:lnTo>
                    <a:pt x="171" y="259"/>
                  </a:lnTo>
                  <a:lnTo>
                    <a:pt x="172" y="261"/>
                  </a:lnTo>
                  <a:lnTo>
                    <a:pt x="175" y="264"/>
                  </a:lnTo>
                  <a:lnTo>
                    <a:pt x="213" y="301"/>
                  </a:lnTo>
                  <a:lnTo>
                    <a:pt x="215" y="304"/>
                  </a:lnTo>
                  <a:lnTo>
                    <a:pt x="218" y="305"/>
                  </a:lnTo>
                  <a:lnTo>
                    <a:pt x="221" y="306"/>
                  </a:lnTo>
                  <a:lnTo>
                    <a:pt x="223" y="306"/>
                  </a:lnTo>
                  <a:lnTo>
                    <a:pt x="226" y="306"/>
                  </a:lnTo>
                  <a:lnTo>
                    <a:pt x="229" y="305"/>
                  </a:lnTo>
                  <a:lnTo>
                    <a:pt x="231" y="304"/>
                  </a:lnTo>
                  <a:lnTo>
                    <a:pt x="234" y="301"/>
                  </a:lnTo>
                  <a:lnTo>
                    <a:pt x="272" y="264"/>
                  </a:lnTo>
                  <a:lnTo>
                    <a:pt x="274" y="261"/>
                  </a:lnTo>
                  <a:lnTo>
                    <a:pt x="275" y="259"/>
                  </a:lnTo>
                  <a:lnTo>
                    <a:pt x="276" y="255"/>
                  </a:lnTo>
                  <a:lnTo>
                    <a:pt x="276" y="252"/>
                  </a:lnTo>
                  <a:lnTo>
                    <a:pt x="258" y="30"/>
                  </a:lnTo>
                  <a:lnTo>
                    <a:pt x="420" y="30"/>
                  </a:lnTo>
                  <a:lnTo>
                    <a:pt x="419" y="58"/>
                  </a:lnTo>
                  <a:lnTo>
                    <a:pt x="416" y="84"/>
                  </a:lnTo>
                  <a:lnTo>
                    <a:pt x="413" y="108"/>
                  </a:lnTo>
                  <a:lnTo>
                    <a:pt x="407" y="131"/>
                  </a:lnTo>
                  <a:lnTo>
                    <a:pt x="401" y="153"/>
                  </a:lnTo>
                  <a:lnTo>
                    <a:pt x="393" y="174"/>
                  </a:lnTo>
                  <a:lnTo>
                    <a:pt x="386" y="193"/>
                  </a:lnTo>
                  <a:lnTo>
                    <a:pt x="376" y="210"/>
                  </a:lnTo>
                  <a:lnTo>
                    <a:pt x="368" y="226"/>
                  </a:lnTo>
                  <a:lnTo>
                    <a:pt x="357" y="241"/>
                  </a:lnTo>
                  <a:lnTo>
                    <a:pt x="347" y="255"/>
                  </a:lnTo>
                  <a:lnTo>
                    <a:pt x="337" y="267"/>
                  </a:lnTo>
                  <a:lnTo>
                    <a:pt x="326" y="279"/>
                  </a:lnTo>
                  <a:lnTo>
                    <a:pt x="315" y="287"/>
                  </a:lnTo>
                  <a:lnTo>
                    <a:pt x="304" y="296"/>
                  </a:lnTo>
                  <a:lnTo>
                    <a:pt x="293" y="302"/>
                  </a:lnTo>
                  <a:close/>
                  <a:moveTo>
                    <a:pt x="245" y="248"/>
                  </a:moveTo>
                  <a:lnTo>
                    <a:pt x="223" y="269"/>
                  </a:lnTo>
                  <a:lnTo>
                    <a:pt x="201" y="248"/>
                  </a:lnTo>
                  <a:lnTo>
                    <a:pt x="219" y="30"/>
                  </a:lnTo>
                  <a:lnTo>
                    <a:pt x="228" y="30"/>
                  </a:lnTo>
                  <a:lnTo>
                    <a:pt x="245" y="248"/>
                  </a:lnTo>
                  <a:close/>
                  <a:moveTo>
                    <a:pt x="451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" y="45"/>
                  </a:lnTo>
                  <a:lnTo>
                    <a:pt x="3" y="74"/>
                  </a:lnTo>
                  <a:lnTo>
                    <a:pt x="6" y="101"/>
                  </a:lnTo>
                  <a:lnTo>
                    <a:pt x="12" y="128"/>
                  </a:lnTo>
                  <a:lnTo>
                    <a:pt x="18" y="151"/>
                  </a:lnTo>
                  <a:lnTo>
                    <a:pt x="26" y="175"/>
                  </a:lnTo>
                  <a:lnTo>
                    <a:pt x="34" y="196"/>
                  </a:lnTo>
                  <a:lnTo>
                    <a:pt x="44" y="216"/>
                  </a:lnTo>
                  <a:lnTo>
                    <a:pt x="53" y="235"/>
                  </a:lnTo>
                  <a:lnTo>
                    <a:pt x="64" y="252"/>
                  </a:lnTo>
                  <a:lnTo>
                    <a:pt x="75" y="268"/>
                  </a:lnTo>
                  <a:lnTo>
                    <a:pt x="87" y="282"/>
                  </a:lnTo>
                  <a:lnTo>
                    <a:pt x="99" y="295"/>
                  </a:lnTo>
                  <a:lnTo>
                    <a:pt x="111" y="306"/>
                  </a:lnTo>
                  <a:lnTo>
                    <a:pt x="123" y="316"/>
                  </a:lnTo>
                  <a:lnTo>
                    <a:pt x="135" y="324"/>
                  </a:lnTo>
                  <a:lnTo>
                    <a:pt x="135" y="572"/>
                  </a:lnTo>
                  <a:lnTo>
                    <a:pt x="315" y="572"/>
                  </a:lnTo>
                  <a:lnTo>
                    <a:pt x="315" y="324"/>
                  </a:lnTo>
                  <a:lnTo>
                    <a:pt x="328" y="315"/>
                  </a:lnTo>
                  <a:lnTo>
                    <a:pt x="340" y="306"/>
                  </a:lnTo>
                  <a:lnTo>
                    <a:pt x="352" y="295"/>
                  </a:lnTo>
                  <a:lnTo>
                    <a:pt x="363" y="282"/>
                  </a:lnTo>
                  <a:lnTo>
                    <a:pt x="375" y="267"/>
                  </a:lnTo>
                  <a:lnTo>
                    <a:pt x="387" y="252"/>
                  </a:lnTo>
                  <a:lnTo>
                    <a:pt x="398" y="235"/>
                  </a:lnTo>
                  <a:lnTo>
                    <a:pt x="407" y="217"/>
                  </a:lnTo>
                  <a:lnTo>
                    <a:pt x="417" y="196"/>
                  </a:lnTo>
                  <a:lnTo>
                    <a:pt x="426" y="175"/>
                  </a:lnTo>
                  <a:lnTo>
                    <a:pt x="432" y="151"/>
                  </a:lnTo>
                  <a:lnTo>
                    <a:pt x="438" y="128"/>
                  </a:lnTo>
                  <a:lnTo>
                    <a:pt x="444" y="101"/>
                  </a:lnTo>
                  <a:lnTo>
                    <a:pt x="448" y="74"/>
                  </a:lnTo>
                  <a:lnTo>
                    <a:pt x="450" y="45"/>
                  </a:lnTo>
                  <a:lnTo>
                    <a:pt x="451" y="15"/>
                  </a:lnTo>
                  <a:lnTo>
                    <a:pt x="4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8">
              <a:extLst>
                <a:ext uri="{FF2B5EF4-FFF2-40B4-BE49-F238E27FC236}">
                  <a16:creationId xmlns:a16="http://schemas.microsoft.com/office/drawing/2014/main" id="{8179C2A8-FD53-4262-B505-072F7DA517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3700" y="2670175"/>
              <a:ext cx="47625" cy="104775"/>
            </a:xfrm>
            <a:custGeom>
              <a:avLst/>
              <a:gdLst>
                <a:gd name="T0" fmla="*/ 120 w 150"/>
                <a:gd name="T1" fmla="*/ 302 h 332"/>
                <a:gd name="T2" fmla="*/ 30 w 150"/>
                <a:gd name="T3" fmla="*/ 302 h 332"/>
                <a:gd name="T4" fmla="*/ 30 w 150"/>
                <a:gd name="T5" fmla="*/ 60 h 332"/>
                <a:gd name="T6" fmla="*/ 120 w 150"/>
                <a:gd name="T7" fmla="*/ 60 h 332"/>
                <a:gd name="T8" fmla="*/ 120 w 150"/>
                <a:gd name="T9" fmla="*/ 302 h 332"/>
                <a:gd name="T10" fmla="*/ 90 w 150"/>
                <a:gd name="T11" fmla="*/ 30 h 332"/>
                <a:gd name="T12" fmla="*/ 90 w 150"/>
                <a:gd name="T13" fmla="*/ 0 h 332"/>
                <a:gd name="T14" fmla="*/ 60 w 150"/>
                <a:gd name="T15" fmla="*/ 0 h 332"/>
                <a:gd name="T16" fmla="*/ 60 w 150"/>
                <a:gd name="T17" fmla="*/ 30 h 332"/>
                <a:gd name="T18" fmla="*/ 0 w 150"/>
                <a:gd name="T19" fmla="*/ 30 h 332"/>
                <a:gd name="T20" fmla="*/ 0 w 150"/>
                <a:gd name="T21" fmla="*/ 332 h 332"/>
                <a:gd name="T22" fmla="*/ 150 w 150"/>
                <a:gd name="T23" fmla="*/ 332 h 332"/>
                <a:gd name="T24" fmla="*/ 150 w 150"/>
                <a:gd name="T25" fmla="*/ 30 h 332"/>
                <a:gd name="T26" fmla="*/ 90 w 150"/>
                <a:gd name="T27" fmla="*/ 3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332">
                  <a:moveTo>
                    <a:pt x="120" y="302"/>
                  </a:moveTo>
                  <a:lnTo>
                    <a:pt x="30" y="302"/>
                  </a:lnTo>
                  <a:lnTo>
                    <a:pt x="30" y="60"/>
                  </a:lnTo>
                  <a:lnTo>
                    <a:pt x="120" y="60"/>
                  </a:lnTo>
                  <a:lnTo>
                    <a:pt x="120" y="302"/>
                  </a:lnTo>
                  <a:close/>
                  <a:moveTo>
                    <a:pt x="90" y="30"/>
                  </a:moveTo>
                  <a:lnTo>
                    <a:pt x="90" y="0"/>
                  </a:lnTo>
                  <a:lnTo>
                    <a:pt x="60" y="0"/>
                  </a:lnTo>
                  <a:lnTo>
                    <a:pt x="60" y="30"/>
                  </a:lnTo>
                  <a:lnTo>
                    <a:pt x="0" y="30"/>
                  </a:lnTo>
                  <a:lnTo>
                    <a:pt x="0" y="332"/>
                  </a:lnTo>
                  <a:lnTo>
                    <a:pt x="150" y="332"/>
                  </a:lnTo>
                  <a:lnTo>
                    <a:pt x="150" y="30"/>
                  </a:lnTo>
                  <a:lnTo>
                    <a:pt x="9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86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/>
      <p:bldP spid="47" grpId="0" animBg="1"/>
      <p:bldP spid="48" grpId="0"/>
      <p:bldP spid="38" grpId="0" animBg="1"/>
      <p:bldP spid="39" grpId="0"/>
      <p:bldP spid="56" grpId="0" animBg="1"/>
      <p:bldP spid="57" grpId="0"/>
      <p:bldP spid="65" grpId="0" animBg="1"/>
      <p:bldP spid="66" grpId="0"/>
      <p:bldP spid="74" grpId="0" animBg="1"/>
      <p:bldP spid="75" grpId="0"/>
      <p:bldP spid="83" grpId="0" animBg="1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F71EE60C-6AAE-44F5-9540-29AB4B49C30C}"/>
              </a:ext>
            </a:extLst>
          </p:cNvPr>
          <p:cNvGrpSpPr/>
          <p:nvPr/>
        </p:nvGrpSpPr>
        <p:grpSpPr>
          <a:xfrm>
            <a:off x="0" y="5952293"/>
            <a:ext cx="12169583" cy="905708"/>
            <a:chOff x="0" y="4948862"/>
            <a:chExt cx="12192000" cy="1909138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E15F2E3-5FC5-4A7D-9296-5604B67AF96A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804AFF-8883-405C-9925-2070D9E425D4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DE595EE2-FA0D-40CE-9BB1-465DCA7F4A83}"/>
              </a:ext>
            </a:extLst>
          </p:cNvPr>
          <p:cNvSpPr/>
          <p:nvPr/>
        </p:nvSpPr>
        <p:spPr>
          <a:xfrm>
            <a:off x="11094377" y="6433194"/>
            <a:ext cx="254873" cy="20871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FDA96-04D2-4590-94C3-B416822C2BC2}"/>
              </a:ext>
            </a:extLst>
          </p:cNvPr>
          <p:cNvSpPr/>
          <p:nvPr/>
        </p:nvSpPr>
        <p:spPr>
          <a:xfrm>
            <a:off x="7473748" y="76450"/>
            <a:ext cx="48513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</a:p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endParaRPr lang="en-US" sz="20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 descr="http://parents.msrit.edu/templates/contineoReg/images/menu/msrit-logo.png">
            <a:extLst>
              <a:ext uri="{FF2B5EF4-FFF2-40B4-BE49-F238E27FC236}">
                <a16:creationId xmlns:a16="http://schemas.microsoft.com/office/drawing/2014/main" id="{C0E4389B-3AF4-4E36-B682-F6D84CAF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107" y="-267271"/>
            <a:ext cx="3728200" cy="174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6819AEF-2C87-4540-BEB4-C0746C4E3689}"/>
              </a:ext>
            </a:extLst>
          </p:cNvPr>
          <p:cNvSpPr/>
          <p:nvPr/>
        </p:nvSpPr>
        <p:spPr>
          <a:xfrm>
            <a:off x="367548" y="1420294"/>
            <a:ext cx="44515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Need For Encryption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2619F5-0FFD-4867-B280-6871BF361955}"/>
              </a:ext>
            </a:extLst>
          </p:cNvPr>
          <p:cNvCxnSpPr/>
          <p:nvPr/>
        </p:nvCxnSpPr>
        <p:spPr>
          <a:xfrm>
            <a:off x="-22417" y="1258484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427154F-4F94-4D84-BCD9-03AF2D993446}"/>
              </a:ext>
            </a:extLst>
          </p:cNvPr>
          <p:cNvSpPr/>
          <p:nvPr/>
        </p:nvSpPr>
        <p:spPr>
          <a:xfrm>
            <a:off x="836742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704FC4-F36C-47CD-A1D3-38956800FFB9}"/>
              </a:ext>
            </a:extLst>
          </p:cNvPr>
          <p:cNvSpPr/>
          <p:nvPr/>
        </p:nvSpPr>
        <p:spPr>
          <a:xfrm>
            <a:off x="2687289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53D415-B0ED-44C2-9870-47A3202007FF}"/>
              </a:ext>
            </a:extLst>
          </p:cNvPr>
          <p:cNvSpPr/>
          <p:nvPr/>
        </p:nvSpPr>
        <p:spPr>
          <a:xfrm>
            <a:off x="4537836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FAD1D4-AE18-4BAF-9CA1-FFBA59841E0A}"/>
              </a:ext>
            </a:extLst>
          </p:cNvPr>
          <p:cNvSpPr/>
          <p:nvPr/>
        </p:nvSpPr>
        <p:spPr>
          <a:xfrm>
            <a:off x="6388383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A1F6B3-60EC-4935-A17D-5A8AD01C94C9}"/>
              </a:ext>
            </a:extLst>
          </p:cNvPr>
          <p:cNvSpPr/>
          <p:nvPr/>
        </p:nvSpPr>
        <p:spPr>
          <a:xfrm>
            <a:off x="8238930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C8F16B-6409-413F-96DC-D6C05963834E}"/>
              </a:ext>
            </a:extLst>
          </p:cNvPr>
          <p:cNvSpPr/>
          <p:nvPr/>
        </p:nvSpPr>
        <p:spPr>
          <a:xfrm>
            <a:off x="10089479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972A77FD-609B-4989-81F1-464D59CA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24/01/2019</a:t>
            </a:r>
          </a:p>
        </p:txBody>
      </p:sp>
      <p:sp>
        <p:nvSpPr>
          <p:cNvPr id="92" name="Footer Placeholder 91">
            <a:extLst>
              <a:ext uri="{FF2B5EF4-FFF2-40B4-BE49-F238E27FC236}">
                <a16:creationId xmlns:a16="http://schemas.microsoft.com/office/drawing/2014/main" id="{D0CA0DF6-5344-4651-B170-8F9DFC7D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Security Using Encryption</a:t>
            </a:r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5527D37E-FC81-465D-B31D-BE415D0E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564" y="6356350"/>
            <a:ext cx="288235" cy="365125"/>
          </a:xfrm>
          <a:noFill/>
        </p:spPr>
        <p:txBody>
          <a:bodyPr/>
          <a:lstStyle/>
          <a:p>
            <a:fld id="{43CD0892-7BFB-4D5D-8CE6-39D3E404C3DD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XT file symbol Icons | Free Download">
            <a:extLst>
              <a:ext uri="{FF2B5EF4-FFF2-40B4-BE49-F238E27FC236}">
                <a16:creationId xmlns:a16="http://schemas.microsoft.com/office/drawing/2014/main" id="{67BFDD23-6A19-4C19-9023-5A90819E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787" y="2035597"/>
            <a:ext cx="707874" cy="70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iconscout.com/icon/premium/png-256-thumb/hacker-81-1105283.png">
            <a:extLst>
              <a:ext uri="{FF2B5EF4-FFF2-40B4-BE49-F238E27FC236}">
                <a16:creationId xmlns:a16="http://schemas.microsoft.com/office/drawing/2014/main" id="{B4FFA379-E469-4E55-AA4D-4F13AC07B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854" y="5248918"/>
            <a:ext cx="884513" cy="8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shraf Ali S\Downloads\clipart1628078.png">
            <a:extLst>
              <a:ext uri="{FF2B5EF4-FFF2-40B4-BE49-F238E27FC236}">
                <a16:creationId xmlns:a16="http://schemas.microsoft.com/office/drawing/2014/main" id="{F231745A-D0F6-4255-9843-6E354A115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36" y="3751994"/>
            <a:ext cx="541151" cy="61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042562-C2AA-4D03-AD47-4CDAA91E4E64}"/>
              </a:ext>
            </a:extLst>
          </p:cNvPr>
          <p:cNvCxnSpPr>
            <a:cxnSpLocks/>
          </p:cNvCxnSpPr>
          <p:nvPr/>
        </p:nvCxnSpPr>
        <p:spPr>
          <a:xfrm flipV="1">
            <a:off x="8666303" y="4477118"/>
            <a:ext cx="0" cy="727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B41A59-1595-431D-AEA3-ECD4B3B816EF}"/>
              </a:ext>
            </a:extLst>
          </p:cNvPr>
          <p:cNvCxnSpPr>
            <a:cxnSpLocks/>
          </p:cNvCxnSpPr>
          <p:nvPr/>
        </p:nvCxnSpPr>
        <p:spPr>
          <a:xfrm flipH="1">
            <a:off x="8676110" y="2797301"/>
            <a:ext cx="9806" cy="90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EBC9C94-7DBD-461E-BB63-B1B282670EDC}"/>
              </a:ext>
            </a:extLst>
          </p:cNvPr>
          <p:cNvCxnSpPr>
            <a:cxnSpLocks/>
            <a:stCxn id="1028" idx="1"/>
            <a:endCxn id="1026" idx="1"/>
          </p:cNvCxnSpPr>
          <p:nvPr/>
        </p:nvCxnSpPr>
        <p:spPr>
          <a:xfrm rot="10800000" flipH="1">
            <a:off x="8233853" y="2389535"/>
            <a:ext cx="107933" cy="3301641"/>
          </a:xfrm>
          <a:prstGeom prst="bentConnector3">
            <a:avLst>
              <a:gd name="adj1" fmla="val -1147650"/>
            </a:avLst>
          </a:prstGeom>
          <a:ln w="2857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802264-9FDD-46E1-8009-FCB8BE973BAD}"/>
              </a:ext>
            </a:extLst>
          </p:cNvPr>
          <p:cNvSpPr txBox="1"/>
          <p:nvPr/>
        </p:nvSpPr>
        <p:spPr>
          <a:xfrm>
            <a:off x="8893480" y="2215370"/>
            <a:ext cx="2967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 From of Plain 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F1FAB-8423-4EE1-9813-1FD182F879D7}"/>
              </a:ext>
            </a:extLst>
          </p:cNvPr>
          <p:cNvSpPr txBox="1"/>
          <p:nvPr/>
        </p:nvSpPr>
        <p:spPr>
          <a:xfrm>
            <a:off x="9258511" y="3908136"/>
            <a:ext cx="959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CBAE10-E2C7-423A-B2AD-A2FC2B6C336B}"/>
              </a:ext>
            </a:extLst>
          </p:cNvPr>
          <p:cNvSpPr txBox="1"/>
          <p:nvPr/>
        </p:nvSpPr>
        <p:spPr>
          <a:xfrm>
            <a:off x="9291565" y="5506867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Intruder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178FE63-E83C-407E-8DDA-359BE3EC205B}"/>
              </a:ext>
            </a:extLst>
          </p:cNvPr>
          <p:cNvSpPr txBox="1"/>
          <p:nvPr/>
        </p:nvSpPr>
        <p:spPr>
          <a:xfrm>
            <a:off x="8626844" y="3061753"/>
            <a:ext cx="279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Saved In The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C53126-8E2F-41E8-B352-990EA847A5B4}"/>
              </a:ext>
            </a:extLst>
          </p:cNvPr>
          <p:cNvSpPr txBox="1"/>
          <p:nvPr/>
        </p:nvSpPr>
        <p:spPr>
          <a:xfrm>
            <a:off x="8833208" y="4718188"/>
            <a:ext cx="3274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Intruder Get Access To The Database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65B550-AF50-4C93-8C72-5DA5C69CD7CF}"/>
              </a:ext>
            </a:extLst>
          </p:cNvPr>
          <p:cNvSpPr txBox="1"/>
          <p:nvPr/>
        </p:nvSpPr>
        <p:spPr>
          <a:xfrm>
            <a:off x="4812329" y="3336495"/>
            <a:ext cx="2065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Access to The Database The Intruder Can Misuse This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576B3-E32E-424D-9C09-30CE708ABA40}"/>
              </a:ext>
            </a:extLst>
          </p:cNvPr>
          <p:cNvSpPr/>
          <p:nvPr/>
        </p:nvSpPr>
        <p:spPr>
          <a:xfrm>
            <a:off x="347022" y="2348852"/>
            <a:ext cx="4354066" cy="28062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You do reveal valuable information online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Privacy matters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Encryption doesn’t affect performance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allows you to securely protect data</a:t>
            </a:r>
            <a:endParaRPr lang="en-US" sz="20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7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6" grpId="0"/>
      <p:bldP spid="17" grpId="0"/>
      <p:bldP spid="67" grpId="0"/>
      <p:bldP spid="68" grpId="0"/>
      <p:bldP spid="69" grpId="0"/>
      <p:bldP spid="7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F71EE60C-6AAE-44F5-9540-29AB4B49C30C}"/>
              </a:ext>
            </a:extLst>
          </p:cNvPr>
          <p:cNvGrpSpPr/>
          <p:nvPr/>
        </p:nvGrpSpPr>
        <p:grpSpPr>
          <a:xfrm>
            <a:off x="0" y="5952293"/>
            <a:ext cx="12169583" cy="905708"/>
            <a:chOff x="0" y="4948862"/>
            <a:chExt cx="12192000" cy="1909138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E15F2E3-5FC5-4A7D-9296-5604B67AF96A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804AFF-8883-405C-9925-2070D9E425D4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DE595EE2-FA0D-40CE-9BB1-465DCA7F4A83}"/>
              </a:ext>
            </a:extLst>
          </p:cNvPr>
          <p:cNvSpPr/>
          <p:nvPr/>
        </p:nvSpPr>
        <p:spPr>
          <a:xfrm>
            <a:off x="11094377" y="6433194"/>
            <a:ext cx="254873" cy="20871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FDA96-04D2-4590-94C3-B416822C2BC2}"/>
              </a:ext>
            </a:extLst>
          </p:cNvPr>
          <p:cNvSpPr/>
          <p:nvPr/>
        </p:nvSpPr>
        <p:spPr>
          <a:xfrm>
            <a:off x="7473748" y="76450"/>
            <a:ext cx="48513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</a:p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endParaRPr lang="en-US" sz="20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 descr="http://parents.msrit.edu/templates/contineoReg/images/menu/msrit-logo.png">
            <a:extLst>
              <a:ext uri="{FF2B5EF4-FFF2-40B4-BE49-F238E27FC236}">
                <a16:creationId xmlns:a16="http://schemas.microsoft.com/office/drawing/2014/main" id="{C0E4389B-3AF4-4E36-B682-F6D84CAF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107" y="-267271"/>
            <a:ext cx="3728200" cy="174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6819AEF-2C87-4540-BEB4-C0746C4E3689}"/>
              </a:ext>
            </a:extLst>
          </p:cNvPr>
          <p:cNvSpPr/>
          <p:nvPr/>
        </p:nvSpPr>
        <p:spPr>
          <a:xfrm>
            <a:off x="25070" y="1427348"/>
            <a:ext cx="544965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 Encryption and Decryption</a:t>
            </a:r>
            <a:endParaRPr lang="en-US" sz="40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2619F5-0FFD-4867-B280-6871BF361955}"/>
              </a:ext>
            </a:extLst>
          </p:cNvPr>
          <p:cNvCxnSpPr/>
          <p:nvPr/>
        </p:nvCxnSpPr>
        <p:spPr>
          <a:xfrm>
            <a:off x="-22417" y="1258484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427154F-4F94-4D84-BCD9-03AF2D993446}"/>
              </a:ext>
            </a:extLst>
          </p:cNvPr>
          <p:cNvSpPr/>
          <p:nvPr/>
        </p:nvSpPr>
        <p:spPr>
          <a:xfrm>
            <a:off x="836742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704FC4-F36C-47CD-A1D3-38956800FFB9}"/>
              </a:ext>
            </a:extLst>
          </p:cNvPr>
          <p:cNvSpPr/>
          <p:nvPr/>
        </p:nvSpPr>
        <p:spPr>
          <a:xfrm>
            <a:off x="2687289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53D415-B0ED-44C2-9870-47A3202007FF}"/>
              </a:ext>
            </a:extLst>
          </p:cNvPr>
          <p:cNvSpPr/>
          <p:nvPr/>
        </p:nvSpPr>
        <p:spPr>
          <a:xfrm>
            <a:off x="4537836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FAD1D4-AE18-4BAF-9CA1-FFBA59841E0A}"/>
              </a:ext>
            </a:extLst>
          </p:cNvPr>
          <p:cNvSpPr/>
          <p:nvPr/>
        </p:nvSpPr>
        <p:spPr>
          <a:xfrm>
            <a:off x="6388383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A1F6B3-60EC-4935-A17D-5A8AD01C94C9}"/>
              </a:ext>
            </a:extLst>
          </p:cNvPr>
          <p:cNvSpPr/>
          <p:nvPr/>
        </p:nvSpPr>
        <p:spPr>
          <a:xfrm>
            <a:off x="8238930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C8F16B-6409-413F-96DC-D6C05963834E}"/>
              </a:ext>
            </a:extLst>
          </p:cNvPr>
          <p:cNvSpPr/>
          <p:nvPr/>
        </p:nvSpPr>
        <p:spPr>
          <a:xfrm>
            <a:off x="10089479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972A77FD-609B-4989-81F1-464D59CA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24/01/2019</a:t>
            </a:r>
          </a:p>
        </p:txBody>
      </p:sp>
      <p:sp>
        <p:nvSpPr>
          <p:cNvPr id="92" name="Footer Placeholder 91">
            <a:extLst>
              <a:ext uri="{FF2B5EF4-FFF2-40B4-BE49-F238E27FC236}">
                <a16:creationId xmlns:a16="http://schemas.microsoft.com/office/drawing/2014/main" id="{D0CA0DF6-5344-4651-B170-8F9DFC7D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Security Using Encryption</a:t>
            </a:r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5527D37E-FC81-465D-B31D-BE415D0E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564" y="6356350"/>
            <a:ext cx="288235" cy="365125"/>
          </a:xfrm>
          <a:noFill/>
        </p:spPr>
        <p:txBody>
          <a:bodyPr/>
          <a:lstStyle/>
          <a:p>
            <a:fld id="{43CD0892-7BFB-4D5D-8CE6-39D3E404C3DD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1C01E4B6-EA17-4686-B897-9A0858D7E96F}"/>
              </a:ext>
            </a:extLst>
          </p:cNvPr>
          <p:cNvSpPr/>
          <p:nvPr/>
        </p:nvSpPr>
        <p:spPr>
          <a:xfrm>
            <a:off x="6171349" y="1443526"/>
            <a:ext cx="2311191" cy="707877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Plain Text That Is To Be Saved In The Database</a:t>
            </a: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DD993E9B-C9CC-4EFA-9AC9-9A06DA0EF3F2}"/>
              </a:ext>
            </a:extLst>
          </p:cNvPr>
          <p:cNvSpPr/>
          <p:nvPr/>
        </p:nvSpPr>
        <p:spPr>
          <a:xfrm>
            <a:off x="6184315" y="5728296"/>
            <a:ext cx="2311191" cy="601246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 Text to Be Used By User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18AC68-52FC-4228-B0FE-4F594B914F48}"/>
              </a:ext>
            </a:extLst>
          </p:cNvPr>
          <p:cNvSpPr/>
          <p:nvPr/>
        </p:nvSpPr>
        <p:spPr>
          <a:xfrm>
            <a:off x="6184314" y="2279380"/>
            <a:ext cx="2311191" cy="6012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Encryption Algorithm With Key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25001C-DA82-4DB1-A8DD-1D4D6E04199E}"/>
              </a:ext>
            </a:extLst>
          </p:cNvPr>
          <p:cNvSpPr/>
          <p:nvPr/>
        </p:nvSpPr>
        <p:spPr>
          <a:xfrm>
            <a:off x="6184314" y="4997810"/>
            <a:ext cx="2311191" cy="6012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Decryption Algorithm With Same Key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7F2623-32D5-4BFC-B592-ECA564F1FF89}"/>
              </a:ext>
            </a:extLst>
          </p:cNvPr>
          <p:cNvSpPr/>
          <p:nvPr/>
        </p:nvSpPr>
        <p:spPr>
          <a:xfrm>
            <a:off x="6171347" y="3004143"/>
            <a:ext cx="2311191" cy="6012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In Encrypted Form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A4A57F-0A91-45A2-9C32-550C6A90DE0F}"/>
              </a:ext>
            </a:extLst>
          </p:cNvPr>
          <p:cNvSpPr/>
          <p:nvPr/>
        </p:nvSpPr>
        <p:spPr>
          <a:xfrm>
            <a:off x="6171347" y="4284566"/>
            <a:ext cx="2311191" cy="6012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in Encrypted Form</a:t>
            </a:r>
          </a:p>
        </p:txBody>
      </p:sp>
      <p:pic>
        <p:nvPicPr>
          <p:cNvPr id="35" name="Picture 8" descr="C:\Users\Ashraf Ali S\Downloads\clipart1628078.png">
            <a:extLst>
              <a:ext uri="{FF2B5EF4-FFF2-40B4-BE49-F238E27FC236}">
                <a16:creationId xmlns:a16="http://schemas.microsoft.com/office/drawing/2014/main" id="{485CD0DE-3076-4502-AD8E-0F17FE96F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216" y="3645490"/>
            <a:ext cx="541151" cy="61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key transparent">
            <a:extLst>
              <a:ext uri="{FF2B5EF4-FFF2-40B4-BE49-F238E27FC236}">
                <a16:creationId xmlns:a16="http://schemas.microsoft.com/office/drawing/2014/main" id="{07C6047B-0EF8-4FBF-BA76-508966AEA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73361">
            <a:off x="10106698" y="4004121"/>
            <a:ext cx="313647" cy="31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E291A6-2E87-48BC-B1BB-993140913ECD}"/>
              </a:ext>
            </a:extLst>
          </p:cNvPr>
          <p:cNvCxnSpPr>
            <a:cxnSpLocks/>
          </p:cNvCxnSpPr>
          <p:nvPr/>
        </p:nvCxnSpPr>
        <p:spPr>
          <a:xfrm>
            <a:off x="7350799" y="2153223"/>
            <a:ext cx="0" cy="1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61ADEB-14E0-48A4-999B-FDC84E7811D1}"/>
              </a:ext>
            </a:extLst>
          </p:cNvPr>
          <p:cNvCxnSpPr>
            <a:cxnSpLocks/>
          </p:cNvCxnSpPr>
          <p:nvPr/>
        </p:nvCxnSpPr>
        <p:spPr>
          <a:xfrm>
            <a:off x="7352122" y="2886063"/>
            <a:ext cx="0" cy="1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C7798C-B505-4FB5-BFF1-9186AB534F53}"/>
              </a:ext>
            </a:extLst>
          </p:cNvPr>
          <p:cNvCxnSpPr>
            <a:cxnSpLocks/>
          </p:cNvCxnSpPr>
          <p:nvPr/>
        </p:nvCxnSpPr>
        <p:spPr>
          <a:xfrm>
            <a:off x="7352127" y="4873895"/>
            <a:ext cx="0" cy="1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8A4E9A-B101-4D2E-B2BC-0FBB1B27C38A}"/>
              </a:ext>
            </a:extLst>
          </p:cNvPr>
          <p:cNvCxnSpPr>
            <a:cxnSpLocks/>
          </p:cNvCxnSpPr>
          <p:nvPr/>
        </p:nvCxnSpPr>
        <p:spPr>
          <a:xfrm>
            <a:off x="7352124" y="5605411"/>
            <a:ext cx="0" cy="1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8A7E906-81C3-4D68-B4E8-A659C8BB03C0}"/>
              </a:ext>
            </a:extLst>
          </p:cNvPr>
          <p:cNvCxnSpPr>
            <a:cxnSpLocks/>
            <a:stCxn id="23" idx="3"/>
            <a:endCxn id="35" idx="0"/>
          </p:cNvCxnSpPr>
          <p:nvPr/>
        </p:nvCxnSpPr>
        <p:spPr>
          <a:xfrm>
            <a:off x="8482538" y="3304766"/>
            <a:ext cx="1624254" cy="3407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2F33736-F7D8-4441-93BD-129F9428020B}"/>
              </a:ext>
            </a:extLst>
          </p:cNvPr>
          <p:cNvCxnSpPr>
            <a:stCxn id="35" idx="2"/>
            <a:endCxn id="24" idx="3"/>
          </p:cNvCxnSpPr>
          <p:nvPr/>
        </p:nvCxnSpPr>
        <p:spPr>
          <a:xfrm rot="5400000">
            <a:off x="9132069" y="3610466"/>
            <a:ext cx="325192" cy="16242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D5BF2CD-75D9-433E-8970-4116D7D643FB}"/>
              </a:ext>
            </a:extLst>
          </p:cNvPr>
          <p:cNvSpPr txBox="1"/>
          <p:nvPr/>
        </p:nvSpPr>
        <p:spPr>
          <a:xfrm>
            <a:off x="10472913" y="3429000"/>
            <a:ext cx="1978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in Encrypted Form Saved In 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38043-08BB-4833-999B-961548178024}"/>
              </a:ext>
            </a:extLst>
          </p:cNvPr>
          <p:cNvSpPr/>
          <p:nvPr/>
        </p:nvSpPr>
        <p:spPr>
          <a:xfrm>
            <a:off x="566871" y="3331512"/>
            <a:ext cx="37877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Working of The Database Encryption and Decryption Process .</a:t>
            </a:r>
          </a:p>
        </p:txBody>
      </p:sp>
    </p:spTree>
    <p:extLst>
      <p:ext uri="{BB962C8B-B14F-4D97-AF65-F5344CB8AC3E}">
        <p14:creationId xmlns:p14="http://schemas.microsoft.com/office/powerpoint/2010/main" val="8562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 animBg="1"/>
      <p:bldP spid="21" grpId="0" animBg="1"/>
      <p:bldP spid="3" grpId="0" animBg="1"/>
      <p:bldP spid="22" grpId="0" animBg="1"/>
      <p:bldP spid="23" grpId="0" animBg="1"/>
      <p:bldP spid="24" grpId="0" animBg="1"/>
      <p:bldP spid="17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F71EE60C-6AAE-44F5-9540-29AB4B49C30C}"/>
              </a:ext>
            </a:extLst>
          </p:cNvPr>
          <p:cNvGrpSpPr/>
          <p:nvPr/>
        </p:nvGrpSpPr>
        <p:grpSpPr>
          <a:xfrm>
            <a:off x="0" y="5952293"/>
            <a:ext cx="12169583" cy="905708"/>
            <a:chOff x="0" y="4948862"/>
            <a:chExt cx="12192000" cy="1909138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E15F2E3-5FC5-4A7D-9296-5604B67AF96A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804AFF-8883-405C-9925-2070D9E425D4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DE595EE2-FA0D-40CE-9BB1-465DCA7F4A83}"/>
              </a:ext>
            </a:extLst>
          </p:cNvPr>
          <p:cNvSpPr/>
          <p:nvPr/>
        </p:nvSpPr>
        <p:spPr>
          <a:xfrm>
            <a:off x="11094377" y="6433194"/>
            <a:ext cx="254873" cy="20871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FDA96-04D2-4590-94C3-B416822C2BC2}"/>
              </a:ext>
            </a:extLst>
          </p:cNvPr>
          <p:cNvSpPr/>
          <p:nvPr/>
        </p:nvSpPr>
        <p:spPr>
          <a:xfrm>
            <a:off x="7473748" y="76450"/>
            <a:ext cx="48513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</a:p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endParaRPr lang="en-US" sz="20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 descr="http://parents.msrit.edu/templates/contineoReg/images/menu/msrit-logo.png">
            <a:extLst>
              <a:ext uri="{FF2B5EF4-FFF2-40B4-BE49-F238E27FC236}">
                <a16:creationId xmlns:a16="http://schemas.microsoft.com/office/drawing/2014/main" id="{C0E4389B-3AF4-4E36-B682-F6D84CAF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107" y="-267271"/>
            <a:ext cx="3728200" cy="174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6819AEF-2C87-4540-BEB4-C0746C4E3689}"/>
              </a:ext>
            </a:extLst>
          </p:cNvPr>
          <p:cNvSpPr/>
          <p:nvPr/>
        </p:nvSpPr>
        <p:spPr>
          <a:xfrm>
            <a:off x="304269" y="1498681"/>
            <a:ext cx="82951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Possible Ways For Database Encryption</a:t>
            </a:r>
            <a:endParaRPr lang="en-US" sz="40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2619F5-0FFD-4867-B280-6871BF361955}"/>
              </a:ext>
            </a:extLst>
          </p:cNvPr>
          <p:cNvCxnSpPr/>
          <p:nvPr/>
        </p:nvCxnSpPr>
        <p:spPr>
          <a:xfrm>
            <a:off x="-22417" y="1258484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427154F-4F94-4D84-BCD9-03AF2D993446}"/>
              </a:ext>
            </a:extLst>
          </p:cNvPr>
          <p:cNvSpPr/>
          <p:nvPr/>
        </p:nvSpPr>
        <p:spPr>
          <a:xfrm>
            <a:off x="836742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704FC4-F36C-47CD-A1D3-38956800FFB9}"/>
              </a:ext>
            </a:extLst>
          </p:cNvPr>
          <p:cNvSpPr/>
          <p:nvPr/>
        </p:nvSpPr>
        <p:spPr>
          <a:xfrm>
            <a:off x="2687289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53D415-B0ED-44C2-9870-47A3202007FF}"/>
              </a:ext>
            </a:extLst>
          </p:cNvPr>
          <p:cNvSpPr/>
          <p:nvPr/>
        </p:nvSpPr>
        <p:spPr>
          <a:xfrm>
            <a:off x="4537836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FAD1D4-AE18-4BAF-9CA1-FFBA59841E0A}"/>
              </a:ext>
            </a:extLst>
          </p:cNvPr>
          <p:cNvSpPr/>
          <p:nvPr/>
        </p:nvSpPr>
        <p:spPr>
          <a:xfrm>
            <a:off x="6388383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A1F6B3-60EC-4935-A17D-5A8AD01C94C9}"/>
              </a:ext>
            </a:extLst>
          </p:cNvPr>
          <p:cNvSpPr/>
          <p:nvPr/>
        </p:nvSpPr>
        <p:spPr>
          <a:xfrm>
            <a:off x="8238930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C8F16B-6409-413F-96DC-D6C05963834E}"/>
              </a:ext>
            </a:extLst>
          </p:cNvPr>
          <p:cNvSpPr/>
          <p:nvPr/>
        </p:nvSpPr>
        <p:spPr>
          <a:xfrm>
            <a:off x="10089479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972A77FD-609B-4989-81F1-464D59CA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24/01/2019</a:t>
            </a:r>
          </a:p>
        </p:txBody>
      </p:sp>
      <p:sp>
        <p:nvSpPr>
          <p:cNvPr id="92" name="Footer Placeholder 91">
            <a:extLst>
              <a:ext uri="{FF2B5EF4-FFF2-40B4-BE49-F238E27FC236}">
                <a16:creationId xmlns:a16="http://schemas.microsoft.com/office/drawing/2014/main" id="{D0CA0DF6-5344-4651-B170-8F9DFC7D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Security Using Encryption</a:t>
            </a:r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5527D37E-FC81-465D-B31D-BE415D0E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564" y="6356350"/>
            <a:ext cx="288235" cy="365125"/>
          </a:xfrm>
          <a:noFill/>
        </p:spPr>
        <p:txBody>
          <a:bodyPr/>
          <a:lstStyle/>
          <a:p>
            <a:fld id="{43CD0892-7BFB-4D5D-8CE6-39D3E404C3DD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AC4981-77FC-423D-ADAC-1A8B79F99C73}"/>
              </a:ext>
            </a:extLst>
          </p:cNvPr>
          <p:cNvSpPr/>
          <p:nvPr/>
        </p:nvSpPr>
        <p:spPr>
          <a:xfrm>
            <a:off x="1020882" y="2167627"/>
            <a:ext cx="2204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Encryption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8E19C5-A685-4231-BBD5-E0F50AB7E684}"/>
              </a:ext>
            </a:extLst>
          </p:cNvPr>
          <p:cNvSpPr/>
          <p:nvPr/>
        </p:nvSpPr>
        <p:spPr>
          <a:xfrm>
            <a:off x="1600372" y="2837399"/>
            <a:ext cx="2311191" cy="6012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DECD31-B48C-4F61-9DD1-C6C0A1DE4D9C}"/>
              </a:ext>
            </a:extLst>
          </p:cNvPr>
          <p:cNvSpPr/>
          <p:nvPr/>
        </p:nvSpPr>
        <p:spPr>
          <a:xfrm>
            <a:off x="1600370" y="4178895"/>
            <a:ext cx="2311191" cy="6012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Cipher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DB2704-8D77-4D39-9FF6-784395B9DC3D}"/>
              </a:ext>
            </a:extLst>
          </p:cNvPr>
          <p:cNvSpPr/>
          <p:nvPr/>
        </p:nvSpPr>
        <p:spPr>
          <a:xfrm>
            <a:off x="1600369" y="5520391"/>
            <a:ext cx="2311191" cy="6012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 Text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948FC8-C7DA-4F67-B4BB-CF16082B676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755964" y="3438645"/>
            <a:ext cx="4" cy="740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B740B3-96F1-4C45-A84F-8A47ACA04DB9}"/>
              </a:ext>
            </a:extLst>
          </p:cNvPr>
          <p:cNvCxnSpPr/>
          <p:nvPr/>
        </p:nvCxnSpPr>
        <p:spPr>
          <a:xfrm flipH="1">
            <a:off x="2758236" y="4778403"/>
            <a:ext cx="4" cy="740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Picture 2" descr="Image result for key transparent">
            <a:extLst>
              <a:ext uri="{FF2B5EF4-FFF2-40B4-BE49-F238E27FC236}">
                <a16:creationId xmlns:a16="http://schemas.microsoft.com/office/drawing/2014/main" id="{6B9BB676-3275-4B2E-8096-CC339BD8D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517" y="3658237"/>
            <a:ext cx="461330" cy="46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A8117-F7CC-492F-8B64-358C4A492563}"/>
              </a:ext>
            </a:extLst>
          </p:cNvPr>
          <p:cNvSpPr txBox="1"/>
          <p:nvPr/>
        </p:nvSpPr>
        <p:spPr>
          <a:xfrm>
            <a:off x="2905109" y="3453991"/>
            <a:ext cx="309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+ Key For Encryption</a:t>
            </a:r>
          </a:p>
        </p:txBody>
      </p:sp>
      <p:pic>
        <p:nvPicPr>
          <p:cNvPr id="38" name="Picture 2" descr="Image result for key transparent">
            <a:extLst>
              <a:ext uri="{FF2B5EF4-FFF2-40B4-BE49-F238E27FC236}">
                <a16:creationId xmlns:a16="http://schemas.microsoft.com/office/drawing/2014/main" id="{2C186C1A-0622-4833-8367-8670AB450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789" y="5120821"/>
            <a:ext cx="461330" cy="46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254617D-AFE2-444E-A3D0-CFA41E572C3E}"/>
              </a:ext>
            </a:extLst>
          </p:cNvPr>
          <p:cNvSpPr txBox="1"/>
          <p:nvPr/>
        </p:nvSpPr>
        <p:spPr>
          <a:xfrm>
            <a:off x="2907381" y="4916575"/>
            <a:ext cx="311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+ Key For Decryption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16C4D-D1F9-4B64-A37A-3B0D0DDD8479}"/>
              </a:ext>
            </a:extLst>
          </p:cNvPr>
          <p:cNvSpPr txBox="1"/>
          <p:nvPr/>
        </p:nvSpPr>
        <p:spPr>
          <a:xfrm>
            <a:off x="7042400" y="2620596"/>
            <a:ext cx="4108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The Process of Converting Plain Text into Cipher Text With The Help of Key.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3E2AA-718D-4596-B052-9EEC862245D1}"/>
              </a:ext>
            </a:extLst>
          </p:cNvPr>
          <p:cNvSpPr/>
          <p:nvPr/>
        </p:nvSpPr>
        <p:spPr>
          <a:xfrm>
            <a:off x="7042400" y="3957513"/>
            <a:ext cx="4535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Most Commonly Used Encryption Algorithms are DES, RC2, AES_128, AES_256 etc..</a:t>
            </a:r>
          </a:p>
        </p:txBody>
      </p:sp>
    </p:spTree>
    <p:extLst>
      <p:ext uri="{BB962C8B-B14F-4D97-AF65-F5344CB8AC3E}">
        <p14:creationId xmlns:p14="http://schemas.microsoft.com/office/powerpoint/2010/main" val="409168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  <p:bldP spid="23" grpId="0" animBg="1"/>
      <p:bldP spid="24" grpId="0" animBg="1"/>
      <p:bldP spid="35" grpId="0" animBg="1"/>
      <p:bldP spid="6" grpId="0"/>
      <p:bldP spid="39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F71EE60C-6AAE-44F5-9540-29AB4B49C30C}"/>
              </a:ext>
            </a:extLst>
          </p:cNvPr>
          <p:cNvGrpSpPr/>
          <p:nvPr/>
        </p:nvGrpSpPr>
        <p:grpSpPr>
          <a:xfrm>
            <a:off x="0" y="5952293"/>
            <a:ext cx="12169583" cy="905708"/>
            <a:chOff x="0" y="4948862"/>
            <a:chExt cx="12192000" cy="1909138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E15F2E3-5FC5-4A7D-9296-5604B67AF96A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804AFF-8883-405C-9925-2070D9E425D4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DE595EE2-FA0D-40CE-9BB1-465DCA7F4A83}"/>
              </a:ext>
            </a:extLst>
          </p:cNvPr>
          <p:cNvSpPr/>
          <p:nvPr/>
        </p:nvSpPr>
        <p:spPr>
          <a:xfrm>
            <a:off x="11094377" y="6433194"/>
            <a:ext cx="254873" cy="20871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FDA96-04D2-4590-94C3-B416822C2BC2}"/>
              </a:ext>
            </a:extLst>
          </p:cNvPr>
          <p:cNvSpPr/>
          <p:nvPr/>
        </p:nvSpPr>
        <p:spPr>
          <a:xfrm>
            <a:off x="7473748" y="76450"/>
            <a:ext cx="48513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</a:p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endParaRPr lang="en-US" sz="20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 descr="http://parents.msrit.edu/templates/contineoReg/images/menu/msrit-logo.png">
            <a:extLst>
              <a:ext uri="{FF2B5EF4-FFF2-40B4-BE49-F238E27FC236}">
                <a16:creationId xmlns:a16="http://schemas.microsoft.com/office/drawing/2014/main" id="{C0E4389B-3AF4-4E36-B682-F6D84CAF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107" y="-267271"/>
            <a:ext cx="3728200" cy="174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2619F5-0FFD-4867-B280-6871BF361955}"/>
              </a:ext>
            </a:extLst>
          </p:cNvPr>
          <p:cNvCxnSpPr/>
          <p:nvPr/>
        </p:nvCxnSpPr>
        <p:spPr>
          <a:xfrm>
            <a:off x="-22417" y="1258484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427154F-4F94-4D84-BCD9-03AF2D993446}"/>
              </a:ext>
            </a:extLst>
          </p:cNvPr>
          <p:cNvSpPr/>
          <p:nvPr/>
        </p:nvSpPr>
        <p:spPr>
          <a:xfrm>
            <a:off x="836742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704FC4-F36C-47CD-A1D3-38956800FFB9}"/>
              </a:ext>
            </a:extLst>
          </p:cNvPr>
          <p:cNvSpPr/>
          <p:nvPr/>
        </p:nvSpPr>
        <p:spPr>
          <a:xfrm>
            <a:off x="2687289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53D415-B0ED-44C2-9870-47A3202007FF}"/>
              </a:ext>
            </a:extLst>
          </p:cNvPr>
          <p:cNvSpPr/>
          <p:nvPr/>
        </p:nvSpPr>
        <p:spPr>
          <a:xfrm>
            <a:off x="4537836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FAD1D4-AE18-4BAF-9CA1-FFBA59841E0A}"/>
              </a:ext>
            </a:extLst>
          </p:cNvPr>
          <p:cNvSpPr/>
          <p:nvPr/>
        </p:nvSpPr>
        <p:spPr>
          <a:xfrm>
            <a:off x="6388383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A1F6B3-60EC-4935-A17D-5A8AD01C94C9}"/>
              </a:ext>
            </a:extLst>
          </p:cNvPr>
          <p:cNvSpPr/>
          <p:nvPr/>
        </p:nvSpPr>
        <p:spPr>
          <a:xfrm>
            <a:off x="8238930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C8F16B-6409-413F-96DC-D6C05963834E}"/>
              </a:ext>
            </a:extLst>
          </p:cNvPr>
          <p:cNvSpPr/>
          <p:nvPr/>
        </p:nvSpPr>
        <p:spPr>
          <a:xfrm>
            <a:off x="10089479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972A77FD-609B-4989-81F1-464D59CA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24/01/2019</a:t>
            </a:r>
          </a:p>
        </p:txBody>
      </p:sp>
      <p:sp>
        <p:nvSpPr>
          <p:cNvPr id="92" name="Footer Placeholder 91">
            <a:extLst>
              <a:ext uri="{FF2B5EF4-FFF2-40B4-BE49-F238E27FC236}">
                <a16:creationId xmlns:a16="http://schemas.microsoft.com/office/drawing/2014/main" id="{D0CA0DF6-5344-4651-B170-8F9DFC7D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Security Using Encryption</a:t>
            </a:r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5527D37E-FC81-465D-B31D-BE415D0E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564" y="6356350"/>
            <a:ext cx="288235" cy="365125"/>
          </a:xfrm>
          <a:noFill/>
        </p:spPr>
        <p:txBody>
          <a:bodyPr/>
          <a:lstStyle/>
          <a:p>
            <a:fld id="{43CD0892-7BFB-4D5D-8CE6-39D3E404C3DD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253F4B-FE95-4C04-917F-711C55A200E7}"/>
              </a:ext>
            </a:extLst>
          </p:cNvPr>
          <p:cNvSpPr/>
          <p:nvPr/>
        </p:nvSpPr>
        <p:spPr>
          <a:xfrm>
            <a:off x="6530184" y="2095286"/>
            <a:ext cx="2311191" cy="6012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315BCC-0F39-427B-A284-B38A33D4B100}"/>
              </a:ext>
            </a:extLst>
          </p:cNvPr>
          <p:cNvSpPr/>
          <p:nvPr/>
        </p:nvSpPr>
        <p:spPr>
          <a:xfrm>
            <a:off x="6530182" y="3436782"/>
            <a:ext cx="2311191" cy="6012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Hashed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1DC3A3-4C5D-4995-B453-FB7E64C54F99}"/>
              </a:ext>
            </a:extLst>
          </p:cNvPr>
          <p:cNvSpPr/>
          <p:nvPr/>
        </p:nvSpPr>
        <p:spPr>
          <a:xfrm>
            <a:off x="6530180" y="5035800"/>
            <a:ext cx="2311191" cy="6012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 Text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188A08-A0D0-4EB0-B4A2-32A83766676A}"/>
              </a:ext>
            </a:extLst>
          </p:cNvPr>
          <p:cNvCxnSpPr>
            <a:stCxn id="19" idx="2"/>
          </p:cNvCxnSpPr>
          <p:nvPr/>
        </p:nvCxnSpPr>
        <p:spPr>
          <a:xfrm flipH="1">
            <a:off x="7685776" y="2696532"/>
            <a:ext cx="4" cy="740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5713F6-934F-4492-973F-E2A0DC60E996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685776" y="4036290"/>
            <a:ext cx="2276" cy="999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803E33-E4DC-4646-93B0-55055DD93A7A}"/>
              </a:ext>
            </a:extLst>
          </p:cNvPr>
          <p:cNvSpPr txBox="1"/>
          <p:nvPr/>
        </p:nvSpPr>
        <p:spPr>
          <a:xfrm>
            <a:off x="7837193" y="2909827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Function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DB3994-4B27-46EF-80D7-C3A1AE8E5E72}"/>
              </a:ext>
            </a:extLst>
          </p:cNvPr>
          <p:cNvSpPr txBox="1"/>
          <p:nvPr/>
        </p:nvSpPr>
        <p:spPr>
          <a:xfrm>
            <a:off x="8317038" y="4213748"/>
            <a:ext cx="2960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Hash Value Cannot Be Converted Back To Plain 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A53AF3-A456-4888-AF2E-F3474773014B}"/>
              </a:ext>
            </a:extLst>
          </p:cNvPr>
          <p:cNvSpPr/>
          <p:nvPr/>
        </p:nvSpPr>
        <p:spPr>
          <a:xfrm>
            <a:off x="836742" y="1594784"/>
            <a:ext cx="16818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Hashing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BBB11A-B91C-48C0-9A41-1B6B712CAE0F}"/>
              </a:ext>
            </a:extLst>
          </p:cNvPr>
          <p:cNvCxnSpPr>
            <a:cxnSpLocks/>
          </p:cNvCxnSpPr>
          <p:nvPr/>
        </p:nvCxnSpPr>
        <p:spPr>
          <a:xfrm>
            <a:off x="7221444" y="4210137"/>
            <a:ext cx="928663" cy="706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0678A1-2F28-438A-8DF1-DDA4170C72C3}"/>
              </a:ext>
            </a:extLst>
          </p:cNvPr>
          <p:cNvCxnSpPr>
            <a:cxnSpLocks/>
          </p:cNvCxnSpPr>
          <p:nvPr/>
        </p:nvCxnSpPr>
        <p:spPr>
          <a:xfrm flipV="1">
            <a:off x="7221444" y="4157598"/>
            <a:ext cx="928663" cy="7586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CC02ABA-83CE-4D7A-95EC-B9E1337E174D}"/>
              </a:ext>
            </a:extLst>
          </p:cNvPr>
          <p:cNvSpPr txBox="1"/>
          <p:nvPr/>
        </p:nvSpPr>
        <p:spPr>
          <a:xfrm>
            <a:off x="725274" y="2585561"/>
            <a:ext cx="4108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Plain Text is Converted Into hashed value.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DD919E-2308-4F42-ABA4-DBDBE2A04499}"/>
              </a:ext>
            </a:extLst>
          </p:cNvPr>
          <p:cNvSpPr txBox="1"/>
          <p:nvPr/>
        </p:nvSpPr>
        <p:spPr>
          <a:xfrm>
            <a:off x="725274" y="4386053"/>
            <a:ext cx="4108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The most commonly used Hash Functions are MD4, MD5, SHA-1, SHA-2 etc.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9A9ADE-B260-4770-8E57-95911986BD2E}"/>
              </a:ext>
            </a:extLst>
          </p:cNvPr>
          <p:cNvSpPr/>
          <p:nvPr/>
        </p:nvSpPr>
        <p:spPr>
          <a:xfrm>
            <a:off x="708759" y="3347137"/>
            <a:ext cx="3996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Once the Data is Hashed Using Hash Function It Cannot Be Changed Back To Plain Text.</a:t>
            </a:r>
          </a:p>
        </p:txBody>
      </p:sp>
    </p:spTree>
    <p:extLst>
      <p:ext uri="{BB962C8B-B14F-4D97-AF65-F5344CB8AC3E}">
        <p14:creationId xmlns:p14="http://schemas.microsoft.com/office/powerpoint/2010/main" val="136382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36" grpId="0"/>
      <p:bldP spid="38" grpId="0"/>
      <p:bldP spid="39" grpId="0"/>
      <p:bldP spid="35" grpId="0"/>
      <p:bldP spid="3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F71EE60C-6AAE-44F5-9540-29AB4B49C30C}"/>
              </a:ext>
            </a:extLst>
          </p:cNvPr>
          <p:cNvGrpSpPr/>
          <p:nvPr/>
        </p:nvGrpSpPr>
        <p:grpSpPr>
          <a:xfrm>
            <a:off x="0" y="5952293"/>
            <a:ext cx="12169583" cy="905708"/>
            <a:chOff x="0" y="4948862"/>
            <a:chExt cx="12192000" cy="1909138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E15F2E3-5FC5-4A7D-9296-5604B67AF96A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804AFF-8883-405C-9925-2070D9E425D4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DE595EE2-FA0D-40CE-9BB1-465DCA7F4A83}"/>
              </a:ext>
            </a:extLst>
          </p:cNvPr>
          <p:cNvSpPr/>
          <p:nvPr/>
        </p:nvSpPr>
        <p:spPr>
          <a:xfrm>
            <a:off x="11094377" y="6433194"/>
            <a:ext cx="254873" cy="20871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FDA96-04D2-4590-94C3-B416822C2BC2}"/>
              </a:ext>
            </a:extLst>
          </p:cNvPr>
          <p:cNvSpPr/>
          <p:nvPr/>
        </p:nvSpPr>
        <p:spPr>
          <a:xfrm>
            <a:off x="7473748" y="76450"/>
            <a:ext cx="48513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</a:p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endParaRPr lang="en-US" sz="20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 descr="http://parents.msrit.edu/templates/contineoReg/images/menu/msrit-logo.png">
            <a:extLst>
              <a:ext uri="{FF2B5EF4-FFF2-40B4-BE49-F238E27FC236}">
                <a16:creationId xmlns:a16="http://schemas.microsoft.com/office/drawing/2014/main" id="{C0E4389B-3AF4-4E36-B682-F6D84CAF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107" y="-267271"/>
            <a:ext cx="3728200" cy="174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6819AEF-2C87-4540-BEB4-C0746C4E3689}"/>
              </a:ext>
            </a:extLst>
          </p:cNvPr>
          <p:cNvSpPr/>
          <p:nvPr/>
        </p:nvSpPr>
        <p:spPr>
          <a:xfrm>
            <a:off x="383982" y="1495319"/>
            <a:ext cx="60044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 In Different Forms</a:t>
            </a:r>
            <a:endParaRPr lang="en-US" sz="40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2619F5-0FFD-4867-B280-6871BF361955}"/>
              </a:ext>
            </a:extLst>
          </p:cNvPr>
          <p:cNvCxnSpPr/>
          <p:nvPr/>
        </p:nvCxnSpPr>
        <p:spPr>
          <a:xfrm>
            <a:off x="-22417" y="1258484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427154F-4F94-4D84-BCD9-03AF2D993446}"/>
              </a:ext>
            </a:extLst>
          </p:cNvPr>
          <p:cNvSpPr/>
          <p:nvPr/>
        </p:nvSpPr>
        <p:spPr>
          <a:xfrm>
            <a:off x="836742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704FC4-F36C-47CD-A1D3-38956800FFB9}"/>
              </a:ext>
            </a:extLst>
          </p:cNvPr>
          <p:cNvSpPr/>
          <p:nvPr/>
        </p:nvSpPr>
        <p:spPr>
          <a:xfrm>
            <a:off x="2687289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53D415-B0ED-44C2-9870-47A3202007FF}"/>
              </a:ext>
            </a:extLst>
          </p:cNvPr>
          <p:cNvSpPr/>
          <p:nvPr/>
        </p:nvSpPr>
        <p:spPr>
          <a:xfrm>
            <a:off x="4537836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FAD1D4-AE18-4BAF-9CA1-FFBA59841E0A}"/>
              </a:ext>
            </a:extLst>
          </p:cNvPr>
          <p:cNvSpPr/>
          <p:nvPr/>
        </p:nvSpPr>
        <p:spPr>
          <a:xfrm>
            <a:off x="6388383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A1F6B3-60EC-4935-A17D-5A8AD01C94C9}"/>
              </a:ext>
            </a:extLst>
          </p:cNvPr>
          <p:cNvSpPr/>
          <p:nvPr/>
        </p:nvSpPr>
        <p:spPr>
          <a:xfrm>
            <a:off x="8238930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C8F16B-6409-413F-96DC-D6C05963834E}"/>
              </a:ext>
            </a:extLst>
          </p:cNvPr>
          <p:cNvSpPr/>
          <p:nvPr/>
        </p:nvSpPr>
        <p:spPr>
          <a:xfrm>
            <a:off x="10089479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972A77FD-609B-4989-81F1-464D59CA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24/01/2019</a:t>
            </a:r>
          </a:p>
        </p:txBody>
      </p:sp>
      <p:sp>
        <p:nvSpPr>
          <p:cNvPr id="92" name="Footer Placeholder 91">
            <a:extLst>
              <a:ext uri="{FF2B5EF4-FFF2-40B4-BE49-F238E27FC236}">
                <a16:creationId xmlns:a16="http://schemas.microsoft.com/office/drawing/2014/main" id="{D0CA0DF6-5344-4651-B170-8F9DFC7D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Security Using Encryption</a:t>
            </a:r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5527D37E-FC81-465D-B31D-BE415D0E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564" y="6356350"/>
            <a:ext cx="288235" cy="365125"/>
          </a:xfrm>
          <a:noFill/>
        </p:spPr>
        <p:txBody>
          <a:bodyPr/>
          <a:lstStyle/>
          <a:p>
            <a:fld id="{43CD0892-7BFB-4D5D-8CE6-39D3E404C3DD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E28F58-053D-476F-9750-97FB4196A071}"/>
              </a:ext>
            </a:extLst>
          </p:cNvPr>
          <p:cNvGrpSpPr/>
          <p:nvPr/>
        </p:nvGrpSpPr>
        <p:grpSpPr>
          <a:xfrm>
            <a:off x="416080" y="3670852"/>
            <a:ext cx="4699260" cy="2188961"/>
            <a:chOff x="622420" y="1301089"/>
            <a:chExt cx="10934581" cy="5027766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DB522885-3F28-4F28-B867-0F0B5E88F935}"/>
                </a:ext>
              </a:extLst>
            </p:cNvPr>
            <p:cNvSpPr/>
            <p:nvPr/>
          </p:nvSpPr>
          <p:spPr>
            <a:xfrm>
              <a:off x="622420" y="1301089"/>
              <a:ext cx="10921999" cy="747897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A915C407-5CE9-4AA5-9FF0-592ED1B01A7A}"/>
                </a:ext>
              </a:extLst>
            </p:cNvPr>
            <p:cNvSpPr/>
            <p:nvPr/>
          </p:nvSpPr>
          <p:spPr>
            <a:xfrm>
              <a:off x="635001" y="2048986"/>
              <a:ext cx="10922000" cy="4279869"/>
            </a:xfrm>
            <a:prstGeom prst="round2SameRect">
              <a:avLst>
                <a:gd name="adj1" fmla="val 0"/>
                <a:gd name="adj2" fmla="val 577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777B2AC-09BE-442C-BBBD-6A116E62AADB}"/>
              </a:ext>
            </a:extLst>
          </p:cNvPr>
          <p:cNvSpPr/>
          <p:nvPr/>
        </p:nvSpPr>
        <p:spPr>
          <a:xfrm>
            <a:off x="1094816" y="2585916"/>
            <a:ext cx="26646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Normal Form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6B2650-170A-4435-912E-377CC55CAB6B}"/>
              </a:ext>
            </a:extLst>
          </p:cNvPr>
          <p:cNvSpPr/>
          <p:nvPr/>
        </p:nvSpPr>
        <p:spPr>
          <a:xfrm>
            <a:off x="7294480" y="2581109"/>
            <a:ext cx="31616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Encrypted Form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06F7A2-65A5-4272-BBFE-341E6FE06985}"/>
              </a:ext>
            </a:extLst>
          </p:cNvPr>
          <p:cNvSpPr/>
          <p:nvPr/>
        </p:nvSpPr>
        <p:spPr>
          <a:xfrm>
            <a:off x="427250" y="4144619"/>
            <a:ext cx="4682683" cy="563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2C958F-45B2-4AD3-B0FD-CED6A68E4BD2}"/>
              </a:ext>
            </a:extLst>
          </p:cNvPr>
          <p:cNvSpPr/>
          <p:nvPr/>
        </p:nvSpPr>
        <p:spPr>
          <a:xfrm>
            <a:off x="423488" y="4718166"/>
            <a:ext cx="4691852" cy="563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B36B5E-D471-4CB7-A99A-FC172F5B306B}"/>
              </a:ext>
            </a:extLst>
          </p:cNvPr>
          <p:cNvSpPr/>
          <p:nvPr/>
        </p:nvSpPr>
        <p:spPr>
          <a:xfrm>
            <a:off x="421664" y="5296228"/>
            <a:ext cx="4693676" cy="563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0290A4-75EA-4B2D-8D03-7B9AB5C93A9F}"/>
              </a:ext>
            </a:extLst>
          </p:cNvPr>
          <p:cNvCxnSpPr>
            <a:cxnSpLocks/>
          </p:cNvCxnSpPr>
          <p:nvPr/>
        </p:nvCxnSpPr>
        <p:spPr>
          <a:xfrm>
            <a:off x="929277" y="3670852"/>
            <a:ext cx="0" cy="21889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D7BF5C-E7AB-461A-A857-A0784548F519}"/>
              </a:ext>
            </a:extLst>
          </p:cNvPr>
          <p:cNvCxnSpPr>
            <a:cxnSpLocks/>
          </p:cNvCxnSpPr>
          <p:nvPr/>
        </p:nvCxnSpPr>
        <p:spPr>
          <a:xfrm>
            <a:off x="2769414" y="3693563"/>
            <a:ext cx="0" cy="21889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9B1F2D-9A5B-4061-BEE1-60A739AF9A64}"/>
              </a:ext>
            </a:extLst>
          </p:cNvPr>
          <p:cNvSpPr txBox="1"/>
          <p:nvPr/>
        </p:nvSpPr>
        <p:spPr>
          <a:xfrm>
            <a:off x="459211" y="3726790"/>
            <a:ext cx="44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D8F439-943F-4A6A-AA1C-56735BC582EF}"/>
              </a:ext>
            </a:extLst>
          </p:cNvPr>
          <p:cNvSpPr txBox="1"/>
          <p:nvPr/>
        </p:nvSpPr>
        <p:spPr>
          <a:xfrm>
            <a:off x="1260293" y="3727087"/>
            <a:ext cx="120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Email_Id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70B449-DFCC-4C0B-BCD7-A2F6BEFEDC58}"/>
              </a:ext>
            </a:extLst>
          </p:cNvPr>
          <p:cNvSpPr txBox="1"/>
          <p:nvPr/>
        </p:nvSpPr>
        <p:spPr>
          <a:xfrm>
            <a:off x="3076516" y="3720165"/>
            <a:ext cx="133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FE843E4-4AAF-4DC2-814B-18D9E60C51BB}"/>
              </a:ext>
            </a:extLst>
          </p:cNvPr>
          <p:cNvGrpSpPr/>
          <p:nvPr/>
        </p:nvGrpSpPr>
        <p:grpSpPr>
          <a:xfrm>
            <a:off x="5909110" y="3664227"/>
            <a:ext cx="5866805" cy="2188961"/>
            <a:chOff x="622420" y="1301089"/>
            <a:chExt cx="10934581" cy="5027766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50EE7CA4-8598-4070-BD47-6FAA12E803CB}"/>
                </a:ext>
              </a:extLst>
            </p:cNvPr>
            <p:cNvSpPr/>
            <p:nvPr/>
          </p:nvSpPr>
          <p:spPr>
            <a:xfrm>
              <a:off x="622420" y="1301089"/>
              <a:ext cx="10921999" cy="747897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3984D2CD-8F32-4992-A871-9B9F6273BE39}"/>
                </a:ext>
              </a:extLst>
            </p:cNvPr>
            <p:cNvSpPr/>
            <p:nvPr/>
          </p:nvSpPr>
          <p:spPr>
            <a:xfrm>
              <a:off x="635001" y="2048986"/>
              <a:ext cx="10922000" cy="4279869"/>
            </a:xfrm>
            <a:prstGeom prst="round2SameRect">
              <a:avLst>
                <a:gd name="adj1" fmla="val 0"/>
                <a:gd name="adj2" fmla="val 577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CF09206C-019B-444A-8224-DC5EB8175F47}"/>
              </a:ext>
            </a:extLst>
          </p:cNvPr>
          <p:cNvSpPr/>
          <p:nvPr/>
        </p:nvSpPr>
        <p:spPr>
          <a:xfrm>
            <a:off x="5920281" y="4137994"/>
            <a:ext cx="5846109" cy="563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4490DB-F6A7-47DD-920C-123DB884502A}"/>
              </a:ext>
            </a:extLst>
          </p:cNvPr>
          <p:cNvSpPr/>
          <p:nvPr/>
        </p:nvSpPr>
        <p:spPr>
          <a:xfrm>
            <a:off x="5916519" y="4711541"/>
            <a:ext cx="5857556" cy="563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048AEF-6F30-49DF-AF96-ABECAF7BC745}"/>
              </a:ext>
            </a:extLst>
          </p:cNvPr>
          <p:cNvSpPr/>
          <p:nvPr/>
        </p:nvSpPr>
        <p:spPr>
          <a:xfrm>
            <a:off x="5914695" y="5289603"/>
            <a:ext cx="5859834" cy="563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DA72AA-4871-4619-B48F-C5F67EADBF60}"/>
              </a:ext>
            </a:extLst>
          </p:cNvPr>
          <p:cNvCxnSpPr>
            <a:cxnSpLocks/>
          </p:cNvCxnSpPr>
          <p:nvPr/>
        </p:nvCxnSpPr>
        <p:spPr>
          <a:xfrm>
            <a:off x="6421843" y="3664227"/>
            <a:ext cx="0" cy="21889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185AEB4-B8D8-4CFE-8DE6-BC4069976D7A}"/>
              </a:ext>
            </a:extLst>
          </p:cNvPr>
          <p:cNvCxnSpPr>
            <a:cxnSpLocks/>
          </p:cNvCxnSpPr>
          <p:nvPr/>
        </p:nvCxnSpPr>
        <p:spPr>
          <a:xfrm>
            <a:off x="8872045" y="3664227"/>
            <a:ext cx="0" cy="21889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EF5EC80-A08C-44AC-8D6A-254EF7A6EDFF}"/>
              </a:ext>
            </a:extLst>
          </p:cNvPr>
          <p:cNvSpPr txBox="1"/>
          <p:nvPr/>
        </p:nvSpPr>
        <p:spPr>
          <a:xfrm>
            <a:off x="5952242" y="3720165"/>
            <a:ext cx="54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096B3-B24A-4A4E-B3BA-DCBDB5591007}"/>
              </a:ext>
            </a:extLst>
          </p:cNvPr>
          <p:cNvSpPr txBox="1"/>
          <p:nvPr/>
        </p:nvSpPr>
        <p:spPr>
          <a:xfrm>
            <a:off x="6753323" y="3720462"/>
            <a:ext cx="150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Email_Id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EFCBDB-EA04-45EB-ACD8-A02E122641B1}"/>
              </a:ext>
            </a:extLst>
          </p:cNvPr>
          <p:cNvSpPr txBox="1"/>
          <p:nvPr/>
        </p:nvSpPr>
        <p:spPr>
          <a:xfrm>
            <a:off x="9404433" y="3713540"/>
            <a:ext cx="166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BD73F0-E9D8-4484-95A7-4B5257CE5034}"/>
              </a:ext>
            </a:extLst>
          </p:cNvPr>
          <p:cNvSpPr txBox="1"/>
          <p:nvPr/>
        </p:nvSpPr>
        <p:spPr>
          <a:xfrm>
            <a:off x="521618" y="4256354"/>
            <a:ext cx="25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2CE1E5-E911-4341-B029-57C38BE28650}"/>
              </a:ext>
            </a:extLst>
          </p:cNvPr>
          <p:cNvSpPr txBox="1"/>
          <p:nvPr/>
        </p:nvSpPr>
        <p:spPr>
          <a:xfrm>
            <a:off x="528245" y="4832821"/>
            <a:ext cx="25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EBF0A8-0FF3-43C2-B325-5C1CDDA40B57}"/>
              </a:ext>
            </a:extLst>
          </p:cNvPr>
          <p:cNvSpPr txBox="1"/>
          <p:nvPr/>
        </p:nvSpPr>
        <p:spPr>
          <a:xfrm>
            <a:off x="534873" y="5382785"/>
            <a:ext cx="25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26F4C-F518-4EB7-ABEB-71179081DB0F}"/>
              </a:ext>
            </a:extLst>
          </p:cNvPr>
          <p:cNvSpPr txBox="1"/>
          <p:nvPr/>
        </p:nvSpPr>
        <p:spPr>
          <a:xfrm>
            <a:off x="6428594" y="4161074"/>
            <a:ext cx="2440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3F009D72559F51E7E454B16E5D0687A1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86ED59C-B4E1-4A64-894B-74D25317E418}"/>
              </a:ext>
            </a:extLst>
          </p:cNvPr>
          <p:cNvSpPr txBox="1"/>
          <p:nvPr/>
        </p:nvSpPr>
        <p:spPr>
          <a:xfrm>
            <a:off x="1094816" y="4819570"/>
            <a:ext cx="166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def@gmail.com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12C1B4-977F-40B9-95FD-4533AD488432}"/>
              </a:ext>
            </a:extLst>
          </p:cNvPr>
          <p:cNvSpPr txBox="1"/>
          <p:nvPr/>
        </p:nvSpPr>
        <p:spPr>
          <a:xfrm>
            <a:off x="1088191" y="5369535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ghi@gmail.com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8FE7B7-E8EB-48BE-B9C8-202BEC8A7C7B}"/>
              </a:ext>
            </a:extLst>
          </p:cNvPr>
          <p:cNvSpPr txBox="1"/>
          <p:nvPr/>
        </p:nvSpPr>
        <p:spPr>
          <a:xfrm>
            <a:off x="3181126" y="426706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abc@pwd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663765-084F-4DE2-9C71-2919CE647A56}"/>
              </a:ext>
            </a:extLst>
          </p:cNvPr>
          <p:cNvSpPr txBox="1"/>
          <p:nvPr/>
        </p:nvSpPr>
        <p:spPr>
          <a:xfrm>
            <a:off x="3187752" y="4817028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def@pwd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7E86D3-5376-4E7A-8906-37C3F5D61887}"/>
              </a:ext>
            </a:extLst>
          </p:cNvPr>
          <p:cNvSpPr txBox="1"/>
          <p:nvPr/>
        </p:nvSpPr>
        <p:spPr>
          <a:xfrm>
            <a:off x="3187754" y="538687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ghi@pwd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69722D-0B7F-428A-BE6F-8E5D9159EE00}"/>
              </a:ext>
            </a:extLst>
          </p:cNvPr>
          <p:cNvSpPr txBox="1"/>
          <p:nvPr/>
        </p:nvSpPr>
        <p:spPr>
          <a:xfrm>
            <a:off x="6001398" y="4236475"/>
            <a:ext cx="25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027028-4127-43FD-96EC-E4EC9A4134E1}"/>
              </a:ext>
            </a:extLst>
          </p:cNvPr>
          <p:cNvSpPr txBox="1"/>
          <p:nvPr/>
        </p:nvSpPr>
        <p:spPr>
          <a:xfrm>
            <a:off x="6008025" y="4812942"/>
            <a:ext cx="25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849CB99-7617-47FD-A51A-81715BAE2367}"/>
              </a:ext>
            </a:extLst>
          </p:cNvPr>
          <p:cNvSpPr txBox="1"/>
          <p:nvPr/>
        </p:nvSpPr>
        <p:spPr>
          <a:xfrm>
            <a:off x="6014653" y="5362906"/>
            <a:ext cx="25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B2F994-2032-4750-A41F-98B12E2DEA21}"/>
              </a:ext>
            </a:extLst>
          </p:cNvPr>
          <p:cNvSpPr txBox="1"/>
          <p:nvPr/>
        </p:nvSpPr>
        <p:spPr>
          <a:xfrm>
            <a:off x="6421970" y="4737543"/>
            <a:ext cx="2440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5EDBC06C5A81FD1EAA480212D5F278F5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DF079F-069E-44FD-85DC-CEE9B53044CE}"/>
              </a:ext>
            </a:extLst>
          </p:cNvPr>
          <p:cNvSpPr txBox="1"/>
          <p:nvPr/>
        </p:nvSpPr>
        <p:spPr>
          <a:xfrm>
            <a:off x="6435222" y="5307386"/>
            <a:ext cx="2440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B62882E7D610B4DDB86FA3AC9AB5F8D1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731DD3-0705-49A7-8DBB-0CF117BE33EB}"/>
              </a:ext>
            </a:extLst>
          </p:cNvPr>
          <p:cNvSpPr txBox="1"/>
          <p:nvPr/>
        </p:nvSpPr>
        <p:spPr>
          <a:xfrm>
            <a:off x="1088192" y="4243096"/>
            <a:ext cx="169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abc@gmail.com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9A1436-6A43-480A-AA8E-F87DD6E3E02E}"/>
              </a:ext>
            </a:extLst>
          </p:cNvPr>
          <p:cNvSpPr txBox="1"/>
          <p:nvPr/>
        </p:nvSpPr>
        <p:spPr>
          <a:xfrm>
            <a:off x="9098910" y="4154450"/>
            <a:ext cx="2440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26184EC4EBCA487B5479AF0089371E6B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1930DB4-23E6-4B0A-B0DB-0945476391D7}"/>
              </a:ext>
            </a:extLst>
          </p:cNvPr>
          <p:cNvSpPr txBox="1"/>
          <p:nvPr/>
        </p:nvSpPr>
        <p:spPr>
          <a:xfrm>
            <a:off x="9092286" y="4730919"/>
            <a:ext cx="2440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56F0F7BCD13F9A6FE13621903D911DA5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B22E160-809C-49C8-9461-E032231CCD8B}"/>
              </a:ext>
            </a:extLst>
          </p:cNvPr>
          <p:cNvSpPr txBox="1"/>
          <p:nvPr/>
        </p:nvSpPr>
        <p:spPr>
          <a:xfrm>
            <a:off x="9105538" y="5300762"/>
            <a:ext cx="2440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E608BE034CE09BE0B9FD1B03064584A2</a:t>
            </a:r>
          </a:p>
        </p:txBody>
      </p:sp>
    </p:spTree>
    <p:extLst>
      <p:ext uri="{BB962C8B-B14F-4D97-AF65-F5344CB8AC3E}">
        <p14:creationId xmlns:p14="http://schemas.microsoft.com/office/powerpoint/2010/main" val="408900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  <p:bldP spid="23" grpId="0"/>
      <p:bldP spid="24" grpId="0" animBg="1"/>
      <p:bldP spid="35" grpId="0" animBg="1"/>
      <p:bldP spid="36" grpId="0" animBg="1"/>
      <p:bldP spid="8" grpId="0"/>
      <p:bldP spid="45" grpId="0"/>
      <p:bldP spid="46" grpId="0"/>
      <p:bldP spid="50" grpId="0" animBg="1"/>
      <p:bldP spid="51" grpId="0" animBg="1"/>
      <p:bldP spid="52" grpId="0" animBg="1"/>
      <p:bldP spid="55" grpId="0"/>
      <p:bldP spid="56" grpId="0"/>
      <p:bldP spid="57" grpId="0"/>
      <p:bldP spid="11" grpId="0"/>
      <p:bldP spid="58" grpId="0"/>
      <p:bldP spid="59" grpId="0"/>
      <p:bldP spid="12" grpId="0"/>
      <p:bldP spid="60" grpId="0"/>
      <p:bldP spid="61" grpId="0"/>
      <p:bldP spid="13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2" grpId="0"/>
      <p:bldP spid="73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>
            <a:extLst>
              <a:ext uri="{FF2B5EF4-FFF2-40B4-BE49-F238E27FC236}">
                <a16:creationId xmlns:a16="http://schemas.microsoft.com/office/drawing/2014/main" id="{4E3B1D0D-05ED-4966-BD60-BEFF39E84FC2}"/>
              </a:ext>
            </a:extLst>
          </p:cNvPr>
          <p:cNvSpPr/>
          <p:nvPr/>
        </p:nvSpPr>
        <p:spPr>
          <a:xfrm>
            <a:off x="3595678" y="2106039"/>
            <a:ext cx="4468669" cy="4468669"/>
          </a:xfrm>
          <a:prstGeom prst="ellipse">
            <a:avLst/>
          </a:prstGeom>
          <a:gradFill flip="none" rotWithShape="1">
            <a:gsLst>
              <a:gs pos="0">
                <a:srgbClr val="3D33FE"/>
              </a:gs>
              <a:gs pos="100000">
                <a:srgbClr val="3128D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>
              <a:schemeClr val="accent1">
                <a:alpha val="1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8DFDAC-FC03-4002-93CD-BF78DE842542}"/>
              </a:ext>
            </a:extLst>
          </p:cNvPr>
          <p:cNvSpPr/>
          <p:nvPr/>
        </p:nvSpPr>
        <p:spPr>
          <a:xfrm>
            <a:off x="-11209" y="1266786"/>
            <a:ext cx="12214417" cy="5581403"/>
          </a:xfrm>
          <a:prstGeom prst="rect">
            <a:avLst/>
          </a:prstGeom>
          <a:gradFill flip="none" rotWithShape="1">
            <a:gsLst>
              <a:gs pos="0">
                <a:srgbClr val="3D33FE">
                  <a:alpha val="66000"/>
                </a:srgbClr>
              </a:gs>
              <a:gs pos="100000">
                <a:srgbClr val="3128D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>
              <a:schemeClr val="accent1">
                <a:alpha val="1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71EE60C-6AAE-44F5-9540-29AB4B49C30C}"/>
              </a:ext>
            </a:extLst>
          </p:cNvPr>
          <p:cNvGrpSpPr/>
          <p:nvPr/>
        </p:nvGrpSpPr>
        <p:grpSpPr>
          <a:xfrm>
            <a:off x="0" y="5952293"/>
            <a:ext cx="12169583" cy="905708"/>
            <a:chOff x="0" y="4948862"/>
            <a:chExt cx="12192000" cy="1909138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E15F2E3-5FC5-4A7D-9296-5604B67AF96A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804AFF-8883-405C-9925-2070D9E425D4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DE595EE2-FA0D-40CE-9BB1-465DCA7F4A83}"/>
              </a:ext>
            </a:extLst>
          </p:cNvPr>
          <p:cNvSpPr/>
          <p:nvPr/>
        </p:nvSpPr>
        <p:spPr>
          <a:xfrm>
            <a:off x="11094377" y="6433194"/>
            <a:ext cx="254873" cy="20871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FDA96-04D2-4590-94C3-B416822C2BC2}"/>
              </a:ext>
            </a:extLst>
          </p:cNvPr>
          <p:cNvSpPr/>
          <p:nvPr/>
        </p:nvSpPr>
        <p:spPr>
          <a:xfrm>
            <a:off x="7473748" y="76450"/>
            <a:ext cx="48513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</a:p>
          <a:p>
            <a:pPr algn="ct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endParaRPr lang="en-US" sz="20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 descr="http://parents.msrit.edu/templates/contineoReg/images/menu/msrit-logo.png">
            <a:extLst>
              <a:ext uri="{FF2B5EF4-FFF2-40B4-BE49-F238E27FC236}">
                <a16:creationId xmlns:a16="http://schemas.microsoft.com/office/drawing/2014/main" id="{C0E4389B-3AF4-4E36-B682-F6D84CAF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107" y="-267271"/>
            <a:ext cx="3728200" cy="174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6819AEF-2C87-4540-BEB4-C0746C4E3689}"/>
              </a:ext>
            </a:extLst>
          </p:cNvPr>
          <p:cNvSpPr/>
          <p:nvPr/>
        </p:nvSpPr>
        <p:spPr>
          <a:xfrm>
            <a:off x="274345" y="1438289"/>
            <a:ext cx="36978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Literature survey</a:t>
            </a:r>
            <a:endParaRPr lang="en-US" sz="40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2619F5-0FFD-4867-B280-6871BF361955}"/>
              </a:ext>
            </a:extLst>
          </p:cNvPr>
          <p:cNvCxnSpPr/>
          <p:nvPr/>
        </p:nvCxnSpPr>
        <p:spPr>
          <a:xfrm>
            <a:off x="-22417" y="127255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427154F-4F94-4D84-BCD9-03AF2D993446}"/>
              </a:ext>
            </a:extLst>
          </p:cNvPr>
          <p:cNvSpPr/>
          <p:nvPr/>
        </p:nvSpPr>
        <p:spPr>
          <a:xfrm>
            <a:off x="836742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704FC4-F36C-47CD-A1D3-38956800FFB9}"/>
              </a:ext>
            </a:extLst>
          </p:cNvPr>
          <p:cNvSpPr/>
          <p:nvPr/>
        </p:nvSpPr>
        <p:spPr>
          <a:xfrm>
            <a:off x="2687289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53D415-B0ED-44C2-9870-47A3202007FF}"/>
              </a:ext>
            </a:extLst>
          </p:cNvPr>
          <p:cNvSpPr/>
          <p:nvPr/>
        </p:nvSpPr>
        <p:spPr>
          <a:xfrm>
            <a:off x="4537836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FAD1D4-AE18-4BAF-9CA1-FFBA59841E0A}"/>
              </a:ext>
            </a:extLst>
          </p:cNvPr>
          <p:cNvSpPr/>
          <p:nvPr/>
        </p:nvSpPr>
        <p:spPr>
          <a:xfrm>
            <a:off x="6388383" y="1166825"/>
            <a:ext cx="184140" cy="184140"/>
          </a:xfrm>
          <a:prstGeom prst="ellipse">
            <a:avLst/>
          </a:prstGeom>
          <a:solidFill>
            <a:srgbClr val="8A238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A1F6B3-60EC-4935-A17D-5A8AD01C94C9}"/>
              </a:ext>
            </a:extLst>
          </p:cNvPr>
          <p:cNvSpPr/>
          <p:nvPr/>
        </p:nvSpPr>
        <p:spPr>
          <a:xfrm>
            <a:off x="8238930" y="1166825"/>
            <a:ext cx="184140" cy="184140"/>
          </a:xfrm>
          <a:prstGeom prst="ellipse">
            <a:avLst/>
          </a:prstGeom>
          <a:solidFill>
            <a:srgbClr val="E94057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C8F16B-6409-413F-96DC-D6C05963834E}"/>
              </a:ext>
            </a:extLst>
          </p:cNvPr>
          <p:cNvSpPr/>
          <p:nvPr/>
        </p:nvSpPr>
        <p:spPr>
          <a:xfrm>
            <a:off x="10089479" y="1166825"/>
            <a:ext cx="184140" cy="184140"/>
          </a:xfrm>
          <a:prstGeom prst="ellipse">
            <a:avLst/>
          </a:prstGeom>
          <a:solidFill>
            <a:srgbClr val="F2712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972A77FD-609B-4989-81F1-464D59CA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24/01/2019</a:t>
            </a:r>
          </a:p>
        </p:txBody>
      </p:sp>
      <p:sp>
        <p:nvSpPr>
          <p:cNvPr id="92" name="Footer Placeholder 91">
            <a:extLst>
              <a:ext uri="{FF2B5EF4-FFF2-40B4-BE49-F238E27FC236}">
                <a16:creationId xmlns:a16="http://schemas.microsoft.com/office/drawing/2014/main" id="{D0CA0DF6-5344-4651-B170-8F9DFC7D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Security Using Encryption</a:t>
            </a:r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5527D37E-FC81-465D-B31D-BE415D0E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564" y="6356350"/>
            <a:ext cx="288235" cy="365125"/>
          </a:xfrm>
          <a:noFill/>
        </p:spPr>
        <p:txBody>
          <a:bodyPr/>
          <a:lstStyle/>
          <a:p>
            <a:fld id="{43CD0892-7BFB-4D5D-8CE6-39D3E404C3DD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021698-B774-47F2-B2FA-5F8B8FDFD4C0}"/>
              </a:ext>
            </a:extLst>
          </p:cNvPr>
          <p:cNvSpPr/>
          <p:nvPr/>
        </p:nvSpPr>
        <p:spPr>
          <a:xfrm>
            <a:off x="4367540" y="3072773"/>
            <a:ext cx="2978223" cy="2615526"/>
          </a:xfrm>
          <a:prstGeom prst="ellipse">
            <a:avLst/>
          </a:prstGeom>
          <a:gradFill flip="none" rotWithShape="1">
            <a:gsLst>
              <a:gs pos="0">
                <a:srgbClr val="3128D1">
                  <a:alpha val="0"/>
                </a:srgbClr>
              </a:gs>
              <a:gs pos="100000">
                <a:srgbClr val="3128D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>
              <a:schemeClr val="accent1">
                <a:alpha val="1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941EF9-DC19-468A-8917-65378E39FB1D}"/>
              </a:ext>
            </a:extLst>
          </p:cNvPr>
          <p:cNvSpPr/>
          <p:nvPr/>
        </p:nvSpPr>
        <p:spPr>
          <a:xfrm>
            <a:off x="5033505" y="3672296"/>
            <a:ext cx="1592300" cy="139941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sx="106000" sy="106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Database Security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D37AE1C-1B1B-499D-987B-E3B7F1288D6C}"/>
              </a:ext>
            </a:extLst>
          </p:cNvPr>
          <p:cNvSpPr/>
          <p:nvPr/>
        </p:nvSpPr>
        <p:spPr>
          <a:xfrm>
            <a:off x="2635775" y="2622568"/>
            <a:ext cx="934854" cy="934854"/>
          </a:xfrm>
          <a:prstGeom prst="ellipse">
            <a:avLst/>
          </a:prstGeom>
          <a:gradFill>
            <a:gsLst>
              <a:gs pos="0">
                <a:srgbClr val="261FAD">
                  <a:alpha val="36078"/>
                </a:srgbClr>
              </a:gs>
              <a:gs pos="100000">
                <a:srgbClr val="261FAD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330200" dist="38100" dir="2700000" sx="106000" sy="106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90112D-1C69-4709-A81B-021002C01464}"/>
              </a:ext>
            </a:extLst>
          </p:cNvPr>
          <p:cNvSpPr/>
          <p:nvPr/>
        </p:nvSpPr>
        <p:spPr>
          <a:xfrm>
            <a:off x="2671871" y="5062695"/>
            <a:ext cx="934854" cy="934854"/>
          </a:xfrm>
          <a:prstGeom prst="ellipse">
            <a:avLst/>
          </a:prstGeom>
          <a:gradFill>
            <a:gsLst>
              <a:gs pos="0">
                <a:srgbClr val="261FAD">
                  <a:alpha val="36078"/>
                </a:srgbClr>
              </a:gs>
              <a:gs pos="100000">
                <a:srgbClr val="261FAD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330200" dist="38100" dir="2700000" sx="106000" sy="106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782D3BA-189D-4255-A757-FDBA2164B6DB}"/>
              </a:ext>
            </a:extLst>
          </p:cNvPr>
          <p:cNvSpPr/>
          <p:nvPr/>
        </p:nvSpPr>
        <p:spPr>
          <a:xfrm>
            <a:off x="7955643" y="1891171"/>
            <a:ext cx="934854" cy="934854"/>
          </a:xfrm>
          <a:prstGeom prst="ellipse">
            <a:avLst/>
          </a:prstGeom>
          <a:gradFill>
            <a:gsLst>
              <a:gs pos="0">
                <a:srgbClr val="261FAD">
                  <a:alpha val="36078"/>
                </a:srgbClr>
              </a:gs>
              <a:gs pos="100000">
                <a:srgbClr val="261FAD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330200" dist="38100" dir="2700000" sx="106000" sy="106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D57C1F8-C112-4AC1-AC39-7444AD497BFF}"/>
              </a:ext>
            </a:extLst>
          </p:cNvPr>
          <p:cNvSpPr/>
          <p:nvPr/>
        </p:nvSpPr>
        <p:spPr>
          <a:xfrm>
            <a:off x="8035079" y="4961288"/>
            <a:ext cx="934854" cy="934854"/>
          </a:xfrm>
          <a:prstGeom prst="ellipse">
            <a:avLst/>
          </a:prstGeom>
          <a:gradFill>
            <a:gsLst>
              <a:gs pos="0">
                <a:srgbClr val="261FAD">
                  <a:alpha val="36078"/>
                </a:srgbClr>
              </a:gs>
              <a:gs pos="100000">
                <a:srgbClr val="261FAD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330200" dist="38100" dir="2700000" sx="106000" sy="106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A6DFCC5-8FE8-4B86-8AE5-859DDE87A0A1}"/>
              </a:ext>
            </a:extLst>
          </p:cNvPr>
          <p:cNvGrpSpPr/>
          <p:nvPr/>
        </p:nvGrpSpPr>
        <p:grpSpPr>
          <a:xfrm>
            <a:off x="2930164" y="2924880"/>
            <a:ext cx="346075" cy="346075"/>
            <a:chOff x="2678113" y="4700588"/>
            <a:chExt cx="346075" cy="346075"/>
          </a:xfrm>
        </p:grpSpPr>
        <p:sp>
          <p:nvSpPr>
            <p:cNvPr id="38" name="Oval 183">
              <a:extLst>
                <a:ext uri="{FF2B5EF4-FFF2-40B4-BE49-F238E27FC236}">
                  <a16:creationId xmlns:a16="http://schemas.microsoft.com/office/drawing/2014/main" id="{496F040A-1F58-4384-9555-AAD181DF3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113" y="4700588"/>
              <a:ext cx="239713" cy="241300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Line 184">
              <a:extLst>
                <a:ext uri="{FF2B5EF4-FFF2-40B4-BE49-F238E27FC236}">
                  <a16:creationId xmlns:a16="http://schemas.microsoft.com/office/drawing/2014/main" id="{D89E80DF-5110-49A8-A8F2-FDEFAFF65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488" y="4908550"/>
              <a:ext cx="139700" cy="138113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3EE974-636B-4990-B846-146E1EBE7A54}"/>
              </a:ext>
            </a:extLst>
          </p:cNvPr>
          <p:cNvGrpSpPr/>
          <p:nvPr/>
        </p:nvGrpSpPr>
        <p:grpSpPr>
          <a:xfrm>
            <a:off x="2972915" y="5369253"/>
            <a:ext cx="346075" cy="346075"/>
            <a:chOff x="2678113" y="4700588"/>
            <a:chExt cx="346075" cy="346075"/>
          </a:xfrm>
        </p:grpSpPr>
        <p:sp>
          <p:nvSpPr>
            <p:cNvPr id="41" name="Oval 183">
              <a:extLst>
                <a:ext uri="{FF2B5EF4-FFF2-40B4-BE49-F238E27FC236}">
                  <a16:creationId xmlns:a16="http://schemas.microsoft.com/office/drawing/2014/main" id="{F2A3205F-D30E-4FF3-98FB-0B615C967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113" y="4700588"/>
              <a:ext cx="239713" cy="241300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Line 184">
              <a:extLst>
                <a:ext uri="{FF2B5EF4-FFF2-40B4-BE49-F238E27FC236}">
                  <a16:creationId xmlns:a16="http://schemas.microsoft.com/office/drawing/2014/main" id="{DC7EC857-4EEF-4407-ACC2-F06073869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488" y="4908550"/>
              <a:ext cx="139700" cy="138113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E7A40E-BBB7-49D2-88EB-647A4B8D317E}"/>
              </a:ext>
            </a:extLst>
          </p:cNvPr>
          <p:cNvGrpSpPr/>
          <p:nvPr/>
        </p:nvGrpSpPr>
        <p:grpSpPr>
          <a:xfrm>
            <a:off x="8376928" y="5302935"/>
            <a:ext cx="346075" cy="346075"/>
            <a:chOff x="2678113" y="4700588"/>
            <a:chExt cx="346075" cy="346075"/>
          </a:xfrm>
        </p:grpSpPr>
        <p:sp>
          <p:nvSpPr>
            <p:cNvPr id="44" name="Oval 183">
              <a:extLst>
                <a:ext uri="{FF2B5EF4-FFF2-40B4-BE49-F238E27FC236}">
                  <a16:creationId xmlns:a16="http://schemas.microsoft.com/office/drawing/2014/main" id="{0A31A67E-4B97-4D67-8518-9892587E7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113" y="4700588"/>
              <a:ext cx="239713" cy="241300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Line 184">
              <a:extLst>
                <a:ext uri="{FF2B5EF4-FFF2-40B4-BE49-F238E27FC236}">
                  <a16:creationId xmlns:a16="http://schemas.microsoft.com/office/drawing/2014/main" id="{4655B206-05C3-43C4-9C8B-7DD52F79A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488" y="4908550"/>
              <a:ext cx="139700" cy="138113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24609BA-FE2A-44F5-96A2-F08ABAE136E4}"/>
              </a:ext>
            </a:extLst>
          </p:cNvPr>
          <p:cNvGrpSpPr/>
          <p:nvPr/>
        </p:nvGrpSpPr>
        <p:grpSpPr>
          <a:xfrm>
            <a:off x="8292524" y="2208041"/>
            <a:ext cx="346075" cy="346075"/>
            <a:chOff x="2678113" y="4700588"/>
            <a:chExt cx="346075" cy="346075"/>
          </a:xfrm>
        </p:grpSpPr>
        <p:sp>
          <p:nvSpPr>
            <p:cNvPr id="47" name="Oval 183">
              <a:extLst>
                <a:ext uri="{FF2B5EF4-FFF2-40B4-BE49-F238E27FC236}">
                  <a16:creationId xmlns:a16="http://schemas.microsoft.com/office/drawing/2014/main" id="{16073385-43C0-4D1E-8DE7-A7DABACD4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113" y="4700588"/>
              <a:ext cx="239713" cy="241300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Line 184">
              <a:extLst>
                <a:ext uri="{FF2B5EF4-FFF2-40B4-BE49-F238E27FC236}">
                  <a16:creationId xmlns:a16="http://schemas.microsoft.com/office/drawing/2014/main" id="{EC1FFEDC-F617-463F-BB6B-2A37E929F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488" y="4908550"/>
              <a:ext cx="139700" cy="138113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EB2AA-D343-4817-B0E5-A3602AB2C66F}"/>
              </a:ext>
            </a:extLst>
          </p:cNvPr>
          <p:cNvCxnSpPr>
            <a:cxnSpLocks/>
          </p:cNvCxnSpPr>
          <p:nvPr/>
        </p:nvCxnSpPr>
        <p:spPr>
          <a:xfrm flipH="1" flipV="1">
            <a:off x="3512236" y="3381719"/>
            <a:ext cx="1583838" cy="732043"/>
          </a:xfrm>
          <a:prstGeom prst="line">
            <a:avLst/>
          </a:prstGeom>
          <a:ln>
            <a:solidFill>
              <a:srgbClr val="261F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51B57B-F684-4B5B-808D-81CC07C41502}"/>
              </a:ext>
            </a:extLst>
          </p:cNvPr>
          <p:cNvCxnSpPr>
            <a:cxnSpLocks/>
          </p:cNvCxnSpPr>
          <p:nvPr/>
        </p:nvCxnSpPr>
        <p:spPr>
          <a:xfrm flipH="1">
            <a:off x="3604236" y="4829998"/>
            <a:ext cx="1562854" cy="630283"/>
          </a:xfrm>
          <a:prstGeom prst="line">
            <a:avLst/>
          </a:prstGeom>
          <a:ln>
            <a:solidFill>
              <a:srgbClr val="261F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3A06D8F-8858-467D-996B-1E5C087CFFB1}"/>
              </a:ext>
            </a:extLst>
          </p:cNvPr>
          <p:cNvCxnSpPr>
            <a:cxnSpLocks/>
          </p:cNvCxnSpPr>
          <p:nvPr/>
        </p:nvCxnSpPr>
        <p:spPr>
          <a:xfrm flipH="1">
            <a:off x="6488441" y="2602381"/>
            <a:ext cx="1698147" cy="1233990"/>
          </a:xfrm>
          <a:prstGeom prst="line">
            <a:avLst/>
          </a:prstGeom>
          <a:ln>
            <a:solidFill>
              <a:srgbClr val="261F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7FA6F2-863F-4823-B945-D57858542667}"/>
              </a:ext>
            </a:extLst>
          </p:cNvPr>
          <p:cNvCxnSpPr>
            <a:cxnSpLocks/>
            <a:stCxn id="36" idx="2"/>
            <a:endCxn id="22" idx="5"/>
          </p:cNvCxnSpPr>
          <p:nvPr/>
        </p:nvCxnSpPr>
        <p:spPr>
          <a:xfrm flipH="1" flipV="1">
            <a:off x="6392618" y="4866768"/>
            <a:ext cx="1642461" cy="561947"/>
          </a:xfrm>
          <a:prstGeom prst="line">
            <a:avLst/>
          </a:prstGeom>
          <a:ln>
            <a:solidFill>
              <a:srgbClr val="261F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C7DFF3B-E3E2-473F-81AC-51413AC71EEC}"/>
              </a:ext>
            </a:extLst>
          </p:cNvPr>
          <p:cNvSpPr txBox="1"/>
          <p:nvPr/>
        </p:nvSpPr>
        <p:spPr>
          <a:xfrm flipH="1">
            <a:off x="2455211" y="3617043"/>
            <a:ext cx="1459981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  <a:ea typeface="Gotham Book" charset="0"/>
                <a:cs typeface="Gotham Book" charset="0"/>
              </a:rPr>
              <a:t>Samba Sesay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DB598A-2DA7-43D4-8161-74BD7FB171B5}"/>
              </a:ext>
            </a:extLst>
          </p:cNvPr>
          <p:cNvSpPr txBox="1"/>
          <p:nvPr/>
        </p:nvSpPr>
        <p:spPr>
          <a:xfrm flipH="1">
            <a:off x="2727776" y="6073473"/>
            <a:ext cx="72999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  <a:ea typeface="Gotham Book" charset="0"/>
                <a:cs typeface="Gotham Book" charset="0"/>
              </a:rPr>
              <a:t>T. 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3F3C28-A113-4D68-9AC3-A73C7C1282DC}"/>
              </a:ext>
            </a:extLst>
          </p:cNvPr>
          <p:cNvSpPr txBox="1"/>
          <p:nvPr/>
        </p:nvSpPr>
        <p:spPr>
          <a:xfrm flipH="1">
            <a:off x="7285352" y="2924961"/>
            <a:ext cx="1775637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  <a:ea typeface="Gotham Book" charset="0"/>
                <a:cs typeface="Gotham Book" charset="0"/>
              </a:rPr>
              <a:t>Chin Chen Chang]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8E2D22-0B44-4B21-B103-3025A94CEDD4}"/>
              </a:ext>
            </a:extLst>
          </p:cNvPr>
          <p:cNvSpPr txBox="1"/>
          <p:nvPr/>
        </p:nvSpPr>
        <p:spPr>
          <a:xfrm flipH="1">
            <a:off x="7380588" y="5896964"/>
            <a:ext cx="230329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  <a:ea typeface="Gotham Book" charset="0"/>
                <a:cs typeface="Gotham Book" charset="0"/>
              </a:rPr>
              <a:t>Mary Cindy Ah </a:t>
            </a:r>
            <a:r>
              <a:rPr lang="en-US" sz="1600" dirty="0" err="1">
                <a:solidFill>
                  <a:schemeClr val="bg1"/>
                </a:solidFill>
                <a:latin typeface="+mj-lt"/>
                <a:ea typeface="Gotham Book" charset="0"/>
                <a:cs typeface="Gotham Book" charset="0"/>
              </a:rPr>
              <a:t>Kioon</a:t>
            </a:r>
            <a:endParaRPr lang="en-US" sz="1600" dirty="0">
              <a:solidFill>
                <a:schemeClr val="bg1"/>
              </a:solidFill>
              <a:latin typeface="+mj-lt"/>
              <a:ea typeface="Gotham Book" charset="0"/>
              <a:cs typeface="Gotham Book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E2113F-46AE-4DE5-B8C6-48BDC6316B52}"/>
              </a:ext>
            </a:extLst>
          </p:cNvPr>
          <p:cNvSpPr txBox="1"/>
          <p:nvPr/>
        </p:nvSpPr>
        <p:spPr>
          <a:xfrm flipH="1">
            <a:off x="89994" y="2040804"/>
            <a:ext cx="2615235" cy="147732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+mj-lt"/>
                <a:ea typeface="Gotham Book" charset="0"/>
                <a:cs typeface="Gotham Book" charset="0"/>
              </a:rPr>
              <a:t>Importance of Database 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+mj-lt"/>
                <a:ea typeface="Gotham Book" charset="0"/>
                <a:cs typeface="Gotham Book" charset="0"/>
              </a:rPr>
              <a:t>Discussed Time Cost of encryption and decryption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+mj-lt"/>
                <a:ea typeface="Gotham Book" charset="0"/>
                <a:cs typeface="Gotham Book" charset="0"/>
              </a:rPr>
              <a:t>Performance Query(Can't directly perform queries)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039118-9D70-4A2C-8B34-3B83B147B4DF}"/>
              </a:ext>
            </a:extLst>
          </p:cNvPr>
          <p:cNvSpPr txBox="1"/>
          <p:nvPr/>
        </p:nvSpPr>
        <p:spPr>
          <a:xfrm flipH="1">
            <a:off x="89994" y="4329197"/>
            <a:ext cx="2615235" cy="17235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+mj-lt"/>
                <a:ea typeface="Gotham Book" charset="0"/>
                <a:cs typeface="Gotham Book" charset="0"/>
              </a:rPr>
              <a:t>New Encryption Algorithm FCE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+mj-lt"/>
                <a:ea typeface="Gotham Book" charset="0"/>
                <a:cs typeface="Gotham Book" charset="0"/>
              </a:rPr>
              <a:t>FCE better than DEC (low decryption in large databases)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+mj-lt"/>
                <a:ea typeface="Gotham Book" charset="0"/>
                <a:cs typeface="Gotham Book" charset="0"/>
              </a:rPr>
              <a:t>Not Reliable because keys can be easily generated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561225-464C-4759-B9E0-D3EE47C7E5DE}"/>
              </a:ext>
            </a:extLst>
          </p:cNvPr>
          <p:cNvSpPr txBox="1"/>
          <p:nvPr/>
        </p:nvSpPr>
        <p:spPr>
          <a:xfrm flipH="1">
            <a:off x="9181855" y="1597464"/>
            <a:ext cx="2615235" cy="17235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+mj-lt"/>
                <a:ea typeface="Gotham Book" charset="0"/>
                <a:cs typeface="Gotham Book" charset="0"/>
              </a:rPr>
              <a:t>2 Scheme of Data Encryption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+mj-lt"/>
                <a:ea typeface="Gotham Book" charset="0"/>
                <a:cs typeface="Gotham Book" charset="0"/>
              </a:rPr>
              <a:t>Field Oriented and Record Oriented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+mj-lt"/>
                <a:ea typeface="Gotham Book" charset="0"/>
                <a:cs typeface="Gotham Book" charset="0"/>
              </a:rPr>
              <a:t>Based on RSA Master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+mj-lt"/>
                <a:ea typeface="Gotham Book" charset="0"/>
                <a:cs typeface="Gotham Book" charset="0"/>
              </a:rPr>
              <a:t>Key Provides access to rights to different users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3E4DD5-28F1-4CD0-9C19-36AC17E17812}"/>
              </a:ext>
            </a:extLst>
          </p:cNvPr>
          <p:cNvSpPr txBox="1"/>
          <p:nvPr/>
        </p:nvSpPr>
        <p:spPr>
          <a:xfrm flipH="1">
            <a:off x="9181855" y="4595686"/>
            <a:ext cx="261523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+mj-lt"/>
                <a:ea typeface="Gotham Book" charset="0"/>
                <a:cs typeface="Gotham Book" charset="0"/>
              </a:rPr>
              <a:t>Importance of hashing functions like MD5 etc.</a:t>
            </a:r>
          </a:p>
        </p:txBody>
      </p:sp>
    </p:spTree>
    <p:extLst>
      <p:ext uri="{BB962C8B-B14F-4D97-AF65-F5344CB8AC3E}">
        <p14:creationId xmlns:p14="http://schemas.microsoft.com/office/powerpoint/2010/main" val="247455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3" grpId="0" animBg="1"/>
      <p:bldP spid="24" grpId="0" animBg="1"/>
      <p:bldP spid="35" grpId="0" animBg="1"/>
      <p:bldP spid="36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868</Words>
  <Application>Microsoft Office PowerPoint</Application>
  <PresentationFormat>Widescreen</PresentationFormat>
  <Paragraphs>224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 Ali</dc:creator>
  <cp:lastModifiedBy>Ashraf Ali</cp:lastModifiedBy>
  <cp:revision>73</cp:revision>
  <dcterms:created xsi:type="dcterms:W3CDTF">2019-01-20T07:02:36Z</dcterms:created>
  <dcterms:modified xsi:type="dcterms:W3CDTF">2019-01-24T02:38:25Z</dcterms:modified>
</cp:coreProperties>
</file>