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79" r:id="rId14"/>
    <p:sldId id="267" r:id="rId15"/>
    <p:sldId id="269" r:id="rId16"/>
    <p:sldId id="270" r:id="rId17"/>
    <p:sldId id="271" r:id="rId18"/>
    <p:sldId id="272" r:id="rId19"/>
    <p:sldId id="280" r:id="rId20"/>
    <p:sldId id="281" r:id="rId21"/>
    <p:sldId id="282" r:id="rId22"/>
    <p:sldId id="283" r:id="rId23"/>
    <p:sldId id="284" r:id="rId24"/>
    <p:sldId id="285" r:id="rId25"/>
    <p:sldId id="273" r:id="rId26"/>
    <p:sldId id="274" r:id="rId27"/>
    <p:sldId id="275" r:id="rId28"/>
    <p:sldId id="276" r:id="rId29"/>
    <p:sldId id="277" r:id="rId30"/>
    <p:sldId id="278"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3268C-FFBA-4FED-A4BC-3DF25D09165C}" type="datetimeFigureOut">
              <a:rPr lang="en-US" smtClean="0"/>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65E68E-BD10-4026-ADA1-1EF8ED928CB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65E68E-BD10-4026-ADA1-1EF8ED928CBE}"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6BE38-3BB2-4BC6-8626-7BF86C31D240}"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6BE38-3BB2-4BC6-8626-7BF86C31D240}"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6BE38-3BB2-4BC6-8626-7BF86C31D240}"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6BE38-3BB2-4BC6-8626-7BF86C31D240}"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6BE38-3BB2-4BC6-8626-7BF86C31D240}"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6BE38-3BB2-4BC6-8626-7BF86C31D240}"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6BE38-3BB2-4BC6-8626-7BF86C31D240}"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6BE38-3BB2-4BC6-8626-7BF86C31D240}"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6BE38-3BB2-4BC6-8626-7BF86C31D240}"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6BE38-3BB2-4BC6-8626-7BF86C31D240}"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6BE38-3BB2-4BC6-8626-7BF86C31D240}"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1B075-B1D5-4FA8-B8A2-75F47FF8311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6BE38-3BB2-4BC6-8626-7BF86C31D240}" type="datetimeFigureOut">
              <a:rPr lang="en-US" smtClean="0"/>
              <a:t>4/10/2018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1B075-B1D5-4FA8-B8A2-75F47FF8311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inquidia.com/technology-portfolio/data-scientist-toolkit/data-munging-technologies" TargetMode="External"/><Relationship Id="rId2" Type="http://schemas.openxmlformats.org/officeDocument/2006/relationships/hyperlink" Target="https://en.wikipedia.org/wiki/Data_wrangling"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insidebigdata.com/2014/06/05/data-munging-exploratory-data-analysis-feature-engineering/"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www.trifacta.com/products/"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trifacta.com/wrangle-data/data-munging" TargetMode="External"/><Relationship Id="rId2" Type="http://schemas.openxmlformats.org/officeDocument/2006/relationships/hyperlink" Target="https://www.trifacta.com/products/"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s://www.trifacta.com/wrangle-data/data-mungin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dama.org/content/body-knowledg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insidebigdata.com/2014/06/05/data-munging-exploratory-data-analysis-feature-engineering/" TargetMode="External"/><Relationship Id="rId2" Type="http://schemas.openxmlformats.org/officeDocument/2006/relationships/hyperlink" Target="file:///G:\For%20Analytics%20Course\Data%20Munging%20with%20R.pdf"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ama.org/content/body-knowled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00063" y="571500"/>
            <a:ext cx="8077200" cy="914400"/>
          </a:xfrm>
        </p:spPr>
        <p:txBody>
          <a:bodyPr>
            <a:normAutofit fontScale="90000"/>
          </a:bodyPr>
          <a:lstStyle/>
          <a:p>
            <a:pPr eaLnBrk="1" hangingPunct="1"/>
            <a:r>
              <a:rPr lang="en-US" smtClean="0"/>
              <a:t>Master data vs. Metadata vs. Transactional</a:t>
            </a:r>
          </a:p>
        </p:txBody>
      </p:sp>
      <p:graphicFrame>
        <p:nvGraphicFramePr>
          <p:cNvPr id="5" name="Content Placeholder 4"/>
          <p:cNvGraphicFramePr>
            <a:graphicFrameLocks noGrp="1"/>
          </p:cNvGraphicFramePr>
          <p:nvPr>
            <p:ph idx="1"/>
          </p:nvPr>
        </p:nvGraphicFramePr>
        <p:xfrm>
          <a:off x="533400" y="1676400"/>
          <a:ext cx="8039130" cy="1010920"/>
        </p:xfrm>
        <a:graphic>
          <a:graphicData uri="http://schemas.openxmlformats.org/drawingml/2006/table">
            <a:tbl>
              <a:tblPr firstRow="1" bandRow="1">
                <a:tableStyleId>{5C22544A-7EE6-4342-B048-85BDC9FD1C3A}</a:tableStyleId>
              </a:tblPr>
              <a:tblGrid>
                <a:gridCol w="1395394"/>
                <a:gridCol w="1284316"/>
                <a:gridCol w="1339855"/>
                <a:gridCol w="1233481"/>
                <a:gridCol w="1428760"/>
                <a:gridCol w="1357324"/>
              </a:tblGrid>
              <a:tr h="370840">
                <a:tc>
                  <a:txBody>
                    <a:bodyPr/>
                    <a:lstStyle/>
                    <a:p>
                      <a:r>
                        <a:rPr lang="en-US" dirty="0" smtClean="0"/>
                        <a:t>Company</a:t>
                      </a:r>
                      <a:endParaRPr lang="en-US" dirty="0"/>
                    </a:p>
                  </a:txBody>
                  <a:tcPr/>
                </a:tc>
                <a:tc>
                  <a:txBody>
                    <a:bodyPr/>
                    <a:lstStyle/>
                    <a:p>
                      <a:r>
                        <a:rPr lang="en-US" dirty="0" smtClean="0"/>
                        <a:t>Country</a:t>
                      </a:r>
                      <a:endParaRPr lang="en-US" dirty="0"/>
                    </a:p>
                  </a:txBody>
                  <a:tcPr/>
                </a:tc>
                <a:tc>
                  <a:txBody>
                    <a:bodyPr/>
                    <a:lstStyle/>
                    <a:p>
                      <a:r>
                        <a:rPr lang="en-US" dirty="0" smtClean="0"/>
                        <a:t>Account</a:t>
                      </a:r>
                      <a:endParaRPr lang="en-US" dirty="0"/>
                    </a:p>
                  </a:txBody>
                  <a:tcPr/>
                </a:tc>
                <a:tc>
                  <a:txBody>
                    <a:bodyPr/>
                    <a:lstStyle/>
                    <a:p>
                      <a:r>
                        <a:rPr lang="en-US" dirty="0" smtClean="0"/>
                        <a:t>Sub-Account</a:t>
                      </a:r>
                      <a:endParaRPr lang="en-US" dirty="0"/>
                    </a:p>
                  </a:txBody>
                  <a:tcPr/>
                </a:tc>
                <a:tc>
                  <a:txBody>
                    <a:bodyPr/>
                    <a:lstStyle/>
                    <a:p>
                      <a:r>
                        <a:rPr lang="en-US" dirty="0" smtClean="0"/>
                        <a:t>Date</a:t>
                      </a:r>
                      <a:endParaRPr lang="en-US" dirty="0"/>
                    </a:p>
                  </a:txBody>
                  <a:tcPr/>
                </a:tc>
                <a:tc>
                  <a:txBody>
                    <a:bodyPr/>
                    <a:lstStyle/>
                    <a:p>
                      <a:r>
                        <a:rPr lang="en-US" dirty="0" smtClean="0"/>
                        <a:t>Amount</a:t>
                      </a:r>
                      <a:endParaRPr lang="en-US" dirty="0"/>
                    </a:p>
                  </a:txBody>
                  <a:tcPr/>
                </a:tc>
              </a:tr>
              <a:tr h="370840">
                <a:tc>
                  <a:txBody>
                    <a:bodyPr/>
                    <a:lstStyle/>
                    <a:p>
                      <a:r>
                        <a:rPr lang="en-US" dirty="0" err="1" smtClean="0"/>
                        <a:t>Affecto</a:t>
                      </a:r>
                      <a:endParaRPr lang="en-US" dirty="0"/>
                    </a:p>
                  </a:txBody>
                  <a:tcPr/>
                </a:tc>
                <a:tc>
                  <a:txBody>
                    <a:bodyPr/>
                    <a:lstStyle/>
                    <a:p>
                      <a:r>
                        <a:rPr lang="en-US" dirty="0" smtClean="0"/>
                        <a:t>NO</a:t>
                      </a:r>
                      <a:endParaRPr lang="en-US" dirty="0"/>
                    </a:p>
                  </a:txBody>
                  <a:tcPr/>
                </a:tc>
                <a:tc>
                  <a:txBody>
                    <a:bodyPr/>
                    <a:lstStyle/>
                    <a:p>
                      <a:r>
                        <a:rPr lang="en-US" dirty="0" smtClean="0"/>
                        <a:t>505050</a:t>
                      </a:r>
                      <a:endParaRPr lang="en-US" dirty="0"/>
                    </a:p>
                  </a:txBody>
                  <a:tcPr/>
                </a:tc>
                <a:tc>
                  <a:txBody>
                    <a:bodyPr/>
                    <a:lstStyle/>
                    <a:p>
                      <a:r>
                        <a:rPr lang="en-US" dirty="0" smtClean="0"/>
                        <a:t>500</a:t>
                      </a:r>
                      <a:endParaRPr lang="en-US" dirty="0"/>
                    </a:p>
                  </a:txBody>
                  <a:tcPr/>
                </a:tc>
                <a:tc>
                  <a:txBody>
                    <a:bodyPr/>
                    <a:lstStyle/>
                    <a:p>
                      <a:r>
                        <a:rPr lang="en-US" dirty="0" smtClean="0"/>
                        <a:t>20080301</a:t>
                      </a:r>
                      <a:endParaRPr lang="en-US" dirty="0"/>
                    </a:p>
                  </a:txBody>
                  <a:tcPr/>
                </a:tc>
                <a:tc>
                  <a:txBody>
                    <a:bodyPr/>
                    <a:lstStyle/>
                    <a:p>
                      <a:r>
                        <a:rPr lang="en-US" dirty="0" smtClean="0"/>
                        <a:t>KR</a:t>
                      </a:r>
                      <a:r>
                        <a:rPr lang="en-US" baseline="0" dirty="0" smtClean="0"/>
                        <a:t>30.000</a:t>
                      </a:r>
                      <a:endParaRPr lang="en-US" dirty="0"/>
                    </a:p>
                  </a:txBody>
                  <a:tcPr/>
                </a:tc>
              </a:tr>
            </a:tbl>
          </a:graphicData>
        </a:graphic>
      </p:graphicFrame>
      <p:sp>
        <p:nvSpPr>
          <p:cNvPr id="5146" name="Footer Placeholder 3"/>
          <p:cNvSpPr>
            <a:spLocks noGrp="1"/>
          </p:cNvSpPr>
          <p:nvPr>
            <p:ph type="ftr" sz="quarter" idx="11"/>
          </p:nvPr>
        </p:nvSpPr>
        <p:spPr>
          <a:noFill/>
        </p:spPr>
        <p:txBody>
          <a:bodyPr/>
          <a:lstStyle/>
          <a:p>
            <a:r>
              <a:rPr lang="fi-FI" smtClean="0">
                <a:ea typeface="MS PGothic" pitchFamily="34" charset="-128"/>
              </a:rPr>
              <a:t>© Affecto 2008</a:t>
            </a:r>
          </a:p>
          <a:p>
            <a:endParaRPr lang="fi-FI" smtClean="0">
              <a:ea typeface="MS PGothic" pitchFamily="34" charset="-128"/>
            </a:endParaRPr>
          </a:p>
        </p:txBody>
      </p:sp>
      <p:graphicFrame>
        <p:nvGraphicFramePr>
          <p:cNvPr id="7" name="Table 6"/>
          <p:cNvGraphicFramePr>
            <a:graphicFrameLocks noGrp="1"/>
          </p:cNvGraphicFramePr>
          <p:nvPr/>
        </p:nvGraphicFramePr>
        <p:xfrm>
          <a:off x="571500" y="3170238"/>
          <a:ext cx="8072495" cy="1383547"/>
        </p:xfrm>
        <a:graphic>
          <a:graphicData uri="http://schemas.openxmlformats.org/drawingml/2006/table">
            <a:tbl>
              <a:tblPr firstRow="1" bandRow="1">
                <a:tableStyleId>{5C22544A-7EE6-4342-B048-85BDC9FD1C3A}</a:tableStyleId>
              </a:tblPr>
              <a:tblGrid>
                <a:gridCol w="1381778"/>
                <a:gridCol w="1309053"/>
                <a:gridCol w="1345416"/>
                <a:gridCol w="1345416"/>
                <a:gridCol w="1345416"/>
                <a:gridCol w="1345416"/>
              </a:tblGrid>
              <a:tr h="560587">
                <a:tc>
                  <a:txBody>
                    <a:bodyPr/>
                    <a:lstStyle/>
                    <a:p>
                      <a:r>
                        <a:rPr lang="en-US" sz="1600" dirty="0" smtClean="0"/>
                        <a:t>Company</a:t>
                      </a:r>
                      <a:endParaRPr lang="en-US" sz="1600" dirty="0"/>
                    </a:p>
                  </a:txBody>
                  <a:tcPr/>
                </a:tc>
                <a:tc>
                  <a:txBody>
                    <a:bodyPr/>
                    <a:lstStyle/>
                    <a:p>
                      <a:r>
                        <a:rPr lang="en-US" sz="1600" dirty="0" smtClean="0"/>
                        <a:t>Country</a:t>
                      </a:r>
                      <a:endParaRPr lang="en-US" sz="1600" dirty="0"/>
                    </a:p>
                  </a:txBody>
                  <a:tcPr/>
                </a:tc>
                <a:tc>
                  <a:txBody>
                    <a:bodyPr/>
                    <a:lstStyle/>
                    <a:p>
                      <a:r>
                        <a:rPr lang="en-US" sz="1600" dirty="0" smtClean="0"/>
                        <a:t>Account</a:t>
                      </a:r>
                      <a:endParaRPr lang="en-US" sz="1600" dirty="0"/>
                    </a:p>
                  </a:txBody>
                  <a:tcPr/>
                </a:tc>
                <a:tc>
                  <a:txBody>
                    <a:bodyPr/>
                    <a:lstStyle/>
                    <a:p>
                      <a:r>
                        <a:rPr lang="en-US" sz="1600" dirty="0" smtClean="0"/>
                        <a:t>Sub-Account</a:t>
                      </a:r>
                      <a:endParaRPr lang="en-US" sz="1600" dirty="0"/>
                    </a:p>
                  </a:txBody>
                  <a:tcPr/>
                </a:tc>
                <a:tc>
                  <a:txBody>
                    <a:bodyPr/>
                    <a:lstStyle/>
                    <a:p>
                      <a:r>
                        <a:rPr lang="en-US" sz="1600" dirty="0" smtClean="0"/>
                        <a:t>Date</a:t>
                      </a:r>
                      <a:endParaRPr lang="en-US" sz="1600" dirty="0"/>
                    </a:p>
                  </a:txBody>
                  <a:tcPr/>
                </a:tc>
                <a:tc>
                  <a:txBody>
                    <a:bodyPr/>
                    <a:lstStyle/>
                    <a:p>
                      <a:r>
                        <a:rPr lang="en-US" sz="1600" dirty="0" smtClean="0"/>
                        <a:t>Amount</a:t>
                      </a:r>
                      <a:endParaRPr lang="en-US" sz="1600" dirty="0"/>
                    </a:p>
                  </a:txBody>
                  <a:tcPr/>
                </a:tc>
              </a:tr>
              <a:tr h="324662">
                <a:tc>
                  <a:txBody>
                    <a:bodyPr/>
                    <a:lstStyle/>
                    <a:p>
                      <a:r>
                        <a:rPr lang="en-US" sz="1600" dirty="0" smtClean="0"/>
                        <a:t>Text</a:t>
                      </a:r>
                      <a:endParaRPr lang="en-US" sz="1600" dirty="0"/>
                    </a:p>
                  </a:txBody>
                  <a:tcPr/>
                </a:tc>
                <a:tc>
                  <a:txBody>
                    <a:bodyPr/>
                    <a:lstStyle/>
                    <a:p>
                      <a:r>
                        <a:rPr lang="en-US" sz="1600" dirty="0" smtClean="0"/>
                        <a:t>Text</a:t>
                      </a:r>
                      <a:endParaRPr lang="en-US" sz="1600" dirty="0"/>
                    </a:p>
                  </a:txBody>
                  <a:tcPr/>
                </a:tc>
                <a:tc>
                  <a:txBody>
                    <a:bodyPr/>
                    <a:lstStyle/>
                    <a:p>
                      <a:r>
                        <a:rPr lang="en-US" sz="1600" dirty="0" smtClean="0"/>
                        <a:t>Integer</a:t>
                      </a:r>
                      <a:endParaRPr lang="en-US" sz="1600" dirty="0"/>
                    </a:p>
                  </a:txBody>
                  <a:tcPr/>
                </a:tc>
                <a:tc>
                  <a:txBody>
                    <a:bodyPr/>
                    <a:lstStyle/>
                    <a:p>
                      <a:r>
                        <a:rPr lang="en-US" sz="1600" dirty="0" smtClean="0"/>
                        <a:t>Integer</a:t>
                      </a:r>
                      <a:endParaRPr lang="en-US" sz="1600" dirty="0"/>
                    </a:p>
                  </a:txBody>
                  <a:tcPr/>
                </a:tc>
                <a:tc>
                  <a:txBody>
                    <a:bodyPr/>
                    <a:lstStyle/>
                    <a:p>
                      <a:r>
                        <a:rPr lang="en-US" sz="1600" dirty="0" smtClean="0"/>
                        <a:t>Date</a:t>
                      </a:r>
                      <a:endParaRPr lang="en-US" sz="1600" dirty="0"/>
                    </a:p>
                  </a:txBody>
                  <a:tcPr/>
                </a:tc>
                <a:tc>
                  <a:txBody>
                    <a:bodyPr/>
                    <a:lstStyle/>
                    <a:p>
                      <a:r>
                        <a:rPr lang="en-US" sz="1600" dirty="0" smtClean="0"/>
                        <a:t>Float</a:t>
                      </a:r>
                      <a:endParaRPr lang="en-US" sz="1600" dirty="0"/>
                    </a:p>
                  </a:txBody>
                  <a:tcPr/>
                </a:tc>
              </a:tr>
              <a:tr h="472073">
                <a:tc>
                  <a:txBody>
                    <a:bodyPr/>
                    <a:lstStyle/>
                    <a:p>
                      <a:r>
                        <a:rPr lang="en-US" sz="1400" dirty="0" err="1" smtClean="0"/>
                        <a:t>nVarchar</a:t>
                      </a:r>
                      <a:r>
                        <a:rPr lang="en-US" sz="1400" dirty="0" smtClean="0"/>
                        <a:t>(50)</a:t>
                      </a:r>
                      <a:endParaRPr lang="en-US" sz="1400" dirty="0"/>
                    </a:p>
                  </a:txBody>
                  <a:tcPr/>
                </a:tc>
                <a:tc>
                  <a:txBody>
                    <a:bodyPr/>
                    <a:lstStyle/>
                    <a:p>
                      <a:r>
                        <a:rPr lang="en-US" sz="1400" dirty="0" smtClean="0"/>
                        <a:t>Char(2)</a:t>
                      </a:r>
                      <a:endParaRPr lang="en-US" sz="1400" dirty="0"/>
                    </a:p>
                  </a:txBody>
                  <a:tcPr/>
                </a:tc>
                <a:tc>
                  <a:txBody>
                    <a:bodyPr/>
                    <a:lstStyle/>
                    <a:p>
                      <a:r>
                        <a:rPr lang="en-US" sz="1400" dirty="0" err="1" smtClean="0"/>
                        <a:t>Int</a:t>
                      </a:r>
                      <a:r>
                        <a:rPr lang="en-US" sz="1400" dirty="0" smtClean="0"/>
                        <a:t>(6)</a:t>
                      </a:r>
                      <a:endParaRPr lang="en-US" sz="1400" dirty="0"/>
                    </a:p>
                  </a:txBody>
                  <a:tcPr/>
                </a:tc>
                <a:tc>
                  <a:txBody>
                    <a:bodyPr/>
                    <a:lstStyle/>
                    <a:p>
                      <a:r>
                        <a:rPr lang="en-US" sz="1400" dirty="0" err="1" smtClean="0"/>
                        <a:t>Int</a:t>
                      </a:r>
                      <a:r>
                        <a:rPr lang="en-US" sz="1400" dirty="0" smtClean="0"/>
                        <a:t>(3)</a:t>
                      </a:r>
                      <a:endParaRPr lang="en-US" sz="1400" dirty="0"/>
                    </a:p>
                  </a:txBody>
                  <a:tcPr/>
                </a:tc>
                <a:tc>
                  <a:txBody>
                    <a:bodyPr/>
                    <a:lstStyle/>
                    <a:p>
                      <a:r>
                        <a:rPr lang="en-US" sz="1400" dirty="0" err="1" smtClean="0"/>
                        <a:t>Datetime</a:t>
                      </a:r>
                      <a:endParaRPr lang="en-US" sz="1400" dirty="0" smtClean="0"/>
                    </a:p>
                    <a:p>
                      <a:r>
                        <a:rPr lang="en-US" sz="1200" dirty="0" smtClean="0"/>
                        <a:t>(YYYYMMDD)</a:t>
                      </a:r>
                      <a:endParaRPr lang="en-US" sz="1200" dirty="0"/>
                    </a:p>
                  </a:txBody>
                  <a:tcPr/>
                </a:tc>
                <a:tc>
                  <a:txBody>
                    <a:bodyPr/>
                    <a:lstStyle/>
                    <a:p>
                      <a:r>
                        <a:rPr lang="en-US" sz="1400" dirty="0" smtClean="0"/>
                        <a:t>Decimal</a:t>
                      </a:r>
                      <a:endParaRPr lang="en-US" sz="1400" dirty="0"/>
                    </a:p>
                  </a:txBody>
                  <a:tcPr/>
                </a:tc>
              </a:tr>
            </a:tbl>
          </a:graphicData>
        </a:graphic>
      </p:graphicFrame>
      <p:sp>
        <p:nvSpPr>
          <p:cNvPr id="5177" name="TextBox 8"/>
          <p:cNvSpPr txBox="1">
            <a:spLocks noChangeArrowheads="1"/>
          </p:cNvSpPr>
          <p:nvPr/>
        </p:nvSpPr>
        <p:spPr bwMode="auto">
          <a:xfrm>
            <a:off x="1071563" y="2786063"/>
            <a:ext cx="1377950" cy="400050"/>
          </a:xfrm>
          <a:prstGeom prst="rect">
            <a:avLst/>
          </a:prstGeom>
          <a:noFill/>
          <a:ln w="9525">
            <a:noFill/>
            <a:miter lim="800000"/>
            <a:headEnd/>
            <a:tailEnd/>
          </a:ln>
        </p:spPr>
        <p:txBody>
          <a:bodyPr wrap="none">
            <a:spAutoFit/>
          </a:bodyPr>
          <a:lstStyle/>
          <a:p>
            <a:pPr eaLnBrk="0" hangingPunct="0"/>
            <a:r>
              <a:rPr lang="en-US"/>
              <a:t>Metadata</a:t>
            </a:r>
          </a:p>
        </p:txBody>
      </p:sp>
      <p:sp>
        <p:nvSpPr>
          <p:cNvPr id="5178" name="TextBox 9"/>
          <p:cNvSpPr txBox="1">
            <a:spLocks noChangeArrowheads="1"/>
          </p:cNvSpPr>
          <p:nvPr/>
        </p:nvSpPr>
        <p:spPr bwMode="auto">
          <a:xfrm>
            <a:off x="1071563" y="1285875"/>
            <a:ext cx="1871662" cy="400050"/>
          </a:xfrm>
          <a:prstGeom prst="rect">
            <a:avLst/>
          </a:prstGeom>
          <a:noFill/>
          <a:ln w="9525">
            <a:noFill/>
            <a:miter lim="800000"/>
            <a:headEnd/>
            <a:tailEnd/>
          </a:ln>
        </p:spPr>
        <p:txBody>
          <a:bodyPr wrap="none">
            <a:spAutoFit/>
          </a:bodyPr>
          <a:lstStyle/>
          <a:p>
            <a:pPr eaLnBrk="0" hangingPunct="0"/>
            <a:r>
              <a:rPr lang="en-US"/>
              <a:t>Transactional</a:t>
            </a:r>
          </a:p>
        </p:txBody>
      </p:sp>
      <p:sp>
        <p:nvSpPr>
          <p:cNvPr id="5179" name="TextBox 11"/>
          <p:cNvSpPr txBox="1">
            <a:spLocks noChangeArrowheads="1"/>
          </p:cNvSpPr>
          <p:nvPr/>
        </p:nvSpPr>
        <p:spPr bwMode="auto">
          <a:xfrm>
            <a:off x="1000125" y="4643438"/>
            <a:ext cx="1709738" cy="400050"/>
          </a:xfrm>
          <a:prstGeom prst="rect">
            <a:avLst/>
          </a:prstGeom>
          <a:noFill/>
          <a:ln w="9525">
            <a:noFill/>
            <a:miter lim="800000"/>
            <a:headEnd/>
            <a:tailEnd/>
          </a:ln>
        </p:spPr>
        <p:txBody>
          <a:bodyPr wrap="none">
            <a:spAutoFit/>
          </a:bodyPr>
          <a:lstStyle/>
          <a:p>
            <a:pPr eaLnBrk="0" hangingPunct="0"/>
            <a:r>
              <a:rPr lang="en-US"/>
              <a:t>Master data</a:t>
            </a:r>
          </a:p>
        </p:txBody>
      </p:sp>
      <p:sp>
        <p:nvSpPr>
          <p:cNvPr id="5180" name="Text Box 6"/>
          <p:cNvSpPr txBox="1">
            <a:spLocks noChangeArrowheads="1"/>
          </p:cNvSpPr>
          <p:nvPr/>
        </p:nvSpPr>
        <p:spPr bwMode="auto">
          <a:xfrm>
            <a:off x="773113" y="4976813"/>
            <a:ext cx="2635250" cy="369887"/>
          </a:xfrm>
          <a:prstGeom prst="rect">
            <a:avLst/>
          </a:prstGeom>
          <a:noFill/>
          <a:ln w="9525">
            <a:noFill/>
            <a:miter lim="800000"/>
            <a:headEnd/>
            <a:tailEnd/>
          </a:ln>
        </p:spPr>
        <p:txBody>
          <a:bodyPr>
            <a:spAutoFit/>
          </a:bodyPr>
          <a:lstStyle/>
          <a:p>
            <a:pPr eaLnBrk="0" hangingPunct="0">
              <a:spcBef>
                <a:spcPct val="50000"/>
              </a:spcBef>
            </a:pPr>
            <a:r>
              <a:rPr lang="en-US" sz="1800">
                <a:latin typeface="Segoe"/>
              </a:rPr>
              <a:t>Products</a:t>
            </a:r>
          </a:p>
        </p:txBody>
      </p:sp>
      <p:pic>
        <p:nvPicPr>
          <p:cNvPr id="5181" name="Picture 7" descr="+_bullet"/>
          <p:cNvPicPr>
            <a:picLocks noChangeAspect="1" noChangeArrowheads="1"/>
          </p:cNvPicPr>
          <p:nvPr/>
        </p:nvPicPr>
        <p:blipFill>
          <a:blip r:embed="rId2" cstate="print"/>
          <a:srcRect/>
          <a:stretch>
            <a:fillRect/>
          </a:stretch>
        </p:blipFill>
        <p:spPr bwMode="auto">
          <a:xfrm>
            <a:off x="525463" y="5081588"/>
            <a:ext cx="228600" cy="228600"/>
          </a:xfrm>
          <a:prstGeom prst="rect">
            <a:avLst/>
          </a:prstGeom>
          <a:noFill/>
          <a:ln w="9525">
            <a:noFill/>
            <a:miter lim="800000"/>
            <a:headEnd/>
            <a:tailEnd/>
          </a:ln>
        </p:spPr>
      </p:pic>
      <p:sp>
        <p:nvSpPr>
          <p:cNvPr id="5182" name="Line 8"/>
          <p:cNvSpPr>
            <a:spLocks noChangeShapeType="1"/>
          </p:cNvSpPr>
          <p:nvPr/>
        </p:nvSpPr>
        <p:spPr bwMode="auto">
          <a:xfrm>
            <a:off x="571500" y="5294313"/>
            <a:ext cx="46038" cy="857250"/>
          </a:xfrm>
          <a:prstGeom prst="line">
            <a:avLst/>
          </a:prstGeom>
          <a:noFill/>
          <a:ln w="9525">
            <a:solidFill>
              <a:schemeClr val="tx1"/>
            </a:solidFill>
            <a:prstDash val="sysDot"/>
            <a:round/>
            <a:headEnd/>
            <a:tailEnd/>
          </a:ln>
        </p:spPr>
        <p:txBody>
          <a:bodyPr/>
          <a:lstStyle/>
          <a:p>
            <a:endParaRPr lang="en-US"/>
          </a:p>
        </p:txBody>
      </p:sp>
      <p:sp>
        <p:nvSpPr>
          <p:cNvPr id="5183" name="Line 9"/>
          <p:cNvSpPr>
            <a:spLocks noChangeShapeType="1"/>
          </p:cNvSpPr>
          <p:nvPr/>
        </p:nvSpPr>
        <p:spPr bwMode="auto">
          <a:xfrm rot="-5400000">
            <a:off x="729457" y="5542756"/>
            <a:ext cx="0" cy="315913"/>
          </a:xfrm>
          <a:prstGeom prst="line">
            <a:avLst/>
          </a:prstGeom>
          <a:noFill/>
          <a:ln w="9525">
            <a:solidFill>
              <a:schemeClr val="tx1"/>
            </a:solidFill>
            <a:prstDash val="sysDot"/>
            <a:round/>
            <a:headEnd/>
            <a:tailEnd/>
          </a:ln>
        </p:spPr>
        <p:txBody>
          <a:bodyPr/>
          <a:lstStyle/>
          <a:p>
            <a:endParaRPr lang="en-US"/>
          </a:p>
        </p:txBody>
      </p:sp>
      <p:sp>
        <p:nvSpPr>
          <p:cNvPr id="5184" name="Text Box 10"/>
          <p:cNvSpPr txBox="1">
            <a:spLocks noChangeArrowheads="1"/>
          </p:cNvSpPr>
          <p:nvPr/>
        </p:nvSpPr>
        <p:spPr bwMode="auto">
          <a:xfrm>
            <a:off x="1069975" y="5478463"/>
            <a:ext cx="2635250" cy="307975"/>
          </a:xfrm>
          <a:prstGeom prst="rect">
            <a:avLst/>
          </a:prstGeom>
          <a:noFill/>
          <a:ln w="9525">
            <a:noFill/>
            <a:miter lim="800000"/>
            <a:headEnd/>
            <a:tailEnd/>
          </a:ln>
        </p:spPr>
        <p:txBody>
          <a:bodyPr>
            <a:spAutoFit/>
          </a:bodyPr>
          <a:lstStyle/>
          <a:p>
            <a:pPr eaLnBrk="0" hangingPunct="0">
              <a:spcBef>
                <a:spcPct val="50000"/>
              </a:spcBef>
            </a:pPr>
            <a:r>
              <a:rPr lang="en-US" sz="1400">
                <a:latin typeface="Segoe"/>
              </a:rPr>
              <a:t>Software</a:t>
            </a:r>
          </a:p>
        </p:txBody>
      </p:sp>
      <p:sp>
        <p:nvSpPr>
          <p:cNvPr id="5185" name="Line 12"/>
          <p:cNvSpPr>
            <a:spLocks noChangeShapeType="1"/>
          </p:cNvSpPr>
          <p:nvPr/>
        </p:nvSpPr>
        <p:spPr bwMode="auto">
          <a:xfrm rot="-5400000">
            <a:off x="770732" y="5999956"/>
            <a:ext cx="0" cy="315913"/>
          </a:xfrm>
          <a:prstGeom prst="line">
            <a:avLst/>
          </a:prstGeom>
          <a:noFill/>
          <a:ln w="9525">
            <a:solidFill>
              <a:schemeClr val="tx1"/>
            </a:solidFill>
            <a:prstDash val="sysDot"/>
            <a:round/>
            <a:headEnd/>
            <a:tailEnd/>
          </a:ln>
        </p:spPr>
        <p:txBody>
          <a:bodyPr/>
          <a:lstStyle/>
          <a:p>
            <a:endParaRPr lang="en-US"/>
          </a:p>
        </p:txBody>
      </p:sp>
      <p:sp>
        <p:nvSpPr>
          <p:cNvPr id="5186" name="Text Box 13"/>
          <p:cNvSpPr txBox="1">
            <a:spLocks noChangeArrowheads="1"/>
          </p:cNvSpPr>
          <p:nvPr/>
        </p:nvSpPr>
        <p:spPr bwMode="auto">
          <a:xfrm>
            <a:off x="1079500" y="5945188"/>
            <a:ext cx="2635250" cy="307975"/>
          </a:xfrm>
          <a:prstGeom prst="rect">
            <a:avLst/>
          </a:prstGeom>
          <a:noFill/>
          <a:ln w="9525">
            <a:noFill/>
            <a:miter lim="800000"/>
            <a:headEnd/>
            <a:tailEnd/>
          </a:ln>
        </p:spPr>
        <p:txBody>
          <a:bodyPr>
            <a:spAutoFit/>
          </a:bodyPr>
          <a:lstStyle/>
          <a:p>
            <a:pPr eaLnBrk="0" hangingPunct="0">
              <a:spcBef>
                <a:spcPct val="50000"/>
              </a:spcBef>
            </a:pPr>
            <a:r>
              <a:rPr lang="en-US" sz="1400">
                <a:latin typeface="Segoe"/>
              </a:rPr>
              <a:t>Hardware</a:t>
            </a:r>
          </a:p>
        </p:txBody>
      </p:sp>
      <p:pic>
        <p:nvPicPr>
          <p:cNvPr id="5187" name="Picture 14" descr="+_bullet"/>
          <p:cNvPicPr>
            <a:picLocks noChangeAspect="1" noChangeArrowheads="1"/>
          </p:cNvPicPr>
          <p:nvPr/>
        </p:nvPicPr>
        <p:blipFill>
          <a:blip r:embed="rId2" cstate="print"/>
          <a:srcRect/>
          <a:stretch>
            <a:fillRect/>
          </a:stretch>
        </p:blipFill>
        <p:spPr bwMode="auto">
          <a:xfrm>
            <a:off x="822325" y="5583238"/>
            <a:ext cx="209550" cy="209550"/>
          </a:xfrm>
          <a:prstGeom prst="rect">
            <a:avLst/>
          </a:prstGeom>
          <a:noFill/>
          <a:ln w="9525">
            <a:noFill/>
            <a:miter lim="800000"/>
            <a:headEnd/>
            <a:tailEnd/>
          </a:ln>
        </p:spPr>
      </p:pic>
      <p:sp>
        <p:nvSpPr>
          <p:cNvPr id="5188" name="Line 15"/>
          <p:cNvSpPr>
            <a:spLocks noChangeShapeType="1"/>
          </p:cNvSpPr>
          <p:nvPr/>
        </p:nvSpPr>
        <p:spPr bwMode="auto">
          <a:xfrm>
            <a:off x="925513" y="6194425"/>
            <a:ext cx="0" cy="360363"/>
          </a:xfrm>
          <a:prstGeom prst="line">
            <a:avLst/>
          </a:prstGeom>
          <a:noFill/>
          <a:ln w="9525">
            <a:solidFill>
              <a:schemeClr val="tx1"/>
            </a:solidFill>
            <a:prstDash val="sysDot"/>
            <a:round/>
            <a:headEnd/>
            <a:tailEnd/>
          </a:ln>
        </p:spPr>
        <p:txBody>
          <a:bodyPr/>
          <a:lstStyle/>
          <a:p>
            <a:endParaRPr lang="en-US"/>
          </a:p>
        </p:txBody>
      </p:sp>
      <p:sp>
        <p:nvSpPr>
          <p:cNvPr id="5189" name="Line 16"/>
          <p:cNvSpPr>
            <a:spLocks noChangeShapeType="1"/>
          </p:cNvSpPr>
          <p:nvPr/>
        </p:nvSpPr>
        <p:spPr bwMode="auto">
          <a:xfrm rot="-5400000">
            <a:off x="1077119" y="6409532"/>
            <a:ext cx="0" cy="315912"/>
          </a:xfrm>
          <a:prstGeom prst="line">
            <a:avLst/>
          </a:prstGeom>
          <a:noFill/>
          <a:ln w="9525">
            <a:solidFill>
              <a:schemeClr val="tx1"/>
            </a:solidFill>
            <a:prstDash val="sysDot"/>
            <a:round/>
            <a:headEnd/>
            <a:tailEnd/>
          </a:ln>
        </p:spPr>
        <p:txBody>
          <a:bodyPr/>
          <a:lstStyle/>
          <a:p>
            <a:endParaRPr lang="en-US"/>
          </a:p>
        </p:txBody>
      </p:sp>
      <p:sp>
        <p:nvSpPr>
          <p:cNvPr id="5190" name="Text Box 17"/>
          <p:cNvSpPr txBox="1">
            <a:spLocks noChangeArrowheads="1"/>
          </p:cNvSpPr>
          <p:nvPr/>
        </p:nvSpPr>
        <p:spPr bwMode="auto">
          <a:xfrm>
            <a:off x="1365250" y="6378575"/>
            <a:ext cx="2635250" cy="307975"/>
          </a:xfrm>
          <a:prstGeom prst="rect">
            <a:avLst/>
          </a:prstGeom>
          <a:noFill/>
          <a:ln w="9525">
            <a:noFill/>
            <a:miter lim="800000"/>
            <a:headEnd/>
            <a:tailEnd/>
          </a:ln>
        </p:spPr>
        <p:txBody>
          <a:bodyPr>
            <a:spAutoFit/>
          </a:bodyPr>
          <a:lstStyle/>
          <a:p>
            <a:pPr eaLnBrk="0" hangingPunct="0">
              <a:spcBef>
                <a:spcPct val="50000"/>
              </a:spcBef>
            </a:pPr>
            <a:r>
              <a:rPr lang="en-US" sz="1400">
                <a:latin typeface="Segoe"/>
              </a:rPr>
              <a:t>CPU</a:t>
            </a:r>
          </a:p>
        </p:txBody>
      </p:sp>
      <p:pic>
        <p:nvPicPr>
          <p:cNvPr id="5191" name="Picture 18" descr="+_bullet"/>
          <p:cNvPicPr>
            <a:picLocks noChangeAspect="1" noChangeArrowheads="1"/>
          </p:cNvPicPr>
          <p:nvPr/>
        </p:nvPicPr>
        <p:blipFill>
          <a:blip r:embed="rId2" cstate="print"/>
          <a:srcRect/>
          <a:stretch>
            <a:fillRect/>
          </a:stretch>
        </p:blipFill>
        <p:spPr bwMode="auto">
          <a:xfrm>
            <a:off x="1117600" y="6450013"/>
            <a:ext cx="173038" cy="173037"/>
          </a:xfrm>
          <a:prstGeom prst="rect">
            <a:avLst/>
          </a:prstGeom>
          <a:noFill/>
          <a:ln w="9525">
            <a:noFill/>
            <a:miter lim="800000"/>
            <a:headEnd/>
            <a:tailEnd/>
          </a:ln>
        </p:spPr>
      </p:pic>
      <p:pic>
        <p:nvPicPr>
          <p:cNvPr id="5192" name="Picture 19" descr="+_bullet"/>
          <p:cNvPicPr>
            <a:picLocks noChangeAspect="1" noChangeArrowheads="1"/>
          </p:cNvPicPr>
          <p:nvPr/>
        </p:nvPicPr>
        <p:blipFill>
          <a:blip r:embed="rId2" cstate="print"/>
          <a:srcRect/>
          <a:stretch>
            <a:fillRect/>
          </a:stretch>
        </p:blipFill>
        <p:spPr bwMode="auto">
          <a:xfrm>
            <a:off x="831850" y="6040438"/>
            <a:ext cx="192088" cy="192087"/>
          </a:xfrm>
          <a:prstGeom prst="rect">
            <a:avLst/>
          </a:prstGeom>
          <a:noFill/>
          <a:ln w="9525">
            <a:noFill/>
            <a:miter lim="800000"/>
            <a:headEnd/>
            <a:tailEnd/>
          </a:ln>
        </p:spPr>
      </p:pic>
      <p:sp>
        <p:nvSpPr>
          <p:cNvPr id="5193" name="Text Box 6"/>
          <p:cNvSpPr txBox="1">
            <a:spLocks noChangeArrowheads="1"/>
          </p:cNvSpPr>
          <p:nvPr/>
        </p:nvSpPr>
        <p:spPr bwMode="auto">
          <a:xfrm>
            <a:off x="3105150" y="4976813"/>
            <a:ext cx="2635250" cy="369887"/>
          </a:xfrm>
          <a:prstGeom prst="rect">
            <a:avLst/>
          </a:prstGeom>
          <a:noFill/>
          <a:ln w="9525">
            <a:noFill/>
            <a:miter lim="800000"/>
            <a:headEnd/>
            <a:tailEnd/>
          </a:ln>
        </p:spPr>
        <p:txBody>
          <a:bodyPr>
            <a:spAutoFit/>
          </a:bodyPr>
          <a:lstStyle/>
          <a:p>
            <a:pPr eaLnBrk="0" hangingPunct="0">
              <a:spcBef>
                <a:spcPct val="50000"/>
              </a:spcBef>
            </a:pPr>
            <a:r>
              <a:rPr lang="en-US" sz="1800">
                <a:latin typeface="Segoe"/>
              </a:rPr>
              <a:t>Customers</a:t>
            </a:r>
          </a:p>
        </p:txBody>
      </p:sp>
      <p:pic>
        <p:nvPicPr>
          <p:cNvPr id="5194" name="Picture 7" descr="+_bullet"/>
          <p:cNvPicPr>
            <a:picLocks noChangeAspect="1" noChangeArrowheads="1"/>
          </p:cNvPicPr>
          <p:nvPr/>
        </p:nvPicPr>
        <p:blipFill>
          <a:blip r:embed="rId2" cstate="print"/>
          <a:srcRect/>
          <a:stretch>
            <a:fillRect/>
          </a:stretch>
        </p:blipFill>
        <p:spPr bwMode="auto">
          <a:xfrm>
            <a:off x="2857500" y="5081588"/>
            <a:ext cx="228600" cy="228600"/>
          </a:xfrm>
          <a:prstGeom prst="rect">
            <a:avLst/>
          </a:prstGeom>
          <a:noFill/>
          <a:ln w="9525">
            <a:noFill/>
            <a:miter lim="800000"/>
            <a:headEnd/>
            <a:tailEnd/>
          </a:ln>
        </p:spPr>
      </p:pic>
      <p:sp>
        <p:nvSpPr>
          <p:cNvPr id="5195" name="Line 8"/>
          <p:cNvSpPr>
            <a:spLocks noChangeShapeType="1"/>
          </p:cNvSpPr>
          <p:nvPr/>
        </p:nvSpPr>
        <p:spPr bwMode="auto">
          <a:xfrm>
            <a:off x="2962275" y="5327650"/>
            <a:ext cx="0" cy="360363"/>
          </a:xfrm>
          <a:prstGeom prst="line">
            <a:avLst/>
          </a:prstGeom>
          <a:noFill/>
          <a:ln w="9525">
            <a:solidFill>
              <a:schemeClr val="tx1"/>
            </a:solidFill>
            <a:prstDash val="sysDot"/>
            <a:round/>
            <a:headEnd/>
            <a:tailEnd/>
          </a:ln>
        </p:spPr>
        <p:txBody>
          <a:bodyPr/>
          <a:lstStyle/>
          <a:p>
            <a:endParaRPr lang="en-US"/>
          </a:p>
        </p:txBody>
      </p:sp>
      <p:sp>
        <p:nvSpPr>
          <p:cNvPr id="5196" name="Line 9"/>
          <p:cNvSpPr>
            <a:spLocks noChangeShapeType="1"/>
          </p:cNvSpPr>
          <p:nvPr/>
        </p:nvSpPr>
        <p:spPr bwMode="auto">
          <a:xfrm rot="-5400000">
            <a:off x="3128169" y="5542757"/>
            <a:ext cx="0" cy="315912"/>
          </a:xfrm>
          <a:prstGeom prst="line">
            <a:avLst/>
          </a:prstGeom>
          <a:noFill/>
          <a:ln w="9525">
            <a:solidFill>
              <a:schemeClr val="tx1"/>
            </a:solidFill>
            <a:prstDash val="sysDot"/>
            <a:round/>
            <a:headEnd/>
            <a:tailEnd/>
          </a:ln>
        </p:spPr>
        <p:txBody>
          <a:bodyPr/>
          <a:lstStyle/>
          <a:p>
            <a:endParaRPr lang="en-US"/>
          </a:p>
        </p:txBody>
      </p:sp>
      <p:sp>
        <p:nvSpPr>
          <p:cNvPr id="5197" name="Text Box 10"/>
          <p:cNvSpPr txBox="1">
            <a:spLocks noChangeArrowheads="1"/>
          </p:cNvSpPr>
          <p:nvPr/>
        </p:nvSpPr>
        <p:spPr bwMode="auto">
          <a:xfrm>
            <a:off x="3402013" y="5478463"/>
            <a:ext cx="2635250" cy="307975"/>
          </a:xfrm>
          <a:prstGeom prst="rect">
            <a:avLst/>
          </a:prstGeom>
          <a:noFill/>
          <a:ln w="9525">
            <a:noFill/>
            <a:miter lim="800000"/>
            <a:headEnd/>
            <a:tailEnd/>
          </a:ln>
        </p:spPr>
        <p:txBody>
          <a:bodyPr>
            <a:spAutoFit/>
          </a:bodyPr>
          <a:lstStyle/>
          <a:p>
            <a:pPr eaLnBrk="0" hangingPunct="0">
              <a:spcBef>
                <a:spcPct val="50000"/>
              </a:spcBef>
            </a:pPr>
            <a:r>
              <a:rPr lang="en-US" sz="1400">
                <a:latin typeface="Segoe"/>
              </a:rPr>
              <a:t>Affecto OY</a:t>
            </a:r>
          </a:p>
        </p:txBody>
      </p:sp>
      <p:sp>
        <p:nvSpPr>
          <p:cNvPr id="5198" name="Line 11"/>
          <p:cNvSpPr>
            <a:spLocks noChangeShapeType="1"/>
          </p:cNvSpPr>
          <p:nvPr/>
        </p:nvSpPr>
        <p:spPr bwMode="auto">
          <a:xfrm>
            <a:off x="3257550" y="5808663"/>
            <a:ext cx="0" cy="360362"/>
          </a:xfrm>
          <a:prstGeom prst="line">
            <a:avLst/>
          </a:prstGeom>
          <a:noFill/>
          <a:ln w="9525">
            <a:solidFill>
              <a:schemeClr val="tx1"/>
            </a:solidFill>
            <a:prstDash val="sysDot"/>
            <a:round/>
            <a:headEnd/>
            <a:tailEnd/>
          </a:ln>
        </p:spPr>
        <p:txBody>
          <a:bodyPr/>
          <a:lstStyle/>
          <a:p>
            <a:endParaRPr lang="en-US"/>
          </a:p>
        </p:txBody>
      </p:sp>
      <p:sp>
        <p:nvSpPr>
          <p:cNvPr id="5199" name="Line 12"/>
          <p:cNvSpPr>
            <a:spLocks noChangeShapeType="1"/>
          </p:cNvSpPr>
          <p:nvPr/>
        </p:nvSpPr>
        <p:spPr bwMode="auto">
          <a:xfrm rot="-5400000">
            <a:off x="3423444" y="5999957"/>
            <a:ext cx="0" cy="315912"/>
          </a:xfrm>
          <a:prstGeom prst="line">
            <a:avLst/>
          </a:prstGeom>
          <a:noFill/>
          <a:ln w="9525">
            <a:solidFill>
              <a:schemeClr val="tx1"/>
            </a:solidFill>
            <a:prstDash val="sysDot"/>
            <a:round/>
            <a:headEnd/>
            <a:tailEnd/>
          </a:ln>
        </p:spPr>
        <p:txBody>
          <a:bodyPr/>
          <a:lstStyle/>
          <a:p>
            <a:endParaRPr lang="en-US"/>
          </a:p>
        </p:txBody>
      </p:sp>
      <p:sp>
        <p:nvSpPr>
          <p:cNvPr id="5200" name="Text Box 13"/>
          <p:cNvSpPr txBox="1">
            <a:spLocks noChangeArrowheads="1"/>
          </p:cNvSpPr>
          <p:nvPr/>
        </p:nvSpPr>
        <p:spPr bwMode="auto">
          <a:xfrm>
            <a:off x="3697288" y="5945188"/>
            <a:ext cx="2635250" cy="307975"/>
          </a:xfrm>
          <a:prstGeom prst="rect">
            <a:avLst/>
          </a:prstGeom>
          <a:noFill/>
          <a:ln w="9525">
            <a:noFill/>
            <a:miter lim="800000"/>
            <a:headEnd/>
            <a:tailEnd/>
          </a:ln>
        </p:spPr>
        <p:txBody>
          <a:bodyPr>
            <a:spAutoFit/>
          </a:bodyPr>
          <a:lstStyle/>
          <a:p>
            <a:pPr eaLnBrk="0" hangingPunct="0">
              <a:spcBef>
                <a:spcPct val="50000"/>
              </a:spcBef>
            </a:pPr>
            <a:r>
              <a:rPr lang="en-US" sz="1400">
                <a:latin typeface="Segoe"/>
              </a:rPr>
              <a:t>Affecto AS</a:t>
            </a:r>
          </a:p>
        </p:txBody>
      </p:sp>
      <p:pic>
        <p:nvPicPr>
          <p:cNvPr id="5201" name="Picture 14" descr="+_bullet"/>
          <p:cNvPicPr>
            <a:picLocks noChangeAspect="1" noChangeArrowheads="1"/>
          </p:cNvPicPr>
          <p:nvPr/>
        </p:nvPicPr>
        <p:blipFill>
          <a:blip r:embed="rId2" cstate="print"/>
          <a:srcRect/>
          <a:stretch>
            <a:fillRect/>
          </a:stretch>
        </p:blipFill>
        <p:spPr bwMode="auto">
          <a:xfrm>
            <a:off x="3154363" y="5583238"/>
            <a:ext cx="209550" cy="209550"/>
          </a:xfrm>
          <a:prstGeom prst="rect">
            <a:avLst/>
          </a:prstGeom>
          <a:noFill/>
          <a:ln w="9525">
            <a:noFill/>
            <a:miter lim="800000"/>
            <a:headEnd/>
            <a:tailEnd/>
          </a:ln>
        </p:spPr>
      </p:pic>
      <p:sp>
        <p:nvSpPr>
          <p:cNvPr id="5202" name="Line 15"/>
          <p:cNvSpPr>
            <a:spLocks noChangeShapeType="1"/>
          </p:cNvSpPr>
          <p:nvPr/>
        </p:nvSpPr>
        <p:spPr bwMode="auto">
          <a:xfrm>
            <a:off x="3263900" y="6172200"/>
            <a:ext cx="0" cy="360363"/>
          </a:xfrm>
          <a:prstGeom prst="line">
            <a:avLst/>
          </a:prstGeom>
          <a:noFill/>
          <a:ln w="9525">
            <a:solidFill>
              <a:schemeClr val="tx1"/>
            </a:solidFill>
            <a:prstDash val="sysDot"/>
            <a:round/>
            <a:headEnd/>
            <a:tailEnd/>
          </a:ln>
        </p:spPr>
        <p:txBody>
          <a:bodyPr/>
          <a:lstStyle/>
          <a:p>
            <a:endParaRPr lang="en-US"/>
          </a:p>
        </p:txBody>
      </p:sp>
      <p:sp>
        <p:nvSpPr>
          <p:cNvPr id="5203" name="Line 16"/>
          <p:cNvSpPr>
            <a:spLocks noChangeShapeType="1"/>
          </p:cNvSpPr>
          <p:nvPr/>
        </p:nvSpPr>
        <p:spPr bwMode="auto">
          <a:xfrm rot="-5400000">
            <a:off x="3425032" y="6387306"/>
            <a:ext cx="0" cy="315913"/>
          </a:xfrm>
          <a:prstGeom prst="line">
            <a:avLst/>
          </a:prstGeom>
          <a:noFill/>
          <a:ln w="9525">
            <a:solidFill>
              <a:schemeClr val="tx1"/>
            </a:solidFill>
            <a:prstDash val="sysDot"/>
            <a:round/>
            <a:headEnd/>
            <a:tailEnd/>
          </a:ln>
        </p:spPr>
        <p:txBody>
          <a:bodyPr/>
          <a:lstStyle/>
          <a:p>
            <a:endParaRPr lang="en-US"/>
          </a:p>
        </p:txBody>
      </p:sp>
      <p:sp>
        <p:nvSpPr>
          <p:cNvPr id="5204" name="Text Box 17"/>
          <p:cNvSpPr txBox="1">
            <a:spLocks noChangeArrowheads="1"/>
          </p:cNvSpPr>
          <p:nvPr/>
        </p:nvSpPr>
        <p:spPr bwMode="auto">
          <a:xfrm>
            <a:off x="3727450" y="6378575"/>
            <a:ext cx="2635250" cy="307975"/>
          </a:xfrm>
          <a:prstGeom prst="rect">
            <a:avLst/>
          </a:prstGeom>
          <a:noFill/>
          <a:ln w="9525">
            <a:noFill/>
            <a:miter lim="800000"/>
            <a:headEnd/>
            <a:tailEnd/>
          </a:ln>
        </p:spPr>
        <p:txBody>
          <a:bodyPr>
            <a:spAutoFit/>
          </a:bodyPr>
          <a:lstStyle/>
          <a:p>
            <a:pPr eaLnBrk="0" hangingPunct="0">
              <a:spcBef>
                <a:spcPct val="50000"/>
              </a:spcBef>
            </a:pPr>
            <a:r>
              <a:rPr lang="en-US" sz="1400">
                <a:latin typeface="Segoe"/>
              </a:rPr>
              <a:t>Affecto AB</a:t>
            </a:r>
          </a:p>
        </p:txBody>
      </p:sp>
      <p:pic>
        <p:nvPicPr>
          <p:cNvPr id="5205" name="Picture 18" descr="+_bullet"/>
          <p:cNvPicPr>
            <a:picLocks noChangeAspect="1" noChangeArrowheads="1"/>
          </p:cNvPicPr>
          <p:nvPr/>
        </p:nvPicPr>
        <p:blipFill>
          <a:blip r:embed="rId2" cstate="print"/>
          <a:srcRect/>
          <a:stretch>
            <a:fillRect/>
          </a:stretch>
        </p:blipFill>
        <p:spPr bwMode="auto">
          <a:xfrm>
            <a:off x="3465513" y="6450013"/>
            <a:ext cx="173037" cy="173037"/>
          </a:xfrm>
          <a:prstGeom prst="rect">
            <a:avLst/>
          </a:prstGeom>
          <a:noFill/>
          <a:ln w="9525">
            <a:noFill/>
            <a:miter lim="800000"/>
            <a:headEnd/>
            <a:tailEnd/>
          </a:ln>
        </p:spPr>
      </p:pic>
      <p:pic>
        <p:nvPicPr>
          <p:cNvPr id="5206" name="Picture 19" descr="+_bullet"/>
          <p:cNvPicPr>
            <a:picLocks noChangeAspect="1" noChangeArrowheads="1"/>
          </p:cNvPicPr>
          <p:nvPr/>
        </p:nvPicPr>
        <p:blipFill>
          <a:blip r:embed="rId2" cstate="print"/>
          <a:srcRect/>
          <a:stretch>
            <a:fillRect/>
          </a:stretch>
        </p:blipFill>
        <p:spPr bwMode="auto">
          <a:xfrm>
            <a:off x="3449638" y="6040438"/>
            <a:ext cx="192087" cy="192087"/>
          </a:xfrm>
          <a:prstGeom prst="rect">
            <a:avLst/>
          </a:prstGeom>
          <a:noFill/>
          <a:ln w="9525">
            <a:noFill/>
            <a:miter lim="800000"/>
            <a:headEnd/>
            <a:tailEnd/>
          </a:ln>
        </p:spPr>
      </p:pic>
      <p:sp>
        <p:nvSpPr>
          <p:cNvPr id="5207" name="Text Box 6"/>
          <p:cNvSpPr txBox="1">
            <a:spLocks noChangeArrowheads="1"/>
          </p:cNvSpPr>
          <p:nvPr/>
        </p:nvSpPr>
        <p:spPr bwMode="auto">
          <a:xfrm>
            <a:off x="5273675" y="4976813"/>
            <a:ext cx="2635250" cy="369887"/>
          </a:xfrm>
          <a:prstGeom prst="rect">
            <a:avLst/>
          </a:prstGeom>
          <a:noFill/>
          <a:ln w="9525">
            <a:noFill/>
            <a:miter lim="800000"/>
            <a:headEnd/>
            <a:tailEnd/>
          </a:ln>
        </p:spPr>
        <p:txBody>
          <a:bodyPr>
            <a:spAutoFit/>
          </a:bodyPr>
          <a:lstStyle/>
          <a:p>
            <a:pPr eaLnBrk="0" hangingPunct="0">
              <a:spcBef>
                <a:spcPct val="50000"/>
              </a:spcBef>
            </a:pPr>
            <a:r>
              <a:rPr lang="en-US" sz="1800">
                <a:latin typeface="Segoe"/>
              </a:rPr>
              <a:t>Country</a:t>
            </a:r>
          </a:p>
        </p:txBody>
      </p:sp>
      <p:pic>
        <p:nvPicPr>
          <p:cNvPr id="5208" name="Picture 7" descr="+_bullet"/>
          <p:cNvPicPr>
            <a:picLocks noChangeAspect="1" noChangeArrowheads="1"/>
          </p:cNvPicPr>
          <p:nvPr/>
        </p:nvPicPr>
        <p:blipFill>
          <a:blip r:embed="rId2" cstate="print"/>
          <a:srcRect/>
          <a:stretch>
            <a:fillRect/>
          </a:stretch>
        </p:blipFill>
        <p:spPr bwMode="auto">
          <a:xfrm>
            <a:off x="5026025" y="5081588"/>
            <a:ext cx="228600" cy="228600"/>
          </a:xfrm>
          <a:prstGeom prst="rect">
            <a:avLst/>
          </a:prstGeom>
          <a:noFill/>
          <a:ln w="9525">
            <a:noFill/>
            <a:miter lim="800000"/>
            <a:headEnd/>
            <a:tailEnd/>
          </a:ln>
        </p:spPr>
      </p:pic>
      <p:sp>
        <p:nvSpPr>
          <p:cNvPr id="5209" name="Line 8"/>
          <p:cNvSpPr>
            <a:spLocks noChangeShapeType="1"/>
          </p:cNvSpPr>
          <p:nvPr/>
        </p:nvSpPr>
        <p:spPr bwMode="auto">
          <a:xfrm>
            <a:off x="5130800" y="5327650"/>
            <a:ext cx="0" cy="360363"/>
          </a:xfrm>
          <a:prstGeom prst="line">
            <a:avLst/>
          </a:prstGeom>
          <a:noFill/>
          <a:ln w="9525">
            <a:solidFill>
              <a:schemeClr val="tx1"/>
            </a:solidFill>
            <a:prstDash val="sysDot"/>
            <a:round/>
            <a:headEnd/>
            <a:tailEnd/>
          </a:ln>
        </p:spPr>
        <p:txBody>
          <a:bodyPr/>
          <a:lstStyle/>
          <a:p>
            <a:endParaRPr lang="en-US"/>
          </a:p>
        </p:txBody>
      </p:sp>
      <p:sp>
        <p:nvSpPr>
          <p:cNvPr id="5210" name="Line 9"/>
          <p:cNvSpPr>
            <a:spLocks noChangeShapeType="1"/>
          </p:cNvSpPr>
          <p:nvPr/>
        </p:nvSpPr>
        <p:spPr bwMode="auto">
          <a:xfrm rot="-5400000">
            <a:off x="5296694" y="5542757"/>
            <a:ext cx="0" cy="315912"/>
          </a:xfrm>
          <a:prstGeom prst="line">
            <a:avLst/>
          </a:prstGeom>
          <a:noFill/>
          <a:ln w="9525">
            <a:solidFill>
              <a:schemeClr val="tx1"/>
            </a:solidFill>
            <a:prstDash val="sysDot"/>
            <a:round/>
            <a:headEnd/>
            <a:tailEnd/>
          </a:ln>
        </p:spPr>
        <p:txBody>
          <a:bodyPr/>
          <a:lstStyle/>
          <a:p>
            <a:endParaRPr lang="en-US"/>
          </a:p>
        </p:txBody>
      </p:sp>
      <p:sp>
        <p:nvSpPr>
          <p:cNvPr id="5211" name="Text Box 10"/>
          <p:cNvSpPr txBox="1">
            <a:spLocks noChangeArrowheads="1"/>
          </p:cNvSpPr>
          <p:nvPr/>
        </p:nvSpPr>
        <p:spPr bwMode="auto">
          <a:xfrm>
            <a:off x="5570538" y="5478463"/>
            <a:ext cx="2635250" cy="307975"/>
          </a:xfrm>
          <a:prstGeom prst="rect">
            <a:avLst/>
          </a:prstGeom>
          <a:noFill/>
          <a:ln w="9525">
            <a:noFill/>
            <a:miter lim="800000"/>
            <a:headEnd/>
            <a:tailEnd/>
          </a:ln>
        </p:spPr>
        <p:txBody>
          <a:bodyPr>
            <a:spAutoFit/>
          </a:bodyPr>
          <a:lstStyle/>
          <a:p>
            <a:pPr eaLnBrk="0" hangingPunct="0">
              <a:spcBef>
                <a:spcPct val="50000"/>
              </a:spcBef>
            </a:pPr>
            <a:r>
              <a:rPr lang="en-US" sz="1400">
                <a:latin typeface="Segoe"/>
              </a:rPr>
              <a:t>Europe</a:t>
            </a:r>
          </a:p>
        </p:txBody>
      </p:sp>
      <p:sp>
        <p:nvSpPr>
          <p:cNvPr id="5212" name="Line 11"/>
          <p:cNvSpPr>
            <a:spLocks noChangeShapeType="1"/>
          </p:cNvSpPr>
          <p:nvPr/>
        </p:nvSpPr>
        <p:spPr bwMode="auto">
          <a:xfrm>
            <a:off x="5426075" y="5784850"/>
            <a:ext cx="0" cy="360363"/>
          </a:xfrm>
          <a:prstGeom prst="line">
            <a:avLst/>
          </a:prstGeom>
          <a:noFill/>
          <a:ln w="9525">
            <a:solidFill>
              <a:schemeClr val="tx1"/>
            </a:solidFill>
            <a:prstDash val="sysDot"/>
            <a:round/>
            <a:headEnd/>
            <a:tailEnd/>
          </a:ln>
        </p:spPr>
        <p:txBody>
          <a:bodyPr/>
          <a:lstStyle/>
          <a:p>
            <a:endParaRPr lang="en-US"/>
          </a:p>
        </p:txBody>
      </p:sp>
      <p:sp>
        <p:nvSpPr>
          <p:cNvPr id="5213" name="Line 12"/>
          <p:cNvSpPr>
            <a:spLocks noChangeShapeType="1"/>
          </p:cNvSpPr>
          <p:nvPr/>
        </p:nvSpPr>
        <p:spPr bwMode="auto">
          <a:xfrm rot="-5400000">
            <a:off x="5591969" y="5999957"/>
            <a:ext cx="0" cy="315912"/>
          </a:xfrm>
          <a:prstGeom prst="line">
            <a:avLst/>
          </a:prstGeom>
          <a:noFill/>
          <a:ln w="9525">
            <a:solidFill>
              <a:schemeClr val="tx1"/>
            </a:solidFill>
            <a:prstDash val="sysDot"/>
            <a:round/>
            <a:headEnd/>
            <a:tailEnd/>
          </a:ln>
        </p:spPr>
        <p:txBody>
          <a:bodyPr/>
          <a:lstStyle/>
          <a:p>
            <a:endParaRPr lang="en-US"/>
          </a:p>
        </p:txBody>
      </p:sp>
      <p:sp>
        <p:nvSpPr>
          <p:cNvPr id="5214" name="Text Box 13"/>
          <p:cNvSpPr txBox="1">
            <a:spLocks noChangeArrowheads="1"/>
          </p:cNvSpPr>
          <p:nvPr/>
        </p:nvSpPr>
        <p:spPr bwMode="auto">
          <a:xfrm>
            <a:off x="5865813" y="5945188"/>
            <a:ext cx="2635250" cy="307975"/>
          </a:xfrm>
          <a:prstGeom prst="rect">
            <a:avLst/>
          </a:prstGeom>
          <a:noFill/>
          <a:ln w="9525">
            <a:noFill/>
            <a:miter lim="800000"/>
            <a:headEnd/>
            <a:tailEnd/>
          </a:ln>
        </p:spPr>
        <p:txBody>
          <a:bodyPr>
            <a:spAutoFit/>
          </a:bodyPr>
          <a:lstStyle/>
          <a:p>
            <a:pPr eaLnBrk="0" hangingPunct="0">
              <a:spcBef>
                <a:spcPct val="50000"/>
              </a:spcBef>
            </a:pPr>
            <a:r>
              <a:rPr lang="en-US" sz="1400">
                <a:latin typeface="Segoe"/>
              </a:rPr>
              <a:t>Norway</a:t>
            </a:r>
          </a:p>
        </p:txBody>
      </p:sp>
      <p:pic>
        <p:nvPicPr>
          <p:cNvPr id="5215" name="Picture 14" descr="+_bullet"/>
          <p:cNvPicPr>
            <a:picLocks noChangeAspect="1" noChangeArrowheads="1"/>
          </p:cNvPicPr>
          <p:nvPr/>
        </p:nvPicPr>
        <p:blipFill>
          <a:blip r:embed="rId2" cstate="print"/>
          <a:srcRect/>
          <a:stretch>
            <a:fillRect/>
          </a:stretch>
        </p:blipFill>
        <p:spPr bwMode="auto">
          <a:xfrm>
            <a:off x="5322888" y="5583238"/>
            <a:ext cx="209550" cy="209550"/>
          </a:xfrm>
          <a:prstGeom prst="rect">
            <a:avLst/>
          </a:prstGeom>
          <a:noFill/>
          <a:ln w="9525">
            <a:noFill/>
            <a:miter lim="800000"/>
            <a:headEnd/>
            <a:tailEnd/>
          </a:ln>
        </p:spPr>
      </p:pic>
      <p:sp>
        <p:nvSpPr>
          <p:cNvPr id="5216" name="Line 15"/>
          <p:cNvSpPr>
            <a:spLocks noChangeShapeType="1"/>
          </p:cNvSpPr>
          <p:nvPr/>
        </p:nvSpPr>
        <p:spPr bwMode="auto">
          <a:xfrm>
            <a:off x="5429250" y="6194425"/>
            <a:ext cx="0" cy="360363"/>
          </a:xfrm>
          <a:prstGeom prst="line">
            <a:avLst/>
          </a:prstGeom>
          <a:noFill/>
          <a:ln w="9525">
            <a:solidFill>
              <a:schemeClr val="tx1"/>
            </a:solidFill>
            <a:prstDash val="sysDot"/>
            <a:round/>
            <a:headEnd/>
            <a:tailEnd/>
          </a:ln>
        </p:spPr>
        <p:txBody>
          <a:bodyPr/>
          <a:lstStyle/>
          <a:p>
            <a:endParaRPr lang="en-US"/>
          </a:p>
        </p:txBody>
      </p:sp>
      <p:sp>
        <p:nvSpPr>
          <p:cNvPr id="5217" name="Line 16"/>
          <p:cNvSpPr>
            <a:spLocks noChangeShapeType="1"/>
          </p:cNvSpPr>
          <p:nvPr/>
        </p:nvSpPr>
        <p:spPr bwMode="auto">
          <a:xfrm rot="-5400000">
            <a:off x="5587207" y="6409531"/>
            <a:ext cx="0" cy="315913"/>
          </a:xfrm>
          <a:prstGeom prst="line">
            <a:avLst/>
          </a:prstGeom>
          <a:noFill/>
          <a:ln w="9525">
            <a:solidFill>
              <a:schemeClr val="tx1"/>
            </a:solidFill>
            <a:prstDash val="sysDot"/>
            <a:round/>
            <a:headEnd/>
            <a:tailEnd/>
          </a:ln>
        </p:spPr>
        <p:txBody>
          <a:bodyPr/>
          <a:lstStyle/>
          <a:p>
            <a:endParaRPr lang="en-US"/>
          </a:p>
        </p:txBody>
      </p:sp>
      <p:sp>
        <p:nvSpPr>
          <p:cNvPr id="5218" name="Text Box 17"/>
          <p:cNvSpPr txBox="1">
            <a:spLocks noChangeArrowheads="1"/>
          </p:cNvSpPr>
          <p:nvPr/>
        </p:nvSpPr>
        <p:spPr bwMode="auto">
          <a:xfrm>
            <a:off x="5865813" y="6378575"/>
            <a:ext cx="2635250" cy="307975"/>
          </a:xfrm>
          <a:prstGeom prst="rect">
            <a:avLst/>
          </a:prstGeom>
          <a:noFill/>
          <a:ln w="9525">
            <a:noFill/>
            <a:miter lim="800000"/>
            <a:headEnd/>
            <a:tailEnd/>
          </a:ln>
        </p:spPr>
        <p:txBody>
          <a:bodyPr>
            <a:spAutoFit/>
          </a:bodyPr>
          <a:lstStyle/>
          <a:p>
            <a:pPr eaLnBrk="0" hangingPunct="0">
              <a:spcBef>
                <a:spcPct val="50000"/>
              </a:spcBef>
            </a:pPr>
            <a:r>
              <a:rPr lang="en-US" sz="1400">
                <a:latin typeface="Segoe"/>
              </a:rPr>
              <a:t>Sweden</a:t>
            </a:r>
          </a:p>
        </p:txBody>
      </p:sp>
      <p:pic>
        <p:nvPicPr>
          <p:cNvPr id="5219" name="Picture 18" descr="+_bullet"/>
          <p:cNvPicPr>
            <a:picLocks noChangeAspect="1" noChangeArrowheads="1"/>
          </p:cNvPicPr>
          <p:nvPr/>
        </p:nvPicPr>
        <p:blipFill>
          <a:blip r:embed="rId2" cstate="print"/>
          <a:srcRect/>
          <a:stretch>
            <a:fillRect/>
          </a:stretch>
        </p:blipFill>
        <p:spPr bwMode="auto">
          <a:xfrm>
            <a:off x="5643563" y="6450013"/>
            <a:ext cx="173037" cy="173037"/>
          </a:xfrm>
          <a:prstGeom prst="rect">
            <a:avLst/>
          </a:prstGeom>
          <a:noFill/>
          <a:ln w="9525">
            <a:noFill/>
            <a:miter lim="800000"/>
            <a:headEnd/>
            <a:tailEnd/>
          </a:ln>
        </p:spPr>
      </p:pic>
      <p:pic>
        <p:nvPicPr>
          <p:cNvPr id="5220" name="Picture 19" descr="+_bullet"/>
          <p:cNvPicPr>
            <a:picLocks noChangeAspect="1" noChangeArrowheads="1"/>
          </p:cNvPicPr>
          <p:nvPr/>
        </p:nvPicPr>
        <p:blipFill>
          <a:blip r:embed="rId2" cstate="print"/>
          <a:srcRect/>
          <a:stretch>
            <a:fillRect/>
          </a:stretch>
        </p:blipFill>
        <p:spPr bwMode="auto">
          <a:xfrm>
            <a:off x="5618163" y="6040438"/>
            <a:ext cx="192087" cy="19208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Master data applications</a:t>
            </a:r>
          </a:p>
        </p:txBody>
      </p:sp>
      <p:sp>
        <p:nvSpPr>
          <p:cNvPr id="6147" name="Content Placeholder 2"/>
          <p:cNvSpPr>
            <a:spLocks noGrp="1"/>
          </p:cNvSpPr>
          <p:nvPr>
            <p:ph idx="1"/>
          </p:nvPr>
        </p:nvSpPr>
        <p:spPr/>
        <p:txBody>
          <a:bodyPr>
            <a:normAutofit fontScale="92500" lnSpcReduction="20000"/>
          </a:bodyPr>
          <a:lstStyle/>
          <a:p>
            <a:r>
              <a:rPr lang="en-US" smtClean="0"/>
              <a:t>Product master data</a:t>
            </a:r>
          </a:p>
          <a:p>
            <a:pPr lvl="1"/>
            <a:r>
              <a:rPr lang="en-US" smtClean="0"/>
              <a:t>Product Information Management (PIM)</a:t>
            </a:r>
          </a:p>
          <a:p>
            <a:r>
              <a:rPr lang="en-US" smtClean="0"/>
              <a:t>Customer master data</a:t>
            </a:r>
          </a:p>
          <a:p>
            <a:pPr lvl="1"/>
            <a:r>
              <a:rPr lang="en-US" smtClean="0"/>
              <a:t>Customer Data Integration (CDI)</a:t>
            </a:r>
          </a:p>
          <a:p>
            <a:r>
              <a:rPr lang="en-US" smtClean="0"/>
              <a:t>Analytical master data</a:t>
            </a:r>
          </a:p>
          <a:p>
            <a:pPr lvl="1"/>
            <a:r>
              <a:rPr lang="en-US" smtClean="0"/>
              <a:t>Hierarchies used for reporting</a:t>
            </a:r>
          </a:p>
          <a:p>
            <a:r>
              <a:rPr lang="en-US" smtClean="0"/>
              <a:t>Other possible </a:t>
            </a:r>
          </a:p>
          <a:p>
            <a:pPr lvl="1"/>
            <a:r>
              <a:rPr lang="en-US" smtClean="0"/>
              <a:t>Recipe master data</a:t>
            </a:r>
          </a:p>
          <a:p>
            <a:pPr lvl="1"/>
            <a:r>
              <a:rPr lang="en-US" smtClean="0"/>
              <a:t>Vendor master data</a:t>
            </a:r>
          </a:p>
          <a:p>
            <a:pPr lvl="1"/>
            <a:r>
              <a:rPr lang="en-US" smtClean="0"/>
              <a:t>Employee master data</a:t>
            </a:r>
          </a:p>
          <a:p>
            <a:pPr lvl="1">
              <a:buFontTx/>
              <a:buNone/>
            </a:pPr>
            <a:endParaRPr lang="en-US" smtClean="0"/>
          </a:p>
        </p:txBody>
      </p:sp>
      <p:sp>
        <p:nvSpPr>
          <p:cNvPr id="6148" name="Footer Placeholder 3"/>
          <p:cNvSpPr>
            <a:spLocks noGrp="1"/>
          </p:cNvSpPr>
          <p:nvPr>
            <p:ph type="ftr" sz="quarter" idx="11"/>
          </p:nvPr>
        </p:nvSpPr>
        <p:spPr>
          <a:noFill/>
        </p:spPr>
        <p:txBody>
          <a:bodyPr/>
          <a:lstStyle/>
          <a:p>
            <a:r>
              <a:rPr lang="fi-FI" smtClean="0">
                <a:ea typeface="MS PGothic" pitchFamily="34" charset="-128"/>
              </a:rPr>
              <a:t>© Affecto 2008</a:t>
            </a:r>
          </a:p>
          <a:p>
            <a:endParaRPr lang="fi-FI" smtClean="0">
              <a:ea typeface="MS PGothic"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What is Master Data Management</a:t>
            </a:r>
          </a:p>
        </p:txBody>
      </p:sp>
      <p:sp>
        <p:nvSpPr>
          <p:cNvPr id="3" name="Content Placeholder 2"/>
          <p:cNvSpPr>
            <a:spLocks noGrp="1"/>
          </p:cNvSpPr>
          <p:nvPr>
            <p:ph idx="1"/>
          </p:nvPr>
        </p:nvSpPr>
        <p:spPr/>
        <p:txBody>
          <a:bodyPr/>
          <a:lstStyle/>
          <a:p>
            <a:pPr marL="342900" lvl="1" indent="-342900">
              <a:spcBef>
                <a:spcPct val="30000"/>
              </a:spcBef>
              <a:buClr>
                <a:schemeClr val="accent1"/>
              </a:buClr>
              <a:buFontTx/>
              <a:buChar char="•"/>
              <a:defRPr/>
            </a:pPr>
            <a:r>
              <a:rPr lang="en-US" sz="3200" dirty="0" smtClean="0">
                <a:ea typeface="+mn-ea"/>
              </a:rPr>
              <a:t>The processes and technology to produce and maintain a single clean copy of master data</a:t>
            </a:r>
          </a:p>
          <a:p>
            <a:pPr lvl="1">
              <a:defRPr/>
            </a:pPr>
            <a:r>
              <a:rPr lang="en-US" sz="3200" dirty="0" smtClean="0">
                <a:ea typeface="+mn-ea"/>
              </a:rPr>
              <a:t>The “Golden” record</a:t>
            </a:r>
          </a:p>
          <a:p>
            <a:pPr>
              <a:defRPr/>
            </a:pPr>
            <a:r>
              <a:rPr lang="en-US" dirty="0" smtClean="0">
                <a:ea typeface="+mn-ea"/>
              </a:rPr>
              <a:t>An Application for creating and maintaining an authoritative view of master data including policies and procedures for access, update, modification, viewing between systems across the enterprise</a:t>
            </a:r>
            <a:endParaRPr lang="en-US" dirty="0">
              <a:ea typeface="+mn-ea"/>
            </a:endParaRPr>
          </a:p>
        </p:txBody>
      </p:sp>
      <p:sp>
        <p:nvSpPr>
          <p:cNvPr id="8196" name="Footer Placeholder 3"/>
          <p:cNvSpPr>
            <a:spLocks noGrp="1"/>
          </p:cNvSpPr>
          <p:nvPr>
            <p:ph type="ftr" sz="quarter" idx="11"/>
          </p:nvPr>
        </p:nvSpPr>
        <p:spPr>
          <a:noFill/>
        </p:spPr>
        <p:txBody>
          <a:bodyPr/>
          <a:lstStyle/>
          <a:p>
            <a:r>
              <a:rPr lang="fi-FI" smtClean="0">
                <a:ea typeface="MS PGothic" pitchFamily="34" charset="-128"/>
              </a:rPr>
              <a:t>© Affecto 2008</a:t>
            </a:r>
          </a:p>
          <a:p>
            <a:endParaRPr lang="fi-FI" smtClean="0">
              <a:ea typeface="MS PGothic"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Data Management(MDM)</a:t>
            </a:r>
            <a:endParaRPr lang="en-US" dirty="0"/>
          </a:p>
        </p:txBody>
      </p:sp>
      <p:sp>
        <p:nvSpPr>
          <p:cNvPr id="3" name="Content Placeholder 2"/>
          <p:cNvSpPr>
            <a:spLocks noGrp="1"/>
          </p:cNvSpPr>
          <p:nvPr>
            <p:ph idx="1"/>
          </p:nvPr>
        </p:nvSpPr>
        <p:spPr/>
        <p:txBody>
          <a:bodyPr>
            <a:normAutofit fontScale="92500" lnSpcReduction="10000"/>
          </a:bodyPr>
          <a:lstStyle/>
          <a:p>
            <a:r>
              <a:rPr lang="en-US" dirty="0"/>
              <a:t>MDM is the process of helping a company to </a:t>
            </a:r>
            <a:r>
              <a:rPr lang="en-US" dirty="0">
                <a:solidFill>
                  <a:srgbClr val="0070C0"/>
                </a:solidFill>
              </a:rPr>
              <a:t>standardize the definition and attributes </a:t>
            </a:r>
            <a:r>
              <a:rPr lang="en-US" dirty="0" smtClean="0">
                <a:solidFill>
                  <a:srgbClr val="0070C0"/>
                </a:solidFill>
              </a:rPr>
              <a:t>of all </a:t>
            </a:r>
            <a:r>
              <a:rPr lang="en-US" dirty="0">
                <a:solidFill>
                  <a:srgbClr val="0070C0"/>
                </a:solidFill>
              </a:rPr>
              <a:t>of its critical data elements </a:t>
            </a:r>
            <a:r>
              <a:rPr lang="en-US" dirty="0"/>
              <a:t>(customer, vendor, product, etc.) to </a:t>
            </a:r>
            <a:r>
              <a:rPr lang="en-US" dirty="0">
                <a:solidFill>
                  <a:srgbClr val="FF0000"/>
                </a:solidFill>
              </a:rPr>
              <a:t>create a </a:t>
            </a:r>
            <a:r>
              <a:rPr lang="en-US" dirty="0" smtClean="0">
                <a:solidFill>
                  <a:srgbClr val="FF0000"/>
                </a:solidFill>
              </a:rPr>
              <a:t>common point </a:t>
            </a:r>
            <a:r>
              <a:rPr lang="en-US" dirty="0">
                <a:solidFill>
                  <a:srgbClr val="FF0000"/>
                </a:solidFill>
              </a:rPr>
              <a:t>of reference enterprise wide. </a:t>
            </a:r>
            <a:endParaRPr lang="en-US" dirty="0" smtClean="0">
              <a:solidFill>
                <a:srgbClr val="FF0000"/>
              </a:solidFill>
            </a:endParaRPr>
          </a:p>
          <a:p>
            <a:r>
              <a:rPr lang="en-US" dirty="0" smtClean="0"/>
              <a:t>MDM </a:t>
            </a:r>
            <a:r>
              <a:rPr lang="en-US" dirty="0"/>
              <a:t>can facilitate </a:t>
            </a:r>
            <a:r>
              <a:rPr lang="en-US" dirty="0">
                <a:solidFill>
                  <a:srgbClr val="FF0000"/>
                </a:solidFill>
              </a:rPr>
              <a:t>the sharing of data </a:t>
            </a:r>
            <a:r>
              <a:rPr lang="en-US" dirty="0"/>
              <a:t>among all </a:t>
            </a:r>
            <a:r>
              <a:rPr lang="en-US" dirty="0" smtClean="0"/>
              <a:t>a company's </a:t>
            </a:r>
            <a:r>
              <a:rPr lang="en-US" dirty="0"/>
              <a:t>disparate business functions, departments and even divisions - not </a:t>
            </a:r>
            <a:r>
              <a:rPr lang="en-US" dirty="0" smtClean="0"/>
              <a:t>to mention </a:t>
            </a:r>
            <a:r>
              <a:rPr lang="en-US" dirty="0"/>
              <a:t>across all information systems, platforms and applications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MDM – implementation styles</a:t>
            </a:r>
          </a:p>
        </p:txBody>
      </p:sp>
      <p:sp>
        <p:nvSpPr>
          <p:cNvPr id="7171" name="Content Placeholder 2"/>
          <p:cNvSpPr>
            <a:spLocks noGrp="1"/>
          </p:cNvSpPr>
          <p:nvPr>
            <p:ph idx="1"/>
          </p:nvPr>
        </p:nvSpPr>
        <p:spPr/>
        <p:txBody>
          <a:bodyPr/>
          <a:lstStyle/>
          <a:p>
            <a:r>
              <a:rPr lang="en-US" smtClean="0"/>
              <a:t>MDM is Master data Hub or System of Record (SOR)</a:t>
            </a:r>
          </a:p>
          <a:p>
            <a:endParaRPr lang="en-US" smtClean="0"/>
          </a:p>
          <a:p>
            <a:endParaRPr lang="en-US" smtClean="0"/>
          </a:p>
          <a:p>
            <a:endParaRPr lang="en-US" smtClean="0"/>
          </a:p>
          <a:p>
            <a:r>
              <a:rPr lang="en-US" smtClean="0"/>
              <a:t>MDM is System of Entry (SOE)</a:t>
            </a:r>
          </a:p>
        </p:txBody>
      </p:sp>
      <p:sp>
        <p:nvSpPr>
          <p:cNvPr id="7172" name="Footer Placeholder 3"/>
          <p:cNvSpPr>
            <a:spLocks noGrp="1"/>
          </p:cNvSpPr>
          <p:nvPr>
            <p:ph type="ftr" sz="quarter" idx="11"/>
          </p:nvPr>
        </p:nvSpPr>
        <p:spPr>
          <a:noFill/>
        </p:spPr>
        <p:txBody>
          <a:bodyPr/>
          <a:lstStyle/>
          <a:p>
            <a:r>
              <a:rPr lang="fi-FI" smtClean="0">
                <a:ea typeface="MS PGothic" pitchFamily="34" charset="-128"/>
              </a:rPr>
              <a:t>© Affecto 2008</a:t>
            </a:r>
          </a:p>
          <a:p>
            <a:endParaRPr lang="fi-FI" smtClean="0">
              <a:ea typeface="MS PGothic" pitchFamily="34" charset="-128"/>
            </a:endParaRPr>
          </a:p>
        </p:txBody>
      </p:sp>
      <p:sp>
        <p:nvSpPr>
          <p:cNvPr id="7173" name="Flowchart: Process 4"/>
          <p:cNvSpPr>
            <a:spLocks noChangeArrowheads="1"/>
          </p:cNvSpPr>
          <p:nvPr/>
        </p:nvSpPr>
        <p:spPr bwMode="auto">
          <a:xfrm>
            <a:off x="3500438" y="2643188"/>
            <a:ext cx="1143000" cy="714375"/>
          </a:xfrm>
          <a:prstGeom prst="flowChartProcess">
            <a:avLst/>
          </a:prstGeom>
          <a:solidFill>
            <a:schemeClr val="accent1"/>
          </a:solidFill>
          <a:ln w="9525" algn="ctr">
            <a:solidFill>
              <a:schemeClr val="tx1"/>
            </a:solidFill>
            <a:round/>
            <a:headEnd/>
            <a:tailEnd/>
          </a:ln>
        </p:spPr>
        <p:txBody>
          <a:bodyPr/>
          <a:lstStyle/>
          <a:p>
            <a:pPr eaLnBrk="0" hangingPunct="0"/>
            <a:r>
              <a:rPr lang="en-US"/>
              <a:t>MDM</a:t>
            </a:r>
          </a:p>
        </p:txBody>
      </p:sp>
      <p:sp>
        <p:nvSpPr>
          <p:cNvPr id="7174" name="Flowchart: Magnetic Disk 5"/>
          <p:cNvSpPr>
            <a:spLocks noChangeArrowheads="1"/>
          </p:cNvSpPr>
          <p:nvPr/>
        </p:nvSpPr>
        <p:spPr bwMode="auto">
          <a:xfrm>
            <a:off x="1000125" y="23574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75" name="Flowchart: Magnetic Disk 6"/>
          <p:cNvSpPr>
            <a:spLocks noChangeArrowheads="1"/>
          </p:cNvSpPr>
          <p:nvPr/>
        </p:nvSpPr>
        <p:spPr bwMode="auto">
          <a:xfrm>
            <a:off x="1152525" y="25098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76" name="Flowchart: Magnetic Disk 7"/>
          <p:cNvSpPr>
            <a:spLocks noChangeArrowheads="1"/>
          </p:cNvSpPr>
          <p:nvPr/>
        </p:nvSpPr>
        <p:spPr bwMode="auto">
          <a:xfrm>
            <a:off x="1304925" y="26622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77" name="Flowchart: Magnetic Disk 8"/>
          <p:cNvSpPr>
            <a:spLocks noChangeArrowheads="1"/>
          </p:cNvSpPr>
          <p:nvPr/>
        </p:nvSpPr>
        <p:spPr bwMode="auto">
          <a:xfrm>
            <a:off x="1457325" y="28146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78" name="Flowchart: Magnetic Disk 9"/>
          <p:cNvSpPr>
            <a:spLocks noChangeArrowheads="1"/>
          </p:cNvSpPr>
          <p:nvPr/>
        </p:nvSpPr>
        <p:spPr bwMode="auto">
          <a:xfrm>
            <a:off x="1609725" y="29670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79" name="Flowchart: Magnetic Disk 10"/>
          <p:cNvSpPr>
            <a:spLocks noChangeArrowheads="1"/>
          </p:cNvSpPr>
          <p:nvPr/>
        </p:nvSpPr>
        <p:spPr bwMode="auto">
          <a:xfrm>
            <a:off x="5829300" y="24717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80" name="Flowchart: Magnetic Disk 11"/>
          <p:cNvSpPr>
            <a:spLocks noChangeArrowheads="1"/>
          </p:cNvSpPr>
          <p:nvPr/>
        </p:nvSpPr>
        <p:spPr bwMode="auto">
          <a:xfrm>
            <a:off x="5981700" y="26241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81" name="Flowchart: Magnetic Disk 12"/>
          <p:cNvSpPr>
            <a:spLocks noChangeArrowheads="1"/>
          </p:cNvSpPr>
          <p:nvPr/>
        </p:nvSpPr>
        <p:spPr bwMode="auto">
          <a:xfrm>
            <a:off x="6134100" y="27765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82" name="Flowchart: Magnetic Disk 13"/>
          <p:cNvSpPr>
            <a:spLocks noChangeArrowheads="1"/>
          </p:cNvSpPr>
          <p:nvPr/>
        </p:nvSpPr>
        <p:spPr bwMode="auto">
          <a:xfrm>
            <a:off x="6286500" y="29289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83" name="Flowchart: Magnetic Disk 14"/>
          <p:cNvSpPr>
            <a:spLocks noChangeArrowheads="1"/>
          </p:cNvSpPr>
          <p:nvPr/>
        </p:nvSpPr>
        <p:spPr bwMode="auto">
          <a:xfrm>
            <a:off x="6438900" y="30813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cxnSp>
        <p:nvCxnSpPr>
          <p:cNvPr id="7184" name="Straight Arrow Connector 16"/>
          <p:cNvCxnSpPr>
            <a:cxnSpLocks noChangeShapeType="1"/>
            <a:stCxn id="7174" idx="4"/>
            <a:endCxn id="7173" idx="1"/>
          </p:cNvCxnSpPr>
          <p:nvPr/>
        </p:nvCxnSpPr>
        <p:spPr bwMode="auto">
          <a:xfrm>
            <a:off x="1500188" y="2463800"/>
            <a:ext cx="2000250" cy="536575"/>
          </a:xfrm>
          <a:prstGeom prst="straightConnector1">
            <a:avLst/>
          </a:prstGeom>
          <a:noFill/>
          <a:ln w="9525" algn="ctr">
            <a:solidFill>
              <a:schemeClr val="tx1"/>
            </a:solidFill>
            <a:round/>
            <a:headEnd/>
            <a:tailEnd type="arrow" w="med" len="med"/>
          </a:ln>
        </p:spPr>
      </p:cxnSp>
      <p:cxnSp>
        <p:nvCxnSpPr>
          <p:cNvPr id="7185" name="Straight Arrow Connector 17"/>
          <p:cNvCxnSpPr>
            <a:cxnSpLocks noChangeShapeType="1"/>
            <a:endCxn id="7173" idx="1"/>
          </p:cNvCxnSpPr>
          <p:nvPr/>
        </p:nvCxnSpPr>
        <p:spPr bwMode="auto">
          <a:xfrm>
            <a:off x="1652588" y="2616200"/>
            <a:ext cx="1847850" cy="384175"/>
          </a:xfrm>
          <a:prstGeom prst="straightConnector1">
            <a:avLst/>
          </a:prstGeom>
          <a:noFill/>
          <a:ln w="9525" algn="ctr">
            <a:solidFill>
              <a:schemeClr val="tx1"/>
            </a:solidFill>
            <a:round/>
            <a:headEnd/>
            <a:tailEnd type="arrow" w="med" len="med"/>
          </a:ln>
        </p:spPr>
      </p:cxnSp>
      <p:cxnSp>
        <p:nvCxnSpPr>
          <p:cNvPr id="7186" name="Straight Arrow Connector 18"/>
          <p:cNvCxnSpPr>
            <a:cxnSpLocks noChangeShapeType="1"/>
            <a:endCxn id="7173" idx="1"/>
          </p:cNvCxnSpPr>
          <p:nvPr/>
        </p:nvCxnSpPr>
        <p:spPr bwMode="auto">
          <a:xfrm>
            <a:off x="1804988" y="2768600"/>
            <a:ext cx="1695450" cy="231775"/>
          </a:xfrm>
          <a:prstGeom prst="straightConnector1">
            <a:avLst/>
          </a:prstGeom>
          <a:noFill/>
          <a:ln w="9525" algn="ctr">
            <a:solidFill>
              <a:schemeClr val="tx1"/>
            </a:solidFill>
            <a:round/>
            <a:headEnd/>
            <a:tailEnd type="arrow" w="med" len="med"/>
          </a:ln>
        </p:spPr>
      </p:cxnSp>
      <p:cxnSp>
        <p:nvCxnSpPr>
          <p:cNvPr id="7187" name="Straight Arrow Connector 19"/>
          <p:cNvCxnSpPr>
            <a:cxnSpLocks noChangeShapeType="1"/>
          </p:cNvCxnSpPr>
          <p:nvPr/>
        </p:nvCxnSpPr>
        <p:spPr bwMode="auto">
          <a:xfrm>
            <a:off x="1957388" y="2921000"/>
            <a:ext cx="1543050" cy="79375"/>
          </a:xfrm>
          <a:prstGeom prst="straightConnector1">
            <a:avLst/>
          </a:prstGeom>
          <a:noFill/>
          <a:ln w="9525" algn="ctr">
            <a:solidFill>
              <a:schemeClr val="tx1"/>
            </a:solidFill>
            <a:round/>
            <a:headEnd/>
            <a:tailEnd type="arrow" w="med" len="med"/>
          </a:ln>
        </p:spPr>
      </p:cxnSp>
      <p:cxnSp>
        <p:nvCxnSpPr>
          <p:cNvPr id="7188" name="Straight Arrow Connector 20"/>
          <p:cNvCxnSpPr>
            <a:cxnSpLocks noChangeShapeType="1"/>
            <a:endCxn id="7173" idx="1"/>
          </p:cNvCxnSpPr>
          <p:nvPr/>
        </p:nvCxnSpPr>
        <p:spPr bwMode="auto">
          <a:xfrm flipV="1">
            <a:off x="2109788" y="3000375"/>
            <a:ext cx="1390650" cy="73025"/>
          </a:xfrm>
          <a:prstGeom prst="straightConnector1">
            <a:avLst/>
          </a:prstGeom>
          <a:noFill/>
          <a:ln w="9525" algn="ctr">
            <a:solidFill>
              <a:schemeClr val="tx1"/>
            </a:solidFill>
            <a:round/>
            <a:headEnd/>
            <a:tailEnd type="arrow" w="med" len="med"/>
          </a:ln>
        </p:spPr>
      </p:cxnSp>
      <p:cxnSp>
        <p:nvCxnSpPr>
          <p:cNvPr id="7189" name="Straight Arrow Connector 26"/>
          <p:cNvCxnSpPr>
            <a:cxnSpLocks noChangeShapeType="1"/>
            <a:stCxn id="7173" idx="3"/>
            <a:endCxn id="7179" idx="2"/>
          </p:cNvCxnSpPr>
          <p:nvPr/>
        </p:nvCxnSpPr>
        <p:spPr bwMode="auto">
          <a:xfrm flipV="1">
            <a:off x="4643438" y="2578100"/>
            <a:ext cx="1185862" cy="422275"/>
          </a:xfrm>
          <a:prstGeom prst="straightConnector1">
            <a:avLst/>
          </a:prstGeom>
          <a:noFill/>
          <a:ln w="9525" algn="ctr">
            <a:solidFill>
              <a:schemeClr val="tx1"/>
            </a:solidFill>
            <a:round/>
            <a:headEnd/>
            <a:tailEnd type="arrow" w="med" len="med"/>
          </a:ln>
        </p:spPr>
      </p:cxnSp>
      <p:cxnSp>
        <p:nvCxnSpPr>
          <p:cNvPr id="7190" name="Straight Arrow Connector 28"/>
          <p:cNvCxnSpPr>
            <a:cxnSpLocks noChangeShapeType="1"/>
            <a:stCxn id="7173" idx="3"/>
            <a:endCxn id="7180" idx="2"/>
          </p:cNvCxnSpPr>
          <p:nvPr/>
        </p:nvCxnSpPr>
        <p:spPr bwMode="auto">
          <a:xfrm flipV="1">
            <a:off x="4643438" y="2730500"/>
            <a:ext cx="1338262" cy="269875"/>
          </a:xfrm>
          <a:prstGeom prst="straightConnector1">
            <a:avLst/>
          </a:prstGeom>
          <a:noFill/>
          <a:ln w="9525" algn="ctr">
            <a:solidFill>
              <a:schemeClr val="tx1"/>
            </a:solidFill>
            <a:round/>
            <a:headEnd/>
            <a:tailEnd type="arrow" w="med" len="med"/>
          </a:ln>
        </p:spPr>
      </p:cxnSp>
      <p:cxnSp>
        <p:nvCxnSpPr>
          <p:cNvPr id="7191" name="Straight Arrow Connector 29"/>
          <p:cNvCxnSpPr>
            <a:cxnSpLocks noChangeShapeType="1"/>
            <a:stCxn id="7173" idx="3"/>
          </p:cNvCxnSpPr>
          <p:nvPr/>
        </p:nvCxnSpPr>
        <p:spPr bwMode="auto">
          <a:xfrm flipV="1">
            <a:off x="4643438" y="2882900"/>
            <a:ext cx="1490662" cy="117475"/>
          </a:xfrm>
          <a:prstGeom prst="straightConnector1">
            <a:avLst/>
          </a:prstGeom>
          <a:noFill/>
          <a:ln w="9525" algn="ctr">
            <a:solidFill>
              <a:schemeClr val="tx1"/>
            </a:solidFill>
            <a:round/>
            <a:headEnd/>
            <a:tailEnd type="arrow" w="med" len="med"/>
          </a:ln>
        </p:spPr>
      </p:cxnSp>
      <p:cxnSp>
        <p:nvCxnSpPr>
          <p:cNvPr id="7192" name="Straight Arrow Connector 30"/>
          <p:cNvCxnSpPr>
            <a:cxnSpLocks noChangeShapeType="1"/>
            <a:stCxn id="7173" idx="3"/>
          </p:cNvCxnSpPr>
          <p:nvPr/>
        </p:nvCxnSpPr>
        <p:spPr bwMode="auto">
          <a:xfrm>
            <a:off x="4643438" y="3000375"/>
            <a:ext cx="1643062" cy="34925"/>
          </a:xfrm>
          <a:prstGeom prst="straightConnector1">
            <a:avLst/>
          </a:prstGeom>
          <a:noFill/>
          <a:ln w="9525" algn="ctr">
            <a:solidFill>
              <a:schemeClr val="tx1"/>
            </a:solidFill>
            <a:round/>
            <a:headEnd/>
            <a:tailEnd type="arrow" w="med" len="med"/>
          </a:ln>
        </p:spPr>
      </p:cxnSp>
      <p:cxnSp>
        <p:nvCxnSpPr>
          <p:cNvPr id="7193" name="Straight Arrow Connector 31"/>
          <p:cNvCxnSpPr>
            <a:cxnSpLocks noChangeShapeType="1"/>
            <a:stCxn id="7173" idx="3"/>
          </p:cNvCxnSpPr>
          <p:nvPr/>
        </p:nvCxnSpPr>
        <p:spPr bwMode="auto">
          <a:xfrm>
            <a:off x="4643438" y="3000375"/>
            <a:ext cx="1795462" cy="187325"/>
          </a:xfrm>
          <a:prstGeom prst="straightConnector1">
            <a:avLst/>
          </a:prstGeom>
          <a:noFill/>
          <a:ln w="9525" algn="ctr">
            <a:solidFill>
              <a:schemeClr val="tx1"/>
            </a:solidFill>
            <a:round/>
            <a:headEnd/>
            <a:tailEnd type="arrow" w="med" len="med"/>
          </a:ln>
        </p:spPr>
      </p:cxnSp>
      <p:sp>
        <p:nvSpPr>
          <p:cNvPr id="7194" name="Flowchart: Process 38"/>
          <p:cNvSpPr>
            <a:spLocks noChangeArrowheads="1"/>
          </p:cNvSpPr>
          <p:nvPr/>
        </p:nvSpPr>
        <p:spPr bwMode="auto">
          <a:xfrm>
            <a:off x="1143000" y="3357563"/>
            <a:ext cx="2071688" cy="285750"/>
          </a:xfrm>
          <a:prstGeom prst="flowChartProcess">
            <a:avLst/>
          </a:prstGeom>
          <a:noFill/>
          <a:ln w="9525" algn="ctr">
            <a:noFill/>
            <a:round/>
            <a:headEnd/>
            <a:tailEnd/>
          </a:ln>
        </p:spPr>
        <p:txBody>
          <a:bodyPr/>
          <a:lstStyle/>
          <a:p>
            <a:pPr eaLnBrk="0" hangingPunct="0"/>
            <a:r>
              <a:rPr lang="en-US" sz="1400"/>
              <a:t>Source</a:t>
            </a:r>
            <a:r>
              <a:rPr lang="en-US"/>
              <a:t> </a:t>
            </a:r>
            <a:r>
              <a:rPr lang="en-US" sz="1400"/>
              <a:t>systems</a:t>
            </a:r>
          </a:p>
        </p:txBody>
      </p:sp>
      <p:sp>
        <p:nvSpPr>
          <p:cNvPr id="7195" name="Flowchart: Process 40"/>
          <p:cNvSpPr>
            <a:spLocks noChangeArrowheads="1"/>
          </p:cNvSpPr>
          <p:nvPr/>
        </p:nvSpPr>
        <p:spPr bwMode="auto">
          <a:xfrm>
            <a:off x="5643563" y="3357563"/>
            <a:ext cx="2071687" cy="285750"/>
          </a:xfrm>
          <a:prstGeom prst="flowChartProcess">
            <a:avLst/>
          </a:prstGeom>
          <a:noFill/>
          <a:ln w="9525" algn="ctr">
            <a:noFill/>
            <a:round/>
            <a:headEnd/>
            <a:tailEnd/>
          </a:ln>
        </p:spPr>
        <p:txBody>
          <a:bodyPr/>
          <a:lstStyle/>
          <a:p>
            <a:pPr eaLnBrk="0" hangingPunct="0"/>
            <a:r>
              <a:rPr lang="en-US" sz="1400"/>
              <a:t>Subscribing</a:t>
            </a:r>
            <a:r>
              <a:rPr lang="en-US"/>
              <a:t> </a:t>
            </a:r>
            <a:r>
              <a:rPr lang="en-US" sz="1400"/>
              <a:t>systems</a:t>
            </a:r>
          </a:p>
        </p:txBody>
      </p:sp>
      <p:sp>
        <p:nvSpPr>
          <p:cNvPr id="7196" name="Flowchart: Process 41"/>
          <p:cNvSpPr>
            <a:spLocks noChangeArrowheads="1"/>
          </p:cNvSpPr>
          <p:nvPr/>
        </p:nvSpPr>
        <p:spPr bwMode="auto">
          <a:xfrm>
            <a:off x="2928938" y="4929188"/>
            <a:ext cx="1143000" cy="714375"/>
          </a:xfrm>
          <a:prstGeom prst="flowChartProcess">
            <a:avLst/>
          </a:prstGeom>
          <a:solidFill>
            <a:schemeClr val="accent1"/>
          </a:solidFill>
          <a:ln w="9525" algn="ctr">
            <a:solidFill>
              <a:schemeClr val="tx1"/>
            </a:solidFill>
            <a:round/>
            <a:headEnd/>
            <a:tailEnd/>
          </a:ln>
        </p:spPr>
        <p:txBody>
          <a:bodyPr/>
          <a:lstStyle/>
          <a:p>
            <a:pPr eaLnBrk="0" hangingPunct="0"/>
            <a:r>
              <a:rPr lang="en-US"/>
              <a:t>MDM</a:t>
            </a:r>
          </a:p>
        </p:txBody>
      </p:sp>
      <p:sp>
        <p:nvSpPr>
          <p:cNvPr id="7197" name="Flowchart: Magnetic Disk 42"/>
          <p:cNvSpPr>
            <a:spLocks noChangeArrowheads="1"/>
          </p:cNvSpPr>
          <p:nvPr/>
        </p:nvSpPr>
        <p:spPr bwMode="auto">
          <a:xfrm>
            <a:off x="5257800" y="47577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98" name="Flowchart: Magnetic Disk 43"/>
          <p:cNvSpPr>
            <a:spLocks noChangeArrowheads="1"/>
          </p:cNvSpPr>
          <p:nvPr/>
        </p:nvSpPr>
        <p:spPr bwMode="auto">
          <a:xfrm>
            <a:off x="5410200" y="49101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199" name="Flowchart: Magnetic Disk 44"/>
          <p:cNvSpPr>
            <a:spLocks noChangeArrowheads="1"/>
          </p:cNvSpPr>
          <p:nvPr/>
        </p:nvSpPr>
        <p:spPr bwMode="auto">
          <a:xfrm>
            <a:off x="5562600" y="50625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200" name="Flowchart: Magnetic Disk 45"/>
          <p:cNvSpPr>
            <a:spLocks noChangeArrowheads="1"/>
          </p:cNvSpPr>
          <p:nvPr/>
        </p:nvSpPr>
        <p:spPr bwMode="auto">
          <a:xfrm>
            <a:off x="5715000" y="52149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sp>
        <p:nvSpPr>
          <p:cNvPr id="7201" name="Flowchart: Magnetic Disk 46"/>
          <p:cNvSpPr>
            <a:spLocks noChangeArrowheads="1"/>
          </p:cNvSpPr>
          <p:nvPr/>
        </p:nvSpPr>
        <p:spPr bwMode="auto">
          <a:xfrm>
            <a:off x="5867400" y="5367338"/>
            <a:ext cx="500063" cy="214312"/>
          </a:xfrm>
          <a:prstGeom prst="flowChartMagneticDisk">
            <a:avLst/>
          </a:prstGeom>
          <a:solidFill>
            <a:schemeClr val="accent1"/>
          </a:solidFill>
          <a:ln w="9525" algn="ctr">
            <a:solidFill>
              <a:schemeClr val="tx1"/>
            </a:solidFill>
            <a:round/>
            <a:headEnd/>
            <a:tailEnd/>
          </a:ln>
        </p:spPr>
        <p:txBody>
          <a:bodyPr/>
          <a:lstStyle/>
          <a:p>
            <a:pPr eaLnBrk="0" hangingPunct="0"/>
            <a:endParaRPr lang="en-US"/>
          </a:p>
        </p:txBody>
      </p:sp>
      <p:cxnSp>
        <p:nvCxnSpPr>
          <p:cNvPr id="7202" name="Straight Arrow Connector 47"/>
          <p:cNvCxnSpPr>
            <a:cxnSpLocks noChangeShapeType="1"/>
            <a:stCxn id="7196" idx="3"/>
            <a:endCxn id="7197" idx="2"/>
          </p:cNvCxnSpPr>
          <p:nvPr/>
        </p:nvCxnSpPr>
        <p:spPr bwMode="auto">
          <a:xfrm flipV="1">
            <a:off x="4071938" y="4865688"/>
            <a:ext cx="1185862" cy="420687"/>
          </a:xfrm>
          <a:prstGeom prst="straightConnector1">
            <a:avLst/>
          </a:prstGeom>
          <a:noFill/>
          <a:ln w="9525" algn="ctr">
            <a:solidFill>
              <a:schemeClr val="tx1"/>
            </a:solidFill>
            <a:round/>
            <a:headEnd/>
            <a:tailEnd type="arrow" w="med" len="med"/>
          </a:ln>
        </p:spPr>
      </p:cxnSp>
      <p:cxnSp>
        <p:nvCxnSpPr>
          <p:cNvPr id="7203" name="Straight Arrow Connector 48"/>
          <p:cNvCxnSpPr>
            <a:cxnSpLocks noChangeShapeType="1"/>
            <a:stCxn id="7196" idx="3"/>
            <a:endCxn id="7198" idx="2"/>
          </p:cNvCxnSpPr>
          <p:nvPr/>
        </p:nvCxnSpPr>
        <p:spPr bwMode="auto">
          <a:xfrm flipV="1">
            <a:off x="4071938" y="5018088"/>
            <a:ext cx="1338262" cy="268287"/>
          </a:xfrm>
          <a:prstGeom prst="straightConnector1">
            <a:avLst/>
          </a:prstGeom>
          <a:noFill/>
          <a:ln w="9525" algn="ctr">
            <a:solidFill>
              <a:schemeClr val="tx1"/>
            </a:solidFill>
            <a:round/>
            <a:headEnd/>
            <a:tailEnd type="arrow" w="med" len="med"/>
          </a:ln>
        </p:spPr>
      </p:cxnSp>
      <p:cxnSp>
        <p:nvCxnSpPr>
          <p:cNvPr id="7204" name="Straight Arrow Connector 49"/>
          <p:cNvCxnSpPr>
            <a:cxnSpLocks noChangeShapeType="1"/>
            <a:stCxn id="7196" idx="3"/>
          </p:cNvCxnSpPr>
          <p:nvPr/>
        </p:nvCxnSpPr>
        <p:spPr bwMode="auto">
          <a:xfrm>
            <a:off x="4071938" y="5286375"/>
            <a:ext cx="1643062" cy="36513"/>
          </a:xfrm>
          <a:prstGeom prst="straightConnector1">
            <a:avLst/>
          </a:prstGeom>
          <a:noFill/>
          <a:ln w="9525" algn="ctr">
            <a:solidFill>
              <a:schemeClr val="tx1"/>
            </a:solidFill>
            <a:round/>
            <a:headEnd/>
            <a:tailEnd type="arrow" w="med" len="med"/>
          </a:ln>
        </p:spPr>
      </p:cxnSp>
      <p:cxnSp>
        <p:nvCxnSpPr>
          <p:cNvPr id="7205" name="Straight Arrow Connector 50"/>
          <p:cNvCxnSpPr>
            <a:cxnSpLocks noChangeShapeType="1"/>
            <a:stCxn id="7196" idx="3"/>
          </p:cNvCxnSpPr>
          <p:nvPr/>
        </p:nvCxnSpPr>
        <p:spPr bwMode="auto">
          <a:xfrm>
            <a:off x="4071938" y="5286375"/>
            <a:ext cx="1795462" cy="188913"/>
          </a:xfrm>
          <a:prstGeom prst="straightConnector1">
            <a:avLst/>
          </a:prstGeom>
          <a:noFill/>
          <a:ln w="9525" algn="ctr">
            <a:solidFill>
              <a:schemeClr val="tx1"/>
            </a:solidFill>
            <a:round/>
            <a:headEnd/>
            <a:tailEnd type="arrow" w="med" len="med"/>
          </a:ln>
        </p:spPr>
      </p:cxnSp>
      <p:sp>
        <p:nvSpPr>
          <p:cNvPr id="7206" name="Flowchart: Process 51"/>
          <p:cNvSpPr>
            <a:spLocks noChangeArrowheads="1"/>
          </p:cNvSpPr>
          <p:nvPr/>
        </p:nvSpPr>
        <p:spPr bwMode="auto">
          <a:xfrm>
            <a:off x="5072063" y="5715000"/>
            <a:ext cx="2071687" cy="285750"/>
          </a:xfrm>
          <a:prstGeom prst="flowChartProcess">
            <a:avLst/>
          </a:prstGeom>
          <a:noFill/>
          <a:ln w="9525" algn="ctr">
            <a:noFill/>
            <a:round/>
            <a:headEnd/>
            <a:tailEnd/>
          </a:ln>
        </p:spPr>
        <p:txBody>
          <a:bodyPr/>
          <a:lstStyle/>
          <a:p>
            <a:pPr eaLnBrk="0" hangingPunct="0"/>
            <a:r>
              <a:rPr lang="en-US" sz="1400"/>
              <a:t>Subscribing</a:t>
            </a:r>
            <a:r>
              <a:rPr lang="en-US"/>
              <a:t> </a:t>
            </a:r>
            <a:r>
              <a:rPr lang="en-US" sz="1400"/>
              <a:t>systems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Why master data management?</a:t>
            </a:r>
          </a:p>
        </p:txBody>
      </p:sp>
      <p:sp>
        <p:nvSpPr>
          <p:cNvPr id="9219" name="Content Placeholder 2"/>
          <p:cNvSpPr>
            <a:spLocks noGrp="1"/>
          </p:cNvSpPr>
          <p:nvPr>
            <p:ph idx="1"/>
          </p:nvPr>
        </p:nvSpPr>
        <p:spPr>
          <a:xfrm>
            <a:off x="533400" y="1676400"/>
            <a:ext cx="3181350" cy="4267200"/>
          </a:xfrm>
        </p:spPr>
        <p:txBody>
          <a:bodyPr>
            <a:normAutofit fontScale="77500" lnSpcReduction="20000"/>
          </a:bodyPr>
          <a:lstStyle/>
          <a:p>
            <a:r>
              <a:rPr lang="en-US" sz="2800" dirty="0" smtClean="0"/>
              <a:t>Different people involved</a:t>
            </a:r>
          </a:p>
          <a:p>
            <a:r>
              <a:rPr lang="en-US" sz="2800" dirty="0" smtClean="0"/>
              <a:t>Inevitable manual process</a:t>
            </a:r>
          </a:p>
          <a:p>
            <a:r>
              <a:rPr lang="en-US" sz="2800" dirty="0" smtClean="0"/>
              <a:t>Error-prone, inconsistent</a:t>
            </a:r>
          </a:p>
          <a:p>
            <a:r>
              <a:rPr lang="en-US" sz="2800" dirty="0" smtClean="0"/>
              <a:t>No way to audit</a:t>
            </a:r>
          </a:p>
          <a:p>
            <a:r>
              <a:rPr lang="en-US" sz="2800" dirty="0" smtClean="0"/>
              <a:t>No way to rollback changes</a:t>
            </a:r>
          </a:p>
          <a:p>
            <a:r>
              <a:rPr lang="en-US" sz="2800" dirty="0" smtClean="0"/>
              <a:t>Time and resource consuming</a:t>
            </a:r>
          </a:p>
          <a:p>
            <a:r>
              <a:rPr lang="en-US" sz="2800" dirty="0" smtClean="0"/>
              <a:t>Updates are “interpreted” by systems experts</a:t>
            </a:r>
          </a:p>
          <a:p>
            <a:endParaRPr lang="en-US" dirty="0" smtClean="0"/>
          </a:p>
        </p:txBody>
      </p:sp>
      <p:sp>
        <p:nvSpPr>
          <p:cNvPr id="9220" name="Footer Placeholder 3"/>
          <p:cNvSpPr>
            <a:spLocks noGrp="1"/>
          </p:cNvSpPr>
          <p:nvPr>
            <p:ph type="ftr" sz="quarter" idx="11"/>
          </p:nvPr>
        </p:nvSpPr>
        <p:spPr>
          <a:noFill/>
        </p:spPr>
        <p:txBody>
          <a:bodyPr/>
          <a:lstStyle/>
          <a:p>
            <a:r>
              <a:rPr lang="fi-FI" smtClean="0">
                <a:ea typeface="MS PGothic" pitchFamily="34" charset="-128"/>
              </a:rPr>
              <a:t>© Affecto 2008</a:t>
            </a:r>
          </a:p>
          <a:p>
            <a:endParaRPr lang="fi-FI" smtClean="0">
              <a:ea typeface="MS PGothic" pitchFamily="34" charset="-128"/>
            </a:endParaRPr>
          </a:p>
        </p:txBody>
      </p:sp>
      <p:sp>
        <p:nvSpPr>
          <p:cNvPr id="9221" name="Rectangle 2"/>
          <p:cNvSpPr>
            <a:spLocks noChangeArrowheads="1"/>
          </p:cNvSpPr>
          <p:nvPr/>
        </p:nvSpPr>
        <p:spPr bwMode="auto">
          <a:xfrm>
            <a:off x="3806825" y="1498600"/>
            <a:ext cx="4927600" cy="3454400"/>
          </a:xfrm>
          <a:prstGeom prst="rect">
            <a:avLst/>
          </a:prstGeom>
          <a:solidFill>
            <a:schemeClr val="accent1"/>
          </a:solidFill>
          <a:ln w="12700" cap="rnd" algn="ctr">
            <a:noFill/>
            <a:prstDash val="sysDot"/>
            <a:miter lim="800000"/>
            <a:headEnd/>
            <a:tailEnd/>
          </a:ln>
        </p:spPr>
        <p:txBody>
          <a:bodyPr wrap="none" anchor="ctr"/>
          <a:lstStyle/>
          <a:p>
            <a:pPr eaLnBrk="0" hangingPunct="0"/>
            <a:endParaRPr lang="en-US"/>
          </a:p>
        </p:txBody>
      </p:sp>
      <p:sp>
        <p:nvSpPr>
          <p:cNvPr id="9222" name="Rectangle 3"/>
          <p:cNvSpPr>
            <a:spLocks noChangeArrowheads="1"/>
          </p:cNvSpPr>
          <p:nvPr/>
        </p:nvSpPr>
        <p:spPr bwMode="auto">
          <a:xfrm>
            <a:off x="3883025" y="1581150"/>
            <a:ext cx="4775200" cy="3289300"/>
          </a:xfrm>
          <a:prstGeom prst="rect">
            <a:avLst/>
          </a:prstGeom>
          <a:solidFill>
            <a:srgbClr val="D8D9DA"/>
          </a:solidFill>
          <a:ln w="25400" algn="ctr">
            <a:solidFill>
              <a:schemeClr val="tx2"/>
            </a:solidFill>
            <a:miter lim="800000"/>
            <a:headEnd/>
            <a:tailEnd/>
          </a:ln>
        </p:spPr>
        <p:txBody>
          <a:bodyPr anchor="ctr"/>
          <a:lstStyle/>
          <a:p>
            <a:pPr eaLnBrk="0" hangingPunct="0"/>
            <a:endParaRPr lang="nb-NO" sz="1800">
              <a:latin typeface="Arial" pitchFamily="34" charset="0"/>
            </a:endParaRPr>
          </a:p>
        </p:txBody>
      </p:sp>
      <p:grpSp>
        <p:nvGrpSpPr>
          <p:cNvPr id="2" name="Group 4"/>
          <p:cNvGrpSpPr>
            <a:grpSpLocks/>
          </p:cNvGrpSpPr>
          <p:nvPr/>
        </p:nvGrpSpPr>
        <p:grpSpPr bwMode="auto">
          <a:xfrm>
            <a:off x="4673600" y="1771650"/>
            <a:ext cx="2392363" cy="749300"/>
            <a:chOff x="2965" y="1122"/>
            <a:chExt cx="1507" cy="472"/>
          </a:xfrm>
        </p:grpSpPr>
        <p:grpSp>
          <p:nvGrpSpPr>
            <p:cNvPr id="3" name="Group 5"/>
            <p:cNvGrpSpPr>
              <a:grpSpLocks/>
            </p:cNvGrpSpPr>
            <p:nvPr/>
          </p:nvGrpSpPr>
          <p:grpSpPr bwMode="auto">
            <a:xfrm>
              <a:off x="3668" y="1122"/>
              <a:ext cx="626" cy="294"/>
              <a:chOff x="1905" y="4320"/>
              <a:chExt cx="626" cy="294"/>
            </a:xfrm>
          </p:grpSpPr>
          <p:sp>
            <p:nvSpPr>
              <p:cNvPr id="9349" name="Rectangle 6"/>
              <p:cNvSpPr>
                <a:spLocks noChangeArrowheads="1"/>
              </p:cNvSpPr>
              <p:nvPr/>
            </p:nvSpPr>
            <p:spPr bwMode="auto">
              <a:xfrm>
                <a:off x="1906" y="4554"/>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9350" name="Rectangle 7"/>
              <p:cNvSpPr>
                <a:spLocks noChangeArrowheads="1"/>
              </p:cNvSpPr>
              <p:nvPr/>
            </p:nvSpPr>
            <p:spPr bwMode="auto">
              <a:xfrm>
                <a:off x="1905" y="4320"/>
                <a:ext cx="626" cy="254"/>
              </a:xfrm>
              <a:prstGeom prst="rect">
                <a:avLst/>
              </a:prstGeom>
              <a:solidFill>
                <a:schemeClr val="folHlink"/>
              </a:solidFill>
              <a:ln w="25400" algn="ctr">
                <a:solidFill>
                  <a:schemeClr val="tx2"/>
                </a:solidFill>
                <a:miter lim="800000"/>
                <a:headEnd/>
                <a:tailEnd/>
              </a:ln>
            </p:spPr>
            <p:txBody>
              <a:bodyPr anchor="ctr">
                <a:spAutoFit/>
              </a:bodyPr>
              <a:lstStyle/>
              <a:p>
                <a:pPr eaLnBrk="0" hangingPunct="0"/>
                <a:endParaRPr lang="en-US"/>
              </a:p>
            </p:txBody>
          </p:sp>
          <p:sp>
            <p:nvSpPr>
              <p:cNvPr id="9351" name="Text Box 8"/>
              <p:cNvSpPr txBox="1">
                <a:spLocks noChangeArrowheads="1"/>
              </p:cNvSpPr>
              <p:nvPr/>
            </p:nvSpPr>
            <p:spPr bwMode="auto">
              <a:xfrm>
                <a:off x="1915" y="4395"/>
                <a:ext cx="607" cy="104"/>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Essbase</a:t>
                </a:r>
              </a:p>
            </p:txBody>
          </p:sp>
        </p:grpSp>
        <p:grpSp>
          <p:nvGrpSpPr>
            <p:cNvPr id="4" name="Group 9"/>
            <p:cNvGrpSpPr>
              <a:grpSpLocks/>
            </p:cNvGrpSpPr>
            <p:nvPr/>
          </p:nvGrpSpPr>
          <p:grpSpPr bwMode="auto">
            <a:xfrm>
              <a:off x="3757" y="1211"/>
              <a:ext cx="626" cy="294"/>
              <a:chOff x="1905" y="4320"/>
              <a:chExt cx="626" cy="294"/>
            </a:xfrm>
          </p:grpSpPr>
          <p:sp>
            <p:nvSpPr>
              <p:cNvPr id="9346" name="Rectangle 10"/>
              <p:cNvSpPr>
                <a:spLocks noChangeArrowheads="1"/>
              </p:cNvSpPr>
              <p:nvPr/>
            </p:nvSpPr>
            <p:spPr bwMode="auto">
              <a:xfrm>
                <a:off x="1906" y="4554"/>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9347" name="Rectangle 11"/>
              <p:cNvSpPr>
                <a:spLocks noChangeArrowheads="1"/>
              </p:cNvSpPr>
              <p:nvPr/>
            </p:nvSpPr>
            <p:spPr bwMode="auto">
              <a:xfrm>
                <a:off x="1905" y="4320"/>
                <a:ext cx="626" cy="254"/>
              </a:xfrm>
              <a:prstGeom prst="rect">
                <a:avLst/>
              </a:prstGeom>
              <a:solidFill>
                <a:schemeClr val="folHlink"/>
              </a:solidFill>
              <a:ln w="25400" algn="ctr">
                <a:solidFill>
                  <a:schemeClr val="tx2"/>
                </a:solidFill>
                <a:miter lim="800000"/>
                <a:headEnd/>
                <a:tailEnd/>
              </a:ln>
            </p:spPr>
            <p:txBody>
              <a:bodyPr anchor="ctr">
                <a:spAutoFit/>
              </a:bodyPr>
              <a:lstStyle/>
              <a:p>
                <a:pPr eaLnBrk="0" hangingPunct="0"/>
                <a:endParaRPr lang="en-US"/>
              </a:p>
            </p:txBody>
          </p:sp>
          <p:sp>
            <p:nvSpPr>
              <p:cNvPr id="9348" name="Text Box 12"/>
              <p:cNvSpPr txBox="1">
                <a:spLocks noChangeArrowheads="1"/>
              </p:cNvSpPr>
              <p:nvPr/>
            </p:nvSpPr>
            <p:spPr bwMode="auto">
              <a:xfrm>
                <a:off x="1915" y="4395"/>
                <a:ext cx="607" cy="104"/>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Essbase</a:t>
                </a:r>
              </a:p>
            </p:txBody>
          </p:sp>
        </p:grpSp>
        <p:grpSp>
          <p:nvGrpSpPr>
            <p:cNvPr id="5" name="Group 13"/>
            <p:cNvGrpSpPr>
              <a:grpSpLocks/>
            </p:cNvGrpSpPr>
            <p:nvPr/>
          </p:nvGrpSpPr>
          <p:grpSpPr bwMode="auto">
            <a:xfrm>
              <a:off x="3846" y="1300"/>
              <a:ext cx="626" cy="294"/>
              <a:chOff x="1905" y="4320"/>
              <a:chExt cx="626" cy="294"/>
            </a:xfrm>
          </p:grpSpPr>
          <p:sp>
            <p:nvSpPr>
              <p:cNvPr id="9343" name="Rectangle 14"/>
              <p:cNvSpPr>
                <a:spLocks noChangeArrowheads="1"/>
              </p:cNvSpPr>
              <p:nvPr/>
            </p:nvSpPr>
            <p:spPr bwMode="auto">
              <a:xfrm>
                <a:off x="1906" y="4554"/>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9344" name="Rectangle 15"/>
              <p:cNvSpPr>
                <a:spLocks noChangeArrowheads="1"/>
              </p:cNvSpPr>
              <p:nvPr/>
            </p:nvSpPr>
            <p:spPr bwMode="auto">
              <a:xfrm>
                <a:off x="1905" y="4320"/>
                <a:ext cx="626" cy="254"/>
              </a:xfrm>
              <a:prstGeom prst="rect">
                <a:avLst/>
              </a:prstGeom>
              <a:solidFill>
                <a:schemeClr val="folHlink"/>
              </a:solidFill>
              <a:ln w="25400" algn="ctr">
                <a:solidFill>
                  <a:schemeClr val="tx2"/>
                </a:solidFill>
                <a:miter lim="800000"/>
                <a:headEnd/>
                <a:tailEnd/>
              </a:ln>
            </p:spPr>
            <p:txBody>
              <a:bodyPr anchor="ctr">
                <a:spAutoFit/>
              </a:bodyPr>
              <a:lstStyle/>
              <a:p>
                <a:pPr eaLnBrk="0" hangingPunct="0"/>
                <a:endParaRPr lang="en-US"/>
              </a:p>
            </p:txBody>
          </p:sp>
          <p:sp>
            <p:nvSpPr>
              <p:cNvPr id="9345" name="Text Box 16"/>
              <p:cNvSpPr txBox="1">
                <a:spLocks noChangeArrowheads="1"/>
              </p:cNvSpPr>
              <p:nvPr/>
            </p:nvSpPr>
            <p:spPr bwMode="auto">
              <a:xfrm>
                <a:off x="1915" y="4343"/>
                <a:ext cx="607" cy="208"/>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Analysis Services</a:t>
                </a:r>
              </a:p>
            </p:txBody>
          </p:sp>
        </p:grpSp>
        <p:grpSp>
          <p:nvGrpSpPr>
            <p:cNvPr id="6" name="Group 17"/>
            <p:cNvGrpSpPr>
              <a:grpSpLocks/>
            </p:cNvGrpSpPr>
            <p:nvPr/>
          </p:nvGrpSpPr>
          <p:grpSpPr bwMode="auto">
            <a:xfrm>
              <a:off x="2965" y="1122"/>
              <a:ext cx="626" cy="294"/>
              <a:chOff x="1905" y="4320"/>
              <a:chExt cx="626" cy="294"/>
            </a:xfrm>
          </p:grpSpPr>
          <p:sp>
            <p:nvSpPr>
              <p:cNvPr id="9340" name="Rectangle 18"/>
              <p:cNvSpPr>
                <a:spLocks noChangeArrowheads="1"/>
              </p:cNvSpPr>
              <p:nvPr/>
            </p:nvSpPr>
            <p:spPr bwMode="auto">
              <a:xfrm>
                <a:off x="1906" y="4554"/>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9341" name="Rectangle 19"/>
              <p:cNvSpPr>
                <a:spLocks noChangeArrowheads="1"/>
              </p:cNvSpPr>
              <p:nvPr/>
            </p:nvSpPr>
            <p:spPr bwMode="auto">
              <a:xfrm>
                <a:off x="1905" y="4320"/>
                <a:ext cx="626" cy="254"/>
              </a:xfrm>
              <a:prstGeom prst="rect">
                <a:avLst/>
              </a:prstGeom>
              <a:solidFill>
                <a:schemeClr val="folHlink"/>
              </a:solidFill>
              <a:ln w="25400" algn="ctr">
                <a:solidFill>
                  <a:schemeClr val="tx2"/>
                </a:solidFill>
                <a:miter lim="800000"/>
                <a:headEnd/>
                <a:tailEnd/>
              </a:ln>
            </p:spPr>
            <p:txBody>
              <a:bodyPr anchor="ctr">
                <a:spAutoFit/>
              </a:bodyPr>
              <a:lstStyle/>
              <a:p>
                <a:pPr eaLnBrk="0" hangingPunct="0"/>
                <a:endParaRPr lang="en-US"/>
              </a:p>
            </p:txBody>
          </p:sp>
          <p:sp>
            <p:nvSpPr>
              <p:cNvPr id="9342" name="Text Box 20"/>
              <p:cNvSpPr txBox="1">
                <a:spLocks noChangeArrowheads="1"/>
              </p:cNvSpPr>
              <p:nvPr/>
            </p:nvSpPr>
            <p:spPr bwMode="auto">
              <a:xfrm>
                <a:off x="1915" y="4395"/>
                <a:ext cx="607" cy="105"/>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PPS</a:t>
                </a:r>
              </a:p>
            </p:txBody>
          </p:sp>
        </p:grpSp>
      </p:grpSp>
      <p:grpSp>
        <p:nvGrpSpPr>
          <p:cNvPr id="7" name="Group 21"/>
          <p:cNvGrpSpPr>
            <a:grpSpLocks/>
          </p:cNvGrpSpPr>
          <p:nvPr/>
        </p:nvGrpSpPr>
        <p:grpSpPr bwMode="auto">
          <a:xfrm>
            <a:off x="4362450" y="4308475"/>
            <a:ext cx="4178300" cy="466725"/>
            <a:chOff x="2776" y="2706"/>
            <a:chExt cx="2632" cy="294"/>
          </a:xfrm>
        </p:grpSpPr>
        <p:sp>
          <p:nvSpPr>
            <p:cNvPr id="9324" name="Rectangle 22"/>
            <p:cNvSpPr>
              <a:spLocks noChangeArrowheads="1"/>
            </p:cNvSpPr>
            <p:nvPr/>
          </p:nvSpPr>
          <p:spPr bwMode="auto">
            <a:xfrm>
              <a:off x="2777" y="2940"/>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9325" name="Rectangle 23"/>
            <p:cNvSpPr>
              <a:spLocks noChangeArrowheads="1"/>
            </p:cNvSpPr>
            <p:nvPr/>
          </p:nvSpPr>
          <p:spPr bwMode="auto">
            <a:xfrm>
              <a:off x="3446" y="2940"/>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9326" name="Rectangle 24"/>
            <p:cNvSpPr>
              <a:spLocks noChangeArrowheads="1"/>
            </p:cNvSpPr>
            <p:nvPr/>
          </p:nvSpPr>
          <p:spPr bwMode="auto">
            <a:xfrm>
              <a:off x="4115" y="2940"/>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9327" name="Rectangle 25"/>
            <p:cNvSpPr>
              <a:spLocks noChangeArrowheads="1"/>
            </p:cNvSpPr>
            <p:nvPr/>
          </p:nvSpPr>
          <p:spPr bwMode="auto">
            <a:xfrm>
              <a:off x="4784" y="2940"/>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9328" name="Rectangle 26"/>
            <p:cNvSpPr>
              <a:spLocks noChangeArrowheads="1"/>
            </p:cNvSpPr>
            <p:nvPr/>
          </p:nvSpPr>
          <p:spPr bwMode="auto">
            <a:xfrm>
              <a:off x="4782" y="2706"/>
              <a:ext cx="626" cy="254"/>
            </a:xfrm>
            <a:prstGeom prst="rect">
              <a:avLst/>
            </a:prstGeom>
            <a:solidFill>
              <a:schemeClr val="accent1"/>
            </a:solidFill>
            <a:ln w="25400" algn="ctr">
              <a:solidFill>
                <a:schemeClr val="tx2"/>
              </a:solidFill>
              <a:miter lim="800000"/>
              <a:headEnd/>
              <a:tailEnd/>
            </a:ln>
          </p:spPr>
          <p:txBody>
            <a:bodyPr wrap="none" anchor="ctr"/>
            <a:lstStyle/>
            <a:p>
              <a:pPr eaLnBrk="0" hangingPunct="0"/>
              <a:endParaRPr lang="en-US"/>
            </a:p>
          </p:txBody>
        </p:sp>
        <p:sp>
          <p:nvSpPr>
            <p:cNvPr id="9329" name="Rectangle 27"/>
            <p:cNvSpPr>
              <a:spLocks noChangeArrowheads="1"/>
            </p:cNvSpPr>
            <p:nvPr/>
          </p:nvSpPr>
          <p:spPr bwMode="auto">
            <a:xfrm>
              <a:off x="4114" y="2706"/>
              <a:ext cx="625" cy="254"/>
            </a:xfrm>
            <a:prstGeom prst="rect">
              <a:avLst/>
            </a:prstGeom>
            <a:solidFill>
              <a:schemeClr val="accent1"/>
            </a:solidFill>
            <a:ln w="25400" algn="ctr">
              <a:solidFill>
                <a:schemeClr val="tx2"/>
              </a:solidFill>
              <a:miter lim="800000"/>
              <a:headEnd/>
              <a:tailEnd/>
            </a:ln>
          </p:spPr>
          <p:txBody>
            <a:bodyPr wrap="none" anchor="ctr"/>
            <a:lstStyle/>
            <a:p>
              <a:pPr eaLnBrk="0" hangingPunct="0"/>
              <a:endParaRPr lang="en-US"/>
            </a:p>
          </p:txBody>
        </p:sp>
        <p:sp>
          <p:nvSpPr>
            <p:cNvPr id="9330" name="Rectangle 28"/>
            <p:cNvSpPr>
              <a:spLocks noChangeArrowheads="1"/>
            </p:cNvSpPr>
            <p:nvPr/>
          </p:nvSpPr>
          <p:spPr bwMode="auto">
            <a:xfrm>
              <a:off x="3445" y="2706"/>
              <a:ext cx="625" cy="254"/>
            </a:xfrm>
            <a:prstGeom prst="rect">
              <a:avLst/>
            </a:prstGeom>
            <a:solidFill>
              <a:schemeClr val="accent1"/>
            </a:solidFill>
            <a:ln w="25400" algn="ctr">
              <a:solidFill>
                <a:schemeClr val="tx2"/>
              </a:solidFill>
              <a:miter lim="800000"/>
              <a:headEnd/>
              <a:tailEnd/>
            </a:ln>
          </p:spPr>
          <p:txBody>
            <a:bodyPr wrap="none" anchor="ctr"/>
            <a:lstStyle/>
            <a:p>
              <a:pPr eaLnBrk="0" hangingPunct="0"/>
              <a:endParaRPr lang="en-US"/>
            </a:p>
          </p:txBody>
        </p:sp>
        <p:sp>
          <p:nvSpPr>
            <p:cNvPr id="9331" name="Rectangle 29"/>
            <p:cNvSpPr>
              <a:spLocks noChangeArrowheads="1"/>
            </p:cNvSpPr>
            <p:nvPr/>
          </p:nvSpPr>
          <p:spPr bwMode="auto">
            <a:xfrm>
              <a:off x="2776" y="2706"/>
              <a:ext cx="626" cy="254"/>
            </a:xfrm>
            <a:prstGeom prst="rect">
              <a:avLst/>
            </a:prstGeom>
            <a:solidFill>
              <a:schemeClr val="accent1"/>
            </a:solidFill>
            <a:ln w="25400" algn="ctr">
              <a:solidFill>
                <a:schemeClr val="tx2"/>
              </a:solidFill>
              <a:miter lim="800000"/>
              <a:headEnd/>
              <a:tailEnd/>
            </a:ln>
          </p:spPr>
          <p:txBody>
            <a:bodyPr wrap="none" anchor="ctr"/>
            <a:lstStyle/>
            <a:p>
              <a:pPr eaLnBrk="0" hangingPunct="0"/>
              <a:endParaRPr lang="en-US"/>
            </a:p>
          </p:txBody>
        </p:sp>
        <p:sp>
          <p:nvSpPr>
            <p:cNvPr id="9332" name="Text Box 30"/>
            <p:cNvSpPr txBox="1">
              <a:spLocks noChangeArrowheads="1"/>
            </p:cNvSpPr>
            <p:nvPr/>
          </p:nvSpPr>
          <p:spPr bwMode="auto">
            <a:xfrm>
              <a:off x="3448" y="2782"/>
              <a:ext cx="586" cy="105"/>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ERP</a:t>
              </a:r>
            </a:p>
          </p:txBody>
        </p:sp>
        <p:sp>
          <p:nvSpPr>
            <p:cNvPr id="9333" name="Text Box 31"/>
            <p:cNvSpPr txBox="1">
              <a:spLocks noChangeArrowheads="1"/>
            </p:cNvSpPr>
            <p:nvPr/>
          </p:nvSpPr>
          <p:spPr bwMode="auto">
            <a:xfrm>
              <a:off x="4858" y="2781"/>
              <a:ext cx="473" cy="104"/>
            </a:xfrm>
            <a:prstGeom prst="rect">
              <a:avLst/>
            </a:prstGeom>
            <a:noFill/>
            <a:ln w="9525">
              <a:noFill/>
              <a:miter lim="800000"/>
              <a:headEnd/>
              <a:tailEnd/>
            </a:ln>
          </p:spPr>
          <p:txBody>
            <a:bodyPr wrap="none" tIns="0" bIns="0" anchor="ctr" anchorCtr="1">
              <a:spAutoFit/>
            </a:bodyPr>
            <a:lstStyle/>
            <a:p>
              <a:pPr eaLnBrk="0" hangingPunct="0">
                <a:lnSpc>
                  <a:spcPct val="90000"/>
                </a:lnSpc>
              </a:pPr>
              <a:r>
                <a:rPr lang="en-US" sz="1200" b="1">
                  <a:solidFill>
                    <a:schemeClr val="tx2"/>
                  </a:solidFill>
                  <a:latin typeface="Arial" pitchFamily="34" charset="0"/>
                </a:rPr>
                <a:t>Custom</a:t>
              </a:r>
            </a:p>
          </p:txBody>
        </p:sp>
        <p:sp>
          <p:nvSpPr>
            <p:cNvPr id="9334" name="Text Box 32"/>
            <p:cNvSpPr txBox="1">
              <a:spLocks noChangeArrowheads="1"/>
            </p:cNvSpPr>
            <p:nvPr/>
          </p:nvSpPr>
          <p:spPr bwMode="auto">
            <a:xfrm>
              <a:off x="2786" y="2781"/>
              <a:ext cx="607" cy="104"/>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Dynamics</a:t>
              </a:r>
            </a:p>
          </p:txBody>
        </p:sp>
        <p:sp>
          <p:nvSpPr>
            <p:cNvPr id="9335" name="Text Box 33"/>
            <p:cNvSpPr txBox="1">
              <a:spLocks noChangeArrowheads="1"/>
            </p:cNvSpPr>
            <p:nvPr/>
          </p:nvSpPr>
          <p:spPr bwMode="auto">
            <a:xfrm>
              <a:off x="4269" y="2781"/>
              <a:ext cx="313" cy="104"/>
            </a:xfrm>
            <a:prstGeom prst="rect">
              <a:avLst/>
            </a:prstGeom>
            <a:noFill/>
            <a:ln w="9525">
              <a:noFill/>
              <a:miter lim="800000"/>
              <a:headEnd/>
              <a:tailEnd/>
            </a:ln>
          </p:spPr>
          <p:txBody>
            <a:bodyPr wrap="none" tIns="0" bIns="0" anchor="ctr" anchorCtr="1">
              <a:spAutoFit/>
            </a:bodyPr>
            <a:lstStyle/>
            <a:p>
              <a:pPr eaLnBrk="0" hangingPunct="0">
                <a:lnSpc>
                  <a:spcPct val="90000"/>
                </a:lnSpc>
              </a:pPr>
              <a:r>
                <a:rPr lang="en-US" sz="1200" b="1">
                  <a:solidFill>
                    <a:schemeClr val="tx2"/>
                  </a:solidFill>
                  <a:latin typeface="Arial" pitchFamily="34" charset="0"/>
                </a:rPr>
                <a:t>SAP</a:t>
              </a:r>
            </a:p>
          </p:txBody>
        </p:sp>
      </p:grpSp>
      <p:grpSp>
        <p:nvGrpSpPr>
          <p:cNvPr id="8" name="Group 34"/>
          <p:cNvGrpSpPr>
            <a:grpSpLocks/>
          </p:cNvGrpSpPr>
          <p:nvPr/>
        </p:nvGrpSpPr>
        <p:grpSpPr bwMode="auto">
          <a:xfrm>
            <a:off x="6269038" y="5178425"/>
            <a:ext cx="298450" cy="914400"/>
            <a:chOff x="3988" y="3168"/>
            <a:chExt cx="188" cy="576"/>
          </a:xfrm>
        </p:grpSpPr>
        <p:sp>
          <p:nvSpPr>
            <p:cNvPr id="9322" name="Rectangle 35"/>
            <p:cNvSpPr>
              <a:spLocks noChangeArrowheads="1"/>
            </p:cNvSpPr>
            <p:nvPr/>
          </p:nvSpPr>
          <p:spPr bwMode="auto">
            <a:xfrm>
              <a:off x="4032" y="3657"/>
              <a:ext cx="144" cy="87"/>
            </a:xfrm>
            <a:prstGeom prst="rect">
              <a:avLst/>
            </a:prstGeom>
            <a:solidFill>
              <a:schemeClr val="hlink"/>
            </a:solidFill>
            <a:ln w="12700" algn="ctr">
              <a:solidFill>
                <a:schemeClr val="tx1"/>
              </a:solidFill>
              <a:miter lim="800000"/>
              <a:headEnd/>
              <a:tailEnd/>
            </a:ln>
          </p:spPr>
          <p:txBody>
            <a:bodyPr wrap="none" anchor="ctr"/>
            <a:lstStyle/>
            <a:p>
              <a:pPr eaLnBrk="0" hangingPunct="0"/>
              <a:endParaRPr lang="en-US"/>
            </a:p>
          </p:txBody>
        </p:sp>
        <p:cxnSp>
          <p:nvCxnSpPr>
            <p:cNvPr id="9323" name="AutoShape 36"/>
            <p:cNvCxnSpPr>
              <a:cxnSpLocks noChangeShapeType="1"/>
              <a:endCxn id="9322" idx="1"/>
            </p:cNvCxnSpPr>
            <p:nvPr/>
          </p:nvCxnSpPr>
          <p:spPr bwMode="auto">
            <a:xfrm rot="16200000" flipH="1">
              <a:off x="3743" y="3413"/>
              <a:ext cx="533" cy="44"/>
            </a:xfrm>
            <a:prstGeom prst="bentConnector2">
              <a:avLst/>
            </a:prstGeom>
            <a:noFill/>
            <a:ln w="12700">
              <a:solidFill>
                <a:schemeClr val="tx1"/>
              </a:solidFill>
              <a:miter lim="800000"/>
              <a:headEnd/>
              <a:tailEnd/>
            </a:ln>
          </p:spPr>
        </p:cxnSp>
      </p:grpSp>
      <p:grpSp>
        <p:nvGrpSpPr>
          <p:cNvPr id="9" name="Group 37"/>
          <p:cNvGrpSpPr>
            <a:grpSpLocks/>
          </p:cNvGrpSpPr>
          <p:nvPr/>
        </p:nvGrpSpPr>
        <p:grpSpPr bwMode="auto">
          <a:xfrm>
            <a:off x="7218363" y="4675188"/>
            <a:ext cx="412750" cy="868362"/>
            <a:chOff x="4550" y="2851"/>
            <a:chExt cx="260" cy="547"/>
          </a:xfrm>
        </p:grpSpPr>
        <p:sp>
          <p:nvSpPr>
            <p:cNvPr id="9313" name="Rectangle 38"/>
            <p:cNvSpPr>
              <a:spLocks noChangeArrowheads="1"/>
            </p:cNvSpPr>
            <p:nvPr/>
          </p:nvSpPr>
          <p:spPr bwMode="auto">
            <a:xfrm>
              <a:off x="4666" y="2966"/>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314" name="Rectangle 39"/>
            <p:cNvSpPr>
              <a:spLocks noChangeArrowheads="1"/>
            </p:cNvSpPr>
            <p:nvPr/>
          </p:nvSpPr>
          <p:spPr bwMode="auto">
            <a:xfrm>
              <a:off x="4666" y="3081"/>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315" name="Rectangle 40"/>
            <p:cNvSpPr>
              <a:spLocks noChangeArrowheads="1"/>
            </p:cNvSpPr>
            <p:nvPr/>
          </p:nvSpPr>
          <p:spPr bwMode="auto">
            <a:xfrm>
              <a:off x="4550" y="2851"/>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316" name="Rectangle 41"/>
            <p:cNvSpPr>
              <a:spLocks noChangeArrowheads="1"/>
            </p:cNvSpPr>
            <p:nvPr/>
          </p:nvSpPr>
          <p:spPr bwMode="auto">
            <a:xfrm>
              <a:off x="4666" y="3196"/>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317" name="Rectangle 42"/>
            <p:cNvSpPr>
              <a:spLocks noChangeArrowheads="1"/>
            </p:cNvSpPr>
            <p:nvPr/>
          </p:nvSpPr>
          <p:spPr bwMode="auto">
            <a:xfrm>
              <a:off x="4665" y="3311"/>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cxnSp>
          <p:nvCxnSpPr>
            <p:cNvPr id="9318" name="AutoShape 43"/>
            <p:cNvCxnSpPr>
              <a:cxnSpLocks noChangeShapeType="1"/>
              <a:stCxn id="9315" idx="2"/>
              <a:endCxn id="9313" idx="1"/>
            </p:cNvCxnSpPr>
            <p:nvPr/>
          </p:nvCxnSpPr>
          <p:spPr bwMode="auto">
            <a:xfrm rot="16200000" flipH="1">
              <a:off x="4608" y="2952"/>
              <a:ext cx="72" cy="44"/>
            </a:xfrm>
            <a:prstGeom prst="bentConnector2">
              <a:avLst/>
            </a:prstGeom>
            <a:noFill/>
            <a:ln w="12700">
              <a:solidFill>
                <a:schemeClr val="tx1"/>
              </a:solidFill>
              <a:miter lim="800000"/>
              <a:headEnd/>
              <a:tailEnd/>
            </a:ln>
          </p:spPr>
        </p:cxnSp>
        <p:cxnSp>
          <p:nvCxnSpPr>
            <p:cNvPr id="9319" name="AutoShape 44"/>
            <p:cNvCxnSpPr>
              <a:cxnSpLocks noChangeShapeType="1"/>
              <a:stCxn id="9315" idx="2"/>
              <a:endCxn id="9314" idx="1"/>
            </p:cNvCxnSpPr>
            <p:nvPr/>
          </p:nvCxnSpPr>
          <p:spPr bwMode="auto">
            <a:xfrm rot="16200000" flipH="1">
              <a:off x="4550" y="3010"/>
              <a:ext cx="187" cy="44"/>
            </a:xfrm>
            <a:prstGeom prst="bentConnector2">
              <a:avLst/>
            </a:prstGeom>
            <a:noFill/>
            <a:ln w="12700">
              <a:solidFill>
                <a:schemeClr val="tx1"/>
              </a:solidFill>
              <a:miter lim="800000"/>
              <a:headEnd/>
              <a:tailEnd/>
            </a:ln>
          </p:spPr>
        </p:cxnSp>
        <p:cxnSp>
          <p:nvCxnSpPr>
            <p:cNvPr id="9320" name="AutoShape 45"/>
            <p:cNvCxnSpPr>
              <a:cxnSpLocks noChangeShapeType="1"/>
              <a:stCxn id="9315" idx="2"/>
              <a:endCxn id="9316" idx="1"/>
            </p:cNvCxnSpPr>
            <p:nvPr/>
          </p:nvCxnSpPr>
          <p:spPr bwMode="auto">
            <a:xfrm rot="16200000" flipH="1">
              <a:off x="4493" y="3067"/>
              <a:ext cx="302" cy="44"/>
            </a:xfrm>
            <a:prstGeom prst="bentConnector2">
              <a:avLst/>
            </a:prstGeom>
            <a:noFill/>
            <a:ln w="12700">
              <a:solidFill>
                <a:schemeClr val="tx1"/>
              </a:solidFill>
              <a:miter lim="800000"/>
              <a:headEnd/>
              <a:tailEnd/>
            </a:ln>
          </p:spPr>
        </p:cxnSp>
        <p:cxnSp>
          <p:nvCxnSpPr>
            <p:cNvPr id="9321" name="AutoShape 46"/>
            <p:cNvCxnSpPr>
              <a:cxnSpLocks noChangeShapeType="1"/>
              <a:stCxn id="9315" idx="2"/>
              <a:endCxn id="9317" idx="1"/>
            </p:cNvCxnSpPr>
            <p:nvPr/>
          </p:nvCxnSpPr>
          <p:spPr bwMode="auto">
            <a:xfrm rot="16200000" flipH="1">
              <a:off x="4435" y="3125"/>
              <a:ext cx="417" cy="43"/>
            </a:xfrm>
            <a:prstGeom prst="bentConnector2">
              <a:avLst/>
            </a:prstGeom>
            <a:noFill/>
            <a:ln w="12700">
              <a:solidFill>
                <a:schemeClr val="tx1"/>
              </a:solidFill>
              <a:miter lim="800000"/>
              <a:headEnd/>
              <a:tailEnd/>
            </a:ln>
          </p:spPr>
        </p:cxnSp>
      </p:grpSp>
      <p:grpSp>
        <p:nvGrpSpPr>
          <p:cNvPr id="10" name="Group 47"/>
          <p:cNvGrpSpPr>
            <a:grpSpLocks/>
          </p:cNvGrpSpPr>
          <p:nvPr/>
        </p:nvGrpSpPr>
        <p:grpSpPr bwMode="auto">
          <a:xfrm>
            <a:off x="6154738" y="4675188"/>
            <a:ext cx="595312" cy="1235075"/>
            <a:chOff x="3916" y="2851"/>
            <a:chExt cx="375" cy="778"/>
          </a:xfrm>
        </p:grpSpPr>
        <p:sp>
          <p:nvSpPr>
            <p:cNvPr id="9300" name="Rectangle 48"/>
            <p:cNvSpPr>
              <a:spLocks noChangeArrowheads="1"/>
            </p:cNvSpPr>
            <p:nvPr/>
          </p:nvSpPr>
          <p:spPr bwMode="auto">
            <a:xfrm>
              <a:off x="4032" y="2966"/>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301" name="Rectangle 49"/>
            <p:cNvSpPr>
              <a:spLocks noChangeArrowheads="1"/>
            </p:cNvSpPr>
            <p:nvPr/>
          </p:nvSpPr>
          <p:spPr bwMode="auto">
            <a:xfrm>
              <a:off x="4032" y="3081"/>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302" name="Rectangle 50"/>
            <p:cNvSpPr>
              <a:spLocks noChangeArrowheads="1"/>
            </p:cNvSpPr>
            <p:nvPr/>
          </p:nvSpPr>
          <p:spPr bwMode="auto">
            <a:xfrm>
              <a:off x="3916" y="3196"/>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303" name="Rectangle 51"/>
            <p:cNvSpPr>
              <a:spLocks noChangeArrowheads="1"/>
            </p:cNvSpPr>
            <p:nvPr/>
          </p:nvSpPr>
          <p:spPr bwMode="auto">
            <a:xfrm>
              <a:off x="3916" y="2851"/>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304" name="Rectangle 52"/>
            <p:cNvSpPr>
              <a:spLocks noChangeArrowheads="1"/>
            </p:cNvSpPr>
            <p:nvPr/>
          </p:nvSpPr>
          <p:spPr bwMode="auto">
            <a:xfrm>
              <a:off x="4032" y="3312"/>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305" name="Rectangle 53"/>
            <p:cNvSpPr>
              <a:spLocks noChangeArrowheads="1"/>
            </p:cNvSpPr>
            <p:nvPr/>
          </p:nvSpPr>
          <p:spPr bwMode="auto">
            <a:xfrm>
              <a:off x="4147" y="3427"/>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cxnSp>
          <p:nvCxnSpPr>
            <p:cNvPr id="9306" name="AutoShape 54"/>
            <p:cNvCxnSpPr>
              <a:cxnSpLocks noChangeShapeType="1"/>
              <a:stCxn id="9303" idx="2"/>
              <a:endCxn id="9302" idx="0"/>
            </p:cNvCxnSpPr>
            <p:nvPr/>
          </p:nvCxnSpPr>
          <p:spPr bwMode="auto">
            <a:xfrm>
              <a:off x="3988" y="2938"/>
              <a:ext cx="0" cy="258"/>
            </a:xfrm>
            <a:prstGeom prst="straightConnector1">
              <a:avLst/>
            </a:prstGeom>
            <a:noFill/>
            <a:ln w="12700">
              <a:solidFill>
                <a:schemeClr val="tx1"/>
              </a:solidFill>
              <a:round/>
              <a:headEnd/>
              <a:tailEnd/>
            </a:ln>
          </p:spPr>
        </p:cxnSp>
        <p:cxnSp>
          <p:nvCxnSpPr>
            <p:cNvPr id="9307" name="AutoShape 55"/>
            <p:cNvCxnSpPr>
              <a:cxnSpLocks noChangeShapeType="1"/>
              <a:stCxn id="9303" idx="2"/>
              <a:endCxn id="9300" idx="1"/>
            </p:cNvCxnSpPr>
            <p:nvPr/>
          </p:nvCxnSpPr>
          <p:spPr bwMode="auto">
            <a:xfrm rot="16200000" flipH="1">
              <a:off x="3974" y="2952"/>
              <a:ext cx="72" cy="44"/>
            </a:xfrm>
            <a:prstGeom prst="bentConnector2">
              <a:avLst/>
            </a:prstGeom>
            <a:noFill/>
            <a:ln w="12700">
              <a:solidFill>
                <a:schemeClr val="tx1"/>
              </a:solidFill>
              <a:miter lim="800000"/>
              <a:headEnd/>
              <a:tailEnd/>
            </a:ln>
          </p:spPr>
        </p:cxnSp>
        <p:cxnSp>
          <p:nvCxnSpPr>
            <p:cNvPr id="9308" name="AutoShape 56"/>
            <p:cNvCxnSpPr>
              <a:cxnSpLocks noChangeShapeType="1"/>
              <a:stCxn id="9303" idx="2"/>
              <a:endCxn id="9301" idx="1"/>
            </p:cNvCxnSpPr>
            <p:nvPr/>
          </p:nvCxnSpPr>
          <p:spPr bwMode="auto">
            <a:xfrm rot="16200000" flipH="1">
              <a:off x="3916" y="3010"/>
              <a:ext cx="187" cy="44"/>
            </a:xfrm>
            <a:prstGeom prst="bentConnector2">
              <a:avLst/>
            </a:prstGeom>
            <a:noFill/>
            <a:ln w="12700">
              <a:solidFill>
                <a:schemeClr val="tx1"/>
              </a:solidFill>
              <a:miter lim="800000"/>
              <a:headEnd/>
              <a:tailEnd/>
            </a:ln>
          </p:spPr>
        </p:cxnSp>
        <p:cxnSp>
          <p:nvCxnSpPr>
            <p:cNvPr id="9309" name="AutoShape 57"/>
            <p:cNvCxnSpPr>
              <a:cxnSpLocks noChangeShapeType="1"/>
              <a:stCxn id="9302" idx="2"/>
              <a:endCxn id="9304" idx="1"/>
            </p:cNvCxnSpPr>
            <p:nvPr/>
          </p:nvCxnSpPr>
          <p:spPr bwMode="auto">
            <a:xfrm rot="16200000" flipH="1">
              <a:off x="3973" y="3298"/>
              <a:ext cx="73" cy="44"/>
            </a:xfrm>
            <a:prstGeom prst="bentConnector2">
              <a:avLst/>
            </a:prstGeom>
            <a:noFill/>
            <a:ln w="12700">
              <a:solidFill>
                <a:schemeClr val="tx1"/>
              </a:solidFill>
              <a:miter lim="800000"/>
              <a:headEnd/>
              <a:tailEnd/>
            </a:ln>
          </p:spPr>
        </p:cxnSp>
        <p:cxnSp>
          <p:nvCxnSpPr>
            <p:cNvPr id="9310" name="AutoShape 58"/>
            <p:cNvCxnSpPr>
              <a:cxnSpLocks noChangeShapeType="1"/>
              <a:stCxn id="9304" idx="2"/>
              <a:endCxn id="9305" idx="1"/>
            </p:cNvCxnSpPr>
            <p:nvPr/>
          </p:nvCxnSpPr>
          <p:spPr bwMode="auto">
            <a:xfrm rot="16200000" flipH="1">
              <a:off x="4090" y="3413"/>
              <a:ext cx="72" cy="43"/>
            </a:xfrm>
            <a:prstGeom prst="bentConnector2">
              <a:avLst/>
            </a:prstGeom>
            <a:noFill/>
            <a:ln w="12700">
              <a:solidFill>
                <a:schemeClr val="tx1"/>
              </a:solidFill>
              <a:miter lim="800000"/>
              <a:headEnd/>
              <a:tailEnd/>
            </a:ln>
          </p:spPr>
        </p:cxnSp>
        <p:sp>
          <p:nvSpPr>
            <p:cNvPr id="9311" name="Rectangle 59"/>
            <p:cNvSpPr>
              <a:spLocks noChangeArrowheads="1"/>
            </p:cNvSpPr>
            <p:nvPr/>
          </p:nvSpPr>
          <p:spPr bwMode="auto">
            <a:xfrm>
              <a:off x="4032" y="3542"/>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cxnSp>
          <p:nvCxnSpPr>
            <p:cNvPr id="9312" name="AutoShape 60"/>
            <p:cNvCxnSpPr>
              <a:cxnSpLocks noChangeShapeType="1"/>
              <a:stCxn id="9302" idx="2"/>
              <a:endCxn id="9311" idx="1"/>
            </p:cNvCxnSpPr>
            <p:nvPr/>
          </p:nvCxnSpPr>
          <p:spPr bwMode="auto">
            <a:xfrm rot="16200000" flipH="1">
              <a:off x="3858" y="3413"/>
              <a:ext cx="303" cy="44"/>
            </a:xfrm>
            <a:prstGeom prst="bentConnector2">
              <a:avLst/>
            </a:prstGeom>
            <a:noFill/>
            <a:ln w="12700">
              <a:solidFill>
                <a:schemeClr val="tx1"/>
              </a:solidFill>
              <a:miter lim="800000"/>
              <a:headEnd/>
              <a:tailEnd/>
            </a:ln>
          </p:spPr>
        </p:cxnSp>
      </p:grpSp>
      <p:grpSp>
        <p:nvGrpSpPr>
          <p:cNvPr id="11" name="Group 61"/>
          <p:cNvGrpSpPr>
            <a:grpSpLocks/>
          </p:cNvGrpSpPr>
          <p:nvPr/>
        </p:nvGrpSpPr>
        <p:grpSpPr bwMode="auto">
          <a:xfrm>
            <a:off x="4183063" y="5605463"/>
            <a:ext cx="3852862" cy="638175"/>
            <a:chOff x="2621" y="3485"/>
            <a:chExt cx="2419" cy="527"/>
          </a:xfrm>
        </p:grpSpPr>
        <p:sp>
          <p:nvSpPr>
            <p:cNvPr id="9298" name="Freeform 62"/>
            <p:cNvSpPr>
              <a:spLocks/>
            </p:cNvSpPr>
            <p:nvPr/>
          </p:nvSpPr>
          <p:spPr bwMode="auto">
            <a:xfrm>
              <a:off x="2621" y="3485"/>
              <a:ext cx="2419" cy="527"/>
            </a:xfrm>
            <a:custGeom>
              <a:avLst/>
              <a:gdLst>
                <a:gd name="T0" fmla="*/ 0 w 2333"/>
                <a:gd name="T1" fmla="*/ 0 h 527"/>
                <a:gd name="T2" fmla="*/ 1433 w 2333"/>
                <a:gd name="T3" fmla="*/ 489 h 527"/>
                <a:gd name="T4" fmla="*/ 2419 w 2333"/>
                <a:gd name="T5" fmla="*/ 230 h 527"/>
                <a:gd name="T6" fmla="*/ 0 60000 65536"/>
                <a:gd name="T7" fmla="*/ 0 60000 65536"/>
                <a:gd name="T8" fmla="*/ 0 60000 65536"/>
                <a:gd name="T9" fmla="*/ 0 w 2333"/>
                <a:gd name="T10" fmla="*/ 0 h 527"/>
                <a:gd name="T11" fmla="*/ 2333 w 2333"/>
                <a:gd name="T12" fmla="*/ 527 h 527"/>
              </a:gdLst>
              <a:ahLst/>
              <a:cxnLst>
                <a:cxn ang="T6">
                  <a:pos x="T0" y="T1"/>
                </a:cxn>
                <a:cxn ang="T7">
                  <a:pos x="T2" y="T3"/>
                </a:cxn>
                <a:cxn ang="T8">
                  <a:pos x="T4" y="T5"/>
                </a:cxn>
              </a:cxnLst>
              <a:rect l="T9" t="T10" r="T11" b="T12"/>
              <a:pathLst>
                <a:path w="2333" h="527">
                  <a:moveTo>
                    <a:pt x="0" y="0"/>
                  </a:moveTo>
                  <a:cubicBezTo>
                    <a:pt x="496" y="225"/>
                    <a:pt x="993" y="451"/>
                    <a:pt x="1382" y="489"/>
                  </a:cubicBezTo>
                  <a:cubicBezTo>
                    <a:pt x="1771" y="527"/>
                    <a:pt x="2179" y="268"/>
                    <a:pt x="2333" y="230"/>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sp>
          <p:nvSpPr>
            <p:cNvPr id="9299" name="Text Box 63"/>
            <p:cNvSpPr txBox="1">
              <a:spLocks noChangeArrowheads="1"/>
            </p:cNvSpPr>
            <p:nvPr/>
          </p:nvSpPr>
          <p:spPr bwMode="auto">
            <a:xfrm>
              <a:off x="3082" y="3745"/>
              <a:ext cx="398" cy="226"/>
            </a:xfrm>
            <a:prstGeom prst="rect">
              <a:avLst/>
            </a:prstGeom>
            <a:noFill/>
            <a:ln w="9525" algn="ctr">
              <a:noFill/>
              <a:miter lim="800000"/>
              <a:headEnd/>
              <a:tailEnd/>
            </a:ln>
          </p:spPr>
          <p:txBody>
            <a:bodyPr wrap="none">
              <a:spAutoFit/>
            </a:bodyPr>
            <a:lstStyle/>
            <a:p>
              <a:pPr eaLnBrk="0" hangingPunct="0"/>
              <a:r>
                <a:rPr lang="en-US" sz="1200" b="1">
                  <a:solidFill>
                    <a:schemeClr val="tx2"/>
                  </a:solidFill>
                  <a:latin typeface="Arial" pitchFamily="34" charset="0"/>
                </a:rPr>
                <a:t>E-Mail</a:t>
              </a:r>
            </a:p>
          </p:txBody>
        </p:sp>
      </p:grpSp>
      <p:grpSp>
        <p:nvGrpSpPr>
          <p:cNvPr id="12" name="Group 64"/>
          <p:cNvGrpSpPr>
            <a:grpSpLocks/>
          </p:cNvGrpSpPr>
          <p:nvPr/>
        </p:nvGrpSpPr>
        <p:grpSpPr bwMode="auto">
          <a:xfrm>
            <a:off x="7332663" y="4813300"/>
            <a:ext cx="298450" cy="914400"/>
            <a:chOff x="4622" y="2938"/>
            <a:chExt cx="188" cy="576"/>
          </a:xfrm>
        </p:grpSpPr>
        <p:sp>
          <p:nvSpPr>
            <p:cNvPr id="9296" name="Rectangle 65"/>
            <p:cNvSpPr>
              <a:spLocks noChangeArrowheads="1"/>
            </p:cNvSpPr>
            <p:nvPr/>
          </p:nvSpPr>
          <p:spPr bwMode="auto">
            <a:xfrm>
              <a:off x="4666" y="3427"/>
              <a:ext cx="144" cy="87"/>
            </a:xfrm>
            <a:prstGeom prst="rect">
              <a:avLst/>
            </a:prstGeom>
            <a:solidFill>
              <a:schemeClr val="hlink"/>
            </a:solidFill>
            <a:ln w="12700" algn="ctr">
              <a:solidFill>
                <a:schemeClr val="tx1"/>
              </a:solidFill>
              <a:miter lim="800000"/>
              <a:headEnd/>
              <a:tailEnd/>
            </a:ln>
          </p:spPr>
          <p:txBody>
            <a:bodyPr wrap="none" anchor="ctr"/>
            <a:lstStyle/>
            <a:p>
              <a:pPr eaLnBrk="0" hangingPunct="0"/>
              <a:endParaRPr lang="en-US"/>
            </a:p>
          </p:txBody>
        </p:sp>
        <p:cxnSp>
          <p:nvCxnSpPr>
            <p:cNvPr id="9297" name="AutoShape 66"/>
            <p:cNvCxnSpPr>
              <a:cxnSpLocks noChangeShapeType="1"/>
              <a:stCxn id="9315" idx="2"/>
              <a:endCxn id="9296" idx="1"/>
            </p:cNvCxnSpPr>
            <p:nvPr/>
          </p:nvCxnSpPr>
          <p:spPr bwMode="auto">
            <a:xfrm rot="16200000" flipH="1">
              <a:off x="4377" y="3183"/>
              <a:ext cx="533" cy="44"/>
            </a:xfrm>
            <a:prstGeom prst="bentConnector2">
              <a:avLst/>
            </a:prstGeom>
            <a:noFill/>
            <a:ln w="12700">
              <a:solidFill>
                <a:schemeClr val="tx1"/>
              </a:solidFill>
              <a:miter lim="800000"/>
              <a:headEnd/>
              <a:tailEnd/>
            </a:ln>
          </p:spPr>
        </p:cxnSp>
      </p:grpSp>
      <p:sp>
        <p:nvSpPr>
          <p:cNvPr id="70" name="Freeform 67"/>
          <p:cNvSpPr>
            <a:spLocks/>
          </p:cNvSpPr>
          <p:nvPr/>
        </p:nvSpPr>
        <p:spPr bwMode="auto">
          <a:xfrm>
            <a:off x="7478713" y="5738813"/>
            <a:ext cx="611187" cy="166687"/>
          </a:xfrm>
          <a:custGeom>
            <a:avLst/>
            <a:gdLst>
              <a:gd name="T0" fmla="*/ 611187 w 259"/>
              <a:gd name="T1" fmla="*/ 76729 h 126"/>
              <a:gd name="T2" fmla="*/ 202942 w 259"/>
              <a:gd name="T3" fmla="*/ 153458 h 126"/>
              <a:gd name="T4" fmla="*/ 0 w 259"/>
              <a:gd name="T5" fmla="*/ 0 h 126"/>
              <a:gd name="T6" fmla="*/ 0 60000 65536"/>
              <a:gd name="T7" fmla="*/ 0 60000 65536"/>
              <a:gd name="T8" fmla="*/ 0 60000 65536"/>
              <a:gd name="T9" fmla="*/ 0 w 259"/>
              <a:gd name="T10" fmla="*/ 0 h 126"/>
              <a:gd name="T11" fmla="*/ 259 w 259"/>
              <a:gd name="T12" fmla="*/ 126 h 126"/>
            </a:gdLst>
            <a:ahLst/>
            <a:cxnLst>
              <a:cxn ang="T6">
                <a:pos x="T0" y="T1"/>
              </a:cxn>
              <a:cxn ang="T7">
                <a:pos x="T2" y="T3"/>
              </a:cxn>
              <a:cxn ang="T8">
                <a:pos x="T4" y="T5"/>
              </a:cxn>
            </a:cxnLst>
            <a:rect l="T9" t="T10" r="T11" b="T12"/>
            <a:pathLst>
              <a:path w="259" h="126">
                <a:moveTo>
                  <a:pt x="259" y="58"/>
                </a:moveTo>
                <a:cubicBezTo>
                  <a:pt x="194" y="92"/>
                  <a:pt x="129" y="126"/>
                  <a:pt x="86" y="116"/>
                </a:cubicBezTo>
                <a:cubicBezTo>
                  <a:pt x="43" y="106"/>
                  <a:pt x="14" y="14"/>
                  <a:pt x="0" y="0"/>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grpSp>
        <p:nvGrpSpPr>
          <p:cNvPr id="13" name="Group 68"/>
          <p:cNvGrpSpPr>
            <a:grpSpLocks/>
          </p:cNvGrpSpPr>
          <p:nvPr/>
        </p:nvGrpSpPr>
        <p:grpSpPr bwMode="auto">
          <a:xfrm>
            <a:off x="5513388" y="2273300"/>
            <a:ext cx="298450" cy="914400"/>
            <a:chOff x="4622" y="2938"/>
            <a:chExt cx="188" cy="576"/>
          </a:xfrm>
        </p:grpSpPr>
        <p:sp>
          <p:nvSpPr>
            <p:cNvPr id="9294" name="Rectangle 69"/>
            <p:cNvSpPr>
              <a:spLocks noChangeArrowheads="1"/>
            </p:cNvSpPr>
            <p:nvPr/>
          </p:nvSpPr>
          <p:spPr bwMode="auto">
            <a:xfrm>
              <a:off x="4666" y="3427"/>
              <a:ext cx="144" cy="87"/>
            </a:xfrm>
            <a:prstGeom prst="rect">
              <a:avLst/>
            </a:prstGeom>
            <a:solidFill>
              <a:schemeClr val="hlink"/>
            </a:solidFill>
            <a:ln w="12700" algn="ctr">
              <a:solidFill>
                <a:schemeClr val="tx1"/>
              </a:solidFill>
              <a:miter lim="800000"/>
              <a:headEnd/>
              <a:tailEnd/>
            </a:ln>
          </p:spPr>
          <p:txBody>
            <a:bodyPr wrap="none" anchor="ctr"/>
            <a:lstStyle/>
            <a:p>
              <a:pPr eaLnBrk="0" hangingPunct="0"/>
              <a:endParaRPr lang="en-US"/>
            </a:p>
          </p:txBody>
        </p:sp>
        <p:cxnSp>
          <p:nvCxnSpPr>
            <p:cNvPr id="9295" name="AutoShape 70"/>
            <p:cNvCxnSpPr>
              <a:cxnSpLocks noChangeShapeType="1"/>
              <a:endCxn id="9294" idx="1"/>
            </p:cNvCxnSpPr>
            <p:nvPr/>
          </p:nvCxnSpPr>
          <p:spPr bwMode="auto">
            <a:xfrm rot="16200000" flipH="1">
              <a:off x="4377" y="3183"/>
              <a:ext cx="533" cy="44"/>
            </a:xfrm>
            <a:prstGeom prst="bentConnector2">
              <a:avLst/>
            </a:prstGeom>
            <a:noFill/>
            <a:ln w="12700">
              <a:solidFill>
                <a:schemeClr val="tx1"/>
              </a:solidFill>
              <a:miter lim="800000"/>
              <a:headEnd/>
              <a:tailEnd/>
            </a:ln>
          </p:spPr>
        </p:cxnSp>
      </p:grpSp>
      <p:sp>
        <p:nvSpPr>
          <p:cNvPr id="74" name="Freeform 71"/>
          <p:cNvSpPr>
            <a:spLocks/>
          </p:cNvSpPr>
          <p:nvPr/>
        </p:nvSpPr>
        <p:spPr bwMode="auto">
          <a:xfrm rot="184784">
            <a:off x="5519738" y="3284538"/>
            <a:ext cx="1030287" cy="2716212"/>
          </a:xfrm>
          <a:custGeom>
            <a:avLst/>
            <a:gdLst>
              <a:gd name="T0" fmla="*/ 1030287 w 749"/>
              <a:gd name="T1" fmla="*/ 0 h 1728"/>
              <a:gd name="T2" fmla="*/ 39891 w 749"/>
              <a:gd name="T3" fmla="*/ 1538872 h 1728"/>
              <a:gd name="T4" fmla="*/ 792317 w 749"/>
              <a:gd name="T5" fmla="*/ 2716212 h 1728"/>
              <a:gd name="T6" fmla="*/ 0 60000 65536"/>
              <a:gd name="T7" fmla="*/ 0 60000 65536"/>
              <a:gd name="T8" fmla="*/ 0 60000 65536"/>
              <a:gd name="T9" fmla="*/ 0 w 749"/>
              <a:gd name="T10" fmla="*/ 0 h 1728"/>
              <a:gd name="T11" fmla="*/ 749 w 749"/>
              <a:gd name="T12" fmla="*/ 1728 h 1728"/>
            </a:gdLst>
            <a:ahLst/>
            <a:cxnLst>
              <a:cxn ang="T6">
                <a:pos x="T0" y="T1"/>
              </a:cxn>
              <a:cxn ang="T7">
                <a:pos x="T2" y="T3"/>
              </a:cxn>
              <a:cxn ang="T8">
                <a:pos x="T4" y="T5"/>
              </a:cxn>
            </a:cxnLst>
            <a:rect l="T9" t="T10" r="T11" b="T12"/>
            <a:pathLst>
              <a:path w="749" h="1728">
                <a:moveTo>
                  <a:pt x="749" y="0"/>
                </a:moveTo>
                <a:cubicBezTo>
                  <a:pt x="403" y="345"/>
                  <a:pt x="58" y="691"/>
                  <a:pt x="29" y="979"/>
                </a:cubicBezTo>
                <a:cubicBezTo>
                  <a:pt x="0" y="1267"/>
                  <a:pt x="288" y="1497"/>
                  <a:pt x="576" y="1728"/>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sp>
        <p:nvSpPr>
          <p:cNvPr id="75" name="Freeform 72"/>
          <p:cNvSpPr>
            <a:spLocks/>
          </p:cNvSpPr>
          <p:nvPr/>
        </p:nvSpPr>
        <p:spPr bwMode="auto">
          <a:xfrm>
            <a:off x="7040563" y="3054350"/>
            <a:ext cx="503237" cy="228600"/>
          </a:xfrm>
          <a:custGeom>
            <a:avLst/>
            <a:gdLst>
              <a:gd name="T0" fmla="*/ 503237 w 317"/>
              <a:gd name="T1" fmla="*/ 228600 h 144"/>
              <a:gd name="T2" fmla="*/ 182562 w 317"/>
              <a:gd name="T3" fmla="*/ 44450 h 144"/>
              <a:gd name="T4" fmla="*/ 0 w 317"/>
              <a:gd name="T5" fmla="*/ 0 h 144"/>
              <a:gd name="T6" fmla="*/ 0 60000 65536"/>
              <a:gd name="T7" fmla="*/ 0 60000 65536"/>
              <a:gd name="T8" fmla="*/ 0 60000 65536"/>
              <a:gd name="T9" fmla="*/ 0 w 317"/>
              <a:gd name="T10" fmla="*/ 0 h 144"/>
              <a:gd name="T11" fmla="*/ 317 w 317"/>
              <a:gd name="T12" fmla="*/ 144 h 144"/>
            </a:gdLst>
            <a:ahLst/>
            <a:cxnLst>
              <a:cxn ang="T6">
                <a:pos x="T0" y="T1"/>
              </a:cxn>
              <a:cxn ang="T7">
                <a:pos x="T2" y="T3"/>
              </a:cxn>
              <a:cxn ang="T8">
                <a:pos x="T4" y="T5"/>
              </a:cxn>
            </a:cxnLst>
            <a:rect l="T9" t="T10" r="T11" b="T12"/>
            <a:pathLst>
              <a:path w="317" h="144">
                <a:moveTo>
                  <a:pt x="317" y="144"/>
                </a:moveTo>
                <a:cubicBezTo>
                  <a:pt x="242" y="98"/>
                  <a:pt x="168" y="52"/>
                  <a:pt x="115" y="28"/>
                </a:cubicBezTo>
                <a:cubicBezTo>
                  <a:pt x="62" y="4"/>
                  <a:pt x="14" y="5"/>
                  <a:pt x="0" y="0"/>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sp>
        <p:nvSpPr>
          <p:cNvPr id="76" name="Freeform 73"/>
          <p:cNvSpPr>
            <a:spLocks/>
          </p:cNvSpPr>
          <p:nvPr/>
        </p:nvSpPr>
        <p:spPr bwMode="auto">
          <a:xfrm rot="-157281">
            <a:off x="4205288" y="3875088"/>
            <a:ext cx="3181350" cy="1317625"/>
          </a:xfrm>
          <a:custGeom>
            <a:avLst/>
            <a:gdLst>
              <a:gd name="T0" fmla="*/ 0 w 2102"/>
              <a:gd name="T1" fmla="*/ 1317625 h 1065"/>
              <a:gd name="T2" fmla="*/ 2309581 w 2102"/>
              <a:gd name="T3" fmla="*/ 640873 h 1065"/>
              <a:gd name="T4" fmla="*/ 3181350 w 2102"/>
              <a:gd name="T5" fmla="*/ 0 h 1065"/>
              <a:gd name="T6" fmla="*/ 0 60000 65536"/>
              <a:gd name="T7" fmla="*/ 0 60000 65536"/>
              <a:gd name="T8" fmla="*/ 0 60000 65536"/>
              <a:gd name="T9" fmla="*/ 0 w 2102"/>
              <a:gd name="T10" fmla="*/ 0 h 1065"/>
              <a:gd name="T11" fmla="*/ 2102 w 2102"/>
              <a:gd name="T12" fmla="*/ 1065 h 1065"/>
            </a:gdLst>
            <a:ahLst/>
            <a:cxnLst>
              <a:cxn ang="T6">
                <a:pos x="T0" y="T1"/>
              </a:cxn>
              <a:cxn ang="T7">
                <a:pos x="T2" y="T3"/>
              </a:cxn>
              <a:cxn ang="T8">
                <a:pos x="T4" y="T5"/>
              </a:cxn>
            </a:cxnLst>
            <a:rect l="T9" t="T10" r="T11" b="T12"/>
            <a:pathLst>
              <a:path w="2102" h="1065">
                <a:moveTo>
                  <a:pt x="0" y="1065"/>
                </a:moveTo>
                <a:cubicBezTo>
                  <a:pt x="588" y="880"/>
                  <a:pt x="1176" y="696"/>
                  <a:pt x="1526" y="518"/>
                </a:cubicBezTo>
                <a:cubicBezTo>
                  <a:pt x="1876" y="340"/>
                  <a:pt x="2006" y="91"/>
                  <a:pt x="2102" y="0"/>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sp>
        <p:nvSpPr>
          <p:cNvPr id="77" name="Freeform 74"/>
          <p:cNvSpPr>
            <a:spLocks/>
          </p:cNvSpPr>
          <p:nvPr/>
        </p:nvSpPr>
        <p:spPr bwMode="auto">
          <a:xfrm>
            <a:off x="4378325" y="3760788"/>
            <a:ext cx="2940050" cy="1403350"/>
          </a:xfrm>
          <a:custGeom>
            <a:avLst/>
            <a:gdLst>
              <a:gd name="T0" fmla="*/ 2940050 w 2102"/>
              <a:gd name="T1" fmla="*/ 0 h 1037"/>
              <a:gd name="T2" fmla="*/ 1611293 w 2102"/>
              <a:gd name="T3" fmla="*/ 311254 h 1037"/>
              <a:gd name="T4" fmla="*/ 0 w 2102"/>
              <a:gd name="T5" fmla="*/ 1403350 h 1037"/>
              <a:gd name="T6" fmla="*/ 0 60000 65536"/>
              <a:gd name="T7" fmla="*/ 0 60000 65536"/>
              <a:gd name="T8" fmla="*/ 0 60000 65536"/>
              <a:gd name="T9" fmla="*/ 0 w 2102"/>
              <a:gd name="T10" fmla="*/ 0 h 1037"/>
              <a:gd name="T11" fmla="*/ 2102 w 2102"/>
              <a:gd name="T12" fmla="*/ 1037 h 1037"/>
            </a:gdLst>
            <a:ahLst/>
            <a:cxnLst>
              <a:cxn ang="T6">
                <a:pos x="T0" y="T1"/>
              </a:cxn>
              <a:cxn ang="T7">
                <a:pos x="T2" y="T3"/>
              </a:cxn>
              <a:cxn ang="T8">
                <a:pos x="T4" y="T5"/>
              </a:cxn>
            </a:cxnLst>
            <a:rect l="T9" t="T10" r="T11" b="T12"/>
            <a:pathLst>
              <a:path w="2102" h="1037">
                <a:moveTo>
                  <a:pt x="2102" y="0"/>
                </a:moveTo>
                <a:cubicBezTo>
                  <a:pt x="1802" y="28"/>
                  <a:pt x="1502" y="57"/>
                  <a:pt x="1152" y="230"/>
                </a:cubicBezTo>
                <a:cubicBezTo>
                  <a:pt x="802" y="403"/>
                  <a:pt x="192" y="912"/>
                  <a:pt x="0" y="1037"/>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sp>
        <p:nvSpPr>
          <p:cNvPr id="78" name="Text Box 75"/>
          <p:cNvSpPr txBox="1">
            <a:spLocks noChangeArrowheads="1"/>
          </p:cNvSpPr>
          <p:nvPr/>
        </p:nvSpPr>
        <p:spPr bwMode="auto">
          <a:xfrm>
            <a:off x="4392613" y="5086350"/>
            <a:ext cx="1096962" cy="457200"/>
          </a:xfrm>
          <a:prstGeom prst="rect">
            <a:avLst/>
          </a:prstGeom>
          <a:noFill/>
          <a:ln w="9525" algn="ctr">
            <a:noFill/>
            <a:miter lim="800000"/>
            <a:headEnd/>
            <a:tailEnd/>
          </a:ln>
        </p:spPr>
        <p:txBody>
          <a:bodyPr wrap="none">
            <a:spAutoFit/>
          </a:bodyPr>
          <a:lstStyle/>
          <a:p>
            <a:pPr eaLnBrk="0" hangingPunct="0"/>
            <a:r>
              <a:rPr lang="en-US" sz="1200" b="1">
                <a:solidFill>
                  <a:schemeClr val="tx2"/>
                </a:solidFill>
                <a:latin typeface="Arial" pitchFamily="34" charset="0"/>
              </a:rPr>
              <a:t>Review</a:t>
            </a:r>
          </a:p>
          <a:p>
            <a:pPr eaLnBrk="0" hangingPunct="0"/>
            <a:r>
              <a:rPr lang="en-US" sz="1200" b="1">
                <a:solidFill>
                  <a:schemeClr val="tx2"/>
                </a:solidFill>
                <a:latin typeface="Arial" pitchFamily="34" charset="0"/>
              </a:rPr>
              <a:t>Spreadsheet</a:t>
            </a:r>
          </a:p>
        </p:txBody>
      </p:sp>
      <p:sp>
        <p:nvSpPr>
          <p:cNvPr id="79" name="Freeform 76"/>
          <p:cNvSpPr>
            <a:spLocks/>
          </p:cNvSpPr>
          <p:nvPr/>
        </p:nvSpPr>
        <p:spPr bwMode="auto">
          <a:xfrm>
            <a:off x="8470900" y="2824163"/>
            <a:ext cx="511175" cy="2479675"/>
          </a:xfrm>
          <a:custGeom>
            <a:avLst/>
            <a:gdLst>
              <a:gd name="T0" fmla="*/ 46037 w 322"/>
              <a:gd name="T1" fmla="*/ 2479675 h 1584"/>
              <a:gd name="T2" fmla="*/ 503238 w 322"/>
              <a:gd name="T3" fmla="*/ 1081727 h 1584"/>
              <a:gd name="T4" fmla="*/ 0 w 322"/>
              <a:gd name="T5" fmla="*/ 0 h 1584"/>
              <a:gd name="T6" fmla="*/ 0 60000 65536"/>
              <a:gd name="T7" fmla="*/ 0 60000 65536"/>
              <a:gd name="T8" fmla="*/ 0 60000 65536"/>
              <a:gd name="T9" fmla="*/ 0 w 322"/>
              <a:gd name="T10" fmla="*/ 0 h 1584"/>
              <a:gd name="T11" fmla="*/ 322 w 322"/>
              <a:gd name="T12" fmla="*/ 1584 h 1584"/>
            </a:gdLst>
            <a:ahLst/>
            <a:cxnLst>
              <a:cxn ang="T6">
                <a:pos x="T0" y="T1"/>
              </a:cxn>
              <a:cxn ang="T7">
                <a:pos x="T2" y="T3"/>
              </a:cxn>
              <a:cxn ang="T8">
                <a:pos x="T4" y="T5"/>
              </a:cxn>
            </a:cxnLst>
            <a:rect l="T9" t="T10" r="T11" b="T12"/>
            <a:pathLst>
              <a:path w="322" h="1584">
                <a:moveTo>
                  <a:pt x="29" y="1584"/>
                </a:moveTo>
                <a:cubicBezTo>
                  <a:pt x="175" y="1269"/>
                  <a:pt x="322" y="955"/>
                  <a:pt x="317" y="691"/>
                </a:cubicBezTo>
                <a:cubicBezTo>
                  <a:pt x="312" y="427"/>
                  <a:pt x="156" y="213"/>
                  <a:pt x="0" y="0"/>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sp>
        <p:nvSpPr>
          <p:cNvPr id="80" name="Freeform 77"/>
          <p:cNvSpPr>
            <a:spLocks/>
          </p:cNvSpPr>
          <p:nvPr/>
        </p:nvSpPr>
        <p:spPr bwMode="auto">
          <a:xfrm>
            <a:off x="4514850" y="1528763"/>
            <a:ext cx="2254250" cy="1522412"/>
          </a:xfrm>
          <a:custGeom>
            <a:avLst/>
            <a:gdLst>
              <a:gd name="T0" fmla="*/ 2192712 w 1392"/>
              <a:gd name="T1" fmla="*/ 1330034 h 1100"/>
              <a:gd name="T2" fmla="*/ 2098785 w 1392"/>
              <a:gd name="T3" fmla="*/ 1330034 h 1100"/>
              <a:gd name="T4" fmla="*/ 1259918 w 1392"/>
              <a:gd name="T5" fmla="*/ 173001 h 1100"/>
              <a:gd name="T6" fmla="*/ 0 w 1392"/>
              <a:gd name="T7" fmla="*/ 293410 h 1100"/>
              <a:gd name="T8" fmla="*/ 0 60000 65536"/>
              <a:gd name="T9" fmla="*/ 0 60000 65536"/>
              <a:gd name="T10" fmla="*/ 0 60000 65536"/>
              <a:gd name="T11" fmla="*/ 0 60000 65536"/>
              <a:gd name="T12" fmla="*/ 0 w 1392"/>
              <a:gd name="T13" fmla="*/ 0 h 1100"/>
              <a:gd name="T14" fmla="*/ 1392 w 1392"/>
              <a:gd name="T15" fmla="*/ 1100 h 1100"/>
            </a:gdLst>
            <a:ahLst/>
            <a:cxnLst>
              <a:cxn ang="T8">
                <a:pos x="T0" y="T1"/>
              </a:cxn>
              <a:cxn ang="T9">
                <a:pos x="T2" y="T3"/>
              </a:cxn>
              <a:cxn ang="T10">
                <a:pos x="T4" y="T5"/>
              </a:cxn>
              <a:cxn ang="T11">
                <a:pos x="T6" y="T7"/>
              </a:cxn>
            </a:cxnLst>
            <a:rect l="T12" t="T13" r="T14" b="T15"/>
            <a:pathLst>
              <a:path w="1392" h="1100">
                <a:moveTo>
                  <a:pt x="1354" y="961"/>
                </a:moveTo>
                <a:cubicBezTo>
                  <a:pt x="1373" y="1030"/>
                  <a:pt x="1392" y="1100"/>
                  <a:pt x="1296" y="961"/>
                </a:cubicBezTo>
                <a:cubicBezTo>
                  <a:pt x="1200" y="822"/>
                  <a:pt x="994" y="250"/>
                  <a:pt x="778" y="125"/>
                </a:cubicBezTo>
                <a:cubicBezTo>
                  <a:pt x="562" y="0"/>
                  <a:pt x="281" y="106"/>
                  <a:pt x="0" y="212"/>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sp>
        <p:nvSpPr>
          <p:cNvPr id="81" name="Freeform 79"/>
          <p:cNvSpPr>
            <a:spLocks/>
          </p:cNvSpPr>
          <p:nvPr/>
        </p:nvSpPr>
        <p:spPr bwMode="auto">
          <a:xfrm>
            <a:off x="4503738" y="1835150"/>
            <a:ext cx="995362" cy="1268413"/>
          </a:xfrm>
          <a:custGeom>
            <a:avLst/>
            <a:gdLst>
              <a:gd name="T0" fmla="*/ 0 w 605"/>
              <a:gd name="T1" fmla="*/ 0 h 835"/>
              <a:gd name="T2" fmla="*/ 236913 w 605"/>
              <a:gd name="T3" fmla="*/ 963083 h 835"/>
              <a:gd name="T4" fmla="*/ 995362 w 605"/>
              <a:gd name="T5" fmla="*/ 1268413 h 835"/>
              <a:gd name="T6" fmla="*/ 0 60000 65536"/>
              <a:gd name="T7" fmla="*/ 0 60000 65536"/>
              <a:gd name="T8" fmla="*/ 0 60000 65536"/>
              <a:gd name="T9" fmla="*/ 0 w 605"/>
              <a:gd name="T10" fmla="*/ 0 h 835"/>
              <a:gd name="T11" fmla="*/ 605 w 605"/>
              <a:gd name="T12" fmla="*/ 835 h 835"/>
            </a:gdLst>
            <a:ahLst/>
            <a:cxnLst>
              <a:cxn ang="T6">
                <a:pos x="T0" y="T1"/>
              </a:cxn>
              <a:cxn ang="T7">
                <a:pos x="T2" y="T3"/>
              </a:cxn>
              <a:cxn ang="T8">
                <a:pos x="T4" y="T5"/>
              </a:cxn>
            </a:cxnLst>
            <a:rect l="T9" t="T10" r="T11" b="T12"/>
            <a:pathLst>
              <a:path w="605" h="835">
                <a:moveTo>
                  <a:pt x="0" y="0"/>
                </a:moveTo>
                <a:cubicBezTo>
                  <a:pt x="21" y="247"/>
                  <a:pt x="43" y="495"/>
                  <a:pt x="144" y="634"/>
                </a:cubicBezTo>
                <a:cubicBezTo>
                  <a:pt x="245" y="773"/>
                  <a:pt x="523" y="802"/>
                  <a:pt x="605" y="835"/>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grpSp>
        <p:nvGrpSpPr>
          <p:cNvPr id="14" name="Group 80"/>
          <p:cNvGrpSpPr>
            <a:grpSpLocks/>
          </p:cNvGrpSpPr>
          <p:nvPr/>
        </p:nvGrpSpPr>
        <p:grpSpPr bwMode="auto">
          <a:xfrm>
            <a:off x="5400675" y="2136775"/>
            <a:ext cx="412750" cy="869950"/>
            <a:chOff x="4002" y="3341"/>
            <a:chExt cx="260" cy="548"/>
          </a:xfrm>
        </p:grpSpPr>
        <p:sp>
          <p:nvSpPr>
            <p:cNvPr id="9285" name="Rectangle 81"/>
            <p:cNvSpPr>
              <a:spLocks noChangeArrowheads="1"/>
            </p:cNvSpPr>
            <p:nvPr/>
          </p:nvSpPr>
          <p:spPr bwMode="auto">
            <a:xfrm>
              <a:off x="4118" y="3456"/>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286" name="Rectangle 82"/>
            <p:cNvSpPr>
              <a:spLocks noChangeArrowheads="1"/>
            </p:cNvSpPr>
            <p:nvPr/>
          </p:nvSpPr>
          <p:spPr bwMode="auto">
            <a:xfrm>
              <a:off x="4002" y="3571"/>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287" name="Rectangle 83"/>
            <p:cNvSpPr>
              <a:spLocks noChangeArrowheads="1"/>
            </p:cNvSpPr>
            <p:nvPr/>
          </p:nvSpPr>
          <p:spPr bwMode="auto">
            <a:xfrm>
              <a:off x="4002" y="3341"/>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288" name="Rectangle 84"/>
            <p:cNvSpPr>
              <a:spLocks noChangeArrowheads="1"/>
            </p:cNvSpPr>
            <p:nvPr/>
          </p:nvSpPr>
          <p:spPr bwMode="auto">
            <a:xfrm>
              <a:off x="4118" y="3687"/>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sp>
          <p:nvSpPr>
            <p:cNvPr id="9289" name="Rectangle 85"/>
            <p:cNvSpPr>
              <a:spLocks noChangeArrowheads="1"/>
            </p:cNvSpPr>
            <p:nvPr/>
          </p:nvSpPr>
          <p:spPr bwMode="auto">
            <a:xfrm>
              <a:off x="4118" y="3802"/>
              <a:ext cx="144" cy="87"/>
            </a:xfrm>
            <a:prstGeom prst="rect">
              <a:avLst/>
            </a:prstGeom>
            <a:solidFill>
              <a:schemeClr val="folHlink"/>
            </a:solidFill>
            <a:ln w="12700" algn="ctr">
              <a:solidFill>
                <a:schemeClr val="tx1"/>
              </a:solidFill>
              <a:miter lim="800000"/>
              <a:headEnd/>
              <a:tailEnd/>
            </a:ln>
          </p:spPr>
          <p:txBody>
            <a:bodyPr wrap="none" anchor="ctr"/>
            <a:lstStyle/>
            <a:p>
              <a:pPr eaLnBrk="0" hangingPunct="0"/>
              <a:endParaRPr lang="en-US"/>
            </a:p>
          </p:txBody>
        </p:sp>
        <p:cxnSp>
          <p:nvCxnSpPr>
            <p:cNvPr id="9290" name="AutoShape 86"/>
            <p:cNvCxnSpPr>
              <a:cxnSpLocks noChangeShapeType="1"/>
              <a:stCxn id="9287" idx="2"/>
              <a:endCxn id="9286" idx="0"/>
            </p:cNvCxnSpPr>
            <p:nvPr/>
          </p:nvCxnSpPr>
          <p:spPr bwMode="auto">
            <a:xfrm>
              <a:off x="4074" y="3428"/>
              <a:ext cx="0" cy="143"/>
            </a:xfrm>
            <a:prstGeom prst="straightConnector1">
              <a:avLst/>
            </a:prstGeom>
            <a:noFill/>
            <a:ln w="12700">
              <a:solidFill>
                <a:schemeClr val="tx1"/>
              </a:solidFill>
              <a:round/>
              <a:headEnd/>
              <a:tailEnd/>
            </a:ln>
          </p:spPr>
        </p:cxnSp>
        <p:cxnSp>
          <p:nvCxnSpPr>
            <p:cNvPr id="9291" name="AutoShape 87"/>
            <p:cNvCxnSpPr>
              <a:cxnSpLocks noChangeShapeType="1"/>
              <a:stCxn id="9287" idx="2"/>
              <a:endCxn id="9285" idx="1"/>
            </p:cNvCxnSpPr>
            <p:nvPr/>
          </p:nvCxnSpPr>
          <p:spPr bwMode="auto">
            <a:xfrm rot="16200000" flipH="1">
              <a:off x="4060" y="3442"/>
              <a:ext cx="72" cy="44"/>
            </a:xfrm>
            <a:prstGeom prst="bentConnector2">
              <a:avLst/>
            </a:prstGeom>
            <a:noFill/>
            <a:ln w="12700">
              <a:solidFill>
                <a:schemeClr val="tx1"/>
              </a:solidFill>
              <a:miter lim="800000"/>
              <a:headEnd/>
              <a:tailEnd/>
            </a:ln>
          </p:spPr>
        </p:cxnSp>
        <p:cxnSp>
          <p:nvCxnSpPr>
            <p:cNvPr id="9292" name="AutoShape 88"/>
            <p:cNvCxnSpPr>
              <a:cxnSpLocks noChangeShapeType="1"/>
              <a:stCxn id="9286" idx="2"/>
              <a:endCxn id="9288" idx="1"/>
            </p:cNvCxnSpPr>
            <p:nvPr/>
          </p:nvCxnSpPr>
          <p:spPr bwMode="auto">
            <a:xfrm rot="16200000" flipH="1">
              <a:off x="4059" y="3673"/>
              <a:ext cx="73" cy="44"/>
            </a:xfrm>
            <a:prstGeom prst="bentConnector2">
              <a:avLst/>
            </a:prstGeom>
            <a:noFill/>
            <a:ln w="12700">
              <a:solidFill>
                <a:schemeClr val="tx1"/>
              </a:solidFill>
              <a:miter lim="800000"/>
              <a:headEnd/>
              <a:tailEnd/>
            </a:ln>
          </p:spPr>
        </p:cxnSp>
        <p:cxnSp>
          <p:nvCxnSpPr>
            <p:cNvPr id="9293" name="AutoShape 89"/>
            <p:cNvCxnSpPr>
              <a:cxnSpLocks noChangeShapeType="1"/>
              <a:stCxn id="9286" idx="2"/>
              <a:endCxn id="9289" idx="1"/>
            </p:cNvCxnSpPr>
            <p:nvPr/>
          </p:nvCxnSpPr>
          <p:spPr bwMode="auto">
            <a:xfrm rot="16200000" flipH="1">
              <a:off x="4002" y="3730"/>
              <a:ext cx="188" cy="44"/>
            </a:xfrm>
            <a:prstGeom prst="bentConnector2">
              <a:avLst/>
            </a:prstGeom>
            <a:noFill/>
            <a:ln w="12700">
              <a:solidFill>
                <a:schemeClr val="tx1"/>
              </a:solidFill>
              <a:miter lim="800000"/>
              <a:headEnd/>
              <a:tailEnd/>
            </a:ln>
          </p:spPr>
        </p:cxnSp>
      </p:grpSp>
      <p:sp>
        <p:nvSpPr>
          <p:cNvPr id="9241" name="AutoShape 90"/>
          <p:cNvSpPr>
            <a:spLocks noChangeArrowheads="1"/>
          </p:cNvSpPr>
          <p:nvPr/>
        </p:nvSpPr>
        <p:spPr bwMode="auto">
          <a:xfrm>
            <a:off x="7858125" y="2857500"/>
            <a:ext cx="584200" cy="1035050"/>
          </a:xfrm>
          <a:prstGeom prst="upArrow">
            <a:avLst>
              <a:gd name="adj1" fmla="val 64981"/>
              <a:gd name="adj2" fmla="val 52012"/>
            </a:avLst>
          </a:prstGeom>
          <a:solidFill>
            <a:schemeClr val="bg2"/>
          </a:solidFill>
          <a:ln w="25400" algn="ctr">
            <a:solidFill>
              <a:schemeClr val="tx2"/>
            </a:solidFill>
            <a:miter lim="800000"/>
            <a:headEnd/>
            <a:tailEnd/>
          </a:ln>
        </p:spPr>
        <p:txBody>
          <a:bodyPr wrap="none" anchor="ctr"/>
          <a:lstStyle/>
          <a:p>
            <a:pPr eaLnBrk="0" hangingPunct="0">
              <a:spcBef>
                <a:spcPct val="50000"/>
              </a:spcBef>
            </a:pPr>
            <a:r>
              <a:rPr lang="en-US" sz="1200" b="1">
                <a:latin typeface="Arial" pitchFamily="34" charset="0"/>
              </a:rPr>
              <a:t>ETL</a:t>
            </a:r>
            <a:br>
              <a:rPr lang="en-US" sz="1200" b="1">
                <a:latin typeface="Arial" pitchFamily="34" charset="0"/>
              </a:rPr>
            </a:br>
            <a:r>
              <a:rPr lang="en-US" sz="1200" b="1">
                <a:latin typeface="Arial" pitchFamily="34" charset="0"/>
              </a:rPr>
              <a:t>EAI</a:t>
            </a:r>
          </a:p>
        </p:txBody>
      </p:sp>
      <p:sp>
        <p:nvSpPr>
          <p:cNvPr id="93" name="Freeform 91"/>
          <p:cNvSpPr>
            <a:spLocks/>
          </p:cNvSpPr>
          <p:nvPr/>
        </p:nvSpPr>
        <p:spPr bwMode="auto">
          <a:xfrm>
            <a:off x="8358188" y="3429000"/>
            <a:ext cx="592137" cy="1889125"/>
          </a:xfrm>
          <a:custGeom>
            <a:avLst/>
            <a:gdLst>
              <a:gd name="T0" fmla="*/ 273922 w 508"/>
              <a:gd name="T1" fmla="*/ 1889125 h 1222"/>
              <a:gd name="T2" fmla="*/ 546678 w 508"/>
              <a:gd name="T3" fmla="*/ 457595 h 1222"/>
              <a:gd name="T4" fmla="*/ 0 w 508"/>
              <a:gd name="T5" fmla="*/ 0 h 1222"/>
              <a:gd name="T6" fmla="*/ 0 60000 65536"/>
              <a:gd name="T7" fmla="*/ 0 60000 65536"/>
              <a:gd name="T8" fmla="*/ 0 60000 65536"/>
              <a:gd name="T9" fmla="*/ 0 w 508"/>
              <a:gd name="T10" fmla="*/ 0 h 1222"/>
              <a:gd name="T11" fmla="*/ 508 w 508"/>
              <a:gd name="T12" fmla="*/ 1222 h 1222"/>
            </a:gdLst>
            <a:ahLst/>
            <a:cxnLst>
              <a:cxn ang="T6">
                <a:pos x="T0" y="T1"/>
              </a:cxn>
              <a:cxn ang="T7">
                <a:pos x="T2" y="T3"/>
              </a:cxn>
              <a:cxn ang="T8">
                <a:pos x="T4" y="T5"/>
              </a:cxn>
            </a:cxnLst>
            <a:rect l="T9" t="T10" r="T11" b="T12"/>
            <a:pathLst>
              <a:path w="508" h="1222">
                <a:moveTo>
                  <a:pt x="235" y="1222"/>
                </a:moveTo>
                <a:cubicBezTo>
                  <a:pt x="274" y="1068"/>
                  <a:pt x="508" y="500"/>
                  <a:pt x="469" y="296"/>
                </a:cubicBezTo>
                <a:cubicBezTo>
                  <a:pt x="430" y="92"/>
                  <a:pt x="98" y="62"/>
                  <a:pt x="0" y="0"/>
                </a:cubicBezTo>
              </a:path>
            </a:pathLst>
          </a:custGeom>
          <a:noFill/>
          <a:ln w="19050" cap="rnd">
            <a:solidFill>
              <a:schemeClr val="tx1"/>
            </a:solidFill>
            <a:prstDash val="sysDot"/>
            <a:round/>
            <a:headEnd/>
            <a:tailEnd type="triangle" w="med" len="med"/>
          </a:ln>
        </p:spPr>
        <p:txBody>
          <a:bodyPr wrap="none"/>
          <a:lstStyle/>
          <a:p>
            <a:pPr eaLnBrk="0" hangingPunct="0"/>
            <a:endParaRPr lang="en-US"/>
          </a:p>
        </p:txBody>
      </p:sp>
      <p:sp>
        <p:nvSpPr>
          <p:cNvPr id="9243" name="Text Box 92"/>
          <p:cNvSpPr txBox="1">
            <a:spLocks noChangeArrowheads="1"/>
          </p:cNvSpPr>
          <p:nvPr/>
        </p:nvSpPr>
        <p:spPr bwMode="auto">
          <a:xfrm>
            <a:off x="3971925" y="2686050"/>
            <a:ext cx="1136650" cy="1187450"/>
          </a:xfrm>
          <a:prstGeom prst="rect">
            <a:avLst/>
          </a:prstGeom>
          <a:noFill/>
          <a:ln w="9525" algn="ctr">
            <a:noFill/>
            <a:miter lim="800000"/>
            <a:headEnd/>
            <a:tailEnd/>
          </a:ln>
        </p:spPr>
        <p:txBody>
          <a:bodyPr>
            <a:spAutoFit/>
          </a:bodyPr>
          <a:lstStyle/>
          <a:p>
            <a:pPr marL="234950" indent="-234950" eaLnBrk="0" hangingPunct="0">
              <a:buFontTx/>
              <a:buChar char="•"/>
            </a:pPr>
            <a:r>
              <a:rPr lang="en-US" sz="1200" b="1">
                <a:latin typeface="Arial" pitchFamily="34" charset="0"/>
              </a:rPr>
              <a:t>Accounts</a:t>
            </a:r>
          </a:p>
          <a:p>
            <a:pPr marL="234950" indent="-234950" eaLnBrk="0" hangingPunct="0">
              <a:buFontTx/>
              <a:buChar char="•"/>
            </a:pPr>
            <a:r>
              <a:rPr lang="en-US" sz="1200" b="1">
                <a:latin typeface="Arial" pitchFamily="34" charset="0"/>
              </a:rPr>
              <a:t>Entity</a:t>
            </a:r>
          </a:p>
          <a:p>
            <a:pPr marL="234950" indent="-234950" eaLnBrk="0" hangingPunct="0">
              <a:buFontTx/>
              <a:buChar char="•"/>
            </a:pPr>
            <a:r>
              <a:rPr lang="en-US" sz="1200" b="1">
                <a:latin typeface="Arial" pitchFamily="34" charset="0"/>
              </a:rPr>
              <a:t>Project</a:t>
            </a:r>
          </a:p>
          <a:p>
            <a:pPr marL="234950" indent="-234950" eaLnBrk="0" hangingPunct="0">
              <a:buFontTx/>
              <a:buChar char="•"/>
            </a:pPr>
            <a:r>
              <a:rPr lang="en-US" sz="1200" b="1">
                <a:latin typeface="Arial" pitchFamily="34" charset="0"/>
              </a:rPr>
              <a:t>Product</a:t>
            </a:r>
          </a:p>
          <a:p>
            <a:pPr marL="234950" indent="-234950" eaLnBrk="0" hangingPunct="0">
              <a:buFontTx/>
              <a:buChar char="•"/>
            </a:pPr>
            <a:r>
              <a:rPr lang="en-US" sz="1200" b="1">
                <a:latin typeface="Arial" pitchFamily="34" charset="0"/>
              </a:rPr>
              <a:t>Location</a:t>
            </a:r>
          </a:p>
          <a:p>
            <a:pPr marL="234950" indent="-234950" eaLnBrk="0" hangingPunct="0">
              <a:buFontTx/>
              <a:buChar char="•"/>
            </a:pPr>
            <a:r>
              <a:rPr lang="en-US" sz="1200" b="1">
                <a:latin typeface="Arial" pitchFamily="34" charset="0"/>
              </a:rPr>
              <a:t>Channel </a:t>
            </a:r>
          </a:p>
        </p:txBody>
      </p:sp>
      <p:sp>
        <p:nvSpPr>
          <p:cNvPr id="9244" name="AutoShape 93"/>
          <p:cNvSpPr>
            <a:spLocks noChangeArrowheads="1"/>
          </p:cNvSpPr>
          <p:nvPr/>
        </p:nvSpPr>
        <p:spPr bwMode="auto">
          <a:xfrm>
            <a:off x="7600950" y="1885950"/>
            <a:ext cx="895350" cy="990600"/>
          </a:xfrm>
          <a:prstGeom prst="flowChartMagneticDisk">
            <a:avLst/>
          </a:prstGeom>
          <a:solidFill>
            <a:schemeClr val="folHlink"/>
          </a:solidFill>
          <a:ln w="25400">
            <a:solidFill>
              <a:schemeClr val="tx2"/>
            </a:solidFill>
            <a:round/>
            <a:headEnd/>
            <a:tailEnd/>
          </a:ln>
        </p:spPr>
        <p:txBody>
          <a:bodyPr wrap="none" anchor="ctr"/>
          <a:lstStyle/>
          <a:p>
            <a:pPr eaLnBrk="0" hangingPunct="0"/>
            <a:endParaRPr lang="en-US"/>
          </a:p>
        </p:txBody>
      </p:sp>
      <p:sp>
        <p:nvSpPr>
          <p:cNvPr id="9245" name="Text Box 94"/>
          <p:cNvSpPr txBox="1">
            <a:spLocks noChangeArrowheads="1"/>
          </p:cNvSpPr>
          <p:nvPr/>
        </p:nvSpPr>
        <p:spPr bwMode="auto">
          <a:xfrm>
            <a:off x="7788275" y="2389188"/>
            <a:ext cx="522288" cy="287337"/>
          </a:xfrm>
          <a:prstGeom prst="rect">
            <a:avLst/>
          </a:prstGeom>
          <a:noFill/>
          <a:ln w="9525">
            <a:noFill/>
            <a:miter lim="800000"/>
            <a:headEnd/>
            <a:tailEnd/>
          </a:ln>
        </p:spPr>
        <p:txBody>
          <a:bodyPr wrap="none">
            <a:spAutoFit/>
          </a:bodyPr>
          <a:lstStyle/>
          <a:p>
            <a:pPr eaLnBrk="0" hangingPunct="0">
              <a:lnSpc>
                <a:spcPct val="80000"/>
              </a:lnSpc>
            </a:pPr>
            <a:r>
              <a:rPr lang="en-US" sz="1600" b="1">
                <a:latin typeface="Arial" pitchFamily="34" charset="0"/>
              </a:rPr>
              <a:t>DW</a:t>
            </a:r>
            <a:endParaRPr lang="en-US" b="1">
              <a:latin typeface="Arial" pitchFamily="34" charset="0"/>
            </a:endParaRPr>
          </a:p>
        </p:txBody>
      </p:sp>
      <p:grpSp>
        <p:nvGrpSpPr>
          <p:cNvPr id="15" name="Group 95"/>
          <p:cNvGrpSpPr>
            <a:grpSpLocks/>
          </p:cNvGrpSpPr>
          <p:nvPr/>
        </p:nvGrpSpPr>
        <p:grpSpPr bwMode="auto">
          <a:xfrm>
            <a:off x="7000875" y="2928938"/>
            <a:ext cx="1004888" cy="830262"/>
            <a:chOff x="4623" y="2011"/>
            <a:chExt cx="633" cy="523"/>
          </a:xfrm>
        </p:grpSpPr>
        <p:grpSp>
          <p:nvGrpSpPr>
            <p:cNvPr id="16" name="Group 96"/>
            <p:cNvGrpSpPr>
              <a:grpSpLocks/>
            </p:cNvGrpSpPr>
            <p:nvPr/>
          </p:nvGrpSpPr>
          <p:grpSpPr bwMode="auto">
            <a:xfrm>
              <a:off x="4763" y="2011"/>
              <a:ext cx="354" cy="358"/>
              <a:chOff x="4767" y="2011"/>
              <a:chExt cx="354" cy="358"/>
            </a:xfrm>
          </p:grpSpPr>
          <p:grpSp>
            <p:nvGrpSpPr>
              <p:cNvPr id="17" name="Group 97"/>
              <p:cNvGrpSpPr>
                <a:grpSpLocks/>
              </p:cNvGrpSpPr>
              <p:nvPr/>
            </p:nvGrpSpPr>
            <p:grpSpPr bwMode="auto">
              <a:xfrm>
                <a:off x="4767" y="2011"/>
                <a:ext cx="354" cy="358"/>
                <a:chOff x="4249" y="1764"/>
                <a:chExt cx="676" cy="684"/>
              </a:xfrm>
            </p:grpSpPr>
            <p:sp>
              <p:nvSpPr>
                <p:cNvPr id="9283" name="Freeform 98"/>
                <p:cNvSpPr>
                  <a:spLocks/>
                </p:cNvSpPr>
                <p:nvPr/>
              </p:nvSpPr>
              <p:spPr bwMode="auto">
                <a:xfrm>
                  <a:off x="4249" y="1764"/>
                  <a:ext cx="676" cy="684"/>
                </a:xfrm>
                <a:custGeom>
                  <a:avLst/>
                  <a:gdLst>
                    <a:gd name="T0" fmla="*/ 532 w 676"/>
                    <a:gd name="T1" fmla="*/ 0 h 684"/>
                    <a:gd name="T2" fmla="*/ 676 w 676"/>
                    <a:gd name="T3" fmla="*/ 144 h 684"/>
                    <a:gd name="T4" fmla="*/ 676 w 676"/>
                    <a:gd name="T5" fmla="*/ 684 h 684"/>
                    <a:gd name="T6" fmla="*/ 0 w 676"/>
                    <a:gd name="T7" fmla="*/ 684 h 684"/>
                    <a:gd name="T8" fmla="*/ 0 w 676"/>
                    <a:gd name="T9" fmla="*/ 0 h 684"/>
                    <a:gd name="T10" fmla="*/ 468 w 676"/>
                    <a:gd name="T11" fmla="*/ 0 h 684"/>
                    <a:gd name="T12" fmla="*/ 532 w 676"/>
                    <a:gd name="T13" fmla="*/ 0 h 684"/>
                    <a:gd name="T14" fmla="*/ 0 60000 65536"/>
                    <a:gd name="T15" fmla="*/ 0 60000 65536"/>
                    <a:gd name="T16" fmla="*/ 0 60000 65536"/>
                    <a:gd name="T17" fmla="*/ 0 60000 65536"/>
                    <a:gd name="T18" fmla="*/ 0 60000 65536"/>
                    <a:gd name="T19" fmla="*/ 0 60000 65536"/>
                    <a:gd name="T20" fmla="*/ 0 60000 65536"/>
                    <a:gd name="T21" fmla="*/ 0 w 676"/>
                    <a:gd name="T22" fmla="*/ 0 h 684"/>
                    <a:gd name="T23" fmla="*/ 676 w 676"/>
                    <a:gd name="T24" fmla="*/ 684 h 6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6" h="684">
                      <a:moveTo>
                        <a:pt x="532" y="0"/>
                      </a:moveTo>
                      <a:lnTo>
                        <a:pt x="676" y="144"/>
                      </a:lnTo>
                      <a:lnTo>
                        <a:pt x="676" y="684"/>
                      </a:lnTo>
                      <a:lnTo>
                        <a:pt x="0" y="684"/>
                      </a:lnTo>
                      <a:lnTo>
                        <a:pt x="0" y="0"/>
                      </a:lnTo>
                      <a:lnTo>
                        <a:pt x="468" y="0"/>
                      </a:lnTo>
                      <a:lnTo>
                        <a:pt x="532" y="0"/>
                      </a:lnTo>
                      <a:close/>
                    </a:path>
                  </a:pathLst>
                </a:custGeom>
                <a:solidFill>
                  <a:schemeClr val="folHlink"/>
                </a:solidFill>
                <a:ln w="19050">
                  <a:solidFill>
                    <a:schemeClr val="tx2"/>
                  </a:solidFill>
                  <a:round/>
                  <a:headEnd/>
                  <a:tailEnd/>
                </a:ln>
              </p:spPr>
              <p:txBody>
                <a:bodyPr>
                  <a:spAutoFit/>
                </a:bodyPr>
                <a:lstStyle/>
                <a:p>
                  <a:pPr eaLnBrk="0" hangingPunct="0"/>
                  <a:endParaRPr lang="en-US"/>
                </a:p>
              </p:txBody>
            </p:sp>
            <p:sp>
              <p:nvSpPr>
                <p:cNvPr id="9284" name="AutoShape 99"/>
                <p:cNvSpPr>
                  <a:spLocks noChangeArrowheads="1"/>
                </p:cNvSpPr>
                <p:nvPr/>
              </p:nvSpPr>
              <p:spPr bwMode="auto">
                <a:xfrm>
                  <a:off x="4785" y="1770"/>
                  <a:ext cx="134" cy="134"/>
                </a:xfrm>
                <a:prstGeom prst="rtTriangle">
                  <a:avLst/>
                </a:prstGeom>
                <a:solidFill>
                  <a:schemeClr val="folHlink"/>
                </a:solidFill>
                <a:ln w="19050" algn="ctr">
                  <a:solidFill>
                    <a:schemeClr val="tx2"/>
                  </a:solidFill>
                  <a:miter lim="800000"/>
                  <a:headEnd/>
                  <a:tailEnd/>
                </a:ln>
              </p:spPr>
              <p:txBody>
                <a:bodyPr>
                  <a:spAutoFit/>
                </a:bodyPr>
                <a:lstStyle/>
                <a:p>
                  <a:pPr eaLnBrk="0" hangingPunct="0"/>
                  <a:endParaRPr lang="en-US"/>
                </a:p>
              </p:txBody>
            </p:sp>
          </p:grpSp>
          <p:grpSp>
            <p:nvGrpSpPr>
              <p:cNvPr id="18" name="Group 100"/>
              <p:cNvGrpSpPr>
                <a:grpSpLocks/>
              </p:cNvGrpSpPr>
              <p:nvPr/>
            </p:nvGrpSpPr>
            <p:grpSpPr bwMode="auto">
              <a:xfrm>
                <a:off x="4829" y="2103"/>
                <a:ext cx="230" cy="173"/>
                <a:chOff x="4809" y="4251"/>
                <a:chExt cx="230" cy="173"/>
              </a:xfrm>
            </p:grpSpPr>
            <p:sp>
              <p:nvSpPr>
                <p:cNvPr id="9271" name="Line 101"/>
                <p:cNvSpPr>
                  <a:spLocks noChangeShapeType="1"/>
                </p:cNvSpPr>
                <p:nvPr/>
              </p:nvSpPr>
              <p:spPr bwMode="auto">
                <a:xfrm>
                  <a:off x="4809" y="4251"/>
                  <a:ext cx="230" cy="0"/>
                </a:xfrm>
                <a:prstGeom prst="line">
                  <a:avLst/>
                </a:prstGeom>
                <a:noFill/>
                <a:ln w="12700">
                  <a:solidFill>
                    <a:schemeClr val="tx2"/>
                  </a:solidFill>
                  <a:round/>
                  <a:headEnd/>
                  <a:tailEnd/>
                </a:ln>
              </p:spPr>
              <p:txBody>
                <a:bodyPr wrap="none"/>
                <a:lstStyle/>
                <a:p>
                  <a:endParaRPr lang="en-US"/>
                </a:p>
              </p:txBody>
            </p:sp>
            <p:sp>
              <p:nvSpPr>
                <p:cNvPr id="9272" name="Line 102"/>
                <p:cNvSpPr>
                  <a:spLocks noChangeShapeType="1"/>
                </p:cNvSpPr>
                <p:nvPr/>
              </p:nvSpPr>
              <p:spPr bwMode="auto">
                <a:xfrm>
                  <a:off x="4809" y="4280"/>
                  <a:ext cx="230" cy="0"/>
                </a:xfrm>
                <a:prstGeom prst="line">
                  <a:avLst/>
                </a:prstGeom>
                <a:noFill/>
                <a:ln w="12700">
                  <a:solidFill>
                    <a:schemeClr val="tx2"/>
                  </a:solidFill>
                  <a:round/>
                  <a:headEnd/>
                  <a:tailEnd/>
                </a:ln>
              </p:spPr>
              <p:txBody>
                <a:bodyPr wrap="none"/>
                <a:lstStyle/>
                <a:p>
                  <a:endParaRPr lang="en-US"/>
                </a:p>
              </p:txBody>
            </p:sp>
            <p:sp>
              <p:nvSpPr>
                <p:cNvPr id="9273" name="Line 103"/>
                <p:cNvSpPr>
                  <a:spLocks noChangeShapeType="1"/>
                </p:cNvSpPr>
                <p:nvPr/>
              </p:nvSpPr>
              <p:spPr bwMode="auto">
                <a:xfrm>
                  <a:off x="4809" y="4308"/>
                  <a:ext cx="230" cy="0"/>
                </a:xfrm>
                <a:prstGeom prst="line">
                  <a:avLst/>
                </a:prstGeom>
                <a:noFill/>
                <a:ln w="12700">
                  <a:solidFill>
                    <a:schemeClr val="tx2"/>
                  </a:solidFill>
                  <a:round/>
                  <a:headEnd/>
                  <a:tailEnd/>
                </a:ln>
              </p:spPr>
              <p:txBody>
                <a:bodyPr wrap="none"/>
                <a:lstStyle/>
                <a:p>
                  <a:endParaRPr lang="en-US"/>
                </a:p>
              </p:txBody>
            </p:sp>
            <p:sp>
              <p:nvSpPr>
                <p:cNvPr id="9274" name="Line 104"/>
                <p:cNvSpPr>
                  <a:spLocks noChangeShapeType="1"/>
                </p:cNvSpPr>
                <p:nvPr/>
              </p:nvSpPr>
              <p:spPr bwMode="auto">
                <a:xfrm>
                  <a:off x="4809" y="4337"/>
                  <a:ext cx="230" cy="0"/>
                </a:xfrm>
                <a:prstGeom prst="line">
                  <a:avLst/>
                </a:prstGeom>
                <a:noFill/>
                <a:ln w="12700">
                  <a:solidFill>
                    <a:schemeClr val="tx2"/>
                  </a:solidFill>
                  <a:round/>
                  <a:headEnd/>
                  <a:tailEnd/>
                </a:ln>
              </p:spPr>
              <p:txBody>
                <a:bodyPr wrap="none"/>
                <a:lstStyle/>
                <a:p>
                  <a:endParaRPr lang="en-US"/>
                </a:p>
              </p:txBody>
            </p:sp>
            <p:sp>
              <p:nvSpPr>
                <p:cNvPr id="9275" name="Line 105"/>
                <p:cNvSpPr>
                  <a:spLocks noChangeShapeType="1"/>
                </p:cNvSpPr>
                <p:nvPr/>
              </p:nvSpPr>
              <p:spPr bwMode="auto">
                <a:xfrm>
                  <a:off x="4809" y="4366"/>
                  <a:ext cx="230" cy="0"/>
                </a:xfrm>
                <a:prstGeom prst="line">
                  <a:avLst/>
                </a:prstGeom>
                <a:noFill/>
                <a:ln w="12700">
                  <a:solidFill>
                    <a:schemeClr val="tx2"/>
                  </a:solidFill>
                  <a:round/>
                  <a:headEnd/>
                  <a:tailEnd/>
                </a:ln>
              </p:spPr>
              <p:txBody>
                <a:bodyPr wrap="none"/>
                <a:lstStyle/>
                <a:p>
                  <a:endParaRPr lang="en-US"/>
                </a:p>
              </p:txBody>
            </p:sp>
            <p:sp>
              <p:nvSpPr>
                <p:cNvPr id="9276" name="Line 106"/>
                <p:cNvSpPr>
                  <a:spLocks noChangeShapeType="1"/>
                </p:cNvSpPr>
                <p:nvPr/>
              </p:nvSpPr>
              <p:spPr bwMode="auto">
                <a:xfrm>
                  <a:off x="4809" y="4395"/>
                  <a:ext cx="230" cy="0"/>
                </a:xfrm>
                <a:prstGeom prst="line">
                  <a:avLst/>
                </a:prstGeom>
                <a:noFill/>
                <a:ln w="12700">
                  <a:solidFill>
                    <a:schemeClr val="tx2"/>
                  </a:solidFill>
                  <a:round/>
                  <a:headEnd/>
                  <a:tailEnd/>
                </a:ln>
              </p:spPr>
              <p:txBody>
                <a:bodyPr wrap="none"/>
                <a:lstStyle/>
                <a:p>
                  <a:endParaRPr lang="en-US"/>
                </a:p>
              </p:txBody>
            </p:sp>
            <p:sp>
              <p:nvSpPr>
                <p:cNvPr id="9277" name="Line 107"/>
                <p:cNvSpPr>
                  <a:spLocks noChangeShapeType="1"/>
                </p:cNvSpPr>
                <p:nvPr/>
              </p:nvSpPr>
              <p:spPr bwMode="auto">
                <a:xfrm>
                  <a:off x="4809" y="4424"/>
                  <a:ext cx="230" cy="0"/>
                </a:xfrm>
                <a:prstGeom prst="line">
                  <a:avLst/>
                </a:prstGeom>
                <a:noFill/>
                <a:ln w="12700">
                  <a:solidFill>
                    <a:schemeClr val="tx2"/>
                  </a:solidFill>
                  <a:round/>
                  <a:headEnd/>
                  <a:tailEnd/>
                </a:ln>
              </p:spPr>
              <p:txBody>
                <a:bodyPr wrap="none"/>
                <a:lstStyle/>
                <a:p>
                  <a:endParaRPr lang="en-US"/>
                </a:p>
              </p:txBody>
            </p:sp>
            <p:sp>
              <p:nvSpPr>
                <p:cNvPr id="9278" name="Line 108"/>
                <p:cNvSpPr>
                  <a:spLocks noChangeShapeType="1"/>
                </p:cNvSpPr>
                <p:nvPr/>
              </p:nvSpPr>
              <p:spPr bwMode="auto">
                <a:xfrm>
                  <a:off x="4809" y="4251"/>
                  <a:ext cx="0" cy="173"/>
                </a:xfrm>
                <a:prstGeom prst="line">
                  <a:avLst/>
                </a:prstGeom>
                <a:noFill/>
                <a:ln w="12700">
                  <a:solidFill>
                    <a:schemeClr val="tx2"/>
                  </a:solidFill>
                  <a:round/>
                  <a:headEnd/>
                  <a:tailEnd/>
                </a:ln>
              </p:spPr>
              <p:txBody>
                <a:bodyPr wrap="none"/>
                <a:lstStyle/>
                <a:p>
                  <a:endParaRPr lang="en-US"/>
                </a:p>
              </p:txBody>
            </p:sp>
            <p:sp>
              <p:nvSpPr>
                <p:cNvPr id="9279" name="Line 109"/>
                <p:cNvSpPr>
                  <a:spLocks noChangeShapeType="1"/>
                </p:cNvSpPr>
                <p:nvPr/>
              </p:nvSpPr>
              <p:spPr bwMode="auto">
                <a:xfrm>
                  <a:off x="4866" y="4251"/>
                  <a:ext cx="0" cy="173"/>
                </a:xfrm>
                <a:prstGeom prst="line">
                  <a:avLst/>
                </a:prstGeom>
                <a:noFill/>
                <a:ln w="12700">
                  <a:solidFill>
                    <a:schemeClr val="tx2"/>
                  </a:solidFill>
                  <a:round/>
                  <a:headEnd/>
                  <a:tailEnd/>
                </a:ln>
              </p:spPr>
              <p:txBody>
                <a:bodyPr wrap="none"/>
                <a:lstStyle/>
                <a:p>
                  <a:endParaRPr lang="en-US"/>
                </a:p>
              </p:txBody>
            </p:sp>
            <p:sp>
              <p:nvSpPr>
                <p:cNvPr id="9280" name="Line 110"/>
                <p:cNvSpPr>
                  <a:spLocks noChangeShapeType="1"/>
                </p:cNvSpPr>
                <p:nvPr/>
              </p:nvSpPr>
              <p:spPr bwMode="auto">
                <a:xfrm>
                  <a:off x="4924" y="4251"/>
                  <a:ext cx="0" cy="173"/>
                </a:xfrm>
                <a:prstGeom prst="line">
                  <a:avLst/>
                </a:prstGeom>
                <a:noFill/>
                <a:ln w="12700">
                  <a:solidFill>
                    <a:schemeClr val="tx2"/>
                  </a:solidFill>
                  <a:round/>
                  <a:headEnd/>
                  <a:tailEnd/>
                </a:ln>
              </p:spPr>
              <p:txBody>
                <a:bodyPr wrap="none"/>
                <a:lstStyle/>
                <a:p>
                  <a:endParaRPr lang="en-US"/>
                </a:p>
              </p:txBody>
            </p:sp>
            <p:sp>
              <p:nvSpPr>
                <p:cNvPr id="9281" name="Line 111"/>
                <p:cNvSpPr>
                  <a:spLocks noChangeShapeType="1"/>
                </p:cNvSpPr>
                <p:nvPr/>
              </p:nvSpPr>
              <p:spPr bwMode="auto">
                <a:xfrm>
                  <a:off x="4982" y="4251"/>
                  <a:ext cx="0" cy="173"/>
                </a:xfrm>
                <a:prstGeom prst="line">
                  <a:avLst/>
                </a:prstGeom>
                <a:noFill/>
                <a:ln w="12700">
                  <a:solidFill>
                    <a:schemeClr val="tx2"/>
                  </a:solidFill>
                  <a:round/>
                  <a:headEnd/>
                  <a:tailEnd/>
                </a:ln>
              </p:spPr>
              <p:txBody>
                <a:bodyPr wrap="none"/>
                <a:lstStyle/>
                <a:p>
                  <a:endParaRPr lang="en-US"/>
                </a:p>
              </p:txBody>
            </p:sp>
            <p:sp>
              <p:nvSpPr>
                <p:cNvPr id="9282" name="Line 112"/>
                <p:cNvSpPr>
                  <a:spLocks noChangeShapeType="1"/>
                </p:cNvSpPr>
                <p:nvPr/>
              </p:nvSpPr>
              <p:spPr bwMode="auto">
                <a:xfrm>
                  <a:off x="5039" y="4251"/>
                  <a:ext cx="0" cy="173"/>
                </a:xfrm>
                <a:prstGeom prst="line">
                  <a:avLst/>
                </a:prstGeom>
                <a:noFill/>
                <a:ln w="12700">
                  <a:solidFill>
                    <a:schemeClr val="tx2"/>
                  </a:solidFill>
                  <a:round/>
                  <a:headEnd/>
                  <a:tailEnd/>
                </a:ln>
              </p:spPr>
              <p:txBody>
                <a:bodyPr wrap="none"/>
                <a:lstStyle/>
                <a:p>
                  <a:endParaRPr lang="en-US"/>
                </a:p>
              </p:txBody>
            </p:sp>
          </p:grpSp>
        </p:grpSp>
        <p:sp>
          <p:nvSpPr>
            <p:cNvPr id="9268" name="Text Box 113"/>
            <p:cNvSpPr txBox="1">
              <a:spLocks noChangeArrowheads="1"/>
            </p:cNvSpPr>
            <p:nvPr/>
          </p:nvSpPr>
          <p:spPr bwMode="auto">
            <a:xfrm>
              <a:off x="4623" y="2378"/>
              <a:ext cx="633" cy="156"/>
            </a:xfrm>
            <a:prstGeom prst="rect">
              <a:avLst/>
            </a:prstGeom>
            <a:noFill/>
            <a:ln w="9525" algn="ctr">
              <a:noFill/>
              <a:miter lim="800000"/>
              <a:headEnd/>
              <a:tailEnd/>
            </a:ln>
          </p:spPr>
          <p:txBody>
            <a:bodyPr lIns="45720" rIns="45720">
              <a:spAutoFit/>
            </a:bodyPr>
            <a:lstStyle/>
            <a:p>
              <a:pPr eaLnBrk="0" hangingPunct="0">
                <a:lnSpc>
                  <a:spcPct val="85000"/>
                </a:lnSpc>
              </a:pPr>
              <a:r>
                <a:rPr lang="en-US" sz="1200" b="1">
                  <a:latin typeface="Arial" pitchFamily="34" charset="0"/>
                </a:rPr>
                <a:t>Spreadsheet</a:t>
              </a:r>
            </a:p>
          </p:txBody>
        </p:sp>
      </p:grpSp>
      <p:grpSp>
        <p:nvGrpSpPr>
          <p:cNvPr id="19" name="Group 114"/>
          <p:cNvGrpSpPr>
            <a:grpSpLocks/>
          </p:cNvGrpSpPr>
          <p:nvPr/>
        </p:nvGrpSpPr>
        <p:grpSpPr bwMode="auto">
          <a:xfrm>
            <a:off x="3762375" y="5103813"/>
            <a:ext cx="811213" cy="990600"/>
            <a:chOff x="1719" y="3289"/>
            <a:chExt cx="511" cy="624"/>
          </a:xfrm>
        </p:grpSpPr>
        <p:grpSp>
          <p:nvGrpSpPr>
            <p:cNvPr id="20" name="Group 115"/>
            <p:cNvGrpSpPr>
              <a:grpSpLocks/>
            </p:cNvGrpSpPr>
            <p:nvPr/>
          </p:nvGrpSpPr>
          <p:grpSpPr bwMode="auto">
            <a:xfrm>
              <a:off x="1830" y="3289"/>
              <a:ext cx="288" cy="380"/>
              <a:chOff x="2888" y="1666"/>
              <a:chExt cx="288" cy="380"/>
            </a:xfrm>
          </p:grpSpPr>
          <p:sp>
            <p:nvSpPr>
              <p:cNvPr id="9265" name="Freeform 116"/>
              <p:cNvSpPr>
                <a:spLocks/>
              </p:cNvSpPr>
              <p:nvPr/>
            </p:nvSpPr>
            <p:spPr bwMode="auto">
              <a:xfrm>
                <a:off x="2888" y="1666"/>
                <a:ext cx="288" cy="380"/>
              </a:xfrm>
              <a:custGeom>
                <a:avLst/>
                <a:gdLst>
                  <a:gd name="T0" fmla="*/ 2 w 1248"/>
                  <a:gd name="T1" fmla="*/ 0 h 1638"/>
                  <a:gd name="T2" fmla="*/ 288 w 1248"/>
                  <a:gd name="T3" fmla="*/ 0 h 1638"/>
                  <a:gd name="T4" fmla="*/ 288 w 1248"/>
                  <a:gd name="T5" fmla="*/ 237 h 1638"/>
                  <a:gd name="T6" fmla="*/ 188 w 1248"/>
                  <a:gd name="T7" fmla="*/ 237 h 1638"/>
                  <a:gd name="T8" fmla="*/ 188 w 1248"/>
                  <a:gd name="T9" fmla="*/ 274 h 1638"/>
                  <a:gd name="T10" fmla="*/ 288 w 1248"/>
                  <a:gd name="T11" fmla="*/ 274 h 1638"/>
                  <a:gd name="T12" fmla="*/ 288 w 1248"/>
                  <a:gd name="T13" fmla="*/ 380 h 1638"/>
                  <a:gd name="T14" fmla="*/ 0 w 1248"/>
                  <a:gd name="T15" fmla="*/ 380 h 1638"/>
                  <a:gd name="T16" fmla="*/ 0 w 1248"/>
                  <a:gd name="T17" fmla="*/ 274 h 1638"/>
                  <a:gd name="T18" fmla="*/ 97 w 1248"/>
                  <a:gd name="T19" fmla="*/ 274 h 1638"/>
                  <a:gd name="T20" fmla="*/ 97 w 1248"/>
                  <a:gd name="T21" fmla="*/ 237 h 1638"/>
                  <a:gd name="T22" fmla="*/ 1 w 1248"/>
                  <a:gd name="T23" fmla="*/ 237 h 1638"/>
                  <a:gd name="T24" fmla="*/ 2 w 1248"/>
                  <a:gd name="T25" fmla="*/ 0 h 16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8"/>
                  <a:gd name="T40" fmla="*/ 0 h 1638"/>
                  <a:gd name="T41" fmla="*/ 1248 w 1248"/>
                  <a:gd name="T42" fmla="*/ 1638 h 16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8" h="1638">
                    <a:moveTo>
                      <a:pt x="7" y="0"/>
                    </a:moveTo>
                    <a:lnTo>
                      <a:pt x="1248" y="0"/>
                    </a:lnTo>
                    <a:lnTo>
                      <a:pt x="1248" y="1021"/>
                    </a:lnTo>
                    <a:lnTo>
                      <a:pt x="816" y="1021"/>
                    </a:lnTo>
                    <a:lnTo>
                      <a:pt x="816" y="1179"/>
                    </a:lnTo>
                    <a:lnTo>
                      <a:pt x="1248" y="1179"/>
                    </a:lnTo>
                    <a:lnTo>
                      <a:pt x="1248" y="1638"/>
                    </a:lnTo>
                    <a:lnTo>
                      <a:pt x="0" y="1638"/>
                    </a:lnTo>
                    <a:lnTo>
                      <a:pt x="0" y="1179"/>
                    </a:lnTo>
                    <a:lnTo>
                      <a:pt x="419" y="1179"/>
                    </a:lnTo>
                    <a:lnTo>
                      <a:pt x="419" y="1021"/>
                    </a:lnTo>
                    <a:lnTo>
                      <a:pt x="5" y="1022"/>
                    </a:lnTo>
                    <a:lnTo>
                      <a:pt x="7" y="0"/>
                    </a:lnTo>
                    <a:close/>
                  </a:path>
                </a:pathLst>
              </a:custGeom>
              <a:solidFill>
                <a:schemeClr val="bg2"/>
              </a:solidFill>
              <a:ln w="19050">
                <a:solidFill>
                  <a:schemeClr val="tx2"/>
                </a:solidFill>
                <a:round/>
                <a:headEnd/>
                <a:tailEnd/>
              </a:ln>
            </p:spPr>
            <p:txBody>
              <a:bodyPr/>
              <a:lstStyle/>
              <a:p>
                <a:pPr eaLnBrk="0" hangingPunct="0"/>
                <a:endParaRPr lang="en-US"/>
              </a:p>
            </p:txBody>
          </p:sp>
          <p:sp>
            <p:nvSpPr>
              <p:cNvPr id="9266" name="Rectangle 117"/>
              <p:cNvSpPr>
                <a:spLocks noChangeArrowheads="1"/>
              </p:cNvSpPr>
              <p:nvPr/>
            </p:nvSpPr>
            <p:spPr bwMode="auto">
              <a:xfrm>
                <a:off x="2917" y="1694"/>
                <a:ext cx="230" cy="184"/>
              </a:xfrm>
              <a:prstGeom prst="rect">
                <a:avLst/>
              </a:prstGeom>
              <a:solidFill>
                <a:schemeClr val="bg2"/>
              </a:solidFill>
              <a:ln w="19050">
                <a:solidFill>
                  <a:schemeClr val="tx2"/>
                </a:solidFill>
                <a:miter lim="800000"/>
                <a:headEnd/>
                <a:tailEnd/>
              </a:ln>
            </p:spPr>
            <p:txBody>
              <a:bodyPr wrap="none" anchor="ctr"/>
              <a:lstStyle/>
              <a:p>
                <a:pPr eaLnBrk="0" hangingPunct="0"/>
                <a:endParaRPr lang="en-US"/>
              </a:p>
            </p:txBody>
          </p:sp>
        </p:grpSp>
        <p:sp>
          <p:nvSpPr>
            <p:cNvPr id="9264" name="Text Box 118"/>
            <p:cNvSpPr txBox="1">
              <a:spLocks noChangeArrowheads="1"/>
            </p:cNvSpPr>
            <p:nvPr/>
          </p:nvSpPr>
          <p:spPr bwMode="auto">
            <a:xfrm>
              <a:off x="1719" y="3659"/>
              <a:ext cx="511" cy="254"/>
            </a:xfrm>
            <a:prstGeom prst="rect">
              <a:avLst/>
            </a:prstGeom>
            <a:noFill/>
            <a:ln w="9525" algn="ctr">
              <a:noFill/>
              <a:miter lim="800000"/>
              <a:headEnd/>
              <a:tailEnd/>
            </a:ln>
          </p:spPr>
          <p:txBody>
            <a:bodyPr lIns="45720" rIns="45720">
              <a:spAutoFit/>
            </a:bodyPr>
            <a:lstStyle/>
            <a:p>
              <a:pPr eaLnBrk="0" hangingPunct="0">
                <a:lnSpc>
                  <a:spcPct val="85000"/>
                </a:lnSpc>
              </a:pPr>
              <a:r>
                <a:rPr lang="en-US" sz="1200" b="1">
                  <a:solidFill>
                    <a:schemeClr val="folHlink"/>
                  </a:solidFill>
                  <a:latin typeface="Arial" pitchFamily="34" charset="0"/>
                </a:rPr>
                <a:t>Business</a:t>
              </a:r>
            </a:p>
            <a:p>
              <a:pPr eaLnBrk="0" hangingPunct="0">
                <a:lnSpc>
                  <a:spcPct val="85000"/>
                </a:lnSpc>
              </a:pPr>
              <a:r>
                <a:rPr lang="en-US" sz="1200" b="1">
                  <a:solidFill>
                    <a:schemeClr val="folHlink"/>
                  </a:solidFill>
                  <a:latin typeface="Arial" pitchFamily="34" charset="0"/>
                </a:rPr>
                <a:t>User</a:t>
              </a:r>
            </a:p>
          </p:txBody>
        </p:sp>
      </p:grpSp>
      <p:grpSp>
        <p:nvGrpSpPr>
          <p:cNvPr id="21" name="Group 119"/>
          <p:cNvGrpSpPr>
            <a:grpSpLocks/>
          </p:cNvGrpSpPr>
          <p:nvPr/>
        </p:nvGrpSpPr>
        <p:grpSpPr bwMode="auto">
          <a:xfrm>
            <a:off x="7980363" y="5192713"/>
            <a:ext cx="811212" cy="835025"/>
            <a:chOff x="1719" y="3289"/>
            <a:chExt cx="511" cy="526"/>
          </a:xfrm>
        </p:grpSpPr>
        <p:grpSp>
          <p:nvGrpSpPr>
            <p:cNvPr id="22" name="Group 120"/>
            <p:cNvGrpSpPr>
              <a:grpSpLocks/>
            </p:cNvGrpSpPr>
            <p:nvPr/>
          </p:nvGrpSpPr>
          <p:grpSpPr bwMode="auto">
            <a:xfrm>
              <a:off x="1830" y="3289"/>
              <a:ext cx="288" cy="380"/>
              <a:chOff x="2888" y="1666"/>
              <a:chExt cx="288" cy="380"/>
            </a:xfrm>
          </p:grpSpPr>
          <p:sp>
            <p:nvSpPr>
              <p:cNvPr id="9261" name="Freeform 121"/>
              <p:cNvSpPr>
                <a:spLocks/>
              </p:cNvSpPr>
              <p:nvPr/>
            </p:nvSpPr>
            <p:spPr bwMode="auto">
              <a:xfrm>
                <a:off x="2888" y="1666"/>
                <a:ext cx="288" cy="380"/>
              </a:xfrm>
              <a:custGeom>
                <a:avLst/>
                <a:gdLst>
                  <a:gd name="T0" fmla="*/ 2 w 1248"/>
                  <a:gd name="T1" fmla="*/ 0 h 1638"/>
                  <a:gd name="T2" fmla="*/ 288 w 1248"/>
                  <a:gd name="T3" fmla="*/ 0 h 1638"/>
                  <a:gd name="T4" fmla="*/ 288 w 1248"/>
                  <a:gd name="T5" fmla="*/ 237 h 1638"/>
                  <a:gd name="T6" fmla="*/ 188 w 1248"/>
                  <a:gd name="T7" fmla="*/ 237 h 1638"/>
                  <a:gd name="T8" fmla="*/ 188 w 1248"/>
                  <a:gd name="T9" fmla="*/ 274 h 1638"/>
                  <a:gd name="T10" fmla="*/ 288 w 1248"/>
                  <a:gd name="T11" fmla="*/ 274 h 1638"/>
                  <a:gd name="T12" fmla="*/ 288 w 1248"/>
                  <a:gd name="T13" fmla="*/ 380 h 1638"/>
                  <a:gd name="T14" fmla="*/ 0 w 1248"/>
                  <a:gd name="T15" fmla="*/ 380 h 1638"/>
                  <a:gd name="T16" fmla="*/ 0 w 1248"/>
                  <a:gd name="T17" fmla="*/ 274 h 1638"/>
                  <a:gd name="T18" fmla="*/ 97 w 1248"/>
                  <a:gd name="T19" fmla="*/ 274 h 1638"/>
                  <a:gd name="T20" fmla="*/ 97 w 1248"/>
                  <a:gd name="T21" fmla="*/ 237 h 1638"/>
                  <a:gd name="T22" fmla="*/ 1 w 1248"/>
                  <a:gd name="T23" fmla="*/ 237 h 1638"/>
                  <a:gd name="T24" fmla="*/ 2 w 1248"/>
                  <a:gd name="T25" fmla="*/ 0 h 16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8"/>
                  <a:gd name="T40" fmla="*/ 0 h 1638"/>
                  <a:gd name="T41" fmla="*/ 1248 w 1248"/>
                  <a:gd name="T42" fmla="*/ 1638 h 16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8" h="1638">
                    <a:moveTo>
                      <a:pt x="7" y="0"/>
                    </a:moveTo>
                    <a:lnTo>
                      <a:pt x="1248" y="0"/>
                    </a:lnTo>
                    <a:lnTo>
                      <a:pt x="1248" y="1021"/>
                    </a:lnTo>
                    <a:lnTo>
                      <a:pt x="816" y="1021"/>
                    </a:lnTo>
                    <a:lnTo>
                      <a:pt x="816" y="1179"/>
                    </a:lnTo>
                    <a:lnTo>
                      <a:pt x="1248" y="1179"/>
                    </a:lnTo>
                    <a:lnTo>
                      <a:pt x="1248" y="1638"/>
                    </a:lnTo>
                    <a:lnTo>
                      <a:pt x="0" y="1638"/>
                    </a:lnTo>
                    <a:lnTo>
                      <a:pt x="0" y="1179"/>
                    </a:lnTo>
                    <a:lnTo>
                      <a:pt x="419" y="1179"/>
                    </a:lnTo>
                    <a:lnTo>
                      <a:pt x="419" y="1021"/>
                    </a:lnTo>
                    <a:lnTo>
                      <a:pt x="5" y="1022"/>
                    </a:lnTo>
                    <a:lnTo>
                      <a:pt x="7" y="0"/>
                    </a:lnTo>
                    <a:close/>
                  </a:path>
                </a:pathLst>
              </a:custGeom>
              <a:solidFill>
                <a:schemeClr val="bg2"/>
              </a:solidFill>
              <a:ln w="19050">
                <a:solidFill>
                  <a:schemeClr val="tx2"/>
                </a:solidFill>
                <a:round/>
                <a:headEnd/>
                <a:tailEnd/>
              </a:ln>
            </p:spPr>
            <p:txBody>
              <a:bodyPr/>
              <a:lstStyle/>
              <a:p>
                <a:pPr eaLnBrk="0" hangingPunct="0"/>
                <a:endParaRPr lang="en-US"/>
              </a:p>
            </p:txBody>
          </p:sp>
          <p:sp>
            <p:nvSpPr>
              <p:cNvPr id="9262" name="Rectangle 122"/>
              <p:cNvSpPr>
                <a:spLocks noChangeArrowheads="1"/>
              </p:cNvSpPr>
              <p:nvPr/>
            </p:nvSpPr>
            <p:spPr bwMode="auto">
              <a:xfrm>
                <a:off x="2917" y="1694"/>
                <a:ext cx="230" cy="184"/>
              </a:xfrm>
              <a:prstGeom prst="rect">
                <a:avLst/>
              </a:prstGeom>
              <a:solidFill>
                <a:schemeClr val="bg2"/>
              </a:solidFill>
              <a:ln w="19050">
                <a:solidFill>
                  <a:schemeClr val="tx2"/>
                </a:solidFill>
                <a:miter lim="800000"/>
                <a:headEnd/>
                <a:tailEnd/>
              </a:ln>
            </p:spPr>
            <p:txBody>
              <a:bodyPr wrap="none" anchor="ctr"/>
              <a:lstStyle/>
              <a:p>
                <a:pPr eaLnBrk="0" hangingPunct="0"/>
                <a:endParaRPr lang="en-US"/>
              </a:p>
            </p:txBody>
          </p:sp>
        </p:grpSp>
        <p:sp>
          <p:nvSpPr>
            <p:cNvPr id="9260" name="Text Box 123"/>
            <p:cNvSpPr txBox="1">
              <a:spLocks noChangeArrowheads="1"/>
            </p:cNvSpPr>
            <p:nvPr/>
          </p:nvSpPr>
          <p:spPr bwMode="auto">
            <a:xfrm>
              <a:off x="1719" y="3659"/>
              <a:ext cx="511" cy="156"/>
            </a:xfrm>
            <a:prstGeom prst="rect">
              <a:avLst/>
            </a:prstGeom>
            <a:noFill/>
            <a:ln w="9525" algn="ctr">
              <a:noFill/>
              <a:miter lim="800000"/>
              <a:headEnd/>
              <a:tailEnd/>
            </a:ln>
          </p:spPr>
          <p:txBody>
            <a:bodyPr lIns="45720" rIns="45720">
              <a:spAutoFit/>
            </a:bodyPr>
            <a:lstStyle/>
            <a:p>
              <a:pPr eaLnBrk="0" hangingPunct="0">
                <a:lnSpc>
                  <a:spcPct val="85000"/>
                </a:lnSpc>
              </a:pPr>
              <a:r>
                <a:rPr lang="en-US" sz="1200" b="1">
                  <a:solidFill>
                    <a:schemeClr val="accent2"/>
                  </a:solidFill>
                  <a:latin typeface="Arial" pitchFamily="34" charset="0"/>
                </a:rPr>
                <a:t>IT Admin</a:t>
              </a:r>
            </a:p>
          </p:txBody>
        </p:sp>
      </p:grpSp>
      <p:grpSp>
        <p:nvGrpSpPr>
          <p:cNvPr id="23" name="Group 124"/>
          <p:cNvGrpSpPr>
            <a:grpSpLocks/>
          </p:cNvGrpSpPr>
          <p:nvPr/>
        </p:nvGrpSpPr>
        <p:grpSpPr bwMode="auto">
          <a:xfrm>
            <a:off x="6397625" y="2795588"/>
            <a:ext cx="811213" cy="990600"/>
            <a:chOff x="1719" y="3289"/>
            <a:chExt cx="511" cy="624"/>
          </a:xfrm>
        </p:grpSpPr>
        <p:grpSp>
          <p:nvGrpSpPr>
            <p:cNvPr id="24" name="Group 125"/>
            <p:cNvGrpSpPr>
              <a:grpSpLocks/>
            </p:cNvGrpSpPr>
            <p:nvPr/>
          </p:nvGrpSpPr>
          <p:grpSpPr bwMode="auto">
            <a:xfrm>
              <a:off x="1830" y="3289"/>
              <a:ext cx="288" cy="380"/>
              <a:chOff x="2888" y="1666"/>
              <a:chExt cx="288" cy="380"/>
            </a:xfrm>
          </p:grpSpPr>
          <p:sp>
            <p:nvSpPr>
              <p:cNvPr id="9257" name="Freeform 126"/>
              <p:cNvSpPr>
                <a:spLocks/>
              </p:cNvSpPr>
              <p:nvPr/>
            </p:nvSpPr>
            <p:spPr bwMode="auto">
              <a:xfrm>
                <a:off x="2888" y="1666"/>
                <a:ext cx="288" cy="380"/>
              </a:xfrm>
              <a:custGeom>
                <a:avLst/>
                <a:gdLst>
                  <a:gd name="T0" fmla="*/ 2 w 1248"/>
                  <a:gd name="T1" fmla="*/ 0 h 1638"/>
                  <a:gd name="T2" fmla="*/ 288 w 1248"/>
                  <a:gd name="T3" fmla="*/ 0 h 1638"/>
                  <a:gd name="T4" fmla="*/ 288 w 1248"/>
                  <a:gd name="T5" fmla="*/ 237 h 1638"/>
                  <a:gd name="T6" fmla="*/ 188 w 1248"/>
                  <a:gd name="T7" fmla="*/ 237 h 1638"/>
                  <a:gd name="T8" fmla="*/ 188 w 1248"/>
                  <a:gd name="T9" fmla="*/ 274 h 1638"/>
                  <a:gd name="T10" fmla="*/ 288 w 1248"/>
                  <a:gd name="T11" fmla="*/ 274 h 1638"/>
                  <a:gd name="T12" fmla="*/ 288 w 1248"/>
                  <a:gd name="T13" fmla="*/ 380 h 1638"/>
                  <a:gd name="T14" fmla="*/ 0 w 1248"/>
                  <a:gd name="T15" fmla="*/ 380 h 1638"/>
                  <a:gd name="T16" fmla="*/ 0 w 1248"/>
                  <a:gd name="T17" fmla="*/ 274 h 1638"/>
                  <a:gd name="T18" fmla="*/ 97 w 1248"/>
                  <a:gd name="T19" fmla="*/ 274 h 1638"/>
                  <a:gd name="T20" fmla="*/ 97 w 1248"/>
                  <a:gd name="T21" fmla="*/ 237 h 1638"/>
                  <a:gd name="T22" fmla="*/ 1 w 1248"/>
                  <a:gd name="T23" fmla="*/ 237 h 1638"/>
                  <a:gd name="T24" fmla="*/ 2 w 1248"/>
                  <a:gd name="T25" fmla="*/ 0 h 16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8"/>
                  <a:gd name="T40" fmla="*/ 0 h 1638"/>
                  <a:gd name="T41" fmla="*/ 1248 w 1248"/>
                  <a:gd name="T42" fmla="*/ 1638 h 16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8" h="1638">
                    <a:moveTo>
                      <a:pt x="7" y="0"/>
                    </a:moveTo>
                    <a:lnTo>
                      <a:pt x="1248" y="0"/>
                    </a:lnTo>
                    <a:lnTo>
                      <a:pt x="1248" y="1021"/>
                    </a:lnTo>
                    <a:lnTo>
                      <a:pt x="816" y="1021"/>
                    </a:lnTo>
                    <a:lnTo>
                      <a:pt x="816" y="1179"/>
                    </a:lnTo>
                    <a:lnTo>
                      <a:pt x="1248" y="1179"/>
                    </a:lnTo>
                    <a:lnTo>
                      <a:pt x="1248" y="1638"/>
                    </a:lnTo>
                    <a:lnTo>
                      <a:pt x="0" y="1638"/>
                    </a:lnTo>
                    <a:lnTo>
                      <a:pt x="0" y="1179"/>
                    </a:lnTo>
                    <a:lnTo>
                      <a:pt x="419" y="1179"/>
                    </a:lnTo>
                    <a:lnTo>
                      <a:pt x="419" y="1021"/>
                    </a:lnTo>
                    <a:lnTo>
                      <a:pt x="5" y="1022"/>
                    </a:lnTo>
                    <a:lnTo>
                      <a:pt x="7" y="0"/>
                    </a:lnTo>
                    <a:close/>
                  </a:path>
                </a:pathLst>
              </a:custGeom>
              <a:solidFill>
                <a:schemeClr val="bg2"/>
              </a:solidFill>
              <a:ln w="19050">
                <a:solidFill>
                  <a:schemeClr val="tx2"/>
                </a:solidFill>
                <a:round/>
                <a:headEnd/>
                <a:tailEnd/>
              </a:ln>
            </p:spPr>
            <p:txBody>
              <a:bodyPr/>
              <a:lstStyle/>
              <a:p>
                <a:pPr eaLnBrk="0" hangingPunct="0"/>
                <a:endParaRPr lang="en-US"/>
              </a:p>
            </p:txBody>
          </p:sp>
          <p:sp>
            <p:nvSpPr>
              <p:cNvPr id="9258" name="Rectangle 127"/>
              <p:cNvSpPr>
                <a:spLocks noChangeArrowheads="1"/>
              </p:cNvSpPr>
              <p:nvPr/>
            </p:nvSpPr>
            <p:spPr bwMode="auto">
              <a:xfrm>
                <a:off x="2917" y="1694"/>
                <a:ext cx="230" cy="184"/>
              </a:xfrm>
              <a:prstGeom prst="rect">
                <a:avLst/>
              </a:prstGeom>
              <a:solidFill>
                <a:schemeClr val="bg2"/>
              </a:solidFill>
              <a:ln w="19050">
                <a:solidFill>
                  <a:schemeClr val="tx2"/>
                </a:solidFill>
                <a:miter lim="800000"/>
                <a:headEnd/>
                <a:tailEnd/>
              </a:ln>
            </p:spPr>
            <p:txBody>
              <a:bodyPr wrap="none" anchor="ctr"/>
              <a:lstStyle/>
              <a:p>
                <a:pPr eaLnBrk="0" hangingPunct="0"/>
                <a:endParaRPr lang="en-US"/>
              </a:p>
            </p:txBody>
          </p:sp>
        </p:grpSp>
        <p:sp>
          <p:nvSpPr>
            <p:cNvPr id="9256" name="Text Box 128"/>
            <p:cNvSpPr txBox="1">
              <a:spLocks noChangeArrowheads="1"/>
            </p:cNvSpPr>
            <p:nvPr/>
          </p:nvSpPr>
          <p:spPr bwMode="auto">
            <a:xfrm>
              <a:off x="1719" y="3659"/>
              <a:ext cx="511" cy="254"/>
            </a:xfrm>
            <a:prstGeom prst="rect">
              <a:avLst/>
            </a:prstGeom>
            <a:noFill/>
            <a:ln w="9525" algn="ctr">
              <a:noFill/>
              <a:miter lim="800000"/>
              <a:headEnd/>
              <a:tailEnd/>
            </a:ln>
          </p:spPr>
          <p:txBody>
            <a:bodyPr lIns="45720" rIns="45720">
              <a:spAutoFit/>
            </a:bodyPr>
            <a:lstStyle/>
            <a:p>
              <a:pPr eaLnBrk="0" hangingPunct="0">
                <a:lnSpc>
                  <a:spcPct val="85000"/>
                </a:lnSpc>
              </a:pPr>
              <a:r>
                <a:rPr lang="en-US" sz="1200" b="1">
                  <a:solidFill>
                    <a:schemeClr val="accent2"/>
                  </a:solidFill>
                  <a:latin typeface="Arial" pitchFamily="34" charset="0"/>
                </a:rPr>
                <a:t>ERP</a:t>
              </a:r>
              <a:br>
                <a:rPr lang="en-US" sz="1200" b="1">
                  <a:solidFill>
                    <a:schemeClr val="accent2"/>
                  </a:solidFill>
                  <a:latin typeface="Arial" pitchFamily="34" charset="0"/>
                </a:rPr>
              </a:br>
              <a:r>
                <a:rPr lang="en-US" sz="1200" b="1">
                  <a:solidFill>
                    <a:schemeClr val="accent2"/>
                  </a:solidFill>
                  <a:latin typeface="Arial" pitchFamily="34" charset="0"/>
                </a:rPr>
                <a:t>Admin</a:t>
              </a:r>
            </a:p>
          </p:txBody>
        </p:sp>
      </p:grpSp>
      <p:grpSp>
        <p:nvGrpSpPr>
          <p:cNvPr id="25" name="Group 129"/>
          <p:cNvGrpSpPr>
            <a:grpSpLocks/>
          </p:cNvGrpSpPr>
          <p:nvPr/>
        </p:nvGrpSpPr>
        <p:grpSpPr bwMode="auto">
          <a:xfrm>
            <a:off x="3863975" y="1655763"/>
            <a:ext cx="811213" cy="990600"/>
            <a:chOff x="1719" y="3289"/>
            <a:chExt cx="511" cy="624"/>
          </a:xfrm>
        </p:grpSpPr>
        <p:grpSp>
          <p:nvGrpSpPr>
            <p:cNvPr id="26" name="Group 130"/>
            <p:cNvGrpSpPr>
              <a:grpSpLocks/>
            </p:cNvGrpSpPr>
            <p:nvPr/>
          </p:nvGrpSpPr>
          <p:grpSpPr bwMode="auto">
            <a:xfrm>
              <a:off x="1830" y="3289"/>
              <a:ext cx="288" cy="380"/>
              <a:chOff x="2888" y="1666"/>
              <a:chExt cx="288" cy="380"/>
            </a:xfrm>
          </p:grpSpPr>
          <p:sp>
            <p:nvSpPr>
              <p:cNvPr id="9253" name="Freeform 131"/>
              <p:cNvSpPr>
                <a:spLocks/>
              </p:cNvSpPr>
              <p:nvPr/>
            </p:nvSpPr>
            <p:spPr bwMode="auto">
              <a:xfrm>
                <a:off x="2888" y="1666"/>
                <a:ext cx="288" cy="380"/>
              </a:xfrm>
              <a:custGeom>
                <a:avLst/>
                <a:gdLst>
                  <a:gd name="T0" fmla="*/ 2 w 1248"/>
                  <a:gd name="T1" fmla="*/ 0 h 1638"/>
                  <a:gd name="T2" fmla="*/ 288 w 1248"/>
                  <a:gd name="T3" fmla="*/ 0 h 1638"/>
                  <a:gd name="T4" fmla="*/ 288 w 1248"/>
                  <a:gd name="T5" fmla="*/ 237 h 1638"/>
                  <a:gd name="T6" fmla="*/ 188 w 1248"/>
                  <a:gd name="T7" fmla="*/ 237 h 1638"/>
                  <a:gd name="T8" fmla="*/ 188 w 1248"/>
                  <a:gd name="T9" fmla="*/ 274 h 1638"/>
                  <a:gd name="T10" fmla="*/ 288 w 1248"/>
                  <a:gd name="T11" fmla="*/ 274 h 1638"/>
                  <a:gd name="T12" fmla="*/ 288 w 1248"/>
                  <a:gd name="T13" fmla="*/ 380 h 1638"/>
                  <a:gd name="T14" fmla="*/ 0 w 1248"/>
                  <a:gd name="T15" fmla="*/ 380 h 1638"/>
                  <a:gd name="T16" fmla="*/ 0 w 1248"/>
                  <a:gd name="T17" fmla="*/ 274 h 1638"/>
                  <a:gd name="T18" fmla="*/ 97 w 1248"/>
                  <a:gd name="T19" fmla="*/ 274 h 1638"/>
                  <a:gd name="T20" fmla="*/ 97 w 1248"/>
                  <a:gd name="T21" fmla="*/ 237 h 1638"/>
                  <a:gd name="T22" fmla="*/ 1 w 1248"/>
                  <a:gd name="T23" fmla="*/ 237 h 1638"/>
                  <a:gd name="T24" fmla="*/ 2 w 1248"/>
                  <a:gd name="T25" fmla="*/ 0 h 16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8"/>
                  <a:gd name="T40" fmla="*/ 0 h 1638"/>
                  <a:gd name="T41" fmla="*/ 1248 w 1248"/>
                  <a:gd name="T42" fmla="*/ 1638 h 16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8" h="1638">
                    <a:moveTo>
                      <a:pt x="7" y="0"/>
                    </a:moveTo>
                    <a:lnTo>
                      <a:pt x="1248" y="0"/>
                    </a:lnTo>
                    <a:lnTo>
                      <a:pt x="1248" y="1021"/>
                    </a:lnTo>
                    <a:lnTo>
                      <a:pt x="816" y="1021"/>
                    </a:lnTo>
                    <a:lnTo>
                      <a:pt x="816" y="1179"/>
                    </a:lnTo>
                    <a:lnTo>
                      <a:pt x="1248" y="1179"/>
                    </a:lnTo>
                    <a:lnTo>
                      <a:pt x="1248" y="1638"/>
                    </a:lnTo>
                    <a:lnTo>
                      <a:pt x="0" y="1638"/>
                    </a:lnTo>
                    <a:lnTo>
                      <a:pt x="0" y="1179"/>
                    </a:lnTo>
                    <a:lnTo>
                      <a:pt x="419" y="1179"/>
                    </a:lnTo>
                    <a:lnTo>
                      <a:pt x="419" y="1021"/>
                    </a:lnTo>
                    <a:lnTo>
                      <a:pt x="5" y="1022"/>
                    </a:lnTo>
                    <a:lnTo>
                      <a:pt x="7" y="0"/>
                    </a:lnTo>
                    <a:close/>
                  </a:path>
                </a:pathLst>
              </a:custGeom>
              <a:solidFill>
                <a:schemeClr val="bg2"/>
              </a:solidFill>
              <a:ln w="19050">
                <a:solidFill>
                  <a:schemeClr val="tx2"/>
                </a:solidFill>
                <a:round/>
                <a:headEnd/>
                <a:tailEnd/>
              </a:ln>
            </p:spPr>
            <p:txBody>
              <a:bodyPr/>
              <a:lstStyle/>
              <a:p>
                <a:pPr eaLnBrk="0" hangingPunct="0"/>
                <a:endParaRPr lang="en-US"/>
              </a:p>
            </p:txBody>
          </p:sp>
          <p:sp>
            <p:nvSpPr>
              <p:cNvPr id="9254" name="Rectangle 132"/>
              <p:cNvSpPr>
                <a:spLocks noChangeArrowheads="1"/>
              </p:cNvSpPr>
              <p:nvPr/>
            </p:nvSpPr>
            <p:spPr bwMode="auto">
              <a:xfrm>
                <a:off x="2917" y="1694"/>
                <a:ext cx="230" cy="184"/>
              </a:xfrm>
              <a:prstGeom prst="rect">
                <a:avLst/>
              </a:prstGeom>
              <a:solidFill>
                <a:schemeClr val="bg2"/>
              </a:solidFill>
              <a:ln w="19050">
                <a:solidFill>
                  <a:schemeClr val="tx2"/>
                </a:solidFill>
                <a:miter lim="800000"/>
                <a:headEnd/>
                <a:tailEnd/>
              </a:ln>
            </p:spPr>
            <p:txBody>
              <a:bodyPr wrap="none" anchor="ctr"/>
              <a:lstStyle/>
              <a:p>
                <a:pPr eaLnBrk="0" hangingPunct="0"/>
                <a:endParaRPr lang="en-US"/>
              </a:p>
            </p:txBody>
          </p:sp>
        </p:grpSp>
        <p:sp>
          <p:nvSpPr>
            <p:cNvPr id="9252" name="Text Box 133"/>
            <p:cNvSpPr txBox="1">
              <a:spLocks noChangeArrowheads="1"/>
            </p:cNvSpPr>
            <p:nvPr/>
          </p:nvSpPr>
          <p:spPr bwMode="auto">
            <a:xfrm>
              <a:off x="1719" y="3659"/>
              <a:ext cx="511" cy="254"/>
            </a:xfrm>
            <a:prstGeom prst="rect">
              <a:avLst/>
            </a:prstGeom>
            <a:noFill/>
            <a:ln w="9525" algn="ctr">
              <a:noFill/>
              <a:miter lim="800000"/>
              <a:headEnd/>
              <a:tailEnd/>
            </a:ln>
          </p:spPr>
          <p:txBody>
            <a:bodyPr lIns="45720" rIns="45720">
              <a:spAutoFit/>
            </a:bodyPr>
            <a:lstStyle/>
            <a:p>
              <a:pPr eaLnBrk="0" hangingPunct="0">
                <a:lnSpc>
                  <a:spcPct val="85000"/>
                </a:lnSpc>
              </a:pPr>
              <a:r>
                <a:rPr lang="en-US" sz="1200" b="1">
                  <a:solidFill>
                    <a:schemeClr val="accent2"/>
                  </a:solidFill>
                  <a:latin typeface="Arial" pitchFamily="34" charset="0"/>
                </a:rPr>
                <a:t>PPS</a:t>
              </a:r>
              <a:br>
                <a:rPr lang="en-US" sz="1200" b="1">
                  <a:solidFill>
                    <a:schemeClr val="accent2"/>
                  </a:solidFill>
                  <a:latin typeface="Arial" pitchFamily="34" charset="0"/>
                </a:rPr>
              </a:br>
              <a:r>
                <a:rPr lang="en-US" sz="1200" b="1">
                  <a:solidFill>
                    <a:schemeClr val="accent2"/>
                  </a:solidFill>
                  <a:latin typeface="Arial" pitchFamily="34" charset="0"/>
                </a:rPr>
                <a:t>Admin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par>
                          <p:cTn id="29" fill="hold">
                            <p:stCondLst>
                              <p:cond delay="1500"/>
                            </p:stCondLst>
                            <p:childTnLst>
                              <p:par>
                                <p:cTn id="30" presetID="22" presetClass="entr" presetSubtype="2" fill="hold" grpId="0"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right)">
                                      <p:cBhvr>
                                        <p:cTn id="32" dur="500"/>
                                        <p:tgtEl>
                                          <p:spTgt spid="70"/>
                                        </p:tgtEl>
                                      </p:cBhvr>
                                    </p:animEffect>
                                  </p:childTnLst>
                                </p:cTn>
                              </p:par>
                            </p:childTnLst>
                          </p:cTn>
                        </p:par>
                        <p:par>
                          <p:cTn id="33" fill="hold">
                            <p:stCondLst>
                              <p:cond delay="2000"/>
                            </p:stCondLst>
                            <p:childTnLst>
                              <p:par>
                                <p:cTn id="34" presetID="9" presetClass="entr" presetSubtype="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wipe(down)">
                                      <p:cBhvr>
                                        <p:cTn id="40" dur="500"/>
                                        <p:tgtEl>
                                          <p:spTgt spid="79"/>
                                        </p:tgtEl>
                                      </p:cBhvr>
                                    </p:animEffect>
                                  </p:childTnLst>
                                </p:cTn>
                              </p:par>
                            </p:childTnLst>
                          </p:cTn>
                        </p:par>
                        <p:par>
                          <p:cTn id="41" fill="hold">
                            <p:stCondLst>
                              <p:cond delay="3000"/>
                            </p:stCondLst>
                            <p:childTnLst>
                              <p:par>
                                <p:cTn id="42" presetID="22" presetClass="entr" presetSubtype="4" fill="hold" grpId="0" nodeType="afterEffect">
                                  <p:stCondLst>
                                    <p:cond delay="0"/>
                                  </p:stCondLst>
                                  <p:childTnLst>
                                    <p:set>
                                      <p:cBhvr>
                                        <p:cTn id="43" dur="1" fill="hold">
                                          <p:stCondLst>
                                            <p:cond delay="0"/>
                                          </p:stCondLst>
                                        </p:cTn>
                                        <p:tgtEl>
                                          <p:spTgt spid="93"/>
                                        </p:tgtEl>
                                        <p:attrNameLst>
                                          <p:attrName>style.visibility</p:attrName>
                                        </p:attrNameLst>
                                      </p:cBhvr>
                                      <p:to>
                                        <p:strVal val="visible"/>
                                      </p:to>
                                    </p:set>
                                    <p:animEffect transition="in" filter="wipe(down)">
                                      <p:cBhvr>
                                        <p:cTn id="44" dur="500"/>
                                        <p:tgtEl>
                                          <p:spTgt spid="93"/>
                                        </p:tgtEl>
                                      </p:cBhvr>
                                    </p:animEffect>
                                  </p:childTnLst>
                                </p:cTn>
                              </p:par>
                            </p:childTnLst>
                          </p:cTn>
                        </p:par>
                        <p:par>
                          <p:cTn id="45" fill="hold">
                            <p:stCondLst>
                              <p:cond delay="3500"/>
                            </p:stCondLst>
                            <p:childTnLst>
                              <p:par>
                                <p:cTn id="46" presetID="9" presetClass="entr" presetSubtype="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par>
                          <p:cTn id="49" fill="hold">
                            <p:stCondLst>
                              <p:cond delay="4000"/>
                            </p:stCondLst>
                            <p:childTnLst>
                              <p:par>
                                <p:cTn id="50" presetID="22" presetClass="entr" presetSubtype="2" fill="hold" grpId="0" nodeType="after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right)">
                                      <p:cBhvr>
                                        <p:cTn id="52" dur="500"/>
                                        <p:tgtEl>
                                          <p:spTgt spid="77"/>
                                        </p:tgtEl>
                                      </p:cBhvr>
                                    </p:animEffect>
                                  </p:childTnLst>
                                </p:cTn>
                              </p:par>
                            </p:childTnLst>
                          </p:cTn>
                        </p:par>
                        <p:par>
                          <p:cTn id="53" fill="hold">
                            <p:stCondLst>
                              <p:cond delay="4500"/>
                            </p:stCondLst>
                            <p:childTnLst>
                              <p:par>
                                <p:cTn id="54" presetID="9" presetClass="entr" presetSubtype="0" fill="hold" grpId="0"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wipe(left)">
                                      <p:cBhvr>
                                        <p:cTn id="60" dur="500"/>
                                        <p:tgtEl>
                                          <p:spTgt spid="76"/>
                                        </p:tgtEl>
                                      </p:cBhvr>
                                    </p:animEffect>
                                  </p:childTnLst>
                                </p:cTn>
                              </p:par>
                            </p:childTnLst>
                          </p:cTn>
                        </p:par>
                        <p:par>
                          <p:cTn id="61" fill="hold">
                            <p:stCondLst>
                              <p:cond delay="5500"/>
                            </p:stCondLst>
                            <p:childTnLst>
                              <p:par>
                                <p:cTn id="62" presetID="22" presetClass="entr" presetSubtype="2" fill="hold" grpId="0"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wipe(right)">
                                      <p:cBhvr>
                                        <p:cTn id="64" dur="500"/>
                                        <p:tgtEl>
                                          <p:spTgt spid="75"/>
                                        </p:tgtEl>
                                      </p:cBhvr>
                                    </p:animEffect>
                                  </p:childTnLst>
                                </p:cTn>
                              </p:par>
                            </p:childTnLst>
                          </p:cTn>
                        </p:par>
                        <p:par>
                          <p:cTn id="65" fill="hold">
                            <p:stCondLst>
                              <p:cond delay="6000"/>
                            </p:stCondLst>
                            <p:childTnLst>
                              <p:par>
                                <p:cTn id="66" presetID="9"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dissolve">
                                      <p:cBhvr>
                                        <p:cTn id="68" dur="500"/>
                                        <p:tgtEl>
                                          <p:spTgt spid="23"/>
                                        </p:tgtEl>
                                      </p:cBhvr>
                                    </p:animEffect>
                                  </p:childTnLst>
                                </p:cTn>
                              </p:par>
                            </p:childTnLst>
                          </p:cTn>
                        </p:par>
                        <p:par>
                          <p:cTn id="69" fill="hold">
                            <p:stCondLst>
                              <p:cond delay="6500"/>
                            </p:stCondLst>
                            <p:childTnLst>
                              <p:par>
                                <p:cTn id="70" presetID="22" presetClass="entr" presetSubtype="1" fill="hold" grpId="0" nodeType="after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wipe(up)">
                                      <p:cBhvr>
                                        <p:cTn id="72" dur="500"/>
                                        <p:tgtEl>
                                          <p:spTgt spid="74"/>
                                        </p:tgtEl>
                                      </p:cBhvr>
                                    </p:animEffect>
                                  </p:childTnLst>
                                </p:cTn>
                              </p:par>
                            </p:childTnLst>
                          </p:cTn>
                        </p:par>
                        <p:par>
                          <p:cTn id="73" fill="hold">
                            <p:stCondLst>
                              <p:cond delay="7000"/>
                            </p:stCondLst>
                            <p:childTnLst>
                              <p:par>
                                <p:cTn id="74" presetID="9" presetClass="entr" presetSubtype="0" fill="hold" nodeType="after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dissolve">
                                      <p:cBhvr>
                                        <p:cTn id="76" dur="500"/>
                                        <p:tgtEl>
                                          <p:spTgt spid="8"/>
                                        </p:tgtEl>
                                      </p:cBhvr>
                                    </p:animEffect>
                                  </p:childTnLst>
                                </p:cTn>
                              </p:par>
                            </p:childTnLst>
                          </p:cTn>
                        </p:par>
                        <p:par>
                          <p:cTn id="77" fill="hold">
                            <p:stCondLst>
                              <p:cond delay="7500"/>
                            </p:stCondLst>
                            <p:childTnLst>
                              <p:par>
                                <p:cTn id="78" presetID="22" presetClass="entr" presetSubtype="2" fill="hold" grpId="0" nodeType="after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wipe(right)">
                                      <p:cBhvr>
                                        <p:cTn id="80" dur="500"/>
                                        <p:tgtEl>
                                          <p:spTgt spid="80"/>
                                        </p:tgtEl>
                                      </p:cBhvr>
                                    </p:animEffect>
                                  </p:childTnLst>
                                </p:cTn>
                              </p:par>
                            </p:childTnLst>
                          </p:cTn>
                        </p:par>
                        <p:par>
                          <p:cTn id="81" fill="hold">
                            <p:stCondLst>
                              <p:cond delay="8000"/>
                            </p:stCondLst>
                            <p:childTnLst>
                              <p:par>
                                <p:cTn id="82" presetID="9" presetClass="entr" presetSubtype="0" fill="hold"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dissolve">
                                      <p:cBhvr>
                                        <p:cTn id="84" dur="500"/>
                                        <p:tgtEl>
                                          <p:spTgt spid="25"/>
                                        </p:tgtEl>
                                      </p:cBhvr>
                                    </p:animEffect>
                                  </p:childTnLst>
                                </p:cTn>
                              </p:par>
                            </p:childTnLst>
                          </p:cTn>
                        </p:par>
                        <p:par>
                          <p:cTn id="85" fill="hold">
                            <p:stCondLst>
                              <p:cond delay="8500"/>
                            </p:stCondLst>
                            <p:childTnLst>
                              <p:par>
                                <p:cTn id="86" presetID="22" presetClass="entr" presetSubtype="1" fill="hold" grpId="0" nodeType="after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wipe(up)">
                                      <p:cBhvr>
                                        <p:cTn id="88" dur="500"/>
                                        <p:tgtEl>
                                          <p:spTgt spid="81"/>
                                        </p:tgtEl>
                                      </p:cBhvr>
                                    </p:animEffect>
                                  </p:childTnLst>
                                </p:cTn>
                              </p:par>
                            </p:childTnLst>
                          </p:cTn>
                        </p:par>
                        <p:par>
                          <p:cTn id="89" fill="hold">
                            <p:stCondLst>
                              <p:cond delay="9000"/>
                            </p:stCondLst>
                            <p:childTnLst>
                              <p:par>
                                <p:cTn id="90" presetID="9" presetClass="entr" presetSubtype="0" fill="hold"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dissolve">
                                      <p:cBhvr>
                                        <p:cTn id="9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5" grpId="0" animBg="1"/>
      <p:bldP spid="76" grpId="0" animBg="1"/>
      <p:bldP spid="77" grpId="0" animBg="1"/>
      <p:bldP spid="78" grpId="0" autoUpdateAnimBg="0"/>
      <p:bldP spid="79" grpId="0" animBg="1"/>
      <p:bldP spid="80" grpId="0" animBg="1"/>
      <p:bldP spid="81" grpId="0" animBg="1"/>
      <p:bldP spid="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Master data Management solution</a:t>
            </a:r>
          </a:p>
        </p:txBody>
      </p:sp>
      <p:sp>
        <p:nvSpPr>
          <p:cNvPr id="10243" name="Content Placeholder 2"/>
          <p:cNvSpPr>
            <a:spLocks noGrp="1"/>
          </p:cNvSpPr>
          <p:nvPr>
            <p:ph idx="1"/>
          </p:nvPr>
        </p:nvSpPr>
        <p:spPr>
          <a:xfrm>
            <a:off x="533400" y="1676400"/>
            <a:ext cx="2967038" cy="4267200"/>
          </a:xfrm>
        </p:spPr>
        <p:txBody>
          <a:bodyPr>
            <a:normAutofit fontScale="85000" lnSpcReduction="20000"/>
          </a:bodyPr>
          <a:lstStyle/>
          <a:p>
            <a:r>
              <a:rPr lang="en-US" smtClean="0"/>
              <a:t>Single version of truth</a:t>
            </a:r>
          </a:p>
          <a:p>
            <a:r>
              <a:rPr lang="en-US" smtClean="0"/>
              <a:t>Master data synchronized and validated</a:t>
            </a:r>
          </a:p>
          <a:p>
            <a:r>
              <a:rPr lang="en-US" smtClean="0"/>
              <a:t>Data maintained by Business Users and domain experts – not systems experts</a:t>
            </a:r>
          </a:p>
        </p:txBody>
      </p:sp>
      <p:sp>
        <p:nvSpPr>
          <p:cNvPr id="10244" name="Footer Placeholder 3"/>
          <p:cNvSpPr>
            <a:spLocks noGrp="1"/>
          </p:cNvSpPr>
          <p:nvPr>
            <p:ph type="ftr" sz="quarter" idx="11"/>
          </p:nvPr>
        </p:nvSpPr>
        <p:spPr>
          <a:noFill/>
        </p:spPr>
        <p:txBody>
          <a:bodyPr/>
          <a:lstStyle/>
          <a:p>
            <a:r>
              <a:rPr lang="fi-FI" smtClean="0">
                <a:ea typeface="MS PGothic" pitchFamily="34" charset="-128"/>
              </a:rPr>
              <a:t>© Affecto 2008</a:t>
            </a:r>
          </a:p>
          <a:p>
            <a:endParaRPr lang="fi-FI" smtClean="0">
              <a:ea typeface="MS PGothic" pitchFamily="34" charset="-128"/>
            </a:endParaRPr>
          </a:p>
        </p:txBody>
      </p:sp>
      <p:sp>
        <p:nvSpPr>
          <p:cNvPr id="10245" name="Rectangle 2"/>
          <p:cNvSpPr>
            <a:spLocks noChangeArrowheads="1"/>
          </p:cNvSpPr>
          <p:nvPr/>
        </p:nvSpPr>
        <p:spPr bwMode="auto">
          <a:xfrm>
            <a:off x="3870325" y="1484313"/>
            <a:ext cx="4927600" cy="3454400"/>
          </a:xfrm>
          <a:prstGeom prst="rect">
            <a:avLst/>
          </a:prstGeom>
          <a:solidFill>
            <a:schemeClr val="accent1"/>
          </a:solidFill>
          <a:ln w="12700" cap="rnd" algn="ctr">
            <a:noFill/>
            <a:prstDash val="sysDot"/>
            <a:miter lim="800000"/>
            <a:headEnd/>
            <a:tailEnd/>
          </a:ln>
        </p:spPr>
        <p:txBody>
          <a:bodyPr wrap="none" anchor="ctr"/>
          <a:lstStyle/>
          <a:p>
            <a:pPr eaLnBrk="0" hangingPunct="0"/>
            <a:endParaRPr lang="en-US"/>
          </a:p>
        </p:txBody>
      </p:sp>
      <p:sp>
        <p:nvSpPr>
          <p:cNvPr id="10246" name="Rectangle 3"/>
          <p:cNvSpPr>
            <a:spLocks noChangeArrowheads="1"/>
          </p:cNvSpPr>
          <p:nvPr/>
        </p:nvSpPr>
        <p:spPr bwMode="auto">
          <a:xfrm>
            <a:off x="3946525" y="1566863"/>
            <a:ext cx="4775200" cy="3289300"/>
          </a:xfrm>
          <a:prstGeom prst="rect">
            <a:avLst/>
          </a:prstGeom>
          <a:solidFill>
            <a:srgbClr val="D8D9DA"/>
          </a:solidFill>
          <a:ln w="25400" algn="ctr">
            <a:solidFill>
              <a:schemeClr val="tx2"/>
            </a:solidFill>
            <a:miter lim="800000"/>
            <a:headEnd/>
            <a:tailEnd/>
          </a:ln>
        </p:spPr>
        <p:txBody>
          <a:bodyPr anchor="ctr"/>
          <a:lstStyle/>
          <a:p>
            <a:pPr eaLnBrk="0" hangingPunct="0"/>
            <a:endParaRPr lang="nb-NO" sz="1800">
              <a:latin typeface="Arial" pitchFamily="34" charset="0"/>
            </a:endParaRPr>
          </a:p>
        </p:txBody>
      </p:sp>
      <p:sp>
        <p:nvSpPr>
          <p:cNvPr id="10247" name="Text Box 4"/>
          <p:cNvSpPr txBox="1">
            <a:spLocks noChangeArrowheads="1"/>
          </p:cNvSpPr>
          <p:nvPr/>
        </p:nvSpPr>
        <p:spPr bwMode="auto">
          <a:xfrm>
            <a:off x="4035425" y="2671763"/>
            <a:ext cx="1136650" cy="1187450"/>
          </a:xfrm>
          <a:prstGeom prst="rect">
            <a:avLst/>
          </a:prstGeom>
          <a:noFill/>
          <a:ln w="9525" algn="ctr">
            <a:noFill/>
            <a:miter lim="800000"/>
            <a:headEnd/>
            <a:tailEnd/>
          </a:ln>
        </p:spPr>
        <p:txBody>
          <a:bodyPr>
            <a:spAutoFit/>
          </a:bodyPr>
          <a:lstStyle/>
          <a:p>
            <a:pPr marL="234950" indent="-234950" eaLnBrk="0" hangingPunct="0">
              <a:buFontTx/>
              <a:buChar char="•"/>
            </a:pPr>
            <a:r>
              <a:rPr lang="en-US" sz="1200" b="1">
                <a:latin typeface="Arial" pitchFamily="34" charset="0"/>
              </a:rPr>
              <a:t>Accounts</a:t>
            </a:r>
          </a:p>
          <a:p>
            <a:pPr marL="234950" indent="-234950" eaLnBrk="0" hangingPunct="0">
              <a:buFontTx/>
              <a:buChar char="•"/>
            </a:pPr>
            <a:r>
              <a:rPr lang="en-US" sz="1200" b="1">
                <a:latin typeface="Arial" pitchFamily="34" charset="0"/>
              </a:rPr>
              <a:t>Entity</a:t>
            </a:r>
          </a:p>
          <a:p>
            <a:pPr marL="234950" indent="-234950" eaLnBrk="0" hangingPunct="0">
              <a:buFontTx/>
              <a:buChar char="•"/>
            </a:pPr>
            <a:r>
              <a:rPr lang="en-US" sz="1200" b="1">
                <a:latin typeface="Arial" pitchFamily="34" charset="0"/>
              </a:rPr>
              <a:t>Project</a:t>
            </a:r>
          </a:p>
          <a:p>
            <a:pPr marL="234950" indent="-234950" eaLnBrk="0" hangingPunct="0">
              <a:buFontTx/>
              <a:buChar char="•"/>
            </a:pPr>
            <a:r>
              <a:rPr lang="en-US" sz="1200" b="1">
                <a:latin typeface="Arial" pitchFamily="34" charset="0"/>
              </a:rPr>
              <a:t>Product</a:t>
            </a:r>
          </a:p>
          <a:p>
            <a:pPr marL="234950" indent="-234950" eaLnBrk="0" hangingPunct="0">
              <a:buFontTx/>
              <a:buChar char="•"/>
            </a:pPr>
            <a:r>
              <a:rPr lang="en-US" sz="1200" b="1">
                <a:latin typeface="Arial" pitchFamily="34" charset="0"/>
              </a:rPr>
              <a:t>Location</a:t>
            </a:r>
          </a:p>
          <a:p>
            <a:pPr marL="234950" indent="-234950" eaLnBrk="0" hangingPunct="0">
              <a:buFontTx/>
              <a:buChar char="•"/>
            </a:pPr>
            <a:r>
              <a:rPr lang="en-US" sz="1200" b="1">
                <a:latin typeface="Arial" pitchFamily="34" charset="0"/>
              </a:rPr>
              <a:t>Channel </a:t>
            </a:r>
          </a:p>
        </p:txBody>
      </p:sp>
      <p:grpSp>
        <p:nvGrpSpPr>
          <p:cNvPr id="2" name="Group 5"/>
          <p:cNvGrpSpPr>
            <a:grpSpLocks/>
          </p:cNvGrpSpPr>
          <p:nvPr/>
        </p:nvGrpSpPr>
        <p:grpSpPr bwMode="auto">
          <a:xfrm>
            <a:off x="4737100" y="1757363"/>
            <a:ext cx="2392363" cy="749300"/>
            <a:chOff x="2944" y="1261"/>
            <a:chExt cx="1507" cy="472"/>
          </a:xfrm>
        </p:grpSpPr>
        <p:grpSp>
          <p:nvGrpSpPr>
            <p:cNvPr id="3" name="Group 6"/>
            <p:cNvGrpSpPr>
              <a:grpSpLocks/>
            </p:cNvGrpSpPr>
            <p:nvPr/>
          </p:nvGrpSpPr>
          <p:grpSpPr bwMode="auto">
            <a:xfrm>
              <a:off x="3647" y="1261"/>
              <a:ext cx="626" cy="294"/>
              <a:chOff x="1905" y="4320"/>
              <a:chExt cx="626" cy="294"/>
            </a:xfrm>
          </p:grpSpPr>
          <p:sp>
            <p:nvSpPr>
              <p:cNvPr id="10400" name="Rectangle 7"/>
              <p:cNvSpPr>
                <a:spLocks noChangeArrowheads="1"/>
              </p:cNvSpPr>
              <p:nvPr/>
            </p:nvSpPr>
            <p:spPr bwMode="auto">
              <a:xfrm>
                <a:off x="1906" y="4554"/>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10401" name="Rectangle 8"/>
              <p:cNvSpPr>
                <a:spLocks noChangeArrowheads="1"/>
              </p:cNvSpPr>
              <p:nvPr/>
            </p:nvSpPr>
            <p:spPr bwMode="auto">
              <a:xfrm>
                <a:off x="1905" y="4320"/>
                <a:ext cx="626" cy="254"/>
              </a:xfrm>
              <a:prstGeom prst="rect">
                <a:avLst/>
              </a:prstGeom>
              <a:solidFill>
                <a:schemeClr val="folHlink"/>
              </a:solidFill>
              <a:ln w="25400" algn="ctr">
                <a:solidFill>
                  <a:schemeClr val="tx2"/>
                </a:solidFill>
                <a:miter lim="800000"/>
                <a:headEnd/>
                <a:tailEnd/>
              </a:ln>
            </p:spPr>
            <p:txBody>
              <a:bodyPr anchor="ctr">
                <a:spAutoFit/>
              </a:bodyPr>
              <a:lstStyle/>
              <a:p>
                <a:pPr eaLnBrk="0" hangingPunct="0"/>
                <a:endParaRPr lang="en-US"/>
              </a:p>
            </p:txBody>
          </p:sp>
          <p:sp>
            <p:nvSpPr>
              <p:cNvPr id="10402" name="Text Box 9"/>
              <p:cNvSpPr txBox="1">
                <a:spLocks noChangeArrowheads="1"/>
              </p:cNvSpPr>
              <p:nvPr/>
            </p:nvSpPr>
            <p:spPr bwMode="auto">
              <a:xfrm>
                <a:off x="1915" y="4395"/>
                <a:ext cx="607" cy="104"/>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Essbase</a:t>
                </a:r>
              </a:p>
            </p:txBody>
          </p:sp>
        </p:grpSp>
        <p:grpSp>
          <p:nvGrpSpPr>
            <p:cNvPr id="4" name="Group 10"/>
            <p:cNvGrpSpPr>
              <a:grpSpLocks/>
            </p:cNvGrpSpPr>
            <p:nvPr/>
          </p:nvGrpSpPr>
          <p:grpSpPr bwMode="auto">
            <a:xfrm>
              <a:off x="3736" y="1350"/>
              <a:ext cx="626" cy="294"/>
              <a:chOff x="1905" y="4320"/>
              <a:chExt cx="626" cy="294"/>
            </a:xfrm>
          </p:grpSpPr>
          <p:sp>
            <p:nvSpPr>
              <p:cNvPr id="10397" name="Rectangle 11"/>
              <p:cNvSpPr>
                <a:spLocks noChangeArrowheads="1"/>
              </p:cNvSpPr>
              <p:nvPr/>
            </p:nvSpPr>
            <p:spPr bwMode="auto">
              <a:xfrm>
                <a:off x="1906" y="4554"/>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10398" name="Rectangle 12"/>
              <p:cNvSpPr>
                <a:spLocks noChangeArrowheads="1"/>
              </p:cNvSpPr>
              <p:nvPr/>
            </p:nvSpPr>
            <p:spPr bwMode="auto">
              <a:xfrm>
                <a:off x="1905" y="4320"/>
                <a:ext cx="626" cy="254"/>
              </a:xfrm>
              <a:prstGeom prst="rect">
                <a:avLst/>
              </a:prstGeom>
              <a:solidFill>
                <a:schemeClr val="folHlink"/>
              </a:solidFill>
              <a:ln w="25400" algn="ctr">
                <a:solidFill>
                  <a:schemeClr val="tx2"/>
                </a:solidFill>
                <a:miter lim="800000"/>
                <a:headEnd/>
                <a:tailEnd/>
              </a:ln>
            </p:spPr>
            <p:txBody>
              <a:bodyPr anchor="ctr">
                <a:spAutoFit/>
              </a:bodyPr>
              <a:lstStyle/>
              <a:p>
                <a:pPr eaLnBrk="0" hangingPunct="0"/>
                <a:endParaRPr lang="en-US"/>
              </a:p>
            </p:txBody>
          </p:sp>
          <p:sp>
            <p:nvSpPr>
              <p:cNvPr id="10399" name="Text Box 13"/>
              <p:cNvSpPr txBox="1">
                <a:spLocks noChangeArrowheads="1"/>
              </p:cNvSpPr>
              <p:nvPr/>
            </p:nvSpPr>
            <p:spPr bwMode="auto">
              <a:xfrm>
                <a:off x="1915" y="4395"/>
                <a:ext cx="607" cy="104"/>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Essbase</a:t>
                </a:r>
              </a:p>
            </p:txBody>
          </p:sp>
        </p:grpSp>
        <p:grpSp>
          <p:nvGrpSpPr>
            <p:cNvPr id="5" name="Group 14"/>
            <p:cNvGrpSpPr>
              <a:grpSpLocks/>
            </p:cNvGrpSpPr>
            <p:nvPr/>
          </p:nvGrpSpPr>
          <p:grpSpPr bwMode="auto">
            <a:xfrm>
              <a:off x="3825" y="1439"/>
              <a:ext cx="626" cy="294"/>
              <a:chOff x="1905" y="4320"/>
              <a:chExt cx="626" cy="294"/>
            </a:xfrm>
          </p:grpSpPr>
          <p:sp>
            <p:nvSpPr>
              <p:cNvPr id="10394" name="Rectangle 15"/>
              <p:cNvSpPr>
                <a:spLocks noChangeArrowheads="1"/>
              </p:cNvSpPr>
              <p:nvPr/>
            </p:nvSpPr>
            <p:spPr bwMode="auto">
              <a:xfrm>
                <a:off x="1906" y="4554"/>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10395" name="Rectangle 16"/>
              <p:cNvSpPr>
                <a:spLocks noChangeArrowheads="1"/>
              </p:cNvSpPr>
              <p:nvPr/>
            </p:nvSpPr>
            <p:spPr bwMode="auto">
              <a:xfrm>
                <a:off x="1905" y="4320"/>
                <a:ext cx="626" cy="254"/>
              </a:xfrm>
              <a:prstGeom prst="rect">
                <a:avLst/>
              </a:prstGeom>
              <a:solidFill>
                <a:schemeClr val="folHlink"/>
              </a:solidFill>
              <a:ln w="25400" algn="ctr">
                <a:solidFill>
                  <a:schemeClr val="tx2"/>
                </a:solidFill>
                <a:miter lim="800000"/>
                <a:headEnd/>
                <a:tailEnd/>
              </a:ln>
            </p:spPr>
            <p:txBody>
              <a:bodyPr anchor="ctr">
                <a:spAutoFit/>
              </a:bodyPr>
              <a:lstStyle/>
              <a:p>
                <a:pPr eaLnBrk="0" hangingPunct="0"/>
                <a:endParaRPr lang="en-US"/>
              </a:p>
            </p:txBody>
          </p:sp>
          <p:sp>
            <p:nvSpPr>
              <p:cNvPr id="10396" name="Text Box 17"/>
              <p:cNvSpPr txBox="1">
                <a:spLocks noChangeArrowheads="1"/>
              </p:cNvSpPr>
              <p:nvPr/>
            </p:nvSpPr>
            <p:spPr bwMode="auto">
              <a:xfrm>
                <a:off x="1915" y="4343"/>
                <a:ext cx="607" cy="208"/>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Analysis</a:t>
                </a:r>
              </a:p>
              <a:p>
                <a:pPr eaLnBrk="0" hangingPunct="0">
                  <a:lnSpc>
                    <a:spcPct val="90000"/>
                  </a:lnSpc>
                </a:pPr>
                <a:r>
                  <a:rPr lang="en-US" sz="1200" b="1">
                    <a:solidFill>
                      <a:schemeClr val="tx2"/>
                    </a:solidFill>
                    <a:latin typeface="Arial" pitchFamily="34" charset="0"/>
                  </a:rPr>
                  <a:t>Services</a:t>
                </a:r>
              </a:p>
            </p:txBody>
          </p:sp>
        </p:grpSp>
        <p:grpSp>
          <p:nvGrpSpPr>
            <p:cNvPr id="6" name="Group 18"/>
            <p:cNvGrpSpPr>
              <a:grpSpLocks/>
            </p:cNvGrpSpPr>
            <p:nvPr/>
          </p:nvGrpSpPr>
          <p:grpSpPr bwMode="auto">
            <a:xfrm>
              <a:off x="2944" y="1261"/>
              <a:ext cx="626" cy="294"/>
              <a:chOff x="1905" y="4320"/>
              <a:chExt cx="626" cy="294"/>
            </a:xfrm>
          </p:grpSpPr>
          <p:sp>
            <p:nvSpPr>
              <p:cNvPr id="10391" name="Rectangle 19"/>
              <p:cNvSpPr>
                <a:spLocks noChangeArrowheads="1"/>
              </p:cNvSpPr>
              <p:nvPr/>
            </p:nvSpPr>
            <p:spPr bwMode="auto">
              <a:xfrm>
                <a:off x="1906" y="4554"/>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10392" name="Rectangle 20"/>
              <p:cNvSpPr>
                <a:spLocks noChangeArrowheads="1"/>
              </p:cNvSpPr>
              <p:nvPr/>
            </p:nvSpPr>
            <p:spPr bwMode="auto">
              <a:xfrm>
                <a:off x="1905" y="4320"/>
                <a:ext cx="626" cy="254"/>
              </a:xfrm>
              <a:prstGeom prst="rect">
                <a:avLst/>
              </a:prstGeom>
              <a:solidFill>
                <a:schemeClr val="folHlink"/>
              </a:solidFill>
              <a:ln w="25400" algn="ctr">
                <a:solidFill>
                  <a:schemeClr val="tx2"/>
                </a:solidFill>
                <a:miter lim="800000"/>
                <a:headEnd/>
                <a:tailEnd/>
              </a:ln>
            </p:spPr>
            <p:txBody>
              <a:bodyPr anchor="ctr">
                <a:spAutoFit/>
              </a:bodyPr>
              <a:lstStyle/>
              <a:p>
                <a:pPr eaLnBrk="0" hangingPunct="0"/>
                <a:endParaRPr lang="en-US"/>
              </a:p>
            </p:txBody>
          </p:sp>
          <p:sp>
            <p:nvSpPr>
              <p:cNvPr id="10393" name="Text Box 21"/>
              <p:cNvSpPr txBox="1">
                <a:spLocks noChangeArrowheads="1"/>
              </p:cNvSpPr>
              <p:nvPr/>
            </p:nvSpPr>
            <p:spPr bwMode="auto">
              <a:xfrm>
                <a:off x="1915" y="4395"/>
                <a:ext cx="607" cy="104"/>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PPS</a:t>
                </a:r>
              </a:p>
            </p:txBody>
          </p:sp>
        </p:grpSp>
      </p:grpSp>
      <p:grpSp>
        <p:nvGrpSpPr>
          <p:cNvPr id="7" name="Group 22"/>
          <p:cNvGrpSpPr>
            <a:grpSpLocks/>
          </p:cNvGrpSpPr>
          <p:nvPr/>
        </p:nvGrpSpPr>
        <p:grpSpPr bwMode="auto">
          <a:xfrm>
            <a:off x="4425950" y="4294188"/>
            <a:ext cx="4178300" cy="466725"/>
            <a:chOff x="2776" y="2706"/>
            <a:chExt cx="2632" cy="294"/>
          </a:xfrm>
        </p:grpSpPr>
        <p:sp>
          <p:nvSpPr>
            <p:cNvPr id="10375" name="Rectangle 23"/>
            <p:cNvSpPr>
              <a:spLocks noChangeArrowheads="1"/>
            </p:cNvSpPr>
            <p:nvPr/>
          </p:nvSpPr>
          <p:spPr bwMode="auto">
            <a:xfrm>
              <a:off x="2777" y="2940"/>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10376" name="Rectangle 24"/>
            <p:cNvSpPr>
              <a:spLocks noChangeArrowheads="1"/>
            </p:cNvSpPr>
            <p:nvPr/>
          </p:nvSpPr>
          <p:spPr bwMode="auto">
            <a:xfrm>
              <a:off x="3446" y="2940"/>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10377" name="Rectangle 25"/>
            <p:cNvSpPr>
              <a:spLocks noChangeArrowheads="1"/>
            </p:cNvSpPr>
            <p:nvPr/>
          </p:nvSpPr>
          <p:spPr bwMode="auto">
            <a:xfrm>
              <a:off x="4115" y="2940"/>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10378" name="Rectangle 26"/>
            <p:cNvSpPr>
              <a:spLocks noChangeArrowheads="1"/>
            </p:cNvSpPr>
            <p:nvPr/>
          </p:nvSpPr>
          <p:spPr bwMode="auto">
            <a:xfrm>
              <a:off x="4784" y="2940"/>
              <a:ext cx="623" cy="60"/>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10379" name="Rectangle 27"/>
            <p:cNvSpPr>
              <a:spLocks noChangeArrowheads="1"/>
            </p:cNvSpPr>
            <p:nvPr/>
          </p:nvSpPr>
          <p:spPr bwMode="auto">
            <a:xfrm>
              <a:off x="4782" y="2706"/>
              <a:ext cx="626" cy="254"/>
            </a:xfrm>
            <a:prstGeom prst="rect">
              <a:avLst/>
            </a:prstGeom>
            <a:solidFill>
              <a:schemeClr val="accent1"/>
            </a:solidFill>
            <a:ln w="25400" algn="ctr">
              <a:solidFill>
                <a:schemeClr val="tx2"/>
              </a:solidFill>
              <a:miter lim="800000"/>
              <a:headEnd/>
              <a:tailEnd/>
            </a:ln>
          </p:spPr>
          <p:txBody>
            <a:bodyPr wrap="none" anchor="ctr"/>
            <a:lstStyle/>
            <a:p>
              <a:pPr eaLnBrk="0" hangingPunct="0"/>
              <a:endParaRPr lang="en-US"/>
            </a:p>
          </p:txBody>
        </p:sp>
        <p:sp>
          <p:nvSpPr>
            <p:cNvPr id="10380" name="Rectangle 28"/>
            <p:cNvSpPr>
              <a:spLocks noChangeArrowheads="1"/>
            </p:cNvSpPr>
            <p:nvPr/>
          </p:nvSpPr>
          <p:spPr bwMode="auto">
            <a:xfrm>
              <a:off x="4114" y="2706"/>
              <a:ext cx="625" cy="254"/>
            </a:xfrm>
            <a:prstGeom prst="rect">
              <a:avLst/>
            </a:prstGeom>
            <a:solidFill>
              <a:schemeClr val="accent1"/>
            </a:solidFill>
            <a:ln w="25400" algn="ctr">
              <a:solidFill>
                <a:schemeClr val="tx2"/>
              </a:solidFill>
              <a:miter lim="800000"/>
              <a:headEnd/>
              <a:tailEnd/>
            </a:ln>
          </p:spPr>
          <p:txBody>
            <a:bodyPr wrap="none" anchor="ctr"/>
            <a:lstStyle/>
            <a:p>
              <a:pPr eaLnBrk="0" hangingPunct="0"/>
              <a:endParaRPr lang="en-US"/>
            </a:p>
          </p:txBody>
        </p:sp>
        <p:sp>
          <p:nvSpPr>
            <p:cNvPr id="10381" name="Rectangle 29"/>
            <p:cNvSpPr>
              <a:spLocks noChangeArrowheads="1"/>
            </p:cNvSpPr>
            <p:nvPr/>
          </p:nvSpPr>
          <p:spPr bwMode="auto">
            <a:xfrm>
              <a:off x="3445" y="2706"/>
              <a:ext cx="625" cy="254"/>
            </a:xfrm>
            <a:prstGeom prst="rect">
              <a:avLst/>
            </a:prstGeom>
            <a:solidFill>
              <a:schemeClr val="accent1"/>
            </a:solidFill>
            <a:ln w="25400" algn="ctr">
              <a:solidFill>
                <a:schemeClr val="tx2"/>
              </a:solidFill>
              <a:miter lim="800000"/>
              <a:headEnd/>
              <a:tailEnd/>
            </a:ln>
          </p:spPr>
          <p:txBody>
            <a:bodyPr wrap="none" anchor="ctr"/>
            <a:lstStyle/>
            <a:p>
              <a:pPr eaLnBrk="0" hangingPunct="0"/>
              <a:endParaRPr lang="en-US"/>
            </a:p>
          </p:txBody>
        </p:sp>
        <p:sp>
          <p:nvSpPr>
            <p:cNvPr id="10382" name="Rectangle 30"/>
            <p:cNvSpPr>
              <a:spLocks noChangeArrowheads="1"/>
            </p:cNvSpPr>
            <p:nvPr/>
          </p:nvSpPr>
          <p:spPr bwMode="auto">
            <a:xfrm>
              <a:off x="2776" y="2706"/>
              <a:ext cx="626" cy="254"/>
            </a:xfrm>
            <a:prstGeom prst="rect">
              <a:avLst/>
            </a:prstGeom>
            <a:solidFill>
              <a:schemeClr val="accent1"/>
            </a:solidFill>
            <a:ln w="25400" algn="ctr">
              <a:solidFill>
                <a:schemeClr val="tx2"/>
              </a:solidFill>
              <a:miter lim="800000"/>
              <a:headEnd/>
              <a:tailEnd/>
            </a:ln>
          </p:spPr>
          <p:txBody>
            <a:bodyPr wrap="none" anchor="ctr"/>
            <a:lstStyle/>
            <a:p>
              <a:pPr eaLnBrk="0" hangingPunct="0"/>
              <a:endParaRPr lang="en-US"/>
            </a:p>
          </p:txBody>
        </p:sp>
        <p:sp>
          <p:nvSpPr>
            <p:cNvPr id="10383" name="Text Box 31"/>
            <p:cNvSpPr txBox="1">
              <a:spLocks noChangeArrowheads="1"/>
            </p:cNvSpPr>
            <p:nvPr/>
          </p:nvSpPr>
          <p:spPr bwMode="auto">
            <a:xfrm>
              <a:off x="3464" y="2776"/>
              <a:ext cx="586" cy="105"/>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ERP</a:t>
              </a:r>
            </a:p>
          </p:txBody>
        </p:sp>
        <p:sp>
          <p:nvSpPr>
            <p:cNvPr id="10384" name="Text Box 32"/>
            <p:cNvSpPr txBox="1">
              <a:spLocks noChangeArrowheads="1"/>
            </p:cNvSpPr>
            <p:nvPr/>
          </p:nvSpPr>
          <p:spPr bwMode="auto">
            <a:xfrm>
              <a:off x="4858" y="2781"/>
              <a:ext cx="473" cy="104"/>
            </a:xfrm>
            <a:prstGeom prst="rect">
              <a:avLst/>
            </a:prstGeom>
            <a:noFill/>
            <a:ln w="9525">
              <a:noFill/>
              <a:miter lim="800000"/>
              <a:headEnd/>
              <a:tailEnd/>
            </a:ln>
          </p:spPr>
          <p:txBody>
            <a:bodyPr wrap="none" tIns="0" bIns="0" anchor="ctr" anchorCtr="1">
              <a:spAutoFit/>
            </a:bodyPr>
            <a:lstStyle/>
            <a:p>
              <a:pPr eaLnBrk="0" hangingPunct="0">
                <a:lnSpc>
                  <a:spcPct val="90000"/>
                </a:lnSpc>
              </a:pPr>
              <a:r>
                <a:rPr lang="en-US" sz="1200" b="1">
                  <a:solidFill>
                    <a:schemeClr val="tx2"/>
                  </a:solidFill>
                  <a:latin typeface="Arial" pitchFamily="34" charset="0"/>
                </a:rPr>
                <a:t>Custom</a:t>
              </a:r>
            </a:p>
          </p:txBody>
        </p:sp>
        <p:sp>
          <p:nvSpPr>
            <p:cNvPr id="10385" name="Text Box 33"/>
            <p:cNvSpPr txBox="1">
              <a:spLocks noChangeArrowheads="1"/>
            </p:cNvSpPr>
            <p:nvPr/>
          </p:nvSpPr>
          <p:spPr bwMode="auto">
            <a:xfrm>
              <a:off x="2786" y="2781"/>
              <a:ext cx="607" cy="104"/>
            </a:xfrm>
            <a:prstGeom prst="rect">
              <a:avLst/>
            </a:prstGeom>
            <a:noFill/>
            <a:ln w="9525">
              <a:noFill/>
              <a:miter lim="800000"/>
              <a:headEnd/>
              <a:tailEnd/>
            </a:ln>
          </p:spPr>
          <p:txBody>
            <a:bodyPr tIns="0" bIns="0" anchor="ctr" anchorCtr="1">
              <a:spAutoFit/>
            </a:bodyPr>
            <a:lstStyle/>
            <a:p>
              <a:pPr eaLnBrk="0" hangingPunct="0">
                <a:lnSpc>
                  <a:spcPct val="90000"/>
                </a:lnSpc>
              </a:pPr>
              <a:r>
                <a:rPr lang="en-US" sz="1200" b="1">
                  <a:solidFill>
                    <a:schemeClr val="tx2"/>
                  </a:solidFill>
                  <a:latin typeface="Arial" pitchFamily="34" charset="0"/>
                </a:rPr>
                <a:t>Dynamics</a:t>
              </a:r>
            </a:p>
          </p:txBody>
        </p:sp>
        <p:sp>
          <p:nvSpPr>
            <p:cNvPr id="10386" name="Text Box 34"/>
            <p:cNvSpPr txBox="1">
              <a:spLocks noChangeArrowheads="1"/>
            </p:cNvSpPr>
            <p:nvPr/>
          </p:nvSpPr>
          <p:spPr bwMode="auto">
            <a:xfrm>
              <a:off x="4269" y="2781"/>
              <a:ext cx="313" cy="104"/>
            </a:xfrm>
            <a:prstGeom prst="rect">
              <a:avLst/>
            </a:prstGeom>
            <a:noFill/>
            <a:ln w="9525">
              <a:noFill/>
              <a:miter lim="800000"/>
              <a:headEnd/>
              <a:tailEnd/>
            </a:ln>
          </p:spPr>
          <p:txBody>
            <a:bodyPr wrap="none" tIns="0" bIns="0" anchor="ctr" anchorCtr="1">
              <a:spAutoFit/>
            </a:bodyPr>
            <a:lstStyle/>
            <a:p>
              <a:pPr eaLnBrk="0" hangingPunct="0">
                <a:lnSpc>
                  <a:spcPct val="90000"/>
                </a:lnSpc>
              </a:pPr>
              <a:r>
                <a:rPr lang="en-US" sz="1200" b="1">
                  <a:solidFill>
                    <a:schemeClr val="tx2"/>
                  </a:solidFill>
                  <a:latin typeface="Arial" pitchFamily="34" charset="0"/>
                </a:rPr>
                <a:t>SAP</a:t>
              </a:r>
            </a:p>
          </p:txBody>
        </p:sp>
      </p:grpSp>
      <p:sp>
        <p:nvSpPr>
          <p:cNvPr id="10250" name="AutoShape 35"/>
          <p:cNvSpPr>
            <a:spLocks noChangeArrowheads="1"/>
          </p:cNvSpPr>
          <p:nvPr/>
        </p:nvSpPr>
        <p:spPr bwMode="auto">
          <a:xfrm>
            <a:off x="7820025" y="2927350"/>
            <a:ext cx="584200" cy="1035050"/>
          </a:xfrm>
          <a:prstGeom prst="upArrow">
            <a:avLst>
              <a:gd name="adj1" fmla="val 64981"/>
              <a:gd name="adj2" fmla="val 52012"/>
            </a:avLst>
          </a:prstGeom>
          <a:solidFill>
            <a:schemeClr val="bg2"/>
          </a:solidFill>
          <a:ln w="25400" algn="ctr">
            <a:solidFill>
              <a:schemeClr val="tx2"/>
            </a:solidFill>
            <a:miter lim="800000"/>
            <a:headEnd/>
            <a:tailEnd/>
          </a:ln>
        </p:spPr>
        <p:txBody>
          <a:bodyPr wrap="none" anchor="ctr"/>
          <a:lstStyle/>
          <a:p>
            <a:pPr eaLnBrk="0" hangingPunct="0">
              <a:spcBef>
                <a:spcPct val="50000"/>
              </a:spcBef>
            </a:pPr>
            <a:r>
              <a:rPr lang="en-US" sz="1200" b="1">
                <a:latin typeface="Arial" pitchFamily="34" charset="0"/>
              </a:rPr>
              <a:t>ETL</a:t>
            </a:r>
            <a:br>
              <a:rPr lang="en-US" sz="1200" b="1">
                <a:latin typeface="Arial" pitchFamily="34" charset="0"/>
              </a:rPr>
            </a:br>
            <a:r>
              <a:rPr lang="en-US" sz="1200" b="1">
                <a:latin typeface="Arial" pitchFamily="34" charset="0"/>
              </a:rPr>
              <a:t>EAI</a:t>
            </a:r>
          </a:p>
        </p:txBody>
      </p:sp>
      <p:grpSp>
        <p:nvGrpSpPr>
          <p:cNvPr id="8" name="Group 36"/>
          <p:cNvGrpSpPr>
            <a:grpSpLocks/>
          </p:cNvGrpSpPr>
          <p:nvPr/>
        </p:nvGrpSpPr>
        <p:grpSpPr bwMode="auto">
          <a:xfrm>
            <a:off x="5418138" y="2982913"/>
            <a:ext cx="1790700" cy="835025"/>
            <a:chOff x="3373" y="2033"/>
            <a:chExt cx="1128" cy="526"/>
          </a:xfrm>
        </p:grpSpPr>
        <p:sp>
          <p:nvSpPr>
            <p:cNvPr id="10372" name="Rectangle 37"/>
            <p:cNvSpPr>
              <a:spLocks noChangeArrowheads="1"/>
            </p:cNvSpPr>
            <p:nvPr/>
          </p:nvSpPr>
          <p:spPr bwMode="auto">
            <a:xfrm>
              <a:off x="3378" y="2452"/>
              <a:ext cx="1114" cy="107"/>
            </a:xfrm>
            <a:prstGeom prst="rect">
              <a:avLst/>
            </a:prstGeom>
            <a:gradFill rotWithShape="1">
              <a:gsLst>
                <a:gs pos="0">
                  <a:srgbClr val="000000">
                    <a:alpha val="53000"/>
                  </a:srgbClr>
                </a:gs>
                <a:gs pos="100000">
                  <a:srgbClr val="000000">
                    <a:alpha val="0"/>
                  </a:srgbClr>
                </a:gs>
              </a:gsLst>
              <a:path path="shape">
                <a:fillToRect l="50000" t="50000" r="50000" b="50000"/>
              </a:path>
            </a:gradFill>
            <a:ln w="9525">
              <a:noFill/>
              <a:miter lim="800000"/>
              <a:headEnd/>
              <a:tailEnd/>
            </a:ln>
          </p:spPr>
          <p:txBody>
            <a:bodyPr wrap="none" anchor="ctr"/>
            <a:lstStyle/>
            <a:p>
              <a:pPr eaLnBrk="0" hangingPunct="0"/>
              <a:endParaRPr lang="en-US"/>
            </a:p>
          </p:txBody>
        </p:sp>
        <p:sp>
          <p:nvSpPr>
            <p:cNvPr id="10373" name="Rectangle 38"/>
            <p:cNvSpPr>
              <a:spLocks noChangeArrowheads="1"/>
            </p:cNvSpPr>
            <p:nvPr/>
          </p:nvSpPr>
          <p:spPr bwMode="auto">
            <a:xfrm>
              <a:off x="3376" y="2033"/>
              <a:ext cx="1120" cy="454"/>
            </a:xfrm>
            <a:prstGeom prst="rect">
              <a:avLst/>
            </a:prstGeom>
            <a:solidFill>
              <a:schemeClr val="bg1"/>
            </a:solidFill>
            <a:ln w="25400" algn="ctr">
              <a:solidFill>
                <a:schemeClr val="tx2"/>
              </a:solidFill>
              <a:miter lim="800000"/>
              <a:headEnd/>
              <a:tailEnd/>
            </a:ln>
          </p:spPr>
          <p:txBody>
            <a:bodyPr anchor="ctr">
              <a:spAutoFit/>
            </a:bodyPr>
            <a:lstStyle/>
            <a:p>
              <a:pPr eaLnBrk="0" hangingPunct="0"/>
              <a:endParaRPr lang="en-US"/>
            </a:p>
          </p:txBody>
        </p:sp>
        <p:sp>
          <p:nvSpPr>
            <p:cNvPr id="10374" name="Text Box 39"/>
            <p:cNvSpPr txBox="1">
              <a:spLocks noChangeArrowheads="1"/>
            </p:cNvSpPr>
            <p:nvPr/>
          </p:nvSpPr>
          <p:spPr bwMode="auto">
            <a:xfrm>
              <a:off x="3373" y="2182"/>
              <a:ext cx="1128" cy="156"/>
            </a:xfrm>
            <a:prstGeom prst="rect">
              <a:avLst/>
            </a:prstGeom>
            <a:noFill/>
            <a:ln w="9525">
              <a:noFill/>
              <a:miter lim="800000"/>
              <a:headEnd/>
              <a:tailEnd/>
            </a:ln>
          </p:spPr>
          <p:txBody>
            <a:bodyPr tIns="0" bIns="0" anchor="ctr" anchorCtr="1">
              <a:spAutoFit/>
            </a:bodyPr>
            <a:lstStyle/>
            <a:p>
              <a:pPr eaLnBrk="0" hangingPunct="0">
                <a:lnSpc>
                  <a:spcPct val="90000"/>
                </a:lnSpc>
              </a:pPr>
              <a:r>
                <a:rPr lang="en-US" sz="1800" b="1">
                  <a:solidFill>
                    <a:schemeClr val="tx2"/>
                  </a:solidFill>
                  <a:latin typeface="Arial" pitchFamily="34" charset="0"/>
                </a:rPr>
                <a:t> MDM</a:t>
              </a:r>
            </a:p>
          </p:txBody>
        </p:sp>
      </p:grpSp>
      <p:sp>
        <p:nvSpPr>
          <p:cNvPr id="43" name="Freeform 41"/>
          <p:cNvSpPr>
            <a:spLocks/>
          </p:cNvSpPr>
          <p:nvPr/>
        </p:nvSpPr>
        <p:spPr bwMode="auto">
          <a:xfrm>
            <a:off x="6519863" y="3736975"/>
            <a:ext cx="546100" cy="523875"/>
          </a:xfrm>
          <a:custGeom>
            <a:avLst/>
            <a:gdLst>
              <a:gd name="T0" fmla="*/ 0 w 344"/>
              <a:gd name="T1" fmla="*/ 0 h 330"/>
              <a:gd name="T2" fmla="*/ 546100 w 344"/>
              <a:gd name="T3" fmla="*/ 523875 h 330"/>
              <a:gd name="T4" fmla="*/ 0 60000 65536"/>
              <a:gd name="T5" fmla="*/ 0 60000 65536"/>
              <a:gd name="T6" fmla="*/ 0 w 344"/>
              <a:gd name="T7" fmla="*/ 0 h 330"/>
              <a:gd name="T8" fmla="*/ 344 w 344"/>
              <a:gd name="T9" fmla="*/ 330 h 330"/>
            </a:gdLst>
            <a:ahLst/>
            <a:cxnLst>
              <a:cxn ang="T4">
                <a:pos x="T0" y="T1"/>
              </a:cxn>
              <a:cxn ang="T5">
                <a:pos x="T2" y="T3"/>
              </a:cxn>
            </a:cxnLst>
            <a:rect l="T6" t="T7" r="T8" b="T9"/>
            <a:pathLst>
              <a:path w="344" h="330">
                <a:moveTo>
                  <a:pt x="0" y="0"/>
                </a:moveTo>
                <a:lnTo>
                  <a:pt x="344" y="330"/>
                </a:lnTo>
              </a:path>
            </a:pathLst>
          </a:custGeom>
          <a:noFill/>
          <a:ln w="63500">
            <a:solidFill>
              <a:schemeClr val="bg1"/>
            </a:solidFill>
            <a:round/>
            <a:headEnd type="triangle" w="med" len="med"/>
            <a:tailEnd type="triangle" w="med" len="med"/>
          </a:ln>
        </p:spPr>
        <p:txBody>
          <a:bodyPr wrap="none"/>
          <a:lstStyle/>
          <a:p>
            <a:pPr eaLnBrk="0" hangingPunct="0"/>
            <a:endParaRPr lang="en-US"/>
          </a:p>
        </p:txBody>
      </p:sp>
      <p:sp>
        <p:nvSpPr>
          <p:cNvPr id="44" name="Freeform 42"/>
          <p:cNvSpPr>
            <a:spLocks/>
          </p:cNvSpPr>
          <p:nvPr/>
        </p:nvSpPr>
        <p:spPr bwMode="auto">
          <a:xfrm>
            <a:off x="5995988" y="3725863"/>
            <a:ext cx="11112" cy="573087"/>
          </a:xfrm>
          <a:custGeom>
            <a:avLst/>
            <a:gdLst>
              <a:gd name="T0" fmla="*/ 11112 w 7"/>
              <a:gd name="T1" fmla="*/ 573087 h 361"/>
              <a:gd name="T2" fmla="*/ 0 w 7"/>
              <a:gd name="T3" fmla="*/ 0 h 361"/>
              <a:gd name="T4" fmla="*/ 0 60000 65536"/>
              <a:gd name="T5" fmla="*/ 0 60000 65536"/>
              <a:gd name="T6" fmla="*/ 0 w 7"/>
              <a:gd name="T7" fmla="*/ 0 h 361"/>
              <a:gd name="T8" fmla="*/ 7 w 7"/>
              <a:gd name="T9" fmla="*/ 361 h 361"/>
            </a:gdLst>
            <a:ahLst/>
            <a:cxnLst>
              <a:cxn ang="T4">
                <a:pos x="T0" y="T1"/>
              </a:cxn>
              <a:cxn ang="T5">
                <a:pos x="T2" y="T3"/>
              </a:cxn>
            </a:cxnLst>
            <a:rect l="T6" t="T7" r="T8" b="T9"/>
            <a:pathLst>
              <a:path w="7" h="361">
                <a:moveTo>
                  <a:pt x="7" y="361"/>
                </a:moveTo>
                <a:lnTo>
                  <a:pt x="0" y="0"/>
                </a:lnTo>
              </a:path>
            </a:pathLst>
          </a:custGeom>
          <a:noFill/>
          <a:ln w="63500">
            <a:solidFill>
              <a:schemeClr val="bg1"/>
            </a:solidFill>
            <a:round/>
            <a:headEnd type="triangle" w="med" len="med"/>
            <a:tailEnd type="triangle" w="med" len="med"/>
          </a:ln>
        </p:spPr>
        <p:txBody>
          <a:bodyPr wrap="none"/>
          <a:lstStyle/>
          <a:p>
            <a:pPr eaLnBrk="0" hangingPunct="0"/>
            <a:endParaRPr lang="en-US"/>
          </a:p>
        </p:txBody>
      </p:sp>
      <p:sp>
        <p:nvSpPr>
          <p:cNvPr id="45" name="Freeform 43"/>
          <p:cNvSpPr>
            <a:spLocks/>
          </p:cNvSpPr>
          <p:nvPr/>
        </p:nvSpPr>
        <p:spPr bwMode="auto">
          <a:xfrm>
            <a:off x="7032625" y="3703638"/>
            <a:ext cx="1014413" cy="557212"/>
          </a:xfrm>
          <a:custGeom>
            <a:avLst/>
            <a:gdLst>
              <a:gd name="T0" fmla="*/ 0 w 639"/>
              <a:gd name="T1" fmla="*/ 0 h 351"/>
              <a:gd name="T2" fmla="*/ 1014413 w 639"/>
              <a:gd name="T3" fmla="*/ 557212 h 351"/>
              <a:gd name="T4" fmla="*/ 0 60000 65536"/>
              <a:gd name="T5" fmla="*/ 0 60000 65536"/>
              <a:gd name="T6" fmla="*/ 0 w 639"/>
              <a:gd name="T7" fmla="*/ 0 h 351"/>
              <a:gd name="T8" fmla="*/ 639 w 639"/>
              <a:gd name="T9" fmla="*/ 351 h 351"/>
            </a:gdLst>
            <a:ahLst/>
            <a:cxnLst>
              <a:cxn ang="T4">
                <a:pos x="T0" y="T1"/>
              </a:cxn>
              <a:cxn ang="T5">
                <a:pos x="T2" y="T3"/>
              </a:cxn>
            </a:cxnLst>
            <a:rect l="T6" t="T7" r="T8" b="T9"/>
            <a:pathLst>
              <a:path w="639" h="351">
                <a:moveTo>
                  <a:pt x="0" y="0"/>
                </a:moveTo>
                <a:lnTo>
                  <a:pt x="639" y="351"/>
                </a:lnTo>
              </a:path>
            </a:pathLst>
          </a:custGeom>
          <a:noFill/>
          <a:ln w="63500">
            <a:solidFill>
              <a:schemeClr val="bg1"/>
            </a:solidFill>
            <a:round/>
            <a:headEnd/>
            <a:tailEnd type="triangle" w="med" len="med"/>
          </a:ln>
        </p:spPr>
        <p:txBody>
          <a:bodyPr wrap="none"/>
          <a:lstStyle/>
          <a:p>
            <a:pPr eaLnBrk="0" hangingPunct="0"/>
            <a:endParaRPr lang="en-US"/>
          </a:p>
        </p:txBody>
      </p:sp>
      <p:sp>
        <p:nvSpPr>
          <p:cNvPr id="46" name="Freeform 44"/>
          <p:cNvSpPr>
            <a:spLocks/>
          </p:cNvSpPr>
          <p:nvPr/>
        </p:nvSpPr>
        <p:spPr bwMode="auto">
          <a:xfrm>
            <a:off x="7189788" y="2767013"/>
            <a:ext cx="557212" cy="266700"/>
          </a:xfrm>
          <a:custGeom>
            <a:avLst/>
            <a:gdLst>
              <a:gd name="T0" fmla="*/ 0 w 351"/>
              <a:gd name="T1" fmla="*/ 266700 h 168"/>
              <a:gd name="T2" fmla="*/ 557212 w 351"/>
              <a:gd name="T3" fmla="*/ 0 h 168"/>
              <a:gd name="T4" fmla="*/ 0 60000 65536"/>
              <a:gd name="T5" fmla="*/ 0 60000 65536"/>
              <a:gd name="T6" fmla="*/ 0 w 351"/>
              <a:gd name="T7" fmla="*/ 0 h 168"/>
              <a:gd name="T8" fmla="*/ 351 w 351"/>
              <a:gd name="T9" fmla="*/ 168 h 168"/>
            </a:gdLst>
            <a:ahLst/>
            <a:cxnLst>
              <a:cxn ang="T4">
                <a:pos x="T0" y="T1"/>
              </a:cxn>
              <a:cxn ang="T5">
                <a:pos x="T2" y="T3"/>
              </a:cxn>
            </a:cxnLst>
            <a:rect l="T6" t="T7" r="T8" b="T9"/>
            <a:pathLst>
              <a:path w="351" h="168">
                <a:moveTo>
                  <a:pt x="0" y="168"/>
                </a:moveTo>
                <a:lnTo>
                  <a:pt x="351" y="0"/>
                </a:lnTo>
              </a:path>
            </a:pathLst>
          </a:custGeom>
          <a:noFill/>
          <a:ln w="63500">
            <a:solidFill>
              <a:schemeClr val="bg1"/>
            </a:solidFill>
            <a:round/>
            <a:headEnd/>
            <a:tailEnd type="triangle" w="med" len="med"/>
          </a:ln>
        </p:spPr>
        <p:txBody>
          <a:bodyPr wrap="none"/>
          <a:lstStyle/>
          <a:p>
            <a:pPr eaLnBrk="0" hangingPunct="0"/>
            <a:endParaRPr lang="en-US"/>
          </a:p>
        </p:txBody>
      </p:sp>
      <p:sp>
        <p:nvSpPr>
          <p:cNvPr id="47" name="Freeform 45"/>
          <p:cNvSpPr>
            <a:spLocks/>
          </p:cNvSpPr>
          <p:nvPr/>
        </p:nvSpPr>
        <p:spPr bwMode="auto">
          <a:xfrm>
            <a:off x="6319838" y="2487613"/>
            <a:ext cx="22225" cy="485775"/>
          </a:xfrm>
          <a:custGeom>
            <a:avLst/>
            <a:gdLst>
              <a:gd name="T0" fmla="*/ 22225 w 14"/>
              <a:gd name="T1" fmla="*/ 485775 h 306"/>
              <a:gd name="T2" fmla="*/ 0 w 14"/>
              <a:gd name="T3" fmla="*/ 0 h 306"/>
              <a:gd name="T4" fmla="*/ 0 60000 65536"/>
              <a:gd name="T5" fmla="*/ 0 60000 65536"/>
              <a:gd name="T6" fmla="*/ 0 w 14"/>
              <a:gd name="T7" fmla="*/ 0 h 306"/>
              <a:gd name="T8" fmla="*/ 14 w 14"/>
              <a:gd name="T9" fmla="*/ 306 h 306"/>
            </a:gdLst>
            <a:ahLst/>
            <a:cxnLst>
              <a:cxn ang="T4">
                <a:pos x="T0" y="T1"/>
              </a:cxn>
              <a:cxn ang="T5">
                <a:pos x="T2" y="T3"/>
              </a:cxn>
            </a:cxnLst>
            <a:rect l="T6" t="T7" r="T8" b="T9"/>
            <a:pathLst>
              <a:path w="14" h="306">
                <a:moveTo>
                  <a:pt x="14" y="306"/>
                </a:moveTo>
                <a:lnTo>
                  <a:pt x="0" y="0"/>
                </a:lnTo>
              </a:path>
            </a:pathLst>
          </a:custGeom>
          <a:noFill/>
          <a:ln w="63500">
            <a:solidFill>
              <a:schemeClr val="bg1"/>
            </a:solidFill>
            <a:round/>
            <a:headEnd type="none" w="sm" len="med"/>
            <a:tailEnd type="triangle" w="med" len="med"/>
          </a:ln>
        </p:spPr>
        <p:txBody>
          <a:bodyPr wrap="none"/>
          <a:lstStyle/>
          <a:p>
            <a:pPr eaLnBrk="0" hangingPunct="0"/>
            <a:endParaRPr lang="en-US"/>
          </a:p>
        </p:txBody>
      </p:sp>
      <p:sp>
        <p:nvSpPr>
          <p:cNvPr id="48" name="Freeform 46"/>
          <p:cNvSpPr>
            <a:spLocks/>
          </p:cNvSpPr>
          <p:nvPr/>
        </p:nvSpPr>
        <p:spPr bwMode="auto">
          <a:xfrm>
            <a:off x="6140450" y="2320925"/>
            <a:ext cx="155575" cy="650875"/>
          </a:xfrm>
          <a:custGeom>
            <a:avLst/>
            <a:gdLst>
              <a:gd name="T0" fmla="*/ 155575 w 98"/>
              <a:gd name="T1" fmla="*/ 650875 h 410"/>
              <a:gd name="T2" fmla="*/ 0 w 98"/>
              <a:gd name="T3" fmla="*/ 0 h 410"/>
              <a:gd name="T4" fmla="*/ 0 60000 65536"/>
              <a:gd name="T5" fmla="*/ 0 60000 65536"/>
              <a:gd name="T6" fmla="*/ 0 w 98"/>
              <a:gd name="T7" fmla="*/ 0 h 410"/>
              <a:gd name="T8" fmla="*/ 98 w 98"/>
              <a:gd name="T9" fmla="*/ 410 h 410"/>
            </a:gdLst>
            <a:ahLst/>
            <a:cxnLst>
              <a:cxn ang="T4">
                <a:pos x="T0" y="T1"/>
              </a:cxn>
              <a:cxn ang="T5">
                <a:pos x="T2" y="T3"/>
              </a:cxn>
            </a:cxnLst>
            <a:rect l="T6" t="T7" r="T8" b="T9"/>
            <a:pathLst>
              <a:path w="98" h="410">
                <a:moveTo>
                  <a:pt x="98" y="410"/>
                </a:moveTo>
                <a:lnTo>
                  <a:pt x="0" y="0"/>
                </a:lnTo>
              </a:path>
            </a:pathLst>
          </a:custGeom>
          <a:noFill/>
          <a:ln w="63500">
            <a:solidFill>
              <a:schemeClr val="bg1"/>
            </a:solidFill>
            <a:round/>
            <a:headEnd type="none" w="sm" len="med"/>
            <a:tailEnd type="triangle" w="med" len="med"/>
          </a:ln>
        </p:spPr>
        <p:txBody>
          <a:bodyPr wrap="none"/>
          <a:lstStyle/>
          <a:p>
            <a:pPr eaLnBrk="0" hangingPunct="0"/>
            <a:endParaRPr lang="en-US"/>
          </a:p>
        </p:txBody>
      </p:sp>
      <p:sp>
        <p:nvSpPr>
          <p:cNvPr id="49" name="Freeform 47"/>
          <p:cNvSpPr>
            <a:spLocks/>
          </p:cNvSpPr>
          <p:nvPr/>
        </p:nvSpPr>
        <p:spPr bwMode="auto">
          <a:xfrm>
            <a:off x="5940425" y="2197100"/>
            <a:ext cx="311150" cy="774700"/>
          </a:xfrm>
          <a:custGeom>
            <a:avLst/>
            <a:gdLst>
              <a:gd name="T0" fmla="*/ 311150 w 196"/>
              <a:gd name="T1" fmla="*/ 774700 h 488"/>
              <a:gd name="T2" fmla="*/ 0 w 196"/>
              <a:gd name="T3" fmla="*/ 0 h 488"/>
              <a:gd name="T4" fmla="*/ 0 60000 65536"/>
              <a:gd name="T5" fmla="*/ 0 60000 65536"/>
              <a:gd name="T6" fmla="*/ 0 w 196"/>
              <a:gd name="T7" fmla="*/ 0 h 488"/>
              <a:gd name="T8" fmla="*/ 196 w 196"/>
              <a:gd name="T9" fmla="*/ 488 h 488"/>
            </a:gdLst>
            <a:ahLst/>
            <a:cxnLst>
              <a:cxn ang="T4">
                <a:pos x="T0" y="T1"/>
              </a:cxn>
              <a:cxn ang="T5">
                <a:pos x="T2" y="T3"/>
              </a:cxn>
            </a:cxnLst>
            <a:rect l="T6" t="T7" r="T8" b="T9"/>
            <a:pathLst>
              <a:path w="196" h="488">
                <a:moveTo>
                  <a:pt x="196" y="488"/>
                </a:moveTo>
                <a:lnTo>
                  <a:pt x="0" y="0"/>
                </a:lnTo>
              </a:path>
            </a:pathLst>
          </a:custGeom>
          <a:noFill/>
          <a:ln w="63500">
            <a:solidFill>
              <a:schemeClr val="bg1"/>
            </a:solidFill>
            <a:round/>
            <a:headEnd type="none" w="sm" len="med"/>
            <a:tailEnd type="triangle" w="med" len="med"/>
          </a:ln>
        </p:spPr>
        <p:txBody>
          <a:bodyPr wrap="none"/>
          <a:lstStyle/>
          <a:p>
            <a:pPr eaLnBrk="0" hangingPunct="0"/>
            <a:endParaRPr lang="en-US"/>
          </a:p>
        </p:txBody>
      </p:sp>
      <p:sp>
        <p:nvSpPr>
          <p:cNvPr id="50" name="Freeform 48"/>
          <p:cNvSpPr>
            <a:spLocks/>
          </p:cNvSpPr>
          <p:nvPr/>
        </p:nvSpPr>
        <p:spPr bwMode="auto">
          <a:xfrm>
            <a:off x="5248275" y="2197100"/>
            <a:ext cx="682625" cy="776288"/>
          </a:xfrm>
          <a:custGeom>
            <a:avLst/>
            <a:gdLst>
              <a:gd name="T0" fmla="*/ 682625 w 430"/>
              <a:gd name="T1" fmla="*/ 776288 h 489"/>
              <a:gd name="T2" fmla="*/ 0 w 430"/>
              <a:gd name="T3" fmla="*/ 0 h 489"/>
              <a:gd name="T4" fmla="*/ 0 60000 65536"/>
              <a:gd name="T5" fmla="*/ 0 60000 65536"/>
              <a:gd name="T6" fmla="*/ 0 w 430"/>
              <a:gd name="T7" fmla="*/ 0 h 489"/>
              <a:gd name="T8" fmla="*/ 430 w 430"/>
              <a:gd name="T9" fmla="*/ 489 h 489"/>
            </a:gdLst>
            <a:ahLst/>
            <a:cxnLst>
              <a:cxn ang="T4">
                <a:pos x="T0" y="T1"/>
              </a:cxn>
              <a:cxn ang="T5">
                <a:pos x="T2" y="T3"/>
              </a:cxn>
            </a:cxnLst>
            <a:rect l="T6" t="T7" r="T8" b="T9"/>
            <a:pathLst>
              <a:path w="430" h="489">
                <a:moveTo>
                  <a:pt x="430" y="489"/>
                </a:moveTo>
                <a:lnTo>
                  <a:pt x="0" y="0"/>
                </a:lnTo>
              </a:path>
            </a:pathLst>
          </a:custGeom>
          <a:noFill/>
          <a:ln w="63500">
            <a:solidFill>
              <a:schemeClr val="bg1"/>
            </a:solidFill>
            <a:round/>
            <a:headEnd type="none" w="sm" len="med"/>
            <a:tailEnd type="triangle" w="med" len="med"/>
          </a:ln>
        </p:spPr>
        <p:txBody>
          <a:bodyPr wrap="none"/>
          <a:lstStyle/>
          <a:p>
            <a:pPr eaLnBrk="0" hangingPunct="0"/>
            <a:endParaRPr lang="en-US"/>
          </a:p>
        </p:txBody>
      </p:sp>
      <p:sp>
        <p:nvSpPr>
          <p:cNvPr id="51" name="Freeform 49"/>
          <p:cNvSpPr>
            <a:spLocks/>
          </p:cNvSpPr>
          <p:nvPr/>
        </p:nvSpPr>
        <p:spPr bwMode="auto">
          <a:xfrm>
            <a:off x="5092700" y="3748088"/>
            <a:ext cx="646113" cy="534987"/>
          </a:xfrm>
          <a:custGeom>
            <a:avLst/>
            <a:gdLst>
              <a:gd name="T0" fmla="*/ 646113 w 407"/>
              <a:gd name="T1" fmla="*/ 0 h 337"/>
              <a:gd name="T2" fmla="*/ 0 w 407"/>
              <a:gd name="T3" fmla="*/ 534987 h 337"/>
              <a:gd name="T4" fmla="*/ 0 60000 65536"/>
              <a:gd name="T5" fmla="*/ 0 60000 65536"/>
              <a:gd name="T6" fmla="*/ 0 w 407"/>
              <a:gd name="T7" fmla="*/ 0 h 337"/>
              <a:gd name="T8" fmla="*/ 407 w 407"/>
              <a:gd name="T9" fmla="*/ 337 h 337"/>
            </a:gdLst>
            <a:ahLst/>
            <a:cxnLst>
              <a:cxn ang="T4">
                <a:pos x="T0" y="T1"/>
              </a:cxn>
              <a:cxn ang="T5">
                <a:pos x="T2" y="T3"/>
              </a:cxn>
            </a:cxnLst>
            <a:rect l="T6" t="T7" r="T8" b="T9"/>
            <a:pathLst>
              <a:path w="407" h="337">
                <a:moveTo>
                  <a:pt x="407" y="0"/>
                </a:moveTo>
                <a:lnTo>
                  <a:pt x="0" y="337"/>
                </a:lnTo>
              </a:path>
            </a:pathLst>
          </a:custGeom>
          <a:noFill/>
          <a:ln w="63500">
            <a:solidFill>
              <a:schemeClr val="bg1"/>
            </a:solidFill>
            <a:round/>
            <a:headEnd type="triangle" w="med" len="med"/>
            <a:tailEnd type="triangle" w="med" len="med"/>
          </a:ln>
        </p:spPr>
        <p:txBody>
          <a:bodyPr wrap="none"/>
          <a:lstStyle/>
          <a:p>
            <a:pPr eaLnBrk="0" hangingPunct="0"/>
            <a:endParaRPr lang="en-US"/>
          </a:p>
        </p:txBody>
      </p:sp>
      <p:sp>
        <p:nvSpPr>
          <p:cNvPr id="52" name="Freeform 50"/>
          <p:cNvSpPr>
            <a:spLocks/>
          </p:cNvSpPr>
          <p:nvPr/>
        </p:nvSpPr>
        <p:spPr bwMode="auto">
          <a:xfrm>
            <a:off x="7212013" y="3357563"/>
            <a:ext cx="704850" cy="96837"/>
          </a:xfrm>
          <a:custGeom>
            <a:avLst/>
            <a:gdLst>
              <a:gd name="T0" fmla="*/ 0 w 444"/>
              <a:gd name="T1" fmla="*/ 0 h 61"/>
              <a:gd name="T2" fmla="*/ 704850 w 444"/>
              <a:gd name="T3" fmla="*/ 96837 h 61"/>
              <a:gd name="T4" fmla="*/ 0 60000 65536"/>
              <a:gd name="T5" fmla="*/ 0 60000 65536"/>
              <a:gd name="T6" fmla="*/ 0 w 444"/>
              <a:gd name="T7" fmla="*/ 0 h 61"/>
              <a:gd name="T8" fmla="*/ 444 w 444"/>
              <a:gd name="T9" fmla="*/ 61 h 61"/>
            </a:gdLst>
            <a:ahLst/>
            <a:cxnLst>
              <a:cxn ang="T4">
                <a:pos x="T0" y="T1"/>
              </a:cxn>
              <a:cxn ang="T5">
                <a:pos x="T2" y="T3"/>
              </a:cxn>
            </a:cxnLst>
            <a:rect l="T6" t="T7" r="T8" b="T9"/>
            <a:pathLst>
              <a:path w="444" h="61">
                <a:moveTo>
                  <a:pt x="0" y="0"/>
                </a:moveTo>
                <a:lnTo>
                  <a:pt x="444" y="61"/>
                </a:lnTo>
              </a:path>
            </a:pathLst>
          </a:custGeom>
          <a:noFill/>
          <a:ln w="63500">
            <a:solidFill>
              <a:schemeClr val="bg1"/>
            </a:solidFill>
            <a:round/>
            <a:headEnd/>
            <a:tailEnd type="triangle" w="med" len="med"/>
          </a:ln>
        </p:spPr>
        <p:txBody>
          <a:bodyPr wrap="none"/>
          <a:lstStyle/>
          <a:p>
            <a:pPr eaLnBrk="0" hangingPunct="0"/>
            <a:endParaRPr lang="en-US"/>
          </a:p>
        </p:txBody>
      </p:sp>
      <p:sp>
        <p:nvSpPr>
          <p:cNvPr id="53" name="Freeform 51"/>
          <p:cNvSpPr>
            <a:spLocks/>
          </p:cNvSpPr>
          <p:nvPr/>
        </p:nvSpPr>
        <p:spPr bwMode="auto">
          <a:xfrm>
            <a:off x="4125913" y="3546475"/>
            <a:ext cx="1382712" cy="1468438"/>
          </a:xfrm>
          <a:custGeom>
            <a:avLst/>
            <a:gdLst>
              <a:gd name="T0" fmla="*/ 0 w 871"/>
              <a:gd name="T1" fmla="*/ 1468438 h 925"/>
              <a:gd name="T2" fmla="*/ 477837 w 871"/>
              <a:gd name="T3" fmla="*/ 444500 h 925"/>
              <a:gd name="T4" fmla="*/ 1382712 w 871"/>
              <a:gd name="T5" fmla="*/ 0 h 925"/>
              <a:gd name="T6" fmla="*/ 0 60000 65536"/>
              <a:gd name="T7" fmla="*/ 0 60000 65536"/>
              <a:gd name="T8" fmla="*/ 0 60000 65536"/>
              <a:gd name="T9" fmla="*/ 0 w 871"/>
              <a:gd name="T10" fmla="*/ 0 h 925"/>
              <a:gd name="T11" fmla="*/ 871 w 871"/>
              <a:gd name="T12" fmla="*/ 925 h 925"/>
            </a:gdLst>
            <a:ahLst/>
            <a:cxnLst>
              <a:cxn ang="T6">
                <a:pos x="T0" y="T1"/>
              </a:cxn>
              <a:cxn ang="T7">
                <a:pos x="T2" y="T3"/>
              </a:cxn>
              <a:cxn ang="T8">
                <a:pos x="T4" y="T5"/>
              </a:cxn>
            </a:cxnLst>
            <a:rect l="T9" t="T10" r="T11" b="T12"/>
            <a:pathLst>
              <a:path w="871" h="925">
                <a:moveTo>
                  <a:pt x="0" y="925"/>
                </a:moveTo>
                <a:cubicBezTo>
                  <a:pt x="49" y="818"/>
                  <a:pt x="156" y="434"/>
                  <a:pt x="301" y="280"/>
                </a:cubicBezTo>
                <a:cubicBezTo>
                  <a:pt x="446" y="126"/>
                  <a:pt x="752" y="58"/>
                  <a:pt x="871" y="0"/>
                </a:cubicBezTo>
              </a:path>
            </a:pathLst>
          </a:custGeom>
          <a:noFill/>
          <a:ln w="19050">
            <a:solidFill>
              <a:schemeClr val="tx1"/>
            </a:solidFill>
            <a:round/>
            <a:headEnd/>
            <a:tailEnd type="triangle" w="med" len="med"/>
          </a:ln>
        </p:spPr>
        <p:txBody>
          <a:bodyPr wrap="none"/>
          <a:lstStyle/>
          <a:p>
            <a:pPr eaLnBrk="0" hangingPunct="0"/>
            <a:endParaRPr lang="en-US"/>
          </a:p>
        </p:txBody>
      </p:sp>
      <p:sp>
        <p:nvSpPr>
          <p:cNvPr id="54" name="Freeform 52"/>
          <p:cNvSpPr>
            <a:spLocks/>
          </p:cNvSpPr>
          <p:nvPr/>
        </p:nvSpPr>
        <p:spPr bwMode="auto">
          <a:xfrm>
            <a:off x="4068763" y="3482975"/>
            <a:ext cx="1384300" cy="1512888"/>
          </a:xfrm>
          <a:custGeom>
            <a:avLst/>
            <a:gdLst>
              <a:gd name="T0" fmla="*/ 0 w 872"/>
              <a:gd name="T1" fmla="*/ 1512888 h 953"/>
              <a:gd name="T2" fmla="*/ 349250 w 872"/>
              <a:gd name="T3" fmla="*/ 276225 h 953"/>
              <a:gd name="T4" fmla="*/ 1384300 w 872"/>
              <a:gd name="T5" fmla="*/ 0 h 953"/>
              <a:gd name="T6" fmla="*/ 0 60000 65536"/>
              <a:gd name="T7" fmla="*/ 0 60000 65536"/>
              <a:gd name="T8" fmla="*/ 0 60000 65536"/>
              <a:gd name="T9" fmla="*/ 0 w 872"/>
              <a:gd name="T10" fmla="*/ 0 h 953"/>
              <a:gd name="T11" fmla="*/ 872 w 872"/>
              <a:gd name="T12" fmla="*/ 953 h 953"/>
            </a:gdLst>
            <a:ahLst/>
            <a:cxnLst>
              <a:cxn ang="T6">
                <a:pos x="T0" y="T1"/>
              </a:cxn>
              <a:cxn ang="T7">
                <a:pos x="T2" y="T3"/>
              </a:cxn>
              <a:cxn ang="T8">
                <a:pos x="T4" y="T5"/>
              </a:cxn>
            </a:cxnLst>
            <a:rect l="T9" t="T10" r="T11" b="T12"/>
            <a:pathLst>
              <a:path w="872" h="953">
                <a:moveTo>
                  <a:pt x="0" y="953"/>
                </a:moveTo>
                <a:cubicBezTo>
                  <a:pt x="37" y="822"/>
                  <a:pt x="75" y="333"/>
                  <a:pt x="220" y="174"/>
                </a:cubicBezTo>
                <a:cubicBezTo>
                  <a:pt x="365" y="15"/>
                  <a:pt x="736" y="36"/>
                  <a:pt x="872" y="0"/>
                </a:cubicBezTo>
              </a:path>
            </a:pathLst>
          </a:custGeom>
          <a:noFill/>
          <a:ln w="19050">
            <a:solidFill>
              <a:schemeClr val="tx1"/>
            </a:solidFill>
            <a:round/>
            <a:headEnd type="triangle" w="med" len="med"/>
            <a:tailEnd/>
          </a:ln>
        </p:spPr>
        <p:txBody>
          <a:bodyPr wrap="none"/>
          <a:lstStyle/>
          <a:p>
            <a:pPr eaLnBrk="0" hangingPunct="0"/>
            <a:endParaRPr lang="en-US"/>
          </a:p>
        </p:txBody>
      </p:sp>
      <p:grpSp>
        <p:nvGrpSpPr>
          <p:cNvPr id="9" name="Group 53"/>
          <p:cNvGrpSpPr>
            <a:grpSpLocks/>
          </p:cNvGrpSpPr>
          <p:nvPr/>
        </p:nvGrpSpPr>
        <p:grpSpPr bwMode="auto">
          <a:xfrm>
            <a:off x="6607175" y="4597400"/>
            <a:ext cx="595313" cy="1235075"/>
            <a:chOff x="3916" y="2851"/>
            <a:chExt cx="375" cy="778"/>
          </a:xfrm>
        </p:grpSpPr>
        <p:sp>
          <p:nvSpPr>
            <p:cNvPr id="10359" name="Rectangle 54"/>
            <p:cNvSpPr>
              <a:spLocks noChangeArrowheads="1"/>
            </p:cNvSpPr>
            <p:nvPr/>
          </p:nvSpPr>
          <p:spPr bwMode="auto">
            <a:xfrm>
              <a:off x="4032" y="2966"/>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60" name="Rectangle 55"/>
            <p:cNvSpPr>
              <a:spLocks noChangeArrowheads="1"/>
            </p:cNvSpPr>
            <p:nvPr/>
          </p:nvSpPr>
          <p:spPr bwMode="auto">
            <a:xfrm>
              <a:off x="4032" y="308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61" name="Rectangle 56"/>
            <p:cNvSpPr>
              <a:spLocks noChangeArrowheads="1"/>
            </p:cNvSpPr>
            <p:nvPr/>
          </p:nvSpPr>
          <p:spPr bwMode="auto">
            <a:xfrm>
              <a:off x="3916" y="3196"/>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62" name="Rectangle 57"/>
            <p:cNvSpPr>
              <a:spLocks noChangeArrowheads="1"/>
            </p:cNvSpPr>
            <p:nvPr/>
          </p:nvSpPr>
          <p:spPr bwMode="auto">
            <a:xfrm>
              <a:off x="3916" y="285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63" name="Rectangle 58"/>
            <p:cNvSpPr>
              <a:spLocks noChangeArrowheads="1"/>
            </p:cNvSpPr>
            <p:nvPr/>
          </p:nvSpPr>
          <p:spPr bwMode="auto">
            <a:xfrm>
              <a:off x="4032" y="3312"/>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64" name="Rectangle 59"/>
            <p:cNvSpPr>
              <a:spLocks noChangeArrowheads="1"/>
            </p:cNvSpPr>
            <p:nvPr/>
          </p:nvSpPr>
          <p:spPr bwMode="auto">
            <a:xfrm>
              <a:off x="4147" y="3427"/>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65" name="AutoShape 60"/>
            <p:cNvCxnSpPr>
              <a:cxnSpLocks noChangeShapeType="1"/>
              <a:stCxn id="10362" idx="2"/>
              <a:endCxn id="10361" idx="0"/>
            </p:cNvCxnSpPr>
            <p:nvPr/>
          </p:nvCxnSpPr>
          <p:spPr bwMode="auto">
            <a:xfrm>
              <a:off x="3988" y="2938"/>
              <a:ext cx="0" cy="258"/>
            </a:xfrm>
            <a:prstGeom prst="straightConnector1">
              <a:avLst/>
            </a:prstGeom>
            <a:noFill/>
            <a:ln w="9525">
              <a:solidFill>
                <a:schemeClr val="tx1"/>
              </a:solidFill>
              <a:round/>
              <a:headEnd/>
              <a:tailEnd/>
            </a:ln>
          </p:spPr>
        </p:cxnSp>
        <p:cxnSp>
          <p:nvCxnSpPr>
            <p:cNvPr id="10366" name="AutoShape 61"/>
            <p:cNvCxnSpPr>
              <a:cxnSpLocks noChangeShapeType="1"/>
              <a:stCxn id="10362" idx="2"/>
              <a:endCxn id="10359" idx="1"/>
            </p:cNvCxnSpPr>
            <p:nvPr/>
          </p:nvCxnSpPr>
          <p:spPr bwMode="auto">
            <a:xfrm rot="16200000" flipH="1">
              <a:off x="3974" y="2952"/>
              <a:ext cx="72" cy="44"/>
            </a:xfrm>
            <a:prstGeom prst="bentConnector2">
              <a:avLst/>
            </a:prstGeom>
            <a:noFill/>
            <a:ln w="9525">
              <a:solidFill>
                <a:schemeClr val="tx1"/>
              </a:solidFill>
              <a:miter lim="800000"/>
              <a:headEnd/>
              <a:tailEnd/>
            </a:ln>
          </p:spPr>
        </p:cxnSp>
        <p:cxnSp>
          <p:nvCxnSpPr>
            <p:cNvPr id="10367" name="AutoShape 62"/>
            <p:cNvCxnSpPr>
              <a:cxnSpLocks noChangeShapeType="1"/>
              <a:stCxn id="10362" idx="2"/>
              <a:endCxn id="10360" idx="1"/>
            </p:cNvCxnSpPr>
            <p:nvPr/>
          </p:nvCxnSpPr>
          <p:spPr bwMode="auto">
            <a:xfrm rot="16200000" flipH="1">
              <a:off x="3916" y="3010"/>
              <a:ext cx="187" cy="44"/>
            </a:xfrm>
            <a:prstGeom prst="bentConnector2">
              <a:avLst/>
            </a:prstGeom>
            <a:noFill/>
            <a:ln w="9525">
              <a:solidFill>
                <a:schemeClr val="tx1"/>
              </a:solidFill>
              <a:miter lim="800000"/>
              <a:headEnd/>
              <a:tailEnd/>
            </a:ln>
          </p:spPr>
        </p:cxnSp>
        <p:cxnSp>
          <p:nvCxnSpPr>
            <p:cNvPr id="10368" name="AutoShape 63"/>
            <p:cNvCxnSpPr>
              <a:cxnSpLocks noChangeShapeType="1"/>
              <a:stCxn id="10361" idx="2"/>
              <a:endCxn id="10363" idx="1"/>
            </p:cNvCxnSpPr>
            <p:nvPr/>
          </p:nvCxnSpPr>
          <p:spPr bwMode="auto">
            <a:xfrm rot="16200000" flipH="1">
              <a:off x="3973" y="3298"/>
              <a:ext cx="73" cy="44"/>
            </a:xfrm>
            <a:prstGeom prst="bentConnector2">
              <a:avLst/>
            </a:prstGeom>
            <a:noFill/>
            <a:ln w="9525">
              <a:solidFill>
                <a:schemeClr val="tx1"/>
              </a:solidFill>
              <a:miter lim="800000"/>
              <a:headEnd/>
              <a:tailEnd/>
            </a:ln>
          </p:spPr>
        </p:cxnSp>
        <p:cxnSp>
          <p:nvCxnSpPr>
            <p:cNvPr id="10369" name="AutoShape 64"/>
            <p:cNvCxnSpPr>
              <a:cxnSpLocks noChangeShapeType="1"/>
              <a:stCxn id="10363" idx="2"/>
              <a:endCxn id="10364" idx="1"/>
            </p:cNvCxnSpPr>
            <p:nvPr/>
          </p:nvCxnSpPr>
          <p:spPr bwMode="auto">
            <a:xfrm rot="16200000" flipH="1">
              <a:off x="4090" y="3413"/>
              <a:ext cx="72" cy="43"/>
            </a:xfrm>
            <a:prstGeom prst="bentConnector2">
              <a:avLst/>
            </a:prstGeom>
            <a:noFill/>
            <a:ln w="9525">
              <a:solidFill>
                <a:schemeClr val="tx1"/>
              </a:solidFill>
              <a:miter lim="800000"/>
              <a:headEnd/>
              <a:tailEnd/>
            </a:ln>
          </p:spPr>
        </p:cxnSp>
        <p:sp>
          <p:nvSpPr>
            <p:cNvPr id="10370" name="Rectangle 65"/>
            <p:cNvSpPr>
              <a:spLocks noChangeArrowheads="1"/>
            </p:cNvSpPr>
            <p:nvPr/>
          </p:nvSpPr>
          <p:spPr bwMode="auto">
            <a:xfrm>
              <a:off x="4032" y="3542"/>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71" name="AutoShape 66"/>
            <p:cNvCxnSpPr>
              <a:cxnSpLocks noChangeShapeType="1"/>
              <a:stCxn id="10361" idx="2"/>
              <a:endCxn id="10370" idx="1"/>
            </p:cNvCxnSpPr>
            <p:nvPr/>
          </p:nvCxnSpPr>
          <p:spPr bwMode="auto">
            <a:xfrm rot="16200000" flipH="1">
              <a:off x="3858" y="3413"/>
              <a:ext cx="303" cy="44"/>
            </a:xfrm>
            <a:prstGeom prst="bentConnector2">
              <a:avLst/>
            </a:prstGeom>
            <a:noFill/>
            <a:ln w="9525">
              <a:solidFill>
                <a:schemeClr val="tx1"/>
              </a:solidFill>
              <a:miter lim="800000"/>
              <a:headEnd/>
              <a:tailEnd/>
            </a:ln>
          </p:spPr>
        </p:cxnSp>
      </p:grpSp>
      <p:grpSp>
        <p:nvGrpSpPr>
          <p:cNvPr id="10" name="Group 67"/>
          <p:cNvGrpSpPr>
            <a:grpSpLocks/>
          </p:cNvGrpSpPr>
          <p:nvPr/>
        </p:nvGrpSpPr>
        <p:grpSpPr bwMode="auto">
          <a:xfrm>
            <a:off x="7597775" y="4616450"/>
            <a:ext cx="412750" cy="1235075"/>
            <a:chOff x="4761" y="2880"/>
            <a:chExt cx="260" cy="778"/>
          </a:xfrm>
        </p:grpSpPr>
        <p:sp>
          <p:nvSpPr>
            <p:cNvPr id="10349" name="Rectangle 68"/>
            <p:cNvSpPr>
              <a:spLocks noChangeArrowheads="1"/>
            </p:cNvSpPr>
            <p:nvPr/>
          </p:nvSpPr>
          <p:spPr bwMode="auto">
            <a:xfrm>
              <a:off x="4877" y="2995"/>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50" name="Rectangle 69"/>
            <p:cNvSpPr>
              <a:spLocks noChangeArrowheads="1"/>
            </p:cNvSpPr>
            <p:nvPr/>
          </p:nvSpPr>
          <p:spPr bwMode="auto">
            <a:xfrm>
              <a:off x="4877" y="3110"/>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51" name="Rectangle 70"/>
            <p:cNvSpPr>
              <a:spLocks noChangeArrowheads="1"/>
            </p:cNvSpPr>
            <p:nvPr/>
          </p:nvSpPr>
          <p:spPr bwMode="auto">
            <a:xfrm>
              <a:off x="4761" y="2880"/>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52" name="Rectangle 71"/>
            <p:cNvSpPr>
              <a:spLocks noChangeArrowheads="1"/>
            </p:cNvSpPr>
            <p:nvPr/>
          </p:nvSpPr>
          <p:spPr bwMode="auto">
            <a:xfrm>
              <a:off x="4877" y="334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53" name="AutoShape 72"/>
            <p:cNvCxnSpPr>
              <a:cxnSpLocks noChangeShapeType="1"/>
              <a:stCxn id="10351" idx="2"/>
            </p:cNvCxnSpPr>
            <p:nvPr/>
          </p:nvCxnSpPr>
          <p:spPr bwMode="auto">
            <a:xfrm>
              <a:off x="4833" y="2967"/>
              <a:ext cx="0" cy="258"/>
            </a:xfrm>
            <a:prstGeom prst="straightConnector1">
              <a:avLst/>
            </a:prstGeom>
            <a:noFill/>
            <a:ln w="9525">
              <a:solidFill>
                <a:schemeClr val="tx1"/>
              </a:solidFill>
              <a:round/>
              <a:headEnd/>
              <a:tailEnd/>
            </a:ln>
          </p:spPr>
        </p:cxnSp>
        <p:cxnSp>
          <p:nvCxnSpPr>
            <p:cNvPr id="10354" name="AutoShape 73"/>
            <p:cNvCxnSpPr>
              <a:cxnSpLocks noChangeShapeType="1"/>
              <a:stCxn id="10351" idx="2"/>
              <a:endCxn id="10349" idx="1"/>
            </p:cNvCxnSpPr>
            <p:nvPr/>
          </p:nvCxnSpPr>
          <p:spPr bwMode="auto">
            <a:xfrm rot="16200000" flipH="1">
              <a:off x="4819" y="2981"/>
              <a:ext cx="72" cy="44"/>
            </a:xfrm>
            <a:prstGeom prst="bentConnector2">
              <a:avLst/>
            </a:prstGeom>
            <a:noFill/>
            <a:ln w="9525">
              <a:solidFill>
                <a:schemeClr val="tx1"/>
              </a:solidFill>
              <a:miter lim="800000"/>
              <a:headEnd/>
              <a:tailEnd/>
            </a:ln>
          </p:spPr>
        </p:cxnSp>
        <p:cxnSp>
          <p:nvCxnSpPr>
            <p:cNvPr id="10355" name="AutoShape 74"/>
            <p:cNvCxnSpPr>
              <a:cxnSpLocks noChangeShapeType="1"/>
              <a:stCxn id="10351" idx="2"/>
              <a:endCxn id="10350" idx="1"/>
            </p:cNvCxnSpPr>
            <p:nvPr/>
          </p:nvCxnSpPr>
          <p:spPr bwMode="auto">
            <a:xfrm rot="16200000" flipH="1">
              <a:off x="4761" y="3039"/>
              <a:ext cx="187" cy="44"/>
            </a:xfrm>
            <a:prstGeom prst="bentConnector2">
              <a:avLst/>
            </a:prstGeom>
            <a:noFill/>
            <a:ln w="9525">
              <a:solidFill>
                <a:schemeClr val="tx1"/>
              </a:solidFill>
              <a:miter lim="800000"/>
              <a:headEnd/>
              <a:tailEnd/>
            </a:ln>
          </p:spPr>
        </p:cxnSp>
        <p:cxnSp>
          <p:nvCxnSpPr>
            <p:cNvPr id="10356" name="AutoShape 75"/>
            <p:cNvCxnSpPr>
              <a:cxnSpLocks noChangeShapeType="1"/>
              <a:endCxn id="10352" idx="1"/>
            </p:cNvCxnSpPr>
            <p:nvPr/>
          </p:nvCxnSpPr>
          <p:spPr bwMode="auto">
            <a:xfrm rot="16200000" flipH="1">
              <a:off x="4818" y="3327"/>
              <a:ext cx="73" cy="44"/>
            </a:xfrm>
            <a:prstGeom prst="bentConnector2">
              <a:avLst/>
            </a:prstGeom>
            <a:noFill/>
            <a:ln w="9525">
              <a:solidFill>
                <a:schemeClr val="tx1"/>
              </a:solidFill>
              <a:miter lim="800000"/>
              <a:headEnd/>
              <a:tailEnd/>
            </a:ln>
          </p:spPr>
        </p:cxnSp>
        <p:sp>
          <p:nvSpPr>
            <p:cNvPr id="10357" name="Rectangle 76"/>
            <p:cNvSpPr>
              <a:spLocks noChangeArrowheads="1"/>
            </p:cNvSpPr>
            <p:nvPr/>
          </p:nvSpPr>
          <p:spPr bwMode="auto">
            <a:xfrm>
              <a:off x="4877" y="357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58" name="AutoShape 77"/>
            <p:cNvCxnSpPr>
              <a:cxnSpLocks noChangeShapeType="1"/>
              <a:stCxn id="10351" idx="2"/>
              <a:endCxn id="10357" idx="1"/>
            </p:cNvCxnSpPr>
            <p:nvPr/>
          </p:nvCxnSpPr>
          <p:spPr bwMode="auto">
            <a:xfrm rot="16200000" flipH="1">
              <a:off x="4531" y="3269"/>
              <a:ext cx="648" cy="44"/>
            </a:xfrm>
            <a:prstGeom prst="bentConnector2">
              <a:avLst/>
            </a:prstGeom>
            <a:noFill/>
            <a:ln w="9525">
              <a:solidFill>
                <a:schemeClr val="tx1"/>
              </a:solidFill>
              <a:miter lim="800000"/>
              <a:headEnd/>
              <a:tailEnd/>
            </a:ln>
          </p:spPr>
        </p:cxnSp>
      </p:grpSp>
      <p:grpSp>
        <p:nvGrpSpPr>
          <p:cNvPr id="11" name="Group 78"/>
          <p:cNvGrpSpPr>
            <a:grpSpLocks/>
          </p:cNvGrpSpPr>
          <p:nvPr/>
        </p:nvGrpSpPr>
        <p:grpSpPr bwMode="auto">
          <a:xfrm>
            <a:off x="5699125" y="2387600"/>
            <a:ext cx="412750" cy="1235075"/>
            <a:chOff x="3264" y="1526"/>
            <a:chExt cx="260" cy="778"/>
          </a:xfrm>
        </p:grpSpPr>
        <p:sp>
          <p:nvSpPr>
            <p:cNvPr id="10340" name="Rectangle 79"/>
            <p:cNvSpPr>
              <a:spLocks noChangeArrowheads="1"/>
            </p:cNvSpPr>
            <p:nvPr/>
          </p:nvSpPr>
          <p:spPr bwMode="auto">
            <a:xfrm>
              <a:off x="3380" y="164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41" name="Rectangle 80"/>
            <p:cNvSpPr>
              <a:spLocks noChangeArrowheads="1"/>
            </p:cNvSpPr>
            <p:nvPr/>
          </p:nvSpPr>
          <p:spPr bwMode="auto">
            <a:xfrm>
              <a:off x="3264" y="187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42" name="Rectangle 81"/>
            <p:cNvSpPr>
              <a:spLocks noChangeArrowheads="1"/>
            </p:cNvSpPr>
            <p:nvPr/>
          </p:nvSpPr>
          <p:spPr bwMode="auto">
            <a:xfrm>
              <a:off x="3264" y="1526"/>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43" name="Rectangle 82"/>
            <p:cNvSpPr>
              <a:spLocks noChangeArrowheads="1"/>
            </p:cNvSpPr>
            <p:nvPr/>
          </p:nvSpPr>
          <p:spPr bwMode="auto">
            <a:xfrm>
              <a:off x="3380" y="1987"/>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44" name="AutoShape 83"/>
            <p:cNvCxnSpPr>
              <a:cxnSpLocks noChangeShapeType="1"/>
              <a:stCxn id="10342" idx="2"/>
              <a:endCxn id="10341" idx="0"/>
            </p:cNvCxnSpPr>
            <p:nvPr/>
          </p:nvCxnSpPr>
          <p:spPr bwMode="auto">
            <a:xfrm>
              <a:off x="3336" y="1613"/>
              <a:ext cx="0" cy="258"/>
            </a:xfrm>
            <a:prstGeom prst="straightConnector1">
              <a:avLst/>
            </a:prstGeom>
            <a:noFill/>
            <a:ln w="9525">
              <a:solidFill>
                <a:schemeClr val="tx1"/>
              </a:solidFill>
              <a:round/>
              <a:headEnd/>
              <a:tailEnd/>
            </a:ln>
          </p:spPr>
        </p:cxnSp>
        <p:cxnSp>
          <p:nvCxnSpPr>
            <p:cNvPr id="10345" name="AutoShape 84"/>
            <p:cNvCxnSpPr>
              <a:cxnSpLocks noChangeShapeType="1"/>
              <a:stCxn id="10342" idx="2"/>
              <a:endCxn id="10340" idx="1"/>
            </p:cNvCxnSpPr>
            <p:nvPr/>
          </p:nvCxnSpPr>
          <p:spPr bwMode="auto">
            <a:xfrm rot="16200000" flipH="1">
              <a:off x="3322" y="1627"/>
              <a:ext cx="72" cy="44"/>
            </a:xfrm>
            <a:prstGeom prst="bentConnector2">
              <a:avLst/>
            </a:prstGeom>
            <a:noFill/>
            <a:ln w="9525">
              <a:solidFill>
                <a:schemeClr val="tx1"/>
              </a:solidFill>
              <a:miter lim="800000"/>
              <a:headEnd/>
              <a:tailEnd/>
            </a:ln>
          </p:spPr>
        </p:cxnSp>
        <p:cxnSp>
          <p:nvCxnSpPr>
            <p:cNvPr id="10346" name="AutoShape 85"/>
            <p:cNvCxnSpPr>
              <a:cxnSpLocks noChangeShapeType="1"/>
              <a:stCxn id="10341" idx="2"/>
              <a:endCxn id="10343" idx="1"/>
            </p:cNvCxnSpPr>
            <p:nvPr/>
          </p:nvCxnSpPr>
          <p:spPr bwMode="auto">
            <a:xfrm rot="16200000" flipH="1">
              <a:off x="3321" y="1973"/>
              <a:ext cx="73" cy="44"/>
            </a:xfrm>
            <a:prstGeom prst="bentConnector2">
              <a:avLst/>
            </a:prstGeom>
            <a:noFill/>
            <a:ln w="9525">
              <a:solidFill>
                <a:schemeClr val="tx1"/>
              </a:solidFill>
              <a:miter lim="800000"/>
              <a:headEnd/>
              <a:tailEnd/>
            </a:ln>
          </p:spPr>
        </p:cxnSp>
        <p:sp>
          <p:nvSpPr>
            <p:cNvPr id="10347" name="Rectangle 86"/>
            <p:cNvSpPr>
              <a:spLocks noChangeArrowheads="1"/>
            </p:cNvSpPr>
            <p:nvPr/>
          </p:nvSpPr>
          <p:spPr bwMode="auto">
            <a:xfrm>
              <a:off x="3380" y="2217"/>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48" name="AutoShape 87"/>
            <p:cNvCxnSpPr>
              <a:cxnSpLocks noChangeShapeType="1"/>
              <a:stCxn id="10341" idx="2"/>
              <a:endCxn id="10347" idx="1"/>
            </p:cNvCxnSpPr>
            <p:nvPr/>
          </p:nvCxnSpPr>
          <p:spPr bwMode="auto">
            <a:xfrm rot="16200000" flipH="1">
              <a:off x="3206" y="2088"/>
              <a:ext cx="303" cy="44"/>
            </a:xfrm>
            <a:prstGeom prst="bentConnector2">
              <a:avLst/>
            </a:prstGeom>
            <a:noFill/>
            <a:ln w="9525">
              <a:solidFill>
                <a:schemeClr val="tx1"/>
              </a:solidFill>
              <a:miter lim="800000"/>
              <a:headEnd/>
              <a:tailEnd/>
            </a:ln>
          </p:spPr>
        </p:cxnSp>
      </p:grpSp>
      <p:grpSp>
        <p:nvGrpSpPr>
          <p:cNvPr id="12" name="Group 88"/>
          <p:cNvGrpSpPr>
            <a:grpSpLocks/>
          </p:cNvGrpSpPr>
          <p:nvPr/>
        </p:nvGrpSpPr>
        <p:grpSpPr bwMode="auto">
          <a:xfrm>
            <a:off x="6286500" y="4465638"/>
            <a:ext cx="276225" cy="442912"/>
            <a:chOff x="3842" y="2883"/>
            <a:chExt cx="174" cy="279"/>
          </a:xfrm>
        </p:grpSpPr>
        <p:sp>
          <p:nvSpPr>
            <p:cNvPr id="10338" name="Rectangle 89"/>
            <p:cNvSpPr>
              <a:spLocks noChangeArrowheads="1"/>
            </p:cNvSpPr>
            <p:nvPr/>
          </p:nvSpPr>
          <p:spPr bwMode="auto">
            <a:xfrm>
              <a:off x="3872" y="3075"/>
              <a:ext cx="144" cy="87"/>
            </a:xfrm>
            <a:prstGeom prst="rect">
              <a:avLst/>
            </a:prstGeom>
            <a:solidFill>
              <a:srgbClr val="9C5BCD"/>
            </a:solidFill>
            <a:ln w="9525" algn="ctr">
              <a:solidFill>
                <a:schemeClr val="tx1"/>
              </a:solidFill>
              <a:miter lim="800000"/>
              <a:headEnd/>
              <a:tailEnd/>
            </a:ln>
          </p:spPr>
          <p:txBody>
            <a:bodyPr wrap="none" anchor="ctr"/>
            <a:lstStyle/>
            <a:p>
              <a:pPr eaLnBrk="0" hangingPunct="0"/>
              <a:endParaRPr lang="en-US"/>
            </a:p>
          </p:txBody>
        </p:sp>
        <p:cxnSp>
          <p:nvCxnSpPr>
            <p:cNvPr id="10339" name="AutoShape 90"/>
            <p:cNvCxnSpPr>
              <a:cxnSpLocks noChangeShapeType="1"/>
              <a:endCxn id="10338" idx="1"/>
            </p:cNvCxnSpPr>
            <p:nvPr/>
          </p:nvCxnSpPr>
          <p:spPr bwMode="auto">
            <a:xfrm rot="16200000" flipH="1">
              <a:off x="3739" y="2986"/>
              <a:ext cx="236" cy="30"/>
            </a:xfrm>
            <a:prstGeom prst="bentConnector2">
              <a:avLst/>
            </a:prstGeom>
            <a:noFill/>
            <a:ln w="9525">
              <a:solidFill>
                <a:schemeClr val="tx1"/>
              </a:solidFill>
              <a:miter lim="800000"/>
              <a:headEnd/>
              <a:tailEnd/>
            </a:ln>
          </p:spPr>
        </p:cxnSp>
      </p:grpSp>
      <p:sp>
        <p:nvSpPr>
          <p:cNvPr id="93" name="Rectangle 91"/>
          <p:cNvSpPr>
            <a:spLocks noChangeArrowheads="1"/>
          </p:cNvSpPr>
          <p:nvPr/>
        </p:nvSpPr>
        <p:spPr bwMode="auto">
          <a:xfrm>
            <a:off x="6330950" y="4770438"/>
            <a:ext cx="228600" cy="138112"/>
          </a:xfrm>
          <a:prstGeom prst="rect">
            <a:avLst/>
          </a:prstGeom>
          <a:solidFill>
            <a:schemeClr val="hlink"/>
          </a:solidFill>
          <a:ln w="9525" algn="ctr">
            <a:solidFill>
              <a:schemeClr val="tx1"/>
            </a:solidFill>
            <a:miter lim="800000"/>
            <a:headEnd/>
            <a:tailEnd/>
          </a:ln>
        </p:spPr>
        <p:txBody>
          <a:bodyPr wrap="none" anchor="ctr"/>
          <a:lstStyle/>
          <a:p>
            <a:pPr eaLnBrk="0" hangingPunct="0"/>
            <a:endParaRPr lang="en-US"/>
          </a:p>
        </p:txBody>
      </p:sp>
      <p:sp>
        <p:nvSpPr>
          <p:cNvPr id="94" name="Freeform 92"/>
          <p:cNvSpPr>
            <a:spLocks/>
          </p:cNvSpPr>
          <p:nvPr/>
        </p:nvSpPr>
        <p:spPr bwMode="auto">
          <a:xfrm>
            <a:off x="4025900" y="3352800"/>
            <a:ext cx="1414463" cy="1609725"/>
          </a:xfrm>
          <a:custGeom>
            <a:avLst/>
            <a:gdLst>
              <a:gd name="T0" fmla="*/ 0 w 891"/>
              <a:gd name="T1" fmla="*/ 1609725 h 1014"/>
              <a:gd name="T2" fmla="*/ 265113 w 891"/>
              <a:gd name="T3" fmla="*/ 252413 h 1014"/>
              <a:gd name="T4" fmla="*/ 1414463 w 891"/>
              <a:gd name="T5" fmla="*/ 95250 h 1014"/>
              <a:gd name="T6" fmla="*/ 0 60000 65536"/>
              <a:gd name="T7" fmla="*/ 0 60000 65536"/>
              <a:gd name="T8" fmla="*/ 0 60000 65536"/>
              <a:gd name="T9" fmla="*/ 0 w 891"/>
              <a:gd name="T10" fmla="*/ 0 h 1014"/>
              <a:gd name="T11" fmla="*/ 891 w 891"/>
              <a:gd name="T12" fmla="*/ 1014 h 1014"/>
            </a:gdLst>
            <a:ahLst/>
            <a:cxnLst>
              <a:cxn ang="T6">
                <a:pos x="T0" y="T1"/>
              </a:cxn>
              <a:cxn ang="T7">
                <a:pos x="T2" y="T3"/>
              </a:cxn>
              <a:cxn ang="T8">
                <a:pos x="T4" y="T5"/>
              </a:cxn>
            </a:cxnLst>
            <a:rect l="T9" t="T10" r="T11" b="T12"/>
            <a:pathLst>
              <a:path w="891" h="1014">
                <a:moveTo>
                  <a:pt x="0" y="1014"/>
                </a:moveTo>
                <a:cubicBezTo>
                  <a:pt x="28" y="872"/>
                  <a:pt x="19" y="318"/>
                  <a:pt x="167" y="159"/>
                </a:cubicBezTo>
                <a:cubicBezTo>
                  <a:pt x="315" y="0"/>
                  <a:pt x="740" y="81"/>
                  <a:pt x="891" y="60"/>
                </a:cubicBezTo>
              </a:path>
            </a:pathLst>
          </a:custGeom>
          <a:noFill/>
          <a:ln w="19050">
            <a:solidFill>
              <a:schemeClr val="tx1"/>
            </a:solidFill>
            <a:round/>
            <a:headEnd/>
            <a:tailEnd type="triangle" w="med" len="med"/>
          </a:ln>
        </p:spPr>
        <p:txBody>
          <a:bodyPr wrap="none"/>
          <a:lstStyle/>
          <a:p>
            <a:pPr eaLnBrk="0" hangingPunct="0"/>
            <a:endParaRPr lang="en-US"/>
          </a:p>
        </p:txBody>
      </p:sp>
      <p:grpSp>
        <p:nvGrpSpPr>
          <p:cNvPr id="13" name="Group 93"/>
          <p:cNvGrpSpPr>
            <a:grpSpLocks/>
          </p:cNvGrpSpPr>
          <p:nvPr/>
        </p:nvGrpSpPr>
        <p:grpSpPr bwMode="auto">
          <a:xfrm>
            <a:off x="3492500" y="5000625"/>
            <a:ext cx="811213" cy="990600"/>
            <a:chOff x="2160" y="3304"/>
            <a:chExt cx="511" cy="624"/>
          </a:xfrm>
        </p:grpSpPr>
        <p:grpSp>
          <p:nvGrpSpPr>
            <p:cNvPr id="14" name="Group 94"/>
            <p:cNvGrpSpPr>
              <a:grpSpLocks/>
            </p:cNvGrpSpPr>
            <p:nvPr/>
          </p:nvGrpSpPr>
          <p:grpSpPr bwMode="auto">
            <a:xfrm>
              <a:off x="2271" y="3304"/>
              <a:ext cx="288" cy="380"/>
              <a:chOff x="2888" y="1666"/>
              <a:chExt cx="288" cy="380"/>
            </a:xfrm>
          </p:grpSpPr>
          <p:sp>
            <p:nvSpPr>
              <p:cNvPr id="10336" name="Freeform 95"/>
              <p:cNvSpPr>
                <a:spLocks/>
              </p:cNvSpPr>
              <p:nvPr/>
            </p:nvSpPr>
            <p:spPr bwMode="auto">
              <a:xfrm>
                <a:off x="2888" y="1666"/>
                <a:ext cx="288" cy="380"/>
              </a:xfrm>
              <a:custGeom>
                <a:avLst/>
                <a:gdLst>
                  <a:gd name="T0" fmla="*/ 2 w 1248"/>
                  <a:gd name="T1" fmla="*/ 0 h 1638"/>
                  <a:gd name="T2" fmla="*/ 288 w 1248"/>
                  <a:gd name="T3" fmla="*/ 0 h 1638"/>
                  <a:gd name="T4" fmla="*/ 288 w 1248"/>
                  <a:gd name="T5" fmla="*/ 237 h 1638"/>
                  <a:gd name="T6" fmla="*/ 188 w 1248"/>
                  <a:gd name="T7" fmla="*/ 237 h 1638"/>
                  <a:gd name="T8" fmla="*/ 188 w 1248"/>
                  <a:gd name="T9" fmla="*/ 274 h 1638"/>
                  <a:gd name="T10" fmla="*/ 288 w 1248"/>
                  <a:gd name="T11" fmla="*/ 274 h 1638"/>
                  <a:gd name="T12" fmla="*/ 288 w 1248"/>
                  <a:gd name="T13" fmla="*/ 380 h 1638"/>
                  <a:gd name="T14" fmla="*/ 0 w 1248"/>
                  <a:gd name="T15" fmla="*/ 380 h 1638"/>
                  <a:gd name="T16" fmla="*/ 0 w 1248"/>
                  <a:gd name="T17" fmla="*/ 274 h 1638"/>
                  <a:gd name="T18" fmla="*/ 97 w 1248"/>
                  <a:gd name="T19" fmla="*/ 274 h 1638"/>
                  <a:gd name="T20" fmla="*/ 97 w 1248"/>
                  <a:gd name="T21" fmla="*/ 237 h 1638"/>
                  <a:gd name="T22" fmla="*/ 1 w 1248"/>
                  <a:gd name="T23" fmla="*/ 237 h 1638"/>
                  <a:gd name="T24" fmla="*/ 2 w 1248"/>
                  <a:gd name="T25" fmla="*/ 0 h 16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8"/>
                  <a:gd name="T40" fmla="*/ 0 h 1638"/>
                  <a:gd name="T41" fmla="*/ 1248 w 1248"/>
                  <a:gd name="T42" fmla="*/ 1638 h 16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8" h="1638">
                    <a:moveTo>
                      <a:pt x="7" y="0"/>
                    </a:moveTo>
                    <a:lnTo>
                      <a:pt x="1248" y="0"/>
                    </a:lnTo>
                    <a:lnTo>
                      <a:pt x="1248" y="1021"/>
                    </a:lnTo>
                    <a:lnTo>
                      <a:pt x="816" y="1021"/>
                    </a:lnTo>
                    <a:lnTo>
                      <a:pt x="816" y="1179"/>
                    </a:lnTo>
                    <a:lnTo>
                      <a:pt x="1248" y="1179"/>
                    </a:lnTo>
                    <a:lnTo>
                      <a:pt x="1248" y="1638"/>
                    </a:lnTo>
                    <a:lnTo>
                      <a:pt x="0" y="1638"/>
                    </a:lnTo>
                    <a:lnTo>
                      <a:pt x="0" y="1179"/>
                    </a:lnTo>
                    <a:lnTo>
                      <a:pt x="419" y="1179"/>
                    </a:lnTo>
                    <a:lnTo>
                      <a:pt x="419" y="1021"/>
                    </a:lnTo>
                    <a:lnTo>
                      <a:pt x="5" y="1022"/>
                    </a:lnTo>
                    <a:lnTo>
                      <a:pt x="7" y="0"/>
                    </a:lnTo>
                    <a:close/>
                  </a:path>
                </a:pathLst>
              </a:custGeom>
              <a:solidFill>
                <a:schemeClr val="bg2"/>
              </a:solidFill>
              <a:ln w="19050">
                <a:solidFill>
                  <a:schemeClr val="tx2"/>
                </a:solidFill>
                <a:round/>
                <a:headEnd/>
                <a:tailEnd/>
              </a:ln>
            </p:spPr>
            <p:txBody>
              <a:bodyPr/>
              <a:lstStyle/>
              <a:p>
                <a:pPr eaLnBrk="0" hangingPunct="0"/>
                <a:endParaRPr lang="en-US"/>
              </a:p>
            </p:txBody>
          </p:sp>
          <p:sp>
            <p:nvSpPr>
              <p:cNvPr id="10337" name="Rectangle 96"/>
              <p:cNvSpPr>
                <a:spLocks noChangeArrowheads="1"/>
              </p:cNvSpPr>
              <p:nvPr/>
            </p:nvSpPr>
            <p:spPr bwMode="auto">
              <a:xfrm>
                <a:off x="2917" y="1694"/>
                <a:ext cx="230" cy="184"/>
              </a:xfrm>
              <a:prstGeom prst="rect">
                <a:avLst/>
              </a:prstGeom>
              <a:solidFill>
                <a:schemeClr val="bg2"/>
              </a:solidFill>
              <a:ln w="19050">
                <a:solidFill>
                  <a:schemeClr val="tx2"/>
                </a:solidFill>
                <a:miter lim="800000"/>
                <a:headEnd/>
                <a:tailEnd/>
              </a:ln>
            </p:spPr>
            <p:txBody>
              <a:bodyPr wrap="none" anchor="ctr"/>
              <a:lstStyle/>
              <a:p>
                <a:pPr eaLnBrk="0" hangingPunct="0"/>
                <a:endParaRPr lang="en-US"/>
              </a:p>
            </p:txBody>
          </p:sp>
        </p:grpSp>
        <p:sp>
          <p:nvSpPr>
            <p:cNvPr id="10335" name="Text Box 97"/>
            <p:cNvSpPr txBox="1">
              <a:spLocks noChangeArrowheads="1"/>
            </p:cNvSpPr>
            <p:nvPr/>
          </p:nvSpPr>
          <p:spPr bwMode="auto">
            <a:xfrm>
              <a:off x="2160" y="3674"/>
              <a:ext cx="511" cy="254"/>
            </a:xfrm>
            <a:prstGeom prst="rect">
              <a:avLst/>
            </a:prstGeom>
            <a:noFill/>
            <a:ln w="9525" algn="ctr">
              <a:noFill/>
              <a:miter lim="800000"/>
              <a:headEnd/>
              <a:tailEnd/>
            </a:ln>
          </p:spPr>
          <p:txBody>
            <a:bodyPr lIns="45720" rIns="45720">
              <a:spAutoFit/>
            </a:bodyPr>
            <a:lstStyle/>
            <a:p>
              <a:pPr eaLnBrk="0" hangingPunct="0">
                <a:lnSpc>
                  <a:spcPct val="85000"/>
                </a:lnSpc>
              </a:pPr>
              <a:r>
                <a:rPr lang="en-US" sz="1200" b="1">
                  <a:solidFill>
                    <a:schemeClr val="folHlink"/>
                  </a:solidFill>
                  <a:latin typeface="Arial" pitchFamily="34" charset="0"/>
                </a:rPr>
                <a:t>Business</a:t>
              </a:r>
            </a:p>
            <a:p>
              <a:pPr eaLnBrk="0" hangingPunct="0">
                <a:lnSpc>
                  <a:spcPct val="85000"/>
                </a:lnSpc>
              </a:pPr>
              <a:r>
                <a:rPr lang="en-US" sz="1200" b="1">
                  <a:solidFill>
                    <a:schemeClr val="folHlink"/>
                  </a:solidFill>
                  <a:latin typeface="Arial" pitchFamily="34" charset="0"/>
                </a:rPr>
                <a:t>User</a:t>
              </a:r>
            </a:p>
          </p:txBody>
        </p:sp>
      </p:grpSp>
      <p:grpSp>
        <p:nvGrpSpPr>
          <p:cNvPr id="15" name="Group 98"/>
          <p:cNvGrpSpPr>
            <a:grpSpLocks/>
          </p:cNvGrpSpPr>
          <p:nvPr/>
        </p:nvGrpSpPr>
        <p:grpSpPr bwMode="auto">
          <a:xfrm>
            <a:off x="7672388" y="1868488"/>
            <a:ext cx="895350" cy="990600"/>
            <a:chOff x="4788" y="1333"/>
            <a:chExt cx="564" cy="624"/>
          </a:xfrm>
        </p:grpSpPr>
        <p:sp>
          <p:nvSpPr>
            <p:cNvPr id="10332" name="AutoShape 99"/>
            <p:cNvSpPr>
              <a:spLocks noChangeArrowheads="1"/>
            </p:cNvSpPr>
            <p:nvPr/>
          </p:nvSpPr>
          <p:spPr bwMode="auto">
            <a:xfrm>
              <a:off x="4788" y="1333"/>
              <a:ext cx="564" cy="624"/>
            </a:xfrm>
            <a:prstGeom prst="flowChartMagneticDisk">
              <a:avLst/>
            </a:prstGeom>
            <a:solidFill>
              <a:schemeClr val="folHlink"/>
            </a:solidFill>
            <a:ln w="25400">
              <a:solidFill>
                <a:schemeClr val="tx2"/>
              </a:solidFill>
              <a:round/>
              <a:headEnd/>
              <a:tailEnd/>
            </a:ln>
          </p:spPr>
          <p:txBody>
            <a:bodyPr wrap="none" anchor="ctr"/>
            <a:lstStyle/>
            <a:p>
              <a:pPr eaLnBrk="0" hangingPunct="0"/>
              <a:endParaRPr lang="en-US"/>
            </a:p>
          </p:txBody>
        </p:sp>
        <p:sp>
          <p:nvSpPr>
            <p:cNvPr id="10333" name="Text Box 100"/>
            <p:cNvSpPr txBox="1">
              <a:spLocks noChangeArrowheads="1"/>
            </p:cNvSpPr>
            <p:nvPr/>
          </p:nvSpPr>
          <p:spPr bwMode="auto">
            <a:xfrm>
              <a:off x="4906" y="1650"/>
              <a:ext cx="329" cy="181"/>
            </a:xfrm>
            <a:prstGeom prst="rect">
              <a:avLst/>
            </a:prstGeom>
            <a:noFill/>
            <a:ln w="9525">
              <a:noFill/>
              <a:miter lim="800000"/>
              <a:headEnd/>
              <a:tailEnd/>
            </a:ln>
          </p:spPr>
          <p:txBody>
            <a:bodyPr wrap="none">
              <a:spAutoFit/>
            </a:bodyPr>
            <a:lstStyle/>
            <a:p>
              <a:pPr eaLnBrk="0" hangingPunct="0">
                <a:lnSpc>
                  <a:spcPct val="80000"/>
                </a:lnSpc>
              </a:pPr>
              <a:r>
                <a:rPr lang="en-US" sz="1600" b="1">
                  <a:latin typeface="Arial" pitchFamily="34" charset="0"/>
                </a:rPr>
                <a:t>DW</a:t>
              </a:r>
              <a:endParaRPr lang="en-US" b="1">
                <a:latin typeface="Arial" pitchFamily="34" charset="0"/>
              </a:endParaRPr>
            </a:p>
          </p:txBody>
        </p:sp>
      </p:grpSp>
      <p:grpSp>
        <p:nvGrpSpPr>
          <p:cNvPr id="16" name="Group 104"/>
          <p:cNvGrpSpPr>
            <a:grpSpLocks/>
          </p:cNvGrpSpPr>
          <p:nvPr/>
        </p:nvGrpSpPr>
        <p:grpSpPr bwMode="auto">
          <a:xfrm>
            <a:off x="6286500" y="4265613"/>
            <a:ext cx="292100" cy="623887"/>
            <a:chOff x="3920" y="2847"/>
            <a:chExt cx="184" cy="393"/>
          </a:xfrm>
        </p:grpSpPr>
        <p:cxnSp>
          <p:nvCxnSpPr>
            <p:cNvPr id="10330" name="AutoShape 105"/>
            <p:cNvCxnSpPr>
              <a:cxnSpLocks noChangeShapeType="1"/>
              <a:endCxn id="10331" idx="1"/>
            </p:cNvCxnSpPr>
            <p:nvPr/>
          </p:nvCxnSpPr>
          <p:spPr bwMode="auto">
            <a:xfrm rot="16200000" flipH="1">
              <a:off x="3765" y="3002"/>
              <a:ext cx="350" cy="40"/>
            </a:xfrm>
            <a:prstGeom prst="bentConnector2">
              <a:avLst/>
            </a:prstGeom>
            <a:noFill/>
            <a:ln w="9525">
              <a:solidFill>
                <a:schemeClr val="tx1"/>
              </a:solidFill>
              <a:miter lim="800000"/>
              <a:headEnd/>
              <a:tailEnd/>
            </a:ln>
          </p:spPr>
        </p:cxnSp>
        <p:sp>
          <p:nvSpPr>
            <p:cNvPr id="10331" name="Rectangle 106"/>
            <p:cNvSpPr>
              <a:spLocks noChangeArrowheads="1"/>
            </p:cNvSpPr>
            <p:nvPr/>
          </p:nvSpPr>
          <p:spPr bwMode="auto">
            <a:xfrm>
              <a:off x="3960" y="3153"/>
              <a:ext cx="144" cy="87"/>
            </a:xfrm>
            <a:prstGeom prst="rect">
              <a:avLst/>
            </a:prstGeom>
            <a:solidFill>
              <a:srgbClr val="FFFF66"/>
            </a:solidFill>
            <a:ln w="9525" algn="ctr">
              <a:solidFill>
                <a:schemeClr val="tx1"/>
              </a:solidFill>
              <a:miter lim="800000"/>
              <a:headEnd/>
              <a:tailEnd/>
            </a:ln>
          </p:spPr>
          <p:txBody>
            <a:bodyPr wrap="none" anchor="ctr"/>
            <a:lstStyle/>
            <a:p>
              <a:pPr eaLnBrk="0" hangingPunct="0"/>
              <a:endParaRPr lang="en-US"/>
            </a:p>
          </p:txBody>
        </p:sp>
      </p:grpSp>
      <p:grpSp>
        <p:nvGrpSpPr>
          <p:cNvPr id="17" name="Group 107"/>
          <p:cNvGrpSpPr>
            <a:grpSpLocks/>
          </p:cNvGrpSpPr>
          <p:nvPr/>
        </p:nvGrpSpPr>
        <p:grpSpPr bwMode="auto">
          <a:xfrm>
            <a:off x="6169025" y="3479800"/>
            <a:ext cx="595313" cy="1235075"/>
            <a:chOff x="3916" y="2851"/>
            <a:chExt cx="375" cy="778"/>
          </a:xfrm>
        </p:grpSpPr>
        <p:sp>
          <p:nvSpPr>
            <p:cNvPr id="10317" name="Rectangle 108"/>
            <p:cNvSpPr>
              <a:spLocks noChangeArrowheads="1"/>
            </p:cNvSpPr>
            <p:nvPr/>
          </p:nvSpPr>
          <p:spPr bwMode="auto">
            <a:xfrm>
              <a:off x="4032" y="2966"/>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18" name="Rectangle 109"/>
            <p:cNvSpPr>
              <a:spLocks noChangeArrowheads="1"/>
            </p:cNvSpPr>
            <p:nvPr/>
          </p:nvSpPr>
          <p:spPr bwMode="auto">
            <a:xfrm>
              <a:off x="4032" y="308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19" name="Rectangle 110"/>
            <p:cNvSpPr>
              <a:spLocks noChangeArrowheads="1"/>
            </p:cNvSpPr>
            <p:nvPr/>
          </p:nvSpPr>
          <p:spPr bwMode="auto">
            <a:xfrm>
              <a:off x="3916" y="3196"/>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20" name="Rectangle 111"/>
            <p:cNvSpPr>
              <a:spLocks noChangeArrowheads="1"/>
            </p:cNvSpPr>
            <p:nvPr/>
          </p:nvSpPr>
          <p:spPr bwMode="auto">
            <a:xfrm>
              <a:off x="3916" y="285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21" name="Rectangle 112"/>
            <p:cNvSpPr>
              <a:spLocks noChangeArrowheads="1"/>
            </p:cNvSpPr>
            <p:nvPr/>
          </p:nvSpPr>
          <p:spPr bwMode="auto">
            <a:xfrm>
              <a:off x="4032" y="3312"/>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22" name="Rectangle 113"/>
            <p:cNvSpPr>
              <a:spLocks noChangeArrowheads="1"/>
            </p:cNvSpPr>
            <p:nvPr/>
          </p:nvSpPr>
          <p:spPr bwMode="auto">
            <a:xfrm>
              <a:off x="4147" y="3427"/>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23" name="AutoShape 114"/>
            <p:cNvCxnSpPr>
              <a:cxnSpLocks noChangeShapeType="1"/>
              <a:stCxn id="10320" idx="2"/>
              <a:endCxn id="10319" idx="0"/>
            </p:cNvCxnSpPr>
            <p:nvPr/>
          </p:nvCxnSpPr>
          <p:spPr bwMode="auto">
            <a:xfrm>
              <a:off x="3988" y="2938"/>
              <a:ext cx="0" cy="258"/>
            </a:xfrm>
            <a:prstGeom prst="straightConnector1">
              <a:avLst/>
            </a:prstGeom>
            <a:noFill/>
            <a:ln w="9525">
              <a:solidFill>
                <a:schemeClr val="tx1"/>
              </a:solidFill>
              <a:round/>
              <a:headEnd/>
              <a:tailEnd/>
            </a:ln>
          </p:spPr>
        </p:cxnSp>
        <p:cxnSp>
          <p:nvCxnSpPr>
            <p:cNvPr id="10324" name="AutoShape 115"/>
            <p:cNvCxnSpPr>
              <a:cxnSpLocks noChangeShapeType="1"/>
              <a:stCxn id="10320" idx="2"/>
              <a:endCxn id="10317" idx="1"/>
            </p:cNvCxnSpPr>
            <p:nvPr/>
          </p:nvCxnSpPr>
          <p:spPr bwMode="auto">
            <a:xfrm rot="16200000" flipH="1">
              <a:off x="3974" y="2952"/>
              <a:ext cx="72" cy="44"/>
            </a:xfrm>
            <a:prstGeom prst="bentConnector2">
              <a:avLst/>
            </a:prstGeom>
            <a:noFill/>
            <a:ln w="9525">
              <a:solidFill>
                <a:schemeClr val="tx1"/>
              </a:solidFill>
              <a:miter lim="800000"/>
              <a:headEnd/>
              <a:tailEnd/>
            </a:ln>
          </p:spPr>
        </p:cxnSp>
        <p:cxnSp>
          <p:nvCxnSpPr>
            <p:cNvPr id="10325" name="AutoShape 116"/>
            <p:cNvCxnSpPr>
              <a:cxnSpLocks noChangeShapeType="1"/>
              <a:stCxn id="10320" idx="2"/>
              <a:endCxn id="10318" idx="1"/>
            </p:cNvCxnSpPr>
            <p:nvPr/>
          </p:nvCxnSpPr>
          <p:spPr bwMode="auto">
            <a:xfrm rot="16200000" flipH="1">
              <a:off x="3916" y="3010"/>
              <a:ext cx="187" cy="44"/>
            </a:xfrm>
            <a:prstGeom prst="bentConnector2">
              <a:avLst/>
            </a:prstGeom>
            <a:noFill/>
            <a:ln w="9525">
              <a:solidFill>
                <a:schemeClr val="tx1"/>
              </a:solidFill>
              <a:miter lim="800000"/>
              <a:headEnd/>
              <a:tailEnd/>
            </a:ln>
          </p:spPr>
        </p:cxnSp>
        <p:cxnSp>
          <p:nvCxnSpPr>
            <p:cNvPr id="10326" name="AutoShape 117"/>
            <p:cNvCxnSpPr>
              <a:cxnSpLocks noChangeShapeType="1"/>
              <a:stCxn id="10319" idx="2"/>
              <a:endCxn id="10321" idx="1"/>
            </p:cNvCxnSpPr>
            <p:nvPr/>
          </p:nvCxnSpPr>
          <p:spPr bwMode="auto">
            <a:xfrm rot="16200000" flipH="1">
              <a:off x="3973" y="3298"/>
              <a:ext cx="73" cy="44"/>
            </a:xfrm>
            <a:prstGeom prst="bentConnector2">
              <a:avLst/>
            </a:prstGeom>
            <a:noFill/>
            <a:ln w="9525">
              <a:solidFill>
                <a:schemeClr val="tx1"/>
              </a:solidFill>
              <a:miter lim="800000"/>
              <a:headEnd/>
              <a:tailEnd/>
            </a:ln>
          </p:spPr>
        </p:cxnSp>
        <p:cxnSp>
          <p:nvCxnSpPr>
            <p:cNvPr id="10327" name="AutoShape 118"/>
            <p:cNvCxnSpPr>
              <a:cxnSpLocks noChangeShapeType="1"/>
              <a:stCxn id="10321" idx="2"/>
              <a:endCxn id="10322" idx="1"/>
            </p:cNvCxnSpPr>
            <p:nvPr/>
          </p:nvCxnSpPr>
          <p:spPr bwMode="auto">
            <a:xfrm rot="16200000" flipH="1">
              <a:off x="4090" y="3413"/>
              <a:ext cx="72" cy="43"/>
            </a:xfrm>
            <a:prstGeom prst="bentConnector2">
              <a:avLst/>
            </a:prstGeom>
            <a:noFill/>
            <a:ln w="9525">
              <a:solidFill>
                <a:schemeClr val="tx1"/>
              </a:solidFill>
              <a:miter lim="800000"/>
              <a:headEnd/>
              <a:tailEnd/>
            </a:ln>
          </p:spPr>
        </p:cxnSp>
        <p:sp>
          <p:nvSpPr>
            <p:cNvPr id="10328" name="Rectangle 119"/>
            <p:cNvSpPr>
              <a:spLocks noChangeArrowheads="1"/>
            </p:cNvSpPr>
            <p:nvPr/>
          </p:nvSpPr>
          <p:spPr bwMode="auto">
            <a:xfrm>
              <a:off x="4032" y="3542"/>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29" name="AutoShape 120"/>
            <p:cNvCxnSpPr>
              <a:cxnSpLocks noChangeShapeType="1"/>
              <a:stCxn id="10319" idx="2"/>
              <a:endCxn id="10328" idx="1"/>
            </p:cNvCxnSpPr>
            <p:nvPr/>
          </p:nvCxnSpPr>
          <p:spPr bwMode="auto">
            <a:xfrm rot="16200000" flipH="1">
              <a:off x="3858" y="3413"/>
              <a:ext cx="303" cy="44"/>
            </a:xfrm>
            <a:prstGeom prst="bentConnector2">
              <a:avLst/>
            </a:prstGeom>
            <a:noFill/>
            <a:ln w="9525">
              <a:solidFill>
                <a:schemeClr val="tx1"/>
              </a:solidFill>
              <a:miter lim="800000"/>
              <a:headEnd/>
              <a:tailEnd/>
            </a:ln>
          </p:spPr>
        </p:cxnSp>
      </p:grpSp>
      <p:grpSp>
        <p:nvGrpSpPr>
          <p:cNvPr id="18" name="Group 121"/>
          <p:cNvGrpSpPr>
            <a:grpSpLocks/>
          </p:cNvGrpSpPr>
          <p:nvPr/>
        </p:nvGrpSpPr>
        <p:grpSpPr bwMode="auto">
          <a:xfrm>
            <a:off x="6169025" y="3479800"/>
            <a:ext cx="595313" cy="1404938"/>
            <a:chOff x="3312" y="2352"/>
            <a:chExt cx="375" cy="885"/>
          </a:xfrm>
        </p:grpSpPr>
        <p:grpSp>
          <p:nvGrpSpPr>
            <p:cNvPr id="19" name="Group 122"/>
            <p:cNvGrpSpPr>
              <a:grpSpLocks/>
            </p:cNvGrpSpPr>
            <p:nvPr/>
          </p:nvGrpSpPr>
          <p:grpSpPr bwMode="auto">
            <a:xfrm>
              <a:off x="3312" y="2352"/>
              <a:ext cx="375" cy="778"/>
              <a:chOff x="3916" y="2851"/>
              <a:chExt cx="375" cy="778"/>
            </a:xfrm>
          </p:grpSpPr>
          <p:sp>
            <p:nvSpPr>
              <p:cNvPr id="10304" name="Rectangle 123"/>
              <p:cNvSpPr>
                <a:spLocks noChangeArrowheads="1"/>
              </p:cNvSpPr>
              <p:nvPr/>
            </p:nvSpPr>
            <p:spPr bwMode="auto">
              <a:xfrm>
                <a:off x="4032" y="2966"/>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05" name="Rectangle 124"/>
              <p:cNvSpPr>
                <a:spLocks noChangeArrowheads="1"/>
              </p:cNvSpPr>
              <p:nvPr/>
            </p:nvSpPr>
            <p:spPr bwMode="auto">
              <a:xfrm>
                <a:off x="4032" y="308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06" name="Rectangle 125"/>
              <p:cNvSpPr>
                <a:spLocks noChangeArrowheads="1"/>
              </p:cNvSpPr>
              <p:nvPr/>
            </p:nvSpPr>
            <p:spPr bwMode="auto">
              <a:xfrm>
                <a:off x="3916" y="3196"/>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07" name="Rectangle 126"/>
              <p:cNvSpPr>
                <a:spLocks noChangeArrowheads="1"/>
              </p:cNvSpPr>
              <p:nvPr/>
            </p:nvSpPr>
            <p:spPr bwMode="auto">
              <a:xfrm>
                <a:off x="3916" y="285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08" name="Rectangle 127"/>
              <p:cNvSpPr>
                <a:spLocks noChangeArrowheads="1"/>
              </p:cNvSpPr>
              <p:nvPr/>
            </p:nvSpPr>
            <p:spPr bwMode="auto">
              <a:xfrm>
                <a:off x="4032" y="3312"/>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309" name="Rectangle 128"/>
              <p:cNvSpPr>
                <a:spLocks noChangeArrowheads="1"/>
              </p:cNvSpPr>
              <p:nvPr/>
            </p:nvSpPr>
            <p:spPr bwMode="auto">
              <a:xfrm>
                <a:off x="4147" y="3427"/>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10" name="AutoShape 129"/>
              <p:cNvCxnSpPr>
                <a:cxnSpLocks noChangeShapeType="1"/>
                <a:stCxn id="10307" idx="2"/>
                <a:endCxn id="10306" idx="0"/>
              </p:cNvCxnSpPr>
              <p:nvPr/>
            </p:nvCxnSpPr>
            <p:spPr bwMode="auto">
              <a:xfrm>
                <a:off x="3988" y="2938"/>
                <a:ext cx="0" cy="258"/>
              </a:xfrm>
              <a:prstGeom prst="straightConnector1">
                <a:avLst/>
              </a:prstGeom>
              <a:noFill/>
              <a:ln w="9525">
                <a:solidFill>
                  <a:schemeClr val="tx1"/>
                </a:solidFill>
                <a:round/>
                <a:headEnd/>
                <a:tailEnd/>
              </a:ln>
            </p:spPr>
          </p:cxnSp>
          <p:cxnSp>
            <p:nvCxnSpPr>
              <p:cNvPr id="10311" name="AutoShape 130"/>
              <p:cNvCxnSpPr>
                <a:cxnSpLocks noChangeShapeType="1"/>
                <a:stCxn id="10307" idx="2"/>
                <a:endCxn id="10304" idx="1"/>
              </p:cNvCxnSpPr>
              <p:nvPr/>
            </p:nvCxnSpPr>
            <p:spPr bwMode="auto">
              <a:xfrm rot="16200000" flipH="1">
                <a:off x="3974" y="2952"/>
                <a:ext cx="72" cy="44"/>
              </a:xfrm>
              <a:prstGeom prst="bentConnector2">
                <a:avLst/>
              </a:prstGeom>
              <a:noFill/>
              <a:ln w="9525">
                <a:solidFill>
                  <a:schemeClr val="tx1"/>
                </a:solidFill>
                <a:miter lim="800000"/>
                <a:headEnd/>
                <a:tailEnd/>
              </a:ln>
            </p:spPr>
          </p:cxnSp>
          <p:cxnSp>
            <p:nvCxnSpPr>
              <p:cNvPr id="10312" name="AutoShape 131"/>
              <p:cNvCxnSpPr>
                <a:cxnSpLocks noChangeShapeType="1"/>
                <a:stCxn id="10307" idx="2"/>
                <a:endCxn id="10305" idx="1"/>
              </p:cNvCxnSpPr>
              <p:nvPr/>
            </p:nvCxnSpPr>
            <p:spPr bwMode="auto">
              <a:xfrm rot="16200000" flipH="1">
                <a:off x="3916" y="3010"/>
                <a:ext cx="187" cy="44"/>
              </a:xfrm>
              <a:prstGeom prst="bentConnector2">
                <a:avLst/>
              </a:prstGeom>
              <a:noFill/>
              <a:ln w="9525">
                <a:solidFill>
                  <a:schemeClr val="tx1"/>
                </a:solidFill>
                <a:miter lim="800000"/>
                <a:headEnd/>
                <a:tailEnd/>
              </a:ln>
            </p:spPr>
          </p:cxnSp>
          <p:cxnSp>
            <p:nvCxnSpPr>
              <p:cNvPr id="10313" name="AutoShape 132"/>
              <p:cNvCxnSpPr>
                <a:cxnSpLocks noChangeShapeType="1"/>
                <a:stCxn id="10306" idx="2"/>
                <a:endCxn id="10308" idx="1"/>
              </p:cNvCxnSpPr>
              <p:nvPr/>
            </p:nvCxnSpPr>
            <p:spPr bwMode="auto">
              <a:xfrm rot="16200000" flipH="1">
                <a:off x="3973" y="3298"/>
                <a:ext cx="73" cy="44"/>
              </a:xfrm>
              <a:prstGeom prst="bentConnector2">
                <a:avLst/>
              </a:prstGeom>
              <a:noFill/>
              <a:ln w="9525">
                <a:solidFill>
                  <a:schemeClr val="tx1"/>
                </a:solidFill>
                <a:miter lim="800000"/>
                <a:headEnd/>
                <a:tailEnd/>
              </a:ln>
            </p:spPr>
          </p:cxnSp>
          <p:cxnSp>
            <p:nvCxnSpPr>
              <p:cNvPr id="10314" name="AutoShape 133"/>
              <p:cNvCxnSpPr>
                <a:cxnSpLocks noChangeShapeType="1"/>
                <a:stCxn id="10308" idx="2"/>
                <a:endCxn id="10309" idx="1"/>
              </p:cNvCxnSpPr>
              <p:nvPr/>
            </p:nvCxnSpPr>
            <p:spPr bwMode="auto">
              <a:xfrm rot="16200000" flipH="1">
                <a:off x="4090" y="3413"/>
                <a:ext cx="72" cy="43"/>
              </a:xfrm>
              <a:prstGeom prst="bentConnector2">
                <a:avLst/>
              </a:prstGeom>
              <a:noFill/>
              <a:ln w="9525">
                <a:solidFill>
                  <a:schemeClr val="tx1"/>
                </a:solidFill>
                <a:miter lim="800000"/>
                <a:headEnd/>
                <a:tailEnd/>
              </a:ln>
            </p:spPr>
          </p:cxnSp>
          <p:sp>
            <p:nvSpPr>
              <p:cNvPr id="10315" name="Rectangle 134"/>
              <p:cNvSpPr>
                <a:spLocks noChangeArrowheads="1"/>
              </p:cNvSpPr>
              <p:nvPr/>
            </p:nvSpPr>
            <p:spPr bwMode="auto">
              <a:xfrm>
                <a:off x="4032" y="3542"/>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316" name="AutoShape 135"/>
              <p:cNvCxnSpPr>
                <a:cxnSpLocks noChangeShapeType="1"/>
                <a:stCxn id="10306" idx="2"/>
                <a:endCxn id="10315" idx="1"/>
              </p:cNvCxnSpPr>
              <p:nvPr/>
            </p:nvCxnSpPr>
            <p:spPr bwMode="auto">
              <a:xfrm rot="16200000" flipH="1">
                <a:off x="3858" y="3413"/>
                <a:ext cx="303" cy="44"/>
              </a:xfrm>
              <a:prstGeom prst="bentConnector2">
                <a:avLst/>
              </a:prstGeom>
              <a:noFill/>
              <a:ln w="9525">
                <a:solidFill>
                  <a:schemeClr val="tx1"/>
                </a:solidFill>
                <a:miter lim="800000"/>
                <a:headEnd/>
                <a:tailEnd/>
              </a:ln>
            </p:spPr>
          </p:cxnSp>
        </p:grpSp>
        <p:grpSp>
          <p:nvGrpSpPr>
            <p:cNvPr id="20" name="Group 136"/>
            <p:cNvGrpSpPr>
              <a:grpSpLocks/>
            </p:cNvGrpSpPr>
            <p:nvPr/>
          </p:nvGrpSpPr>
          <p:grpSpPr bwMode="auto">
            <a:xfrm>
              <a:off x="3384" y="2844"/>
              <a:ext cx="184" cy="393"/>
              <a:chOff x="3920" y="2847"/>
              <a:chExt cx="184" cy="393"/>
            </a:xfrm>
          </p:grpSpPr>
          <p:cxnSp>
            <p:nvCxnSpPr>
              <p:cNvPr id="10302" name="AutoShape 137"/>
              <p:cNvCxnSpPr>
                <a:cxnSpLocks noChangeShapeType="1"/>
                <a:endCxn id="10303" idx="1"/>
              </p:cNvCxnSpPr>
              <p:nvPr/>
            </p:nvCxnSpPr>
            <p:spPr bwMode="auto">
              <a:xfrm rot="16200000" flipH="1">
                <a:off x="3765" y="3002"/>
                <a:ext cx="350" cy="40"/>
              </a:xfrm>
              <a:prstGeom prst="bentConnector2">
                <a:avLst/>
              </a:prstGeom>
              <a:noFill/>
              <a:ln w="9525">
                <a:solidFill>
                  <a:schemeClr val="tx1"/>
                </a:solidFill>
                <a:miter lim="800000"/>
                <a:headEnd/>
                <a:tailEnd/>
              </a:ln>
            </p:spPr>
          </p:cxnSp>
          <p:sp>
            <p:nvSpPr>
              <p:cNvPr id="10303" name="Rectangle 138"/>
              <p:cNvSpPr>
                <a:spLocks noChangeArrowheads="1"/>
              </p:cNvSpPr>
              <p:nvPr/>
            </p:nvSpPr>
            <p:spPr bwMode="auto">
              <a:xfrm>
                <a:off x="3960" y="3153"/>
                <a:ext cx="144" cy="87"/>
              </a:xfrm>
              <a:prstGeom prst="rect">
                <a:avLst/>
              </a:prstGeom>
              <a:solidFill>
                <a:srgbClr val="FFFF66"/>
              </a:solidFill>
              <a:ln w="9525" algn="ctr">
                <a:solidFill>
                  <a:schemeClr val="tx1"/>
                </a:solidFill>
                <a:miter lim="800000"/>
                <a:headEnd/>
                <a:tailEnd/>
              </a:ln>
            </p:spPr>
            <p:txBody>
              <a:bodyPr wrap="none" anchor="ctr"/>
              <a:lstStyle/>
              <a:p>
                <a:pPr eaLnBrk="0" hangingPunct="0"/>
                <a:endParaRPr lang="en-US"/>
              </a:p>
            </p:txBody>
          </p:sp>
        </p:grpSp>
      </p:grpSp>
      <p:grpSp>
        <p:nvGrpSpPr>
          <p:cNvPr id="21" name="Group 139"/>
          <p:cNvGrpSpPr>
            <a:grpSpLocks/>
          </p:cNvGrpSpPr>
          <p:nvPr/>
        </p:nvGrpSpPr>
        <p:grpSpPr bwMode="auto">
          <a:xfrm>
            <a:off x="6169025" y="3479800"/>
            <a:ext cx="412750" cy="1235075"/>
            <a:chOff x="3264" y="1526"/>
            <a:chExt cx="260" cy="778"/>
          </a:xfrm>
        </p:grpSpPr>
        <p:sp>
          <p:nvSpPr>
            <p:cNvPr id="10291" name="Rectangle 140"/>
            <p:cNvSpPr>
              <a:spLocks noChangeArrowheads="1"/>
            </p:cNvSpPr>
            <p:nvPr/>
          </p:nvSpPr>
          <p:spPr bwMode="auto">
            <a:xfrm>
              <a:off x="3380" y="164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292" name="Rectangle 141"/>
            <p:cNvSpPr>
              <a:spLocks noChangeArrowheads="1"/>
            </p:cNvSpPr>
            <p:nvPr/>
          </p:nvSpPr>
          <p:spPr bwMode="auto">
            <a:xfrm>
              <a:off x="3264" y="187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293" name="Rectangle 142"/>
            <p:cNvSpPr>
              <a:spLocks noChangeArrowheads="1"/>
            </p:cNvSpPr>
            <p:nvPr/>
          </p:nvSpPr>
          <p:spPr bwMode="auto">
            <a:xfrm>
              <a:off x="3264" y="1526"/>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294" name="Rectangle 143"/>
            <p:cNvSpPr>
              <a:spLocks noChangeArrowheads="1"/>
            </p:cNvSpPr>
            <p:nvPr/>
          </p:nvSpPr>
          <p:spPr bwMode="auto">
            <a:xfrm>
              <a:off x="3380" y="1987"/>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295" name="AutoShape 144"/>
            <p:cNvCxnSpPr>
              <a:cxnSpLocks noChangeShapeType="1"/>
              <a:stCxn id="10293" idx="2"/>
              <a:endCxn id="10292" idx="0"/>
            </p:cNvCxnSpPr>
            <p:nvPr/>
          </p:nvCxnSpPr>
          <p:spPr bwMode="auto">
            <a:xfrm>
              <a:off x="3336" y="1613"/>
              <a:ext cx="0" cy="258"/>
            </a:xfrm>
            <a:prstGeom prst="straightConnector1">
              <a:avLst/>
            </a:prstGeom>
            <a:noFill/>
            <a:ln w="9525">
              <a:solidFill>
                <a:schemeClr val="tx1"/>
              </a:solidFill>
              <a:round/>
              <a:headEnd/>
              <a:tailEnd/>
            </a:ln>
          </p:spPr>
        </p:cxnSp>
        <p:cxnSp>
          <p:nvCxnSpPr>
            <p:cNvPr id="10296" name="AutoShape 145"/>
            <p:cNvCxnSpPr>
              <a:cxnSpLocks noChangeShapeType="1"/>
              <a:stCxn id="10293" idx="2"/>
              <a:endCxn id="10291" idx="1"/>
            </p:cNvCxnSpPr>
            <p:nvPr/>
          </p:nvCxnSpPr>
          <p:spPr bwMode="auto">
            <a:xfrm rot="16200000" flipH="1">
              <a:off x="3322" y="1627"/>
              <a:ext cx="72" cy="44"/>
            </a:xfrm>
            <a:prstGeom prst="bentConnector2">
              <a:avLst/>
            </a:prstGeom>
            <a:noFill/>
            <a:ln w="9525">
              <a:solidFill>
                <a:schemeClr val="tx1"/>
              </a:solidFill>
              <a:miter lim="800000"/>
              <a:headEnd/>
              <a:tailEnd/>
            </a:ln>
          </p:spPr>
        </p:cxnSp>
        <p:cxnSp>
          <p:nvCxnSpPr>
            <p:cNvPr id="10297" name="AutoShape 146"/>
            <p:cNvCxnSpPr>
              <a:cxnSpLocks noChangeShapeType="1"/>
              <a:stCxn id="10292" idx="2"/>
              <a:endCxn id="10294" idx="1"/>
            </p:cNvCxnSpPr>
            <p:nvPr/>
          </p:nvCxnSpPr>
          <p:spPr bwMode="auto">
            <a:xfrm rot="16200000" flipH="1">
              <a:off x="3321" y="1973"/>
              <a:ext cx="73" cy="44"/>
            </a:xfrm>
            <a:prstGeom prst="bentConnector2">
              <a:avLst/>
            </a:prstGeom>
            <a:noFill/>
            <a:ln w="9525">
              <a:solidFill>
                <a:schemeClr val="tx1"/>
              </a:solidFill>
              <a:miter lim="800000"/>
              <a:headEnd/>
              <a:tailEnd/>
            </a:ln>
          </p:spPr>
        </p:cxnSp>
        <p:sp>
          <p:nvSpPr>
            <p:cNvPr id="10298" name="Rectangle 147"/>
            <p:cNvSpPr>
              <a:spLocks noChangeArrowheads="1"/>
            </p:cNvSpPr>
            <p:nvPr/>
          </p:nvSpPr>
          <p:spPr bwMode="auto">
            <a:xfrm>
              <a:off x="3380" y="2217"/>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299" name="AutoShape 148"/>
            <p:cNvCxnSpPr>
              <a:cxnSpLocks noChangeShapeType="1"/>
              <a:stCxn id="10292" idx="2"/>
              <a:endCxn id="10298" idx="1"/>
            </p:cNvCxnSpPr>
            <p:nvPr/>
          </p:nvCxnSpPr>
          <p:spPr bwMode="auto">
            <a:xfrm rot="16200000" flipH="1">
              <a:off x="3206" y="2088"/>
              <a:ext cx="303" cy="44"/>
            </a:xfrm>
            <a:prstGeom prst="bentConnector2">
              <a:avLst/>
            </a:prstGeom>
            <a:noFill/>
            <a:ln w="9525">
              <a:solidFill>
                <a:schemeClr val="tx1"/>
              </a:solidFill>
              <a:miter lim="800000"/>
              <a:headEnd/>
              <a:tailEnd/>
            </a:ln>
          </p:spPr>
        </p:cxnSp>
      </p:grpSp>
      <p:grpSp>
        <p:nvGrpSpPr>
          <p:cNvPr id="22" name="Group 149"/>
          <p:cNvGrpSpPr>
            <a:grpSpLocks/>
          </p:cNvGrpSpPr>
          <p:nvPr/>
        </p:nvGrpSpPr>
        <p:grpSpPr bwMode="auto">
          <a:xfrm>
            <a:off x="6169025" y="3479800"/>
            <a:ext cx="412750" cy="1419225"/>
            <a:chOff x="4656" y="2448"/>
            <a:chExt cx="260" cy="894"/>
          </a:xfrm>
        </p:grpSpPr>
        <p:grpSp>
          <p:nvGrpSpPr>
            <p:cNvPr id="23" name="Group 150"/>
            <p:cNvGrpSpPr>
              <a:grpSpLocks/>
            </p:cNvGrpSpPr>
            <p:nvPr/>
          </p:nvGrpSpPr>
          <p:grpSpPr bwMode="auto">
            <a:xfrm>
              <a:off x="4656" y="2448"/>
              <a:ext cx="260" cy="778"/>
              <a:chOff x="4761" y="2880"/>
              <a:chExt cx="260" cy="778"/>
            </a:xfrm>
          </p:grpSpPr>
          <p:sp>
            <p:nvSpPr>
              <p:cNvPr id="10281" name="Rectangle 151"/>
              <p:cNvSpPr>
                <a:spLocks noChangeArrowheads="1"/>
              </p:cNvSpPr>
              <p:nvPr/>
            </p:nvSpPr>
            <p:spPr bwMode="auto">
              <a:xfrm>
                <a:off x="4877" y="2995"/>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282" name="Rectangle 152"/>
              <p:cNvSpPr>
                <a:spLocks noChangeArrowheads="1"/>
              </p:cNvSpPr>
              <p:nvPr/>
            </p:nvSpPr>
            <p:spPr bwMode="auto">
              <a:xfrm>
                <a:off x="4877" y="3110"/>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283" name="Rectangle 153"/>
              <p:cNvSpPr>
                <a:spLocks noChangeArrowheads="1"/>
              </p:cNvSpPr>
              <p:nvPr/>
            </p:nvSpPr>
            <p:spPr bwMode="auto">
              <a:xfrm>
                <a:off x="4761" y="2880"/>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sp>
            <p:nvSpPr>
              <p:cNvPr id="10284" name="Rectangle 154"/>
              <p:cNvSpPr>
                <a:spLocks noChangeArrowheads="1"/>
              </p:cNvSpPr>
              <p:nvPr/>
            </p:nvSpPr>
            <p:spPr bwMode="auto">
              <a:xfrm>
                <a:off x="4877" y="334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285" name="AutoShape 155"/>
              <p:cNvCxnSpPr>
                <a:cxnSpLocks noChangeShapeType="1"/>
                <a:stCxn id="10283" idx="2"/>
              </p:cNvCxnSpPr>
              <p:nvPr/>
            </p:nvCxnSpPr>
            <p:spPr bwMode="auto">
              <a:xfrm>
                <a:off x="4833" y="2967"/>
                <a:ext cx="0" cy="258"/>
              </a:xfrm>
              <a:prstGeom prst="straightConnector1">
                <a:avLst/>
              </a:prstGeom>
              <a:noFill/>
              <a:ln w="9525">
                <a:solidFill>
                  <a:schemeClr val="tx1"/>
                </a:solidFill>
                <a:round/>
                <a:headEnd/>
                <a:tailEnd/>
              </a:ln>
            </p:spPr>
          </p:cxnSp>
          <p:cxnSp>
            <p:nvCxnSpPr>
              <p:cNvPr id="10286" name="AutoShape 156"/>
              <p:cNvCxnSpPr>
                <a:cxnSpLocks noChangeShapeType="1"/>
                <a:stCxn id="10283" idx="2"/>
                <a:endCxn id="10281" idx="1"/>
              </p:cNvCxnSpPr>
              <p:nvPr/>
            </p:nvCxnSpPr>
            <p:spPr bwMode="auto">
              <a:xfrm rot="16200000" flipH="1">
                <a:off x="4819" y="2981"/>
                <a:ext cx="72" cy="44"/>
              </a:xfrm>
              <a:prstGeom prst="bentConnector2">
                <a:avLst/>
              </a:prstGeom>
              <a:noFill/>
              <a:ln w="9525">
                <a:solidFill>
                  <a:schemeClr val="tx1"/>
                </a:solidFill>
                <a:miter lim="800000"/>
                <a:headEnd/>
                <a:tailEnd/>
              </a:ln>
            </p:spPr>
          </p:cxnSp>
          <p:cxnSp>
            <p:nvCxnSpPr>
              <p:cNvPr id="10287" name="AutoShape 157"/>
              <p:cNvCxnSpPr>
                <a:cxnSpLocks noChangeShapeType="1"/>
                <a:stCxn id="10283" idx="2"/>
                <a:endCxn id="10282" idx="1"/>
              </p:cNvCxnSpPr>
              <p:nvPr/>
            </p:nvCxnSpPr>
            <p:spPr bwMode="auto">
              <a:xfrm rot="16200000" flipH="1">
                <a:off x="4761" y="3039"/>
                <a:ext cx="187" cy="44"/>
              </a:xfrm>
              <a:prstGeom prst="bentConnector2">
                <a:avLst/>
              </a:prstGeom>
              <a:noFill/>
              <a:ln w="9525">
                <a:solidFill>
                  <a:schemeClr val="tx1"/>
                </a:solidFill>
                <a:miter lim="800000"/>
                <a:headEnd/>
                <a:tailEnd/>
              </a:ln>
            </p:spPr>
          </p:cxnSp>
          <p:cxnSp>
            <p:nvCxnSpPr>
              <p:cNvPr id="10288" name="AutoShape 158"/>
              <p:cNvCxnSpPr>
                <a:cxnSpLocks noChangeShapeType="1"/>
                <a:endCxn id="10284" idx="1"/>
              </p:cNvCxnSpPr>
              <p:nvPr/>
            </p:nvCxnSpPr>
            <p:spPr bwMode="auto">
              <a:xfrm rot="16200000" flipH="1">
                <a:off x="4818" y="3327"/>
                <a:ext cx="73" cy="44"/>
              </a:xfrm>
              <a:prstGeom prst="bentConnector2">
                <a:avLst/>
              </a:prstGeom>
              <a:noFill/>
              <a:ln w="9525">
                <a:solidFill>
                  <a:schemeClr val="tx1"/>
                </a:solidFill>
                <a:miter lim="800000"/>
                <a:headEnd/>
                <a:tailEnd/>
              </a:ln>
            </p:spPr>
          </p:cxnSp>
          <p:sp>
            <p:nvSpPr>
              <p:cNvPr id="10289" name="Rectangle 159"/>
              <p:cNvSpPr>
                <a:spLocks noChangeArrowheads="1"/>
              </p:cNvSpPr>
              <p:nvPr/>
            </p:nvSpPr>
            <p:spPr bwMode="auto">
              <a:xfrm>
                <a:off x="4877" y="3571"/>
                <a:ext cx="144" cy="87"/>
              </a:xfrm>
              <a:prstGeom prst="rect">
                <a:avLst/>
              </a:prstGeom>
              <a:solidFill>
                <a:schemeClr val="folHlink"/>
              </a:solidFill>
              <a:ln w="9525" algn="ctr">
                <a:solidFill>
                  <a:schemeClr val="tx1"/>
                </a:solidFill>
                <a:miter lim="800000"/>
                <a:headEnd/>
                <a:tailEnd/>
              </a:ln>
            </p:spPr>
            <p:txBody>
              <a:bodyPr wrap="none" anchor="ctr"/>
              <a:lstStyle/>
              <a:p>
                <a:pPr eaLnBrk="0" hangingPunct="0"/>
                <a:endParaRPr lang="en-US"/>
              </a:p>
            </p:txBody>
          </p:sp>
          <p:cxnSp>
            <p:nvCxnSpPr>
              <p:cNvPr id="10290" name="AutoShape 160"/>
              <p:cNvCxnSpPr>
                <a:cxnSpLocks noChangeShapeType="1"/>
                <a:stCxn id="10283" idx="2"/>
                <a:endCxn id="10289" idx="1"/>
              </p:cNvCxnSpPr>
              <p:nvPr/>
            </p:nvCxnSpPr>
            <p:spPr bwMode="auto">
              <a:xfrm rot="16200000" flipH="1">
                <a:off x="4531" y="3269"/>
                <a:ext cx="648" cy="44"/>
              </a:xfrm>
              <a:prstGeom prst="bentConnector2">
                <a:avLst/>
              </a:prstGeom>
              <a:noFill/>
              <a:ln w="9525">
                <a:solidFill>
                  <a:schemeClr val="tx1"/>
                </a:solidFill>
                <a:miter lim="800000"/>
                <a:headEnd/>
                <a:tailEnd/>
              </a:ln>
            </p:spPr>
          </p:cxnSp>
        </p:grpSp>
        <p:grpSp>
          <p:nvGrpSpPr>
            <p:cNvPr id="24" name="Group 161"/>
            <p:cNvGrpSpPr>
              <a:grpSpLocks/>
            </p:cNvGrpSpPr>
            <p:nvPr/>
          </p:nvGrpSpPr>
          <p:grpSpPr bwMode="auto">
            <a:xfrm>
              <a:off x="4728" y="2949"/>
              <a:ext cx="184" cy="393"/>
              <a:chOff x="3920" y="2847"/>
              <a:chExt cx="184" cy="393"/>
            </a:xfrm>
          </p:grpSpPr>
          <p:cxnSp>
            <p:nvCxnSpPr>
              <p:cNvPr id="10279" name="AutoShape 162"/>
              <p:cNvCxnSpPr>
                <a:cxnSpLocks noChangeShapeType="1"/>
                <a:endCxn id="10280" idx="1"/>
              </p:cNvCxnSpPr>
              <p:nvPr/>
            </p:nvCxnSpPr>
            <p:spPr bwMode="auto">
              <a:xfrm rot="16200000" flipH="1">
                <a:off x="3765" y="3002"/>
                <a:ext cx="350" cy="40"/>
              </a:xfrm>
              <a:prstGeom prst="bentConnector2">
                <a:avLst/>
              </a:prstGeom>
              <a:noFill/>
              <a:ln w="9525">
                <a:solidFill>
                  <a:schemeClr val="tx1"/>
                </a:solidFill>
                <a:miter lim="800000"/>
                <a:headEnd/>
                <a:tailEnd/>
              </a:ln>
            </p:spPr>
          </p:cxnSp>
          <p:sp>
            <p:nvSpPr>
              <p:cNvPr id="10280" name="Rectangle 163"/>
              <p:cNvSpPr>
                <a:spLocks noChangeArrowheads="1"/>
              </p:cNvSpPr>
              <p:nvPr/>
            </p:nvSpPr>
            <p:spPr bwMode="auto">
              <a:xfrm>
                <a:off x="3960" y="3153"/>
                <a:ext cx="144" cy="87"/>
              </a:xfrm>
              <a:prstGeom prst="rect">
                <a:avLst/>
              </a:prstGeom>
              <a:solidFill>
                <a:srgbClr val="FFFF66"/>
              </a:solidFill>
              <a:ln w="9525" algn="ctr">
                <a:solidFill>
                  <a:schemeClr val="tx1"/>
                </a:solidFill>
                <a:miter lim="800000"/>
                <a:headEnd/>
                <a:tailEnd/>
              </a:ln>
            </p:spPr>
            <p:txBody>
              <a:bodyPr wrap="none" anchor="ctr"/>
              <a:lstStyle/>
              <a:p>
                <a:pPr eaLnBrk="0" hangingPunct="0"/>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3.61111E-6 -2.59259E-6 L -0.04809 -0.16273 " pathEditMode="relative" rAng="0" ptsTypes="AA">
                                      <p:cBhvr>
                                        <p:cTn id="6" dur="2000" fill="hold"/>
                                        <p:tgtEl>
                                          <p:spTgt spid="9"/>
                                        </p:tgtEl>
                                        <p:attrNameLst>
                                          <p:attrName>ppt_x</p:attrName>
                                          <p:attrName>ppt_y</p:attrName>
                                        </p:attrNameLst>
                                      </p:cBhvr>
                                      <p:rCtr x="-24" y="-81"/>
                                    </p:animMotion>
                                  </p:childTnLst>
                                </p:cTn>
                              </p:par>
                              <p:par>
                                <p:cTn id="7" presetID="0" presetClass="path" presetSubtype="0" accel="50000" decel="50000" fill="hold" nodeType="withEffect">
                                  <p:stCondLst>
                                    <p:cond delay="0"/>
                                  </p:stCondLst>
                                  <p:childTnLst>
                                    <p:animMotion origin="layout" path="M -0.02326 -0.05162 L 0.05174 0.15949 " pathEditMode="relative" rAng="0" ptsTypes="AA">
                                      <p:cBhvr>
                                        <p:cTn id="8" dur="2000" fill="hold"/>
                                        <p:tgtEl>
                                          <p:spTgt spid="11"/>
                                        </p:tgtEl>
                                        <p:attrNameLst>
                                          <p:attrName>ppt_x</p:attrName>
                                          <p:attrName>ppt_y</p:attrName>
                                        </p:attrNameLst>
                                      </p:cBhvr>
                                      <p:rCtr x="38" y="106"/>
                                    </p:animMotion>
                                  </p:childTnLst>
                                </p:cTn>
                              </p:par>
                              <p:par>
                                <p:cTn id="9" presetID="0" presetClass="path" presetSubtype="0" accel="50000" decel="50000" fill="hold" nodeType="withEffect">
                                  <p:stCondLst>
                                    <p:cond delay="0"/>
                                  </p:stCondLst>
                                  <p:childTnLst>
                                    <p:animMotion origin="layout" path="M -2.77778E-6 -3.7037E-7 L -0.1559 -0.16551 " pathEditMode="relative" rAng="0" ptsTypes="AA">
                                      <p:cBhvr>
                                        <p:cTn id="10" dur="2000" fill="hold"/>
                                        <p:tgtEl>
                                          <p:spTgt spid="10"/>
                                        </p:tgtEl>
                                        <p:attrNameLst>
                                          <p:attrName>ppt_x</p:attrName>
                                          <p:attrName>ppt_y</p:attrName>
                                        </p:attrNameLst>
                                      </p:cBhvr>
                                      <p:rCtr x="-78" y="-83"/>
                                    </p:animMotion>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wipe(left)">
                                      <p:cBhvr>
                                        <p:cTn id="14" dur="1000"/>
                                        <p:tgtEl>
                                          <p:spTgt spid="94"/>
                                        </p:tgtEl>
                                      </p:cBhvr>
                                    </p:animEffect>
                                  </p:childTnLst>
                                </p:cTn>
                              </p:par>
                            </p:childTnLst>
                          </p:cTn>
                        </p:par>
                        <p:par>
                          <p:cTn id="15" fill="hold">
                            <p:stCondLst>
                              <p:cond delay="3000"/>
                            </p:stCondLst>
                            <p:childTnLst>
                              <p:par>
                                <p:cTn id="16" presetID="9"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par>
                          <p:cTn id="19" fill="hold">
                            <p:stCondLst>
                              <p:cond delay="3500"/>
                            </p:stCondLst>
                            <p:childTnLst>
                              <p:par>
                                <p:cTn id="20" presetID="22" presetClass="entr" presetSubtype="2"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right)">
                                      <p:cBhvr>
                                        <p:cTn id="22" dur="1000"/>
                                        <p:tgtEl>
                                          <p:spTgt spid="54"/>
                                        </p:tgtEl>
                                      </p:cBhvr>
                                    </p:animEffect>
                                  </p:childTnLst>
                                </p:cTn>
                              </p:par>
                            </p:childTnLst>
                          </p:cTn>
                        </p:par>
                        <p:par>
                          <p:cTn id="23" fill="hold">
                            <p:stCondLst>
                              <p:cond delay="4500"/>
                            </p:stCondLst>
                            <p:childTnLst>
                              <p:par>
                                <p:cTn id="24" presetID="22" presetClass="entr" presetSubtype="8"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1000"/>
                                        <p:tgtEl>
                                          <p:spTgt spid="53"/>
                                        </p:tgtEl>
                                      </p:cBhvr>
                                    </p:animEffect>
                                  </p:childTnLst>
                                </p:cTn>
                              </p:par>
                            </p:childTnLst>
                          </p:cTn>
                        </p:par>
                        <p:par>
                          <p:cTn id="27" fill="hold">
                            <p:stCondLst>
                              <p:cond delay="5500"/>
                            </p:stCondLst>
                            <p:childTnLst>
                              <p:par>
                                <p:cTn id="28" presetID="9" presetClass="entr" presetSubtype="0" fill="hold" grpId="0" nodeType="after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dissolve">
                                      <p:cBhvr>
                                        <p:cTn id="30" dur="500"/>
                                        <p:tgtEl>
                                          <p:spTgt spid="93"/>
                                        </p:tgtEl>
                                      </p:cBhvr>
                                    </p:animEffect>
                                  </p:childTnLst>
                                </p:cTn>
                              </p:par>
                            </p:childTnLst>
                          </p:cTn>
                        </p:par>
                        <p:par>
                          <p:cTn id="31" fill="hold">
                            <p:stCondLst>
                              <p:cond delay="6000"/>
                            </p:stCondLst>
                            <p:childTnLst>
                              <p:par>
                                <p:cTn id="32" presetID="22" presetClass="entr" presetSubtype="1"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up)">
                                      <p:cBhvr>
                                        <p:cTn id="37" dur="500"/>
                                        <p:tgtEl>
                                          <p:spTgt spid="4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left)">
                                      <p:cBhvr>
                                        <p:cTn id="43" dur="500"/>
                                        <p:tgtEl>
                                          <p:spTgt spid="4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down)">
                                      <p:cBhvr>
                                        <p:cTn id="55" dur="500"/>
                                        <p:tgtEl>
                                          <p:spTgt spid="4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500"/>
                                        <p:tgtEl>
                                          <p:spTgt spid="5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wipe(left)">
                                      <p:cBhvr>
                                        <p:cTn id="61" dur="500"/>
                                        <p:tgtEl>
                                          <p:spTgt spid="52"/>
                                        </p:tgtEl>
                                      </p:cBhvr>
                                    </p:animEffect>
                                  </p:childTnLst>
                                </p:cTn>
                              </p:par>
                              <p:par>
                                <p:cTn id="62" presetID="1"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par>
                                <p:cTn id="72" presetID="0" presetClass="path" presetSubtype="0" accel="50000" decel="50000" fill="hold" nodeType="withEffect">
                                  <p:stCondLst>
                                    <p:cond delay="0"/>
                                  </p:stCondLst>
                                  <p:childTnLst>
                                    <p:animMotion origin="layout" path="M 2.22222E-6 -7.40741E-7 L -0.06528 -0.21227 " pathEditMode="relative" rAng="0" ptsTypes="AA">
                                      <p:cBhvr>
                                        <p:cTn id="73" dur="2000" fill="hold"/>
                                        <p:tgtEl>
                                          <p:spTgt spid="21"/>
                                        </p:tgtEl>
                                        <p:attrNameLst>
                                          <p:attrName>ppt_x</p:attrName>
                                          <p:attrName>ppt_y</p:attrName>
                                        </p:attrNameLst>
                                      </p:cBhvr>
                                      <p:rCtr x="-33" y="-106"/>
                                    </p:animMotion>
                                  </p:childTnLst>
                                </p:cTn>
                              </p:par>
                              <p:par>
                                <p:cTn id="74" presetID="0" presetClass="path" presetSubtype="0" accel="50000" decel="50000" fill="hold" nodeType="withEffect">
                                  <p:stCondLst>
                                    <p:cond delay="0"/>
                                  </p:stCondLst>
                                  <p:childTnLst>
                                    <p:animMotion origin="layout" path="M -3.61111E-6 7.40741E-7 L 0.07483 0.14213 " pathEditMode="relative" rAng="0" ptsTypes="AA">
                                      <p:cBhvr>
                                        <p:cTn id="75" dur="2000" fill="hold"/>
                                        <p:tgtEl>
                                          <p:spTgt spid="18"/>
                                        </p:tgtEl>
                                        <p:attrNameLst>
                                          <p:attrName>ppt_x</p:attrName>
                                          <p:attrName>ppt_y</p:attrName>
                                        </p:attrNameLst>
                                      </p:cBhvr>
                                      <p:rCtr x="37" y="71"/>
                                    </p:animMotion>
                                  </p:childTnLst>
                                </p:cTn>
                              </p:par>
                              <p:par>
                                <p:cTn id="76" presetID="0" presetClass="path" presetSubtype="0" accel="50000" decel="50000" fill="hold" nodeType="withEffect">
                                  <p:stCondLst>
                                    <p:cond delay="0"/>
                                  </p:stCondLst>
                                  <p:childTnLst>
                                    <p:animMotion origin="layout" path="M 2.22222E-6 3.33333E-6 L 0.16805 0.14097 " pathEditMode="relative" rAng="0" ptsTypes="AA">
                                      <p:cBhvr>
                                        <p:cTn id="77" dur="2000" fill="hold"/>
                                        <p:tgtEl>
                                          <p:spTgt spid="22"/>
                                        </p:tgtEl>
                                        <p:attrNameLst>
                                          <p:attrName>ppt_x</p:attrName>
                                          <p:attrName>ppt_y</p:attrName>
                                        </p:attrNameLst>
                                      </p:cBhvr>
                                      <p:rCtr x="84" y="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93" grpId="0" animBg="1"/>
      <p:bldP spid="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Governance &amp; Compliance</a:t>
            </a:r>
          </a:p>
        </p:txBody>
      </p:sp>
      <p:sp>
        <p:nvSpPr>
          <p:cNvPr id="11267" name="Content Placeholder 2"/>
          <p:cNvSpPr>
            <a:spLocks noGrp="1"/>
          </p:cNvSpPr>
          <p:nvPr>
            <p:ph idx="1"/>
          </p:nvPr>
        </p:nvSpPr>
        <p:spPr/>
        <p:txBody>
          <a:bodyPr>
            <a:normAutofit lnSpcReduction="10000"/>
          </a:bodyPr>
          <a:lstStyle/>
          <a:p>
            <a:r>
              <a:rPr lang="en-US" smtClean="0"/>
              <a:t>Master data governance</a:t>
            </a:r>
          </a:p>
          <a:p>
            <a:pPr lvl="1"/>
            <a:r>
              <a:rPr lang="en-US" smtClean="0"/>
              <a:t>Can you track changes in dimensions?</a:t>
            </a:r>
          </a:p>
          <a:p>
            <a:pPr lvl="1"/>
            <a:r>
              <a:rPr lang="en-US" smtClean="0"/>
              <a:t>Do you know who made the changes?</a:t>
            </a:r>
          </a:p>
          <a:p>
            <a:pPr lvl="1"/>
            <a:r>
              <a:rPr lang="en-US" smtClean="0"/>
              <a:t>Do you know when changes occurred?</a:t>
            </a:r>
          </a:p>
          <a:p>
            <a:pPr lvl="1"/>
            <a:r>
              <a:rPr lang="en-US" smtClean="0"/>
              <a:t>Can you produce a dimension from Q2 last year?</a:t>
            </a:r>
          </a:p>
          <a:p>
            <a:endParaRPr lang="en-US" smtClean="0"/>
          </a:p>
          <a:p>
            <a:r>
              <a:rPr lang="en-US" smtClean="0"/>
              <a:t>Compliance</a:t>
            </a:r>
          </a:p>
          <a:p>
            <a:pPr lvl="1"/>
            <a:r>
              <a:rPr lang="en-US" smtClean="0"/>
              <a:t>International accounting standard</a:t>
            </a:r>
          </a:p>
          <a:p>
            <a:pPr lvl="1"/>
            <a:r>
              <a:rPr lang="en-US" smtClean="0"/>
              <a:t>Transparency and auditability</a:t>
            </a:r>
          </a:p>
          <a:p>
            <a:endParaRPr lang="en-US" smtClean="0"/>
          </a:p>
          <a:p>
            <a:pPr lvl="1"/>
            <a:endParaRPr lang="en-US" smtClean="0"/>
          </a:p>
        </p:txBody>
      </p:sp>
      <p:sp>
        <p:nvSpPr>
          <p:cNvPr id="11268" name="Footer Placeholder 3"/>
          <p:cNvSpPr>
            <a:spLocks noGrp="1"/>
          </p:cNvSpPr>
          <p:nvPr>
            <p:ph type="ftr" sz="quarter" idx="11"/>
          </p:nvPr>
        </p:nvSpPr>
        <p:spPr>
          <a:noFill/>
        </p:spPr>
        <p:txBody>
          <a:bodyPr/>
          <a:lstStyle/>
          <a:p>
            <a:r>
              <a:rPr lang="fi-FI" smtClean="0">
                <a:ea typeface="MS PGothic" pitchFamily="34" charset="-128"/>
              </a:rPr>
              <a:t>© Affecto 2008</a:t>
            </a:r>
          </a:p>
          <a:p>
            <a:endParaRPr lang="fi-FI" smtClean="0">
              <a:ea typeface="MS PGothic"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smtClean="0"/>
              <a:t>Main parts of a Master data management system</a:t>
            </a:r>
          </a:p>
        </p:txBody>
      </p:sp>
      <p:sp>
        <p:nvSpPr>
          <p:cNvPr id="12291" name="Content Placeholder 2"/>
          <p:cNvSpPr>
            <a:spLocks noGrp="1"/>
          </p:cNvSpPr>
          <p:nvPr>
            <p:ph idx="1"/>
          </p:nvPr>
        </p:nvSpPr>
        <p:spPr/>
        <p:txBody>
          <a:bodyPr>
            <a:normAutofit lnSpcReduction="10000"/>
          </a:bodyPr>
          <a:lstStyle/>
          <a:p>
            <a:r>
              <a:rPr lang="en-US" smtClean="0"/>
              <a:t>Import of master data records</a:t>
            </a:r>
          </a:p>
          <a:p>
            <a:r>
              <a:rPr lang="en-US" smtClean="0"/>
              <a:t>Cleansing and enhancement interface</a:t>
            </a:r>
          </a:p>
          <a:p>
            <a:r>
              <a:rPr lang="en-US" smtClean="0"/>
              <a:t>Workflow for approval</a:t>
            </a:r>
          </a:p>
          <a:p>
            <a:r>
              <a:rPr lang="en-US" smtClean="0"/>
              <a:t>Verifications and validations</a:t>
            </a:r>
          </a:p>
          <a:p>
            <a:r>
              <a:rPr lang="en-US" smtClean="0"/>
              <a:t>Versioning and life-cycle management</a:t>
            </a:r>
          </a:p>
          <a:p>
            <a:r>
              <a:rPr lang="en-US" smtClean="0"/>
              <a:t>Logging for compliance, governance and auditing</a:t>
            </a:r>
          </a:p>
          <a:p>
            <a:r>
              <a:rPr lang="en-US" smtClean="0"/>
              <a:t>Export of master data records</a:t>
            </a:r>
          </a:p>
        </p:txBody>
      </p:sp>
      <p:sp>
        <p:nvSpPr>
          <p:cNvPr id="12292" name="Footer Placeholder 3"/>
          <p:cNvSpPr>
            <a:spLocks noGrp="1"/>
          </p:cNvSpPr>
          <p:nvPr>
            <p:ph type="ftr" sz="quarter" idx="11"/>
          </p:nvPr>
        </p:nvSpPr>
        <p:spPr>
          <a:noFill/>
        </p:spPr>
        <p:txBody>
          <a:bodyPr/>
          <a:lstStyle/>
          <a:p>
            <a:r>
              <a:rPr lang="fi-FI" smtClean="0">
                <a:ea typeface="MS PGothic" pitchFamily="34" charset="-128"/>
              </a:rPr>
              <a:t>© Affecto 2008</a:t>
            </a:r>
          </a:p>
          <a:p>
            <a:endParaRPr lang="fi-FI" smtClean="0">
              <a:ea typeface="MS PGothic"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A MDM solution therefore creates a single view of data in any targeted data domain.</a:t>
            </a:r>
          </a:p>
          <a:p>
            <a:r>
              <a:rPr lang="en-US" dirty="0" smtClean="0"/>
              <a:t> </a:t>
            </a:r>
            <a:r>
              <a:rPr lang="en-US" dirty="0"/>
              <a:t>For example, if the master </a:t>
            </a:r>
            <a:r>
              <a:rPr lang="en-US" dirty="0" smtClean="0"/>
              <a:t>data management </a:t>
            </a:r>
            <a:r>
              <a:rPr lang="en-US" dirty="0"/>
              <a:t>is for Customer Data then any record will refers to the “single truth” </a:t>
            </a:r>
            <a:r>
              <a:rPr lang="en-US" dirty="0" smtClean="0"/>
              <a:t>or “single </a:t>
            </a:r>
            <a:r>
              <a:rPr lang="en-US" dirty="0"/>
              <a:t>customer view</a:t>
            </a:r>
            <a:r>
              <a:rPr lang="en-US" dirty="0" smtClean="0"/>
              <a:t>”</a:t>
            </a:r>
          </a:p>
          <a:p>
            <a:pPr lvl="1"/>
            <a:r>
              <a:rPr lang="en-US" dirty="0" smtClean="0"/>
              <a:t> authoritative </a:t>
            </a:r>
            <a:r>
              <a:rPr lang="en-US" dirty="0"/>
              <a:t>customer record that has usually </a:t>
            </a:r>
            <a:r>
              <a:rPr lang="en-US" dirty="0" smtClean="0"/>
              <a:t>been generated </a:t>
            </a:r>
            <a:r>
              <a:rPr lang="en-US" dirty="0"/>
              <a:t>by extracting, cleansing the data from multiple channels of enterprise. </a:t>
            </a:r>
            <a:endParaRPr lang="en-US" dirty="0" smtClean="0"/>
          </a:p>
          <a:p>
            <a:pPr lvl="1"/>
            <a:r>
              <a:rPr lang="en-US" dirty="0" smtClean="0"/>
              <a:t>This process </a:t>
            </a:r>
            <a:r>
              <a:rPr lang="en-US" dirty="0"/>
              <a:t>is called Customer Data Integration (CDI). CDI is the subset of </a:t>
            </a:r>
            <a:r>
              <a:rPr lang="en-US" dirty="0" smtClean="0"/>
              <a:t>MDM</a:t>
            </a:r>
          </a:p>
          <a:p>
            <a:pPr lvl="1"/>
            <a:r>
              <a:rPr lang="en-US" dirty="0"/>
              <a:t>most widely used implementation of MDM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Management</a:t>
            </a:r>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r>
              <a:rPr lang="en-US" dirty="0" smtClean="0"/>
              <a:t>Data Management is a </a:t>
            </a:r>
            <a:r>
              <a:rPr lang="en-US" dirty="0" smtClean="0">
                <a:solidFill>
                  <a:srgbClr val="FF0000"/>
                </a:solidFill>
              </a:rPr>
              <a:t>group of activities </a:t>
            </a:r>
            <a:r>
              <a:rPr lang="en-US" dirty="0" smtClean="0"/>
              <a:t>relating to the </a:t>
            </a:r>
            <a:r>
              <a:rPr lang="en-US" dirty="0" smtClean="0">
                <a:solidFill>
                  <a:srgbClr val="0070C0"/>
                </a:solidFill>
              </a:rPr>
              <a:t>planning, development, implementation and administration of systems </a:t>
            </a:r>
            <a:r>
              <a:rPr lang="en-US" dirty="0" smtClean="0"/>
              <a:t>for the </a:t>
            </a:r>
            <a:r>
              <a:rPr lang="en-US" dirty="0" smtClean="0">
                <a:solidFill>
                  <a:srgbClr val="7030A0"/>
                </a:solidFill>
              </a:rPr>
              <a:t>acquisition, storage, security, retrieval, dissemination, archiving and disposal of data</a:t>
            </a:r>
            <a:r>
              <a:rPr lang="en-US" dirty="0" smtClean="0"/>
              <a:t>. </a:t>
            </a:r>
          </a:p>
          <a:p>
            <a:r>
              <a:rPr lang="en-US" dirty="0" smtClean="0"/>
              <a:t>Data Management is a comprehensive collection of </a:t>
            </a:r>
            <a:r>
              <a:rPr lang="en-US" dirty="0" smtClean="0">
                <a:solidFill>
                  <a:srgbClr val="FF0000"/>
                </a:solidFill>
              </a:rPr>
              <a:t>practices, concepts, procedures, processes, </a:t>
            </a:r>
            <a:r>
              <a:rPr lang="en-US" dirty="0" smtClean="0"/>
              <a:t>and a wide range of accompanying systems that allow for an </a:t>
            </a:r>
            <a:r>
              <a:rPr lang="en-US" dirty="0" smtClean="0">
                <a:solidFill>
                  <a:srgbClr val="FF0000"/>
                </a:solidFill>
              </a:rPr>
              <a:t>organization to gain control of its data resources</a:t>
            </a:r>
            <a:r>
              <a:rPr lang="en-US" dirty="0" smtClean="0"/>
              <a:t>. </a:t>
            </a:r>
          </a:p>
          <a:p>
            <a:r>
              <a:rPr lang="en-US" dirty="0" smtClean="0"/>
              <a:t>Data Management as </a:t>
            </a:r>
            <a:r>
              <a:rPr lang="en-US" dirty="0" smtClean="0">
                <a:solidFill>
                  <a:srgbClr val="FF0000"/>
                </a:solidFill>
              </a:rPr>
              <a:t>an overall practice </a:t>
            </a:r>
            <a:r>
              <a:rPr lang="en-US" dirty="0" smtClean="0"/>
              <a:t>is involved with the </a:t>
            </a:r>
            <a:r>
              <a:rPr lang="en-US" dirty="0" smtClean="0">
                <a:solidFill>
                  <a:srgbClr val="FF0000"/>
                </a:solidFill>
              </a:rPr>
              <a:t>entire lifecycle of a given data asset </a:t>
            </a:r>
            <a:r>
              <a:rPr lang="en-US" dirty="0" smtClean="0"/>
              <a:t>from its original </a:t>
            </a:r>
            <a:r>
              <a:rPr lang="en-US" dirty="0" smtClean="0">
                <a:solidFill>
                  <a:srgbClr val="FF0000"/>
                </a:solidFill>
              </a:rPr>
              <a:t>creation point </a:t>
            </a:r>
            <a:r>
              <a:rPr lang="en-US" dirty="0" smtClean="0"/>
              <a:t>to its </a:t>
            </a:r>
            <a:r>
              <a:rPr lang="en-US" dirty="0" smtClean="0">
                <a:solidFill>
                  <a:srgbClr val="FF0000"/>
                </a:solidFill>
              </a:rPr>
              <a:t>final retirement</a:t>
            </a:r>
            <a:r>
              <a:rPr lang="en-US" dirty="0" smtClean="0"/>
              <a:t>, how it progresses and </a:t>
            </a:r>
            <a:r>
              <a:rPr lang="en-US" dirty="0" smtClean="0">
                <a:solidFill>
                  <a:srgbClr val="7030A0"/>
                </a:solidFill>
              </a:rPr>
              <a:t>changes throughout its lifetime </a:t>
            </a:r>
            <a:r>
              <a:rPr lang="en-US" dirty="0" smtClean="0"/>
              <a:t>through the internal (and external) data streams of an enterprise.</a:t>
            </a:r>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Product data management (PDM) systems are used to manage all product-related </a:t>
            </a:r>
            <a:r>
              <a:rPr lang="en-US" dirty="0" smtClean="0"/>
              <a:t>data and </a:t>
            </a:r>
            <a:r>
              <a:rPr lang="en-US" dirty="0"/>
              <a:t>also product master data. </a:t>
            </a:r>
            <a:endParaRPr lang="en-US" dirty="0" smtClean="0"/>
          </a:p>
          <a:p>
            <a:r>
              <a:rPr lang="en-US" dirty="0" smtClean="0"/>
              <a:t>Product </a:t>
            </a:r>
            <a:r>
              <a:rPr lang="en-US" dirty="0"/>
              <a:t>master data is far more complex than </a:t>
            </a:r>
            <a:r>
              <a:rPr lang="en-US" dirty="0" smtClean="0"/>
              <a:t>customer master </a:t>
            </a:r>
            <a:r>
              <a:rPr lang="en-US" dirty="0"/>
              <a:t>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Case for MDM</a:t>
            </a:r>
            <a:endParaRPr lang="en-US" dirty="0"/>
          </a:p>
        </p:txBody>
      </p:sp>
      <p:sp>
        <p:nvSpPr>
          <p:cNvPr id="3" name="Content Placeholder 2"/>
          <p:cNvSpPr>
            <a:spLocks noGrp="1"/>
          </p:cNvSpPr>
          <p:nvPr>
            <p:ph idx="1"/>
          </p:nvPr>
        </p:nvSpPr>
        <p:spPr/>
        <p:txBody>
          <a:bodyPr>
            <a:normAutofit lnSpcReduction="10000"/>
          </a:bodyPr>
          <a:lstStyle/>
          <a:p>
            <a:r>
              <a:rPr lang="en-US" b="1" dirty="0"/>
              <a:t>Merger of two companies</a:t>
            </a:r>
            <a:r>
              <a:rPr lang="en-US" b="1" dirty="0" smtClean="0"/>
              <a:t>.</a:t>
            </a:r>
          </a:p>
          <a:p>
            <a:r>
              <a:rPr lang="en-US" dirty="0"/>
              <a:t>How do we accomplish consolidation of all customer bases such that there </a:t>
            </a:r>
            <a:r>
              <a:rPr lang="en-US" dirty="0" smtClean="0"/>
              <a:t>is single </a:t>
            </a:r>
            <a:r>
              <a:rPr lang="en-US" dirty="0"/>
              <a:t>source of truth on all the customer attributes? This is CDI part of MDM.</a:t>
            </a:r>
          </a:p>
          <a:p>
            <a:r>
              <a:rPr lang="en-US" dirty="0" smtClean="0"/>
              <a:t>Because </a:t>
            </a:r>
            <a:r>
              <a:rPr lang="en-US" dirty="0"/>
              <a:t>the two companies had different price plan, devices, and products </a:t>
            </a:r>
            <a:r>
              <a:rPr lang="en-US" dirty="0" smtClean="0"/>
              <a:t>– they </a:t>
            </a:r>
            <a:r>
              <a:rPr lang="en-US" dirty="0"/>
              <a:t>need to be consolidated into one product reference. This is part of PDM </a:t>
            </a:r>
            <a:r>
              <a:rPr lang="en-US" dirty="0" smtClean="0"/>
              <a:t>or MDM</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MDM Approaches and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Types of data: </a:t>
            </a:r>
          </a:p>
          <a:p>
            <a:pPr lvl="1"/>
            <a:r>
              <a:rPr lang="en-US" dirty="0" smtClean="0"/>
              <a:t>based on domain- customer, products</a:t>
            </a:r>
            <a:r>
              <a:rPr lang="en-US" dirty="0"/>
              <a:t>, accounts, vendors </a:t>
            </a:r>
            <a:r>
              <a:rPr lang="en-US" dirty="0" smtClean="0"/>
              <a:t>etc</a:t>
            </a:r>
          </a:p>
          <a:p>
            <a:pPr lvl="1"/>
            <a:r>
              <a:rPr lang="en-US" dirty="0" smtClean="0"/>
              <a:t>Transactional data </a:t>
            </a:r>
            <a:r>
              <a:rPr lang="en-US" dirty="0"/>
              <a:t>and non-transactional </a:t>
            </a:r>
            <a:r>
              <a:rPr lang="en-US" dirty="0" smtClean="0"/>
              <a:t>data</a:t>
            </a:r>
          </a:p>
          <a:p>
            <a:pPr lvl="1"/>
            <a:r>
              <a:rPr lang="en-US" dirty="0"/>
              <a:t>operational and </a:t>
            </a:r>
            <a:r>
              <a:rPr lang="en-US" dirty="0" smtClean="0"/>
              <a:t>non-operational data</a:t>
            </a:r>
          </a:p>
          <a:p>
            <a:r>
              <a:rPr lang="en-US" dirty="0" smtClean="0"/>
              <a:t>MDM types</a:t>
            </a:r>
          </a:p>
          <a:p>
            <a:pPr lvl="1"/>
            <a:r>
              <a:rPr lang="en-US" dirty="0"/>
              <a:t>Operational MDM </a:t>
            </a:r>
            <a:endParaRPr lang="en-US" dirty="0" smtClean="0"/>
          </a:p>
          <a:p>
            <a:pPr lvl="1"/>
            <a:r>
              <a:rPr lang="en-US" dirty="0" smtClean="0"/>
              <a:t>Analytical MDM</a:t>
            </a:r>
          </a:p>
          <a:p>
            <a:pPr lvl="1"/>
            <a:r>
              <a:rPr lang="en-US" dirty="0" smtClean="0"/>
              <a:t>Enterprise </a:t>
            </a:r>
            <a:r>
              <a:rPr lang="en-US" dirty="0"/>
              <a:t>MDM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Operational MDM integrate operational applications such as enterprise </a:t>
            </a:r>
            <a:r>
              <a:rPr lang="en-US" dirty="0" smtClean="0"/>
              <a:t>resource planning </a:t>
            </a:r>
            <a:r>
              <a:rPr lang="en-US" dirty="0"/>
              <a:t>(ERP), customer relationship management (CRM), and </a:t>
            </a:r>
            <a:r>
              <a:rPr lang="en-US" dirty="0" smtClean="0"/>
              <a:t>supply-chain management </a:t>
            </a:r>
            <a:r>
              <a:rPr lang="en-US" dirty="0"/>
              <a:t>(</a:t>
            </a:r>
            <a:r>
              <a:rPr lang="en-US" dirty="0" smtClean="0"/>
              <a:t>SCM).</a:t>
            </a:r>
          </a:p>
          <a:p>
            <a:r>
              <a:rPr lang="en-US" dirty="0" smtClean="0"/>
              <a:t>Analytic </a:t>
            </a:r>
            <a:r>
              <a:rPr lang="en-US" dirty="0"/>
              <a:t>MDM is seen in </a:t>
            </a:r>
            <a:r>
              <a:rPr lang="en-US" dirty="0" smtClean="0"/>
              <a:t>data </a:t>
            </a:r>
            <a:r>
              <a:rPr lang="en-US" dirty="0"/>
              <a:t>warehousing (DW) such as customer data integration and </a:t>
            </a:r>
            <a:r>
              <a:rPr lang="en-US" dirty="0" smtClean="0"/>
              <a:t>financial performance </a:t>
            </a:r>
            <a:r>
              <a:rPr lang="en-US" dirty="0"/>
              <a:t>management. </a:t>
            </a:r>
            <a:endParaRPr lang="en-US" dirty="0" smtClean="0"/>
          </a:p>
          <a:p>
            <a:r>
              <a:rPr lang="en-US" dirty="0" smtClean="0"/>
              <a:t>The </a:t>
            </a:r>
            <a:r>
              <a:rPr lang="en-US" dirty="0"/>
              <a:t>enterprise MDM system is used </a:t>
            </a:r>
            <a:r>
              <a:rPr lang="en-US" dirty="0" smtClean="0"/>
              <a:t>to </a:t>
            </a:r>
            <a:r>
              <a:rPr lang="en-US" dirty="0"/>
              <a:t>maintain </a:t>
            </a:r>
            <a:r>
              <a:rPr lang="en-US" dirty="0" smtClean="0"/>
              <a:t>and publish </a:t>
            </a:r>
            <a:r>
              <a:rPr lang="en-US" dirty="0"/>
              <a:t>all the </a:t>
            </a:r>
            <a:r>
              <a:rPr lang="en-US" dirty="0" err="1"/>
              <a:t>organisation</a:t>
            </a:r>
            <a:r>
              <a:rPr lang="en-US" dirty="0"/>
              <a:t> master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MDM Components</a:t>
            </a:r>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2057400" y="1371600"/>
            <a:ext cx="4600575" cy="52006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3200" smtClean="0">
                <a:solidFill>
                  <a:srgbClr val="FF0000"/>
                </a:solidFill>
              </a:rPr>
              <a:t>Data Munging</a:t>
            </a:r>
          </a:p>
        </p:txBody>
      </p:sp>
      <p:sp>
        <p:nvSpPr>
          <p:cNvPr id="3" name="Rounded Rectangle 2"/>
          <p:cNvSpPr/>
          <p:nvPr/>
        </p:nvSpPr>
        <p:spPr>
          <a:xfrm>
            <a:off x="2895600" y="533400"/>
            <a:ext cx="3200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a:spLocks noChangeArrowheads="1"/>
          </p:cNvSpPr>
          <p:nvPr/>
        </p:nvSpPr>
        <p:spPr bwMode="auto">
          <a:xfrm>
            <a:off x="304800" y="1295400"/>
            <a:ext cx="7848600" cy="5355312"/>
          </a:xfrm>
          <a:prstGeom prst="rect">
            <a:avLst/>
          </a:prstGeom>
          <a:noFill/>
          <a:ln w="9525">
            <a:noFill/>
            <a:miter lim="800000"/>
            <a:headEnd/>
            <a:tailEnd/>
          </a:ln>
        </p:spPr>
        <p:txBody>
          <a:bodyPr>
            <a:spAutoFit/>
          </a:bodyPr>
          <a:lstStyle/>
          <a:p>
            <a:pPr>
              <a:buFont typeface="Arial" pitchFamily="34" charset="0"/>
              <a:buChar char="•"/>
            </a:pPr>
            <a:r>
              <a:rPr lang="en-US" dirty="0" smtClean="0"/>
              <a:t>Businesses’ most profound need</a:t>
            </a:r>
          </a:p>
          <a:p>
            <a:r>
              <a:rPr lang="en-US" dirty="0" smtClean="0"/>
              <a:t>   - to have their data organized, </a:t>
            </a:r>
          </a:p>
          <a:p>
            <a:r>
              <a:rPr lang="en-US" dirty="0" smtClean="0"/>
              <a:t>   - standardized, </a:t>
            </a:r>
          </a:p>
          <a:p>
            <a:r>
              <a:rPr lang="en-US" dirty="0" smtClean="0"/>
              <a:t>   - and consolidated with systems for data quality. </a:t>
            </a:r>
          </a:p>
          <a:p>
            <a:pPr>
              <a:buFont typeface="Arial" pitchFamily="34" charset="0"/>
              <a:buChar char="•"/>
            </a:pPr>
            <a:r>
              <a:rPr lang="en-US" dirty="0" smtClean="0"/>
              <a:t>These tasks are referred to as </a:t>
            </a:r>
            <a:r>
              <a:rPr lang="en-US" b="1" dirty="0" smtClean="0"/>
              <a:t>data </a:t>
            </a:r>
            <a:r>
              <a:rPr lang="en-US" b="1" dirty="0" err="1" smtClean="0"/>
              <a:t>munging</a:t>
            </a:r>
            <a:r>
              <a:rPr lang="en-US" dirty="0" smtClean="0"/>
              <a:t>.</a:t>
            </a:r>
          </a:p>
          <a:p>
            <a:r>
              <a:rPr lang="en-US" b="1" dirty="0" smtClean="0"/>
              <a:t>Data </a:t>
            </a:r>
            <a:r>
              <a:rPr lang="en-US" b="1" dirty="0" err="1"/>
              <a:t>munging</a:t>
            </a:r>
            <a:r>
              <a:rPr lang="en-US" dirty="0"/>
              <a:t> or </a:t>
            </a:r>
            <a:r>
              <a:rPr lang="en-US" b="1" dirty="0"/>
              <a:t>data</a:t>
            </a:r>
            <a:r>
              <a:rPr lang="en-US" dirty="0"/>
              <a:t> </a:t>
            </a:r>
            <a:r>
              <a:rPr lang="en-US" b="1" dirty="0"/>
              <a:t>wrangling </a:t>
            </a:r>
            <a:r>
              <a:rPr lang="en-US" dirty="0"/>
              <a:t>is loosely the process of manually </a:t>
            </a:r>
            <a:r>
              <a:rPr lang="en-US" dirty="0" smtClean="0"/>
              <a:t>   converting or </a:t>
            </a:r>
            <a:r>
              <a:rPr lang="en-US" dirty="0"/>
              <a:t>mapping </a:t>
            </a:r>
            <a:r>
              <a:rPr lang="en-US" b="1" dirty="0"/>
              <a:t>data</a:t>
            </a:r>
            <a:r>
              <a:rPr lang="en-US" dirty="0"/>
              <a:t> from one "raw" form into another format </a:t>
            </a:r>
            <a:r>
              <a:rPr lang="en-US" dirty="0" smtClean="0"/>
              <a:t> </a:t>
            </a:r>
          </a:p>
          <a:p>
            <a:pPr>
              <a:buFont typeface="Arial" pitchFamily="34" charset="0"/>
              <a:buChar char="•"/>
            </a:pPr>
            <a:r>
              <a:rPr lang="en-US" dirty="0" smtClean="0"/>
              <a:t>   -allows </a:t>
            </a:r>
            <a:r>
              <a:rPr lang="en-US" dirty="0"/>
              <a:t>for more convenient consumption of the </a:t>
            </a:r>
            <a:r>
              <a:rPr lang="en-US" b="1" dirty="0"/>
              <a:t>data</a:t>
            </a:r>
            <a:r>
              <a:rPr lang="en-US" dirty="0"/>
              <a:t> with the help of  </a:t>
            </a:r>
            <a:r>
              <a:rPr lang="en-US" dirty="0" smtClean="0"/>
              <a:t>semi-automated </a:t>
            </a:r>
            <a:r>
              <a:rPr lang="en-US" dirty="0"/>
              <a:t>tools.</a:t>
            </a:r>
          </a:p>
          <a:p>
            <a:pPr>
              <a:buFont typeface="Arial" pitchFamily="34" charset="0"/>
              <a:buChar char="•"/>
            </a:pPr>
            <a:r>
              <a:rPr lang="en-US" dirty="0" smtClean="0"/>
              <a:t>Data </a:t>
            </a:r>
            <a:r>
              <a:rPr lang="en-US" dirty="0" err="1"/>
              <a:t>munging</a:t>
            </a:r>
            <a:r>
              <a:rPr lang="en-US" dirty="0"/>
              <a:t>;  a process with a set of general steps:</a:t>
            </a:r>
          </a:p>
          <a:p>
            <a:r>
              <a:rPr lang="en-US" dirty="0"/>
              <a:t>   -  begins  with extracting the data in a raw form from the data source,  </a:t>
            </a:r>
          </a:p>
          <a:p>
            <a:r>
              <a:rPr lang="en-US" dirty="0"/>
              <a:t>      - "</a:t>
            </a:r>
            <a:r>
              <a:rPr lang="en-US" dirty="0" err="1"/>
              <a:t>munging</a:t>
            </a:r>
            <a:r>
              <a:rPr lang="en-US" dirty="0"/>
              <a:t>" the raw data using algorithms or </a:t>
            </a:r>
          </a:p>
          <a:p>
            <a:r>
              <a:rPr lang="en-US" dirty="0"/>
              <a:t>          -  parsing the data into predefined data structures, </a:t>
            </a:r>
          </a:p>
          <a:p>
            <a:r>
              <a:rPr lang="en-US" dirty="0"/>
              <a:t>            -  finally depositing the resulting content into a data sink for storage </a:t>
            </a:r>
          </a:p>
          <a:p>
            <a:r>
              <a:rPr lang="en-US" dirty="0"/>
              <a:t>               and future use</a:t>
            </a:r>
          </a:p>
          <a:p>
            <a:r>
              <a:rPr lang="en-US" dirty="0">
                <a:hlinkClick r:id="rId2"/>
              </a:rPr>
              <a:t>https://en.wikipedia.org/wiki/Data_wrangling</a:t>
            </a:r>
            <a:endParaRPr lang="en-US" dirty="0"/>
          </a:p>
          <a:p>
            <a:r>
              <a:rPr lang="en-US" u="sng" dirty="0">
                <a:hlinkClick r:id="rId3"/>
              </a:rPr>
              <a:t>http://inquidia.com/technology-portfolio/data-scientist-toolkit/data-munging-technologies</a:t>
            </a:r>
            <a:endParaRPr lang="en-US" dirty="0"/>
          </a:p>
          <a:p>
            <a:pPr>
              <a:buFont typeface="Arial" pitchFamily="34" charset="0"/>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blinds(horizontal)">
                                      <p:cBhvr>
                                        <p:cTn id="45" dur="500"/>
                                        <p:tgtEl>
                                          <p:spTgt spid="4">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blinds(horizontal)">
                                      <p:cBhvr>
                                        <p:cTn id="48" dur="500"/>
                                        <p:tgtEl>
                                          <p:spTgt spid="4">
                                            <p:txEl>
                                              <p:pRg st="9" end="9"/>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blinds(horizontal)">
                                      <p:cBhvr>
                                        <p:cTn id="51" dur="500"/>
                                        <p:tgtEl>
                                          <p:spTgt spid="4">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Effect transition="in" filter="blinds(horizontal)">
                                      <p:cBhvr>
                                        <p:cTn id="54" dur="500"/>
                                        <p:tgtEl>
                                          <p:spTgt spid="4">
                                            <p:txEl>
                                              <p:pRg st="11" end="11"/>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blinds(horizontal)">
                                      <p:cBhvr>
                                        <p:cTn id="57" dur="500"/>
                                        <p:tgtEl>
                                          <p:spTgt spid="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13" end="13"/>
                                            </p:txEl>
                                          </p:spTgt>
                                        </p:tgtEl>
                                        <p:attrNameLst>
                                          <p:attrName>style.visibility</p:attrName>
                                        </p:attrNameLst>
                                      </p:cBhvr>
                                      <p:to>
                                        <p:strVal val="visible"/>
                                      </p:to>
                                    </p:set>
                                    <p:animEffect transition="in" filter="blinds(horizontal)">
                                      <p:cBhvr>
                                        <p:cTn id="62" dur="500"/>
                                        <p:tgtEl>
                                          <p:spTgt spid="4">
                                            <p:txEl>
                                              <p:pRg st="13" end="13"/>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4">
                                            <p:txEl>
                                              <p:pRg st="14" end="14"/>
                                            </p:txEl>
                                          </p:spTgt>
                                        </p:tgtEl>
                                        <p:attrNameLst>
                                          <p:attrName>style.visibility</p:attrName>
                                        </p:attrNameLst>
                                      </p:cBhvr>
                                      <p:to>
                                        <p:strVal val="visible"/>
                                      </p:to>
                                    </p:set>
                                    <p:animEffect transition="in" filter="blinds(horizontal)">
                                      <p:cBhvr>
                                        <p:cTn id="65"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3200" smtClean="0">
                <a:solidFill>
                  <a:srgbClr val="FF0000"/>
                </a:solidFill>
              </a:rPr>
              <a:t>Typical Munging Tasks</a:t>
            </a:r>
          </a:p>
        </p:txBody>
      </p:sp>
      <p:sp>
        <p:nvSpPr>
          <p:cNvPr id="28675" name="TextBox 2"/>
          <p:cNvSpPr txBox="1">
            <a:spLocks noChangeArrowheads="1"/>
          </p:cNvSpPr>
          <p:nvPr/>
        </p:nvSpPr>
        <p:spPr bwMode="auto">
          <a:xfrm>
            <a:off x="533400" y="1371600"/>
            <a:ext cx="8153400" cy="5016500"/>
          </a:xfrm>
          <a:prstGeom prst="rect">
            <a:avLst/>
          </a:prstGeom>
          <a:noFill/>
          <a:ln w="9525">
            <a:noFill/>
            <a:miter lim="800000"/>
            <a:headEnd/>
            <a:tailEnd/>
          </a:ln>
        </p:spPr>
        <p:txBody>
          <a:bodyPr>
            <a:spAutoFit/>
          </a:bodyPr>
          <a:lstStyle/>
          <a:p>
            <a:pPr>
              <a:buFont typeface="Arial" pitchFamily="34" charset="0"/>
              <a:buChar char="•"/>
            </a:pPr>
            <a:r>
              <a:rPr lang="en-US" sz="2000" dirty="0"/>
              <a:t> Short list of typical data </a:t>
            </a:r>
            <a:r>
              <a:rPr lang="en-US" sz="2000" dirty="0" err="1"/>
              <a:t>munging</a:t>
            </a:r>
            <a:r>
              <a:rPr lang="en-US" sz="2000" dirty="0"/>
              <a:t> tasks, but there potentially are many </a:t>
            </a:r>
          </a:p>
          <a:p>
            <a:r>
              <a:rPr lang="en-US" sz="2000" dirty="0"/>
              <a:t>  more depending on the data:</a:t>
            </a:r>
          </a:p>
          <a:p>
            <a:r>
              <a:rPr lang="en-US" sz="2000" dirty="0"/>
              <a:t>* Data sampling</a:t>
            </a:r>
          </a:p>
          <a:p>
            <a:r>
              <a:rPr lang="en-US" sz="2000" dirty="0"/>
              <a:t>* Create new variables</a:t>
            </a:r>
          </a:p>
          <a:p>
            <a:r>
              <a:rPr lang="en-US" sz="2000" dirty="0"/>
              <a:t>* </a:t>
            </a:r>
            <a:r>
              <a:rPr lang="en-US" sz="2000" dirty="0" err="1"/>
              <a:t>Discretize</a:t>
            </a:r>
            <a:r>
              <a:rPr lang="en-US" sz="2000" dirty="0"/>
              <a:t> quantitative variables</a:t>
            </a:r>
          </a:p>
          <a:p>
            <a:pPr>
              <a:buFont typeface="Arial" pitchFamily="34" charset="0"/>
              <a:buChar char="•"/>
            </a:pPr>
            <a:r>
              <a:rPr lang="en-US" sz="2000" dirty="0"/>
              <a:t> Date handling (e.g. changing dates stored as integers to R date </a:t>
            </a:r>
          </a:p>
          <a:p>
            <a:r>
              <a:rPr lang="en-US" sz="2000" dirty="0"/>
              <a:t>  objects) Merge, order, reshape data sets</a:t>
            </a:r>
          </a:p>
          <a:p>
            <a:pPr>
              <a:buFont typeface="Arial" pitchFamily="34" charset="0"/>
              <a:buChar char="•"/>
            </a:pPr>
            <a:r>
              <a:rPr lang="en-US" sz="2000" dirty="0"/>
              <a:t> Other data manipulations such as changing categorical variables to </a:t>
            </a:r>
          </a:p>
          <a:p>
            <a:r>
              <a:rPr lang="en-US" sz="2000" dirty="0"/>
              <a:t>  multiple binary variables</a:t>
            </a:r>
          </a:p>
          <a:p>
            <a:r>
              <a:rPr lang="en-US" sz="2000" dirty="0"/>
              <a:t>* Handling missing data</a:t>
            </a:r>
          </a:p>
          <a:p>
            <a:r>
              <a:rPr lang="en-US" sz="2000" dirty="0"/>
              <a:t>* Feature scaling</a:t>
            </a:r>
          </a:p>
          <a:p>
            <a:pPr>
              <a:buFont typeface="Arial" pitchFamily="34" charset="0"/>
              <a:buChar char="•"/>
            </a:pPr>
            <a:r>
              <a:rPr lang="en-US" sz="2000" dirty="0"/>
              <a:t>Dimensionality reduction</a:t>
            </a:r>
          </a:p>
          <a:p>
            <a:endParaRPr lang="en-US" sz="2000" dirty="0"/>
          </a:p>
          <a:p>
            <a:endParaRPr lang="en-US" sz="2000" dirty="0"/>
          </a:p>
          <a:p>
            <a:r>
              <a:rPr lang="en-US" sz="2000" dirty="0"/>
              <a:t>*  </a:t>
            </a:r>
            <a:r>
              <a:rPr lang="en-US" sz="2000" b="1" u="sng" dirty="0">
                <a:hlinkClick r:id="rId2"/>
              </a:rPr>
              <a:t>http://insidebigdata.com/2014/06/05/data-munging-exploratory-data-analysis-feature-engineering/</a:t>
            </a:r>
            <a:endParaRPr lang="en-US" sz="2000" dirty="0"/>
          </a:p>
        </p:txBody>
      </p:sp>
      <p:sp>
        <p:nvSpPr>
          <p:cNvPr id="4" name="Rounded Rectangle 3"/>
          <p:cNvSpPr/>
          <p:nvPr/>
        </p:nvSpPr>
        <p:spPr>
          <a:xfrm>
            <a:off x="1981200" y="457200"/>
            <a:ext cx="50292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p:cNvSpPr txBox="1">
            <a:spLocks noChangeArrowheads="1"/>
          </p:cNvSpPr>
          <p:nvPr/>
        </p:nvSpPr>
        <p:spPr bwMode="auto">
          <a:xfrm>
            <a:off x="1066800" y="1828800"/>
            <a:ext cx="6477000" cy="646113"/>
          </a:xfrm>
          <a:prstGeom prst="rect">
            <a:avLst/>
          </a:prstGeom>
          <a:noFill/>
          <a:ln w="9525">
            <a:noFill/>
            <a:miter lim="800000"/>
            <a:headEnd/>
            <a:tailEnd/>
          </a:ln>
        </p:spPr>
        <p:txBody>
          <a:bodyPr>
            <a:spAutoFit/>
          </a:bodyPr>
          <a:lstStyle/>
          <a:p>
            <a:r>
              <a:rPr lang="en-US" dirty="0">
                <a:hlinkClick r:id="rId2"/>
              </a:rPr>
              <a:t>https://www.trifacta.com/products/</a:t>
            </a:r>
            <a:endParaRPr lang="en-US" dirty="0"/>
          </a:p>
          <a:p>
            <a:endParaRPr lang="en-US" dirty="0"/>
          </a:p>
        </p:txBody>
      </p:sp>
      <p:sp>
        <p:nvSpPr>
          <p:cNvPr id="29699" name="TextBox 2"/>
          <p:cNvSpPr txBox="1">
            <a:spLocks noChangeArrowheads="1"/>
          </p:cNvSpPr>
          <p:nvPr/>
        </p:nvSpPr>
        <p:spPr bwMode="auto">
          <a:xfrm>
            <a:off x="1295400" y="838200"/>
            <a:ext cx="5334000" cy="584200"/>
          </a:xfrm>
          <a:prstGeom prst="rect">
            <a:avLst/>
          </a:prstGeom>
          <a:noFill/>
          <a:ln w="9525">
            <a:noFill/>
            <a:miter lim="800000"/>
            <a:headEnd/>
            <a:tailEnd/>
          </a:ln>
        </p:spPr>
        <p:txBody>
          <a:bodyPr>
            <a:spAutoFit/>
          </a:bodyPr>
          <a:lstStyle/>
          <a:p>
            <a:r>
              <a:rPr lang="en-US" sz="3200">
                <a:solidFill>
                  <a:srgbClr val="FF0000"/>
                </a:solidFill>
              </a:rPr>
              <a:t>Data Wrangling</a:t>
            </a:r>
          </a:p>
        </p:txBody>
      </p:sp>
      <p:sp>
        <p:nvSpPr>
          <p:cNvPr id="4" name="Rounded Rectangle 3"/>
          <p:cNvSpPr/>
          <p:nvPr/>
        </p:nvSpPr>
        <p:spPr>
          <a:xfrm>
            <a:off x="1219200" y="762000"/>
            <a:ext cx="31242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3200" smtClean="0">
                <a:solidFill>
                  <a:srgbClr val="FF0000"/>
                </a:solidFill>
              </a:rPr>
              <a:t>Trifacta</a:t>
            </a:r>
          </a:p>
        </p:txBody>
      </p:sp>
      <p:sp>
        <p:nvSpPr>
          <p:cNvPr id="3" name="Rectangle 2"/>
          <p:cNvSpPr/>
          <p:nvPr/>
        </p:nvSpPr>
        <p:spPr>
          <a:xfrm>
            <a:off x="304800" y="1143000"/>
            <a:ext cx="8534400" cy="5016500"/>
          </a:xfrm>
          <a:prstGeom prst="rect">
            <a:avLst/>
          </a:prstGeom>
        </p:spPr>
        <p:txBody>
          <a:bodyPr>
            <a:spAutoFit/>
          </a:bodyPr>
          <a:lstStyle/>
          <a:p>
            <a:pPr>
              <a:buFont typeface="Arial" pitchFamily="34" charset="0"/>
              <a:buChar char="•"/>
              <a:defRPr/>
            </a:pPr>
            <a:r>
              <a:rPr lang="en-US" sz="2000" dirty="0"/>
              <a:t> </a:t>
            </a:r>
            <a:r>
              <a:rPr lang="en-US" sz="2000" dirty="0">
                <a:solidFill>
                  <a:srgbClr val="FF0000"/>
                </a:solidFill>
              </a:rPr>
              <a:t>6 step guide to data wrangling </a:t>
            </a:r>
            <a:r>
              <a:rPr lang="en-US" sz="2000" dirty="0"/>
              <a:t>using </a:t>
            </a:r>
            <a:r>
              <a:rPr lang="en-US" sz="2000" dirty="0" err="1">
                <a:hlinkClick r:id="rId2"/>
              </a:rPr>
              <a:t>Trifacta</a:t>
            </a:r>
            <a:r>
              <a:rPr lang="en-US" sz="2000" dirty="0">
                <a:hlinkClick r:id="rId2"/>
              </a:rPr>
              <a:t> Wrangler's</a:t>
            </a:r>
            <a:r>
              <a:rPr lang="en-US" sz="2000" dirty="0"/>
              <a:t> features:</a:t>
            </a:r>
          </a:p>
          <a:p>
            <a:pPr marL="457200" indent="-457200">
              <a:buFontTx/>
              <a:buAutoNum type="arabicPeriod"/>
              <a:defRPr/>
            </a:pPr>
            <a:r>
              <a:rPr lang="en-US" sz="2000" dirty="0">
                <a:solidFill>
                  <a:srgbClr val="3333FF"/>
                </a:solidFill>
              </a:rPr>
              <a:t>Discovering: </a:t>
            </a:r>
            <a:r>
              <a:rPr lang="en-US" sz="2000" dirty="0"/>
              <a:t>Learn what's in your raw dataset to think ahead about the best approach for your analytic explorations.</a:t>
            </a:r>
          </a:p>
          <a:p>
            <a:pPr marL="457200" indent="-457200">
              <a:defRPr/>
            </a:pPr>
            <a:r>
              <a:rPr lang="en-US" sz="2000" dirty="0"/>
              <a:t>       Will enable to understand unique elements of the data such as outliers and value distribution to inform the analysis process.</a:t>
            </a:r>
          </a:p>
          <a:p>
            <a:pPr marL="342900" indent="-342900">
              <a:defRPr/>
            </a:pPr>
            <a:endParaRPr lang="en-US" sz="2000" dirty="0"/>
          </a:p>
          <a:p>
            <a:pPr marL="342900" indent="-342900">
              <a:defRPr/>
            </a:pPr>
            <a:r>
              <a:rPr lang="en-US" sz="2000" dirty="0"/>
              <a:t>2.</a:t>
            </a:r>
            <a:r>
              <a:rPr lang="en-US" sz="2000" dirty="0">
                <a:solidFill>
                  <a:srgbClr val="3333FF"/>
                </a:solidFill>
              </a:rPr>
              <a:t> Structuring: </a:t>
            </a:r>
            <a:r>
              <a:rPr lang="en-US" sz="2000" dirty="0"/>
              <a:t>This is a critical step because your data comes in all shapes and sizes, and it is up to you to decide the best format to visualize and explore it. Separating, blending, and un-nesting are all important actions in this step. </a:t>
            </a:r>
          </a:p>
          <a:p>
            <a:pPr>
              <a:defRPr/>
            </a:pPr>
            <a:endParaRPr lang="en-US" sz="2000" dirty="0"/>
          </a:p>
          <a:p>
            <a:pPr>
              <a:defRPr/>
            </a:pPr>
            <a:r>
              <a:rPr lang="en-US" sz="2000" dirty="0"/>
              <a:t>3. </a:t>
            </a:r>
            <a:r>
              <a:rPr lang="en-US" sz="2000" dirty="0">
                <a:solidFill>
                  <a:srgbClr val="3333FF"/>
                </a:solidFill>
              </a:rPr>
              <a:t>Cleaning</a:t>
            </a:r>
            <a:r>
              <a:rPr lang="en-US" sz="2000" dirty="0"/>
              <a:t>: This step is essential to standardizing your data to ensure </a:t>
            </a:r>
          </a:p>
          <a:p>
            <a:pPr>
              <a:defRPr/>
            </a:pPr>
            <a:r>
              <a:rPr lang="en-US" sz="2000" dirty="0"/>
              <a:t>     that all inconsistencies (such as null and misspelled values) are </a:t>
            </a:r>
          </a:p>
          <a:p>
            <a:pPr>
              <a:defRPr/>
            </a:pPr>
            <a:r>
              <a:rPr lang="en-US" sz="2000" dirty="0"/>
              <a:t>     addressed. Other data may need to be standardized to a single format </a:t>
            </a:r>
          </a:p>
          <a:p>
            <a:pPr>
              <a:defRPr/>
            </a:pPr>
            <a:r>
              <a:rPr lang="en-US" sz="2000" dirty="0"/>
              <a:t>     such as state abbreviations. </a:t>
            </a:r>
          </a:p>
          <a:p>
            <a:pPr>
              <a:buFont typeface="Arial" pitchFamily="34" charset="0"/>
              <a:buChar char="•"/>
              <a:defRPr/>
            </a:pPr>
            <a:endParaRPr lang="en-US" sz="2000" dirty="0"/>
          </a:p>
        </p:txBody>
      </p:sp>
      <p:sp>
        <p:nvSpPr>
          <p:cNvPr id="4" name="Rounded Rectangle 3"/>
          <p:cNvSpPr/>
          <p:nvPr/>
        </p:nvSpPr>
        <p:spPr>
          <a:xfrm>
            <a:off x="3352800" y="533400"/>
            <a:ext cx="22098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73" name="TextBox 4"/>
          <p:cNvSpPr txBox="1">
            <a:spLocks noChangeArrowheads="1"/>
          </p:cNvSpPr>
          <p:nvPr/>
        </p:nvSpPr>
        <p:spPr bwMode="auto">
          <a:xfrm>
            <a:off x="685800" y="6059488"/>
            <a:ext cx="5791200" cy="646112"/>
          </a:xfrm>
          <a:prstGeom prst="rect">
            <a:avLst/>
          </a:prstGeom>
          <a:noFill/>
          <a:ln w="9525">
            <a:noFill/>
            <a:miter lim="800000"/>
            <a:headEnd/>
            <a:tailEnd/>
          </a:ln>
        </p:spPr>
        <p:txBody>
          <a:bodyPr>
            <a:spAutoFit/>
          </a:bodyPr>
          <a:lstStyle/>
          <a:p>
            <a:r>
              <a:rPr lang="en-US">
                <a:hlinkClick r:id="rId3"/>
              </a:rPr>
              <a:t>https://www.trifacta.com/wrangle-data/data-munging</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73"/>
                                        </p:tgtEl>
                                        <p:attrNameLst>
                                          <p:attrName>style.visibility</p:attrName>
                                        </p:attrNameLst>
                                      </p:cBhvr>
                                      <p:to>
                                        <p:strVal val="visible"/>
                                      </p:to>
                                    </p:set>
                                    <p:animEffect transition="in" filter="blinds(horizontal)">
                                      <p:cBhvr>
                                        <p:cTn id="37"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z="3600" smtClean="0">
                <a:solidFill>
                  <a:srgbClr val="FF0000"/>
                </a:solidFill>
              </a:rPr>
              <a:t>6 step guide to data wrangling (contd.)</a:t>
            </a:r>
            <a:br>
              <a:rPr lang="en-US" sz="3600" smtClean="0">
                <a:solidFill>
                  <a:srgbClr val="FF0000"/>
                </a:solidFill>
              </a:rPr>
            </a:br>
            <a:r>
              <a:rPr lang="en-US" sz="2400" smtClean="0">
                <a:solidFill>
                  <a:srgbClr val="FF0000"/>
                </a:solidFill>
              </a:rPr>
              <a:t>by TRIFACTA</a:t>
            </a:r>
            <a:endParaRPr lang="en-US" sz="3600" smtClean="0"/>
          </a:p>
        </p:txBody>
      </p:sp>
      <p:sp>
        <p:nvSpPr>
          <p:cNvPr id="33795" name="TextBox 2"/>
          <p:cNvSpPr txBox="1">
            <a:spLocks noChangeArrowheads="1"/>
          </p:cNvSpPr>
          <p:nvPr/>
        </p:nvSpPr>
        <p:spPr bwMode="auto">
          <a:xfrm>
            <a:off x="381000" y="1600200"/>
            <a:ext cx="8763000" cy="4094163"/>
          </a:xfrm>
          <a:prstGeom prst="rect">
            <a:avLst/>
          </a:prstGeom>
          <a:noFill/>
          <a:ln w="9525">
            <a:noFill/>
            <a:miter lim="800000"/>
            <a:headEnd/>
            <a:tailEnd/>
          </a:ln>
        </p:spPr>
        <p:txBody>
          <a:bodyPr>
            <a:spAutoFit/>
          </a:bodyPr>
          <a:lstStyle/>
          <a:p>
            <a:r>
              <a:rPr lang="en-US" sz="2000"/>
              <a:t>4.</a:t>
            </a:r>
            <a:r>
              <a:rPr lang="en-US" sz="2000">
                <a:solidFill>
                  <a:srgbClr val="3333FF"/>
                </a:solidFill>
              </a:rPr>
              <a:t> Enriching</a:t>
            </a:r>
            <a:r>
              <a:rPr lang="en-US" sz="2000"/>
              <a:t>: At this point, you've gotten a clear handle on your data - what else could you add to provide more value to your analysis? Enrichment is often about joins and complex derivations. For example, if you're looking at biking data, perhaps a weather dataset would be an important factor in your analysis.</a:t>
            </a:r>
          </a:p>
          <a:p>
            <a:endParaRPr lang="en-US" sz="2000"/>
          </a:p>
          <a:p>
            <a:r>
              <a:rPr lang="en-US" sz="2000"/>
              <a:t>5. </a:t>
            </a:r>
            <a:r>
              <a:rPr lang="en-US" sz="2000">
                <a:solidFill>
                  <a:srgbClr val="3333FF"/>
                </a:solidFill>
              </a:rPr>
              <a:t>Validating: </a:t>
            </a:r>
            <a:r>
              <a:rPr lang="en-US" sz="2000"/>
              <a:t>Verify if you've caught all of the data quality and consistency issues and go back to address anything you may have missed. Validation should be done on multiple dimensions. </a:t>
            </a:r>
          </a:p>
          <a:p>
            <a:endParaRPr lang="en-US" sz="2000"/>
          </a:p>
          <a:p>
            <a:r>
              <a:rPr lang="en-US" sz="2000"/>
              <a:t>6</a:t>
            </a:r>
            <a:r>
              <a:rPr lang="en-US" sz="2000">
                <a:solidFill>
                  <a:srgbClr val="3333FF"/>
                </a:solidFill>
              </a:rPr>
              <a:t>. Publishing: </a:t>
            </a:r>
            <a:r>
              <a:rPr lang="en-US" sz="2000"/>
              <a:t>This is where you can download and deliver the results of your wrangling effort to downstream analytics tools. Once you've published your data it's time to move onto the next step: analytics!</a:t>
            </a:r>
          </a:p>
        </p:txBody>
      </p:sp>
      <p:sp>
        <p:nvSpPr>
          <p:cNvPr id="33796" name="TextBox 3"/>
          <p:cNvSpPr txBox="1">
            <a:spLocks noChangeArrowheads="1"/>
          </p:cNvSpPr>
          <p:nvPr/>
        </p:nvSpPr>
        <p:spPr bwMode="auto">
          <a:xfrm>
            <a:off x="533400" y="5791200"/>
            <a:ext cx="7772400" cy="369888"/>
          </a:xfrm>
          <a:prstGeom prst="rect">
            <a:avLst/>
          </a:prstGeom>
          <a:noFill/>
          <a:ln w="9525">
            <a:noFill/>
            <a:miter lim="800000"/>
            <a:headEnd/>
            <a:tailEnd/>
          </a:ln>
        </p:spPr>
        <p:txBody>
          <a:bodyPr>
            <a:spAutoFit/>
          </a:bodyPr>
          <a:lstStyle/>
          <a:p>
            <a:r>
              <a:rPr lang="en-US">
                <a:hlinkClick r:id="rId2"/>
              </a:rPr>
              <a:t>https://www.trifacta.com/wrangle-data/data-munging</a:t>
            </a:r>
            <a:endParaRPr lang="en-US"/>
          </a:p>
        </p:txBody>
      </p:sp>
      <p:sp>
        <p:nvSpPr>
          <p:cNvPr id="5" name="Rounded Rectangle 4"/>
          <p:cNvSpPr/>
          <p:nvPr/>
        </p:nvSpPr>
        <p:spPr>
          <a:xfrm>
            <a:off x="533400" y="228600"/>
            <a:ext cx="79248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2" dur="500"/>
                                        <p:tgtEl>
                                          <p:spTgt spid="33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17" dur="500"/>
                                        <p:tgtEl>
                                          <p:spTgt spid="3379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6"/>
                                        </p:tgtEl>
                                        <p:attrNameLst>
                                          <p:attrName>style.visibility</p:attrName>
                                        </p:attrNameLst>
                                      </p:cBhvr>
                                      <p:to>
                                        <p:strVal val="visible"/>
                                      </p:to>
                                    </p:set>
                                    <p:animEffect transition="in" filter="blinds(horizontal)">
                                      <p:cBhvr>
                                        <p:cTn id="22"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a:t>
            </a:r>
            <a:r>
              <a:rPr lang="en-US" dirty="0"/>
              <a:t> </a:t>
            </a:r>
            <a:r>
              <a:rPr lang="en-US" dirty="0">
                <a:hlinkClick r:id="rId2"/>
              </a:rPr>
              <a:t>Data Management Book of Knowledge</a:t>
            </a:r>
            <a:r>
              <a:rPr lang="en-US" dirty="0"/>
              <a:t> (DMBOK) refers to Data Management (or Data Resource Management) as:</a:t>
            </a:r>
          </a:p>
          <a:p>
            <a:r>
              <a:rPr lang="en-US" dirty="0"/>
              <a:t>“The development and execution of architectures, policies, practices and procedures that properly manage the full data lifecycle needs of an enterprise.” As well as, “The planning, execution, and oversight of policies, practices and projects that acquire, control, protect, deliver, and enhance the value of data and information assets.”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600" smtClean="0">
                <a:solidFill>
                  <a:srgbClr val="FF0000"/>
                </a:solidFill>
              </a:rPr>
              <a:t>Data Munging with R</a:t>
            </a:r>
          </a:p>
        </p:txBody>
      </p:sp>
      <p:sp>
        <p:nvSpPr>
          <p:cNvPr id="3" name="Rounded Rectangle 2"/>
          <p:cNvSpPr/>
          <p:nvPr/>
        </p:nvSpPr>
        <p:spPr>
          <a:xfrm>
            <a:off x="2209800" y="609600"/>
            <a:ext cx="47244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72" name="TextBox 3"/>
          <p:cNvSpPr txBox="1">
            <a:spLocks noChangeArrowheads="1"/>
          </p:cNvSpPr>
          <p:nvPr/>
        </p:nvSpPr>
        <p:spPr bwMode="auto">
          <a:xfrm>
            <a:off x="609600" y="2401888"/>
            <a:ext cx="7924800" cy="646112"/>
          </a:xfrm>
          <a:prstGeom prst="rect">
            <a:avLst/>
          </a:prstGeom>
          <a:noFill/>
          <a:ln w="9525">
            <a:noFill/>
            <a:miter lim="800000"/>
            <a:headEnd/>
            <a:tailEnd/>
          </a:ln>
        </p:spPr>
        <p:txBody>
          <a:bodyPr>
            <a:spAutoFit/>
          </a:bodyPr>
          <a:lstStyle/>
          <a:p>
            <a:r>
              <a:rPr lang="en-US" dirty="0">
                <a:hlinkClick r:id="rId2" action="ppaction://hlinkfile"/>
              </a:rPr>
              <a:t>file:///G:/For%20Analytics%20Course/Data%20Munging%20with%20R.pdf</a:t>
            </a:r>
            <a:endParaRPr lang="en-US" dirty="0"/>
          </a:p>
          <a:p>
            <a:endParaRPr lang="en-US" dirty="0"/>
          </a:p>
        </p:txBody>
      </p:sp>
      <p:sp>
        <p:nvSpPr>
          <p:cNvPr id="32773" name="TextBox 4"/>
          <p:cNvSpPr txBox="1">
            <a:spLocks noChangeArrowheads="1"/>
          </p:cNvSpPr>
          <p:nvPr/>
        </p:nvSpPr>
        <p:spPr bwMode="auto">
          <a:xfrm>
            <a:off x="609600" y="1676400"/>
            <a:ext cx="7924800" cy="646113"/>
          </a:xfrm>
          <a:prstGeom prst="rect">
            <a:avLst/>
          </a:prstGeom>
          <a:noFill/>
          <a:ln w="9525">
            <a:noFill/>
            <a:miter lim="800000"/>
            <a:headEnd/>
            <a:tailEnd/>
          </a:ln>
        </p:spPr>
        <p:txBody>
          <a:bodyPr>
            <a:spAutoFit/>
          </a:bodyPr>
          <a:lstStyle/>
          <a:p>
            <a:r>
              <a:rPr lang="en-US"/>
              <a:t>Exercise:</a:t>
            </a:r>
          </a:p>
          <a:p>
            <a:r>
              <a:rPr lang="en-US"/>
              <a:t>Go to this URL and study</a:t>
            </a:r>
          </a:p>
        </p:txBody>
      </p:sp>
      <p:sp>
        <p:nvSpPr>
          <p:cNvPr id="6" name="Rounded Rectangle 5"/>
          <p:cNvSpPr/>
          <p:nvPr/>
        </p:nvSpPr>
        <p:spPr>
          <a:xfrm>
            <a:off x="457200" y="1676400"/>
            <a:ext cx="81534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3" name="Rectangle 1"/>
          <p:cNvSpPr>
            <a:spLocks noChangeArrowheads="1"/>
          </p:cNvSpPr>
          <p:nvPr/>
        </p:nvSpPr>
        <p:spPr bwMode="auto">
          <a:xfrm>
            <a:off x="457200" y="3048000"/>
            <a:ext cx="8305800" cy="3092450"/>
          </a:xfrm>
          <a:prstGeom prst="rect">
            <a:avLst/>
          </a:prstGeom>
          <a:noFill/>
          <a:ln w="9525">
            <a:noFill/>
            <a:miter lim="800000"/>
            <a:headEnd/>
            <a:tailEnd/>
          </a:ln>
        </p:spPr>
        <p:txBody>
          <a:bodyPr anchor="ctr">
            <a:spAutoFit/>
          </a:bodyPr>
          <a:lstStyle/>
          <a:p>
            <a:pPr eaLnBrk="0" hangingPunct="0">
              <a:lnSpc>
                <a:spcPts val="3000"/>
              </a:lnSpc>
              <a:buFont typeface="Arial" pitchFamily="34" charset="0"/>
              <a:buChar char="•"/>
            </a:pPr>
            <a:r>
              <a:rPr lang="en-US" sz="2000">
                <a:solidFill>
                  <a:srgbClr val="FF0000"/>
                </a:solidFill>
                <a:cs typeface="Times New Roman" pitchFamily="18" charset="0"/>
              </a:rPr>
              <a:t>Exploratory Data analysis</a:t>
            </a:r>
          </a:p>
          <a:p>
            <a:pPr eaLnBrk="0" hangingPunct="0">
              <a:lnSpc>
                <a:spcPts val="3000"/>
              </a:lnSpc>
              <a:buFont typeface="Arial" pitchFamily="34" charset="0"/>
              <a:buChar char="•"/>
            </a:pPr>
            <a:r>
              <a:rPr lang="en-US" sz="2000">
                <a:solidFill>
                  <a:srgbClr val="333333"/>
                </a:solidFill>
                <a:cs typeface="Times New Roman" pitchFamily="18" charset="0"/>
              </a:rPr>
              <a:t>Open source R has its limitations with respect to performing data </a:t>
            </a:r>
          </a:p>
          <a:p>
            <a:pPr eaLnBrk="0" hangingPunct="0">
              <a:lnSpc>
                <a:spcPts val="3000"/>
              </a:lnSpc>
            </a:pPr>
            <a:r>
              <a:rPr lang="en-US" sz="2000">
                <a:solidFill>
                  <a:srgbClr val="333333"/>
                </a:solidFill>
                <a:cs typeface="Times New Roman" pitchFamily="18" charset="0"/>
              </a:rPr>
              <a:t>  munging on large data sets. </a:t>
            </a:r>
          </a:p>
          <a:p>
            <a:pPr eaLnBrk="0" hangingPunct="0">
              <a:lnSpc>
                <a:spcPts val="3000"/>
              </a:lnSpc>
              <a:buFont typeface="Arial" pitchFamily="34" charset="0"/>
              <a:buChar char="•"/>
            </a:pPr>
            <a:r>
              <a:rPr lang="en-US" sz="2000">
                <a:solidFill>
                  <a:srgbClr val="333333"/>
                </a:solidFill>
                <a:cs typeface="Times New Roman" pitchFamily="18" charset="0"/>
              </a:rPr>
              <a:t> Sometimes a good option is to perform transformations outside the R </a:t>
            </a:r>
          </a:p>
          <a:p>
            <a:pPr eaLnBrk="0" hangingPunct="0">
              <a:lnSpc>
                <a:spcPts val="3000"/>
              </a:lnSpc>
            </a:pPr>
            <a:r>
              <a:rPr lang="en-US" sz="2000">
                <a:solidFill>
                  <a:srgbClr val="333333"/>
                </a:solidFill>
                <a:cs typeface="Times New Roman" pitchFamily="18" charset="0"/>
              </a:rPr>
              <a:t>  environment, possibly at the data warehouse level using Extract,      </a:t>
            </a:r>
          </a:p>
          <a:p>
            <a:pPr eaLnBrk="0" hangingPunct="0">
              <a:lnSpc>
                <a:spcPts val="3000"/>
              </a:lnSpc>
            </a:pPr>
            <a:r>
              <a:rPr lang="en-US" sz="2000">
                <a:solidFill>
                  <a:srgbClr val="333333"/>
                </a:solidFill>
                <a:cs typeface="Times New Roman" pitchFamily="18" charset="0"/>
              </a:rPr>
              <a:t>  Transform and Load (ETL) steps  based on SQL stored procedures. </a:t>
            </a:r>
          </a:p>
          <a:p>
            <a:pPr eaLnBrk="0" hangingPunct="0">
              <a:lnSpc>
                <a:spcPts val="3000"/>
              </a:lnSpc>
            </a:pPr>
            <a:r>
              <a:rPr lang="en-US" sz="2000">
                <a:solidFill>
                  <a:srgbClr val="333333"/>
                </a:solidFill>
                <a:cs typeface="Times New Roman" pitchFamily="18" charset="0"/>
              </a:rPr>
              <a:t>   Once the data is in shape, then it can be imported into R.</a:t>
            </a:r>
          </a:p>
          <a:p>
            <a:pPr eaLnBrk="0" hangingPunct="0"/>
            <a:endParaRPr lang="en-US" sz="2000"/>
          </a:p>
        </p:txBody>
      </p:sp>
      <p:sp>
        <p:nvSpPr>
          <p:cNvPr id="8" name="Rectangle 2"/>
          <p:cNvSpPr>
            <a:spLocks noChangeArrowheads="1"/>
          </p:cNvSpPr>
          <p:nvPr/>
        </p:nvSpPr>
        <p:spPr bwMode="auto">
          <a:xfrm>
            <a:off x="533400" y="6019800"/>
            <a:ext cx="8382000" cy="276225"/>
          </a:xfrm>
          <a:prstGeom prst="rect">
            <a:avLst/>
          </a:prstGeom>
          <a:noFill/>
          <a:ln w="9525">
            <a:noFill/>
            <a:miter lim="800000"/>
            <a:headEnd/>
            <a:tailEnd/>
          </a:ln>
        </p:spPr>
        <p:txBody>
          <a:bodyPr anchor="ctr">
            <a:spAutoFit/>
          </a:bodyPr>
          <a:lstStyle/>
          <a:p>
            <a:pPr eaLnBrk="0" hangingPunct="0"/>
            <a:r>
              <a:rPr lang="en-US" sz="1200" b="1">
                <a:solidFill>
                  <a:srgbClr val="333333"/>
                </a:solidFill>
                <a:latin typeface="Georgia" pitchFamily="18" charset="0"/>
                <a:cs typeface="Times New Roman" pitchFamily="18" charset="0"/>
                <a:hlinkClick r:id="rId3"/>
              </a:rPr>
              <a:t>ttp://insidebigdata.com/2014/06/05/data-munging-exploratory-data-analysis-feature-engineering/</a:t>
            </a:r>
            <a:endParaRPr lang="en-US"/>
          </a:p>
        </p:txBody>
      </p:sp>
      <p:sp>
        <p:nvSpPr>
          <p:cNvPr id="9" name="Rounded Rectangle 8"/>
          <p:cNvSpPr/>
          <p:nvPr/>
        </p:nvSpPr>
        <p:spPr>
          <a:xfrm>
            <a:off x="304800" y="3124200"/>
            <a:ext cx="8458200" cy="3429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3">
                                            <p:txEl>
                                              <p:pRg st="0" end="0"/>
                                            </p:txEl>
                                          </p:spTgt>
                                        </p:tgtEl>
                                        <p:attrNameLst>
                                          <p:attrName>style.visibility</p:attrName>
                                        </p:attrNameLst>
                                      </p:cBhvr>
                                      <p:to>
                                        <p:strVal val="visible"/>
                                      </p:to>
                                    </p:set>
                                    <p:animEffect transition="in" filter="blinds(horizontal)">
                                      <p:cBhvr>
                                        <p:cTn id="12" dur="500"/>
                                        <p:tgtEl>
                                          <p:spTgt spid="2970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703">
                                            <p:txEl>
                                              <p:pRg st="1" end="1"/>
                                            </p:txEl>
                                          </p:spTgt>
                                        </p:tgtEl>
                                        <p:attrNameLst>
                                          <p:attrName>style.visibility</p:attrName>
                                        </p:attrNameLst>
                                      </p:cBhvr>
                                      <p:to>
                                        <p:strVal val="visible"/>
                                      </p:to>
                                    </p:set>
                                    <p:animEffect transition="in" filter="blinds(horizontal)">
                                      <p:cBhvr>
                                        <p:cTn id="15" dur="500"/>
                                        <p:tgtEl>
                                          <p:spTgt spid="2970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9703">
                                            <p:txEl>
                                              <p:pRg st="2" end="2"/>
                                            </p:txEl>
                                          </p:spTgt>
                                        </p:tgtEl>
                                        <p:attrNameLst>
                                          <p:attrName>style.visibility</p:attrName>
                                        </p:attrNameLst>
                                      </p:cBhvr>
                                      <p:to>
                                        <p:strVal val="visible"/>
                                      </p:to>
                                    </p:set>
                                    <p:animEffect transition="in" filter="blinds(horizontal)">
                                      <p:cBhvr>
                                        <p:cTn id="18" dur="500"/>
                                        <p:tgtEl>
                                          <p:spTgt spid="2970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703">
                                            <p:txEl>
                                              <p:pRg st="3" end="3"/>
                                            </p:txEl>
                                          </p:spTgt>
                                        </p:tgtEl>
                                        <p:attrNameLst>
                                          <p:attrName>style.visibility</p:attrName>
                                        </p:attrNameLst>
                                      </p:cBhvr>
                                      <p:to>
                                        <p:strVal val="visible"/>
                                      </p:to>
                                    </p:set>
                                    <p:animEffect transition="in" filter="blinds(horizontal)">
                                      <p:cBhvr>
                                        <p:cTn id="23" dur="500"/>
                                        <p:tgtEl>
                                          <p:spTgt spid="2970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9703">
                                            <p:txEl>
                                              <p:pRg st="4" end="4"/>
                                            </p:txEl>
                                          </p:spTgt>
                                        </p:tgtEl>
                                        <p:attrNameLst>
                                          <p:attrName>style.visibility</p:attrName>
                                        </p:attrNameLst>
                                      </p:cBhvr>
                                      <p:to>
                                        <p:strVal val="visible"/>
                                      </p:to>
                                    </p:set>
                                    <p:animEffect transition="in" filter="blinds(horizontal)">
                                      <p:cBhvr>
                                        <p:cTn id="26" dur="500"/>
                                        <p:tgtEl>
                                          <p:spTgt spid="2970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9703">
                                            <p:txEl>
                                              <p:pRg st="5" end="5"/>
                                            </p:txEl>
                                          </p:spTgt>
                                        </p:tgtEl>
                                        <p:attrNameLst>
                                          <p:attrName>style.visibility</p:attrName>
                                        </p:attrNameLst>
                                      </p:cBhvr>
                                      <p:to>
                                        <p:strVal val="visible"/>
                                      </p:to>
                                    </p:set>
                                    <p:animEffect transition="in" filter="blinds(horizontal)">
                                      <p:cBhvr>
                                        <p:cTn id="29" dur="500"/>
                                        <p:tgtEl>
                                          <p:spTgt spid="29703">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9703">
                                            <p:txEl>
                                              <p:pRg st="6" end="6"/>
                                            </p:txEl>
                                          </p:spTgt>
                                        </p:tgtEl>
                                        <p:attrNameLst>
                                          <p:attrName>style.visibility</p:attrName>
                                        </p:attrNameLst>
                                      </p:cBhvr>
                                      <p:to>
                                        <p:strVal val="visible"/>
                                      </p:to>
                                    </p:set>
                                    <p:animEffect transition="in" filter="blinds(horizontal)">
                                      <p:cBhvr>
                                        <p:cTn id="32" dur="500"/>
                                        <p:tgtEl>
                                          <p:spTgt spid="297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but Powerful Big Data Techniques</a:t>
            </a:r>
          </a:p>
        </p:txBody>
      </p:sp>
      <p:sp>
        <p:nvSpPr>
          <p:cNvPr id="3" name="Content Placeholder 2"/>
          <p:cNvSpPr>
            <a:spLocks noGrp="1"/>
          </p:cNvSpPr>
          <p:nvPr>
            <p:ph idx="1"/>
          </p:nvPr>
        </p:nvSpPr>
        <p:spPr/>
        <p:txBody>
          <a:bodyPr>
            <a:normAutofit fontScale="92500" lnSpcReduction="20000"/>
          </a:bodyPr>
          <a:lstStyle/>
          <a:p>
            <a:r>
              <a:rPr lang="en-US" dirty="0"/>
              <a:t>Look At the </a:t>
            </a:r>
            <a:r>
              <a:rPr lang="en-US" dirty="0" smtClean="0"/>
              <a:t>Data - assess </a:t>
            </a:r>
            <a:r>
              <a:rPr lang="en-US" dirty="0"/>
              <a:t>the format and general organization of </a:t>
            </a:r>
            <a:r>
              <a:rPr lang="en-US" dirty="0" smtClean="0"/>
              <a:t>the </a:t>
            </a:r>
            <a:r>
              <a:rPr lang="en-US" dirty="0"/>
              <a:t>file</a:t>
            </a:r>
            <a:r>
              <a:rPr lang="en-US" dirty="0" smtClean="0"/>
              <a:t>.</a:t>
            </a:r>
          </a:p>
          <a:p>
            <a:r>
              <a:rPr lang="en-US" dirty="0"/>
              <a:t>Download and study the “readme” or index files, or their equivalent</a:t>
            </a:r>
            <a:r>
              <a:rPr lang="en-US" dirty="0" smtClean="0"/>
              <a:t>.  - purpose</a:t>
            </a:r>
            <a:r>
              <a:rPr lang="en-US" dirty="0"/>
              <a:t>, contents, and </a:t>
            </a:r>
            <a:r>
              <a:rPr lang="en-US" dirty="0" smtClean="0"/>
              <a:t>organization</a:t>
            </a:r>
          </a:p>
          <a:p>
            <a:r>
              <a:rPr lang="en-US" dirty="0"/>
              <a:t>Assess the number of records in the Big Data </a:t>
            </a:r>
            <a:r>
              <a:rPr lang="en-US" dirty="0" smtClean="0"/>
              <a:t>resource </a:t>
            </a:r>
          </a:p>
          <a:p>
            <a:pPr lvl="1"/>
            <a:r>
              <a:rPr lang="en-US" dirty="0" smtClean="0"/>
              <a:t>curse </a:t>
            </a:r>
            <a:r>
              <a:rPr lang="en-US" dirty="0"/>
              <a:t>of </a:t>
            </a:r>
            <a:r>
              <a:rPr lang="en-US" dirty="0" smtClean="0"/>
              <a:t>dimensionality: </a:t>
            </a:r>
            <a:r>
              <a:rPr lang="en-US" dirty="0"/>
              <a:t>individual records contain mountains of data (e.g., sequences, molecular species, images, and so on), but the number of individual records is woefully low (e.g., hundreds or thousands</a:t>
            </a:r>
            <a:r>
              <a:rPr lang="en-US" dirty="0" smtClean="0"/>
              <a: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Determine how data objects are identified and classified</a:t>
            </a:r>
            <a:endParaRPr lang="en-US" dirty="0" smtClean="0"/>
          </a:p>
          <a:p>
            <a:r>
              <a:rPr lang="en-US" dirty="0" smtClean="0"/>
              <a:t>If </a:t>
            </a:r>
            <a:r>
              <a:rPr lang="en-US" dirty="0"/>
              <a:t>you know the identifier for a data object, you can collect all of the information associated with the object, regardless of its location in the resource. </a:t>
            </a:r>
            <a:endParaRPr lang="en-US" dirty="0" smtClean="0"/>
          </a:p>
          <a:p>
            <a:r>
              <a:rPr lang="en-US" dirty="0" smtClean="0"/>
              <a:t>If </a:t>
            </a:r>
            <a:r>
              <a:rPr lang="en-US" dirty="0"/>
              <a:t>other Big Data resources use the same identifier for the data object, you can integrate all of the data associated with the data object, regardless of its location in external resources</a:t>
            </a:r>
            <a:r>
              <a:rPr lang="en-US" dirty="0" smtClean="0"/>
              <a:t>.</a:t>
            </a:r>
          </a:p>
          <a:p>
            <a:r>
              <a:rPr lang="en-US" dirty="0" smtClean="0"/>
              <a:t> </a:t>
            </a:r>
            <a:r>
              <a:rPr lang="en-US" dirty="0"/>
              <a:t>Furthermore, if you know the class that holds a data object, you can combine objects of a class and study all of the members of the class.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Determine whether data objects contain self-descriptive information</a:t>
            </a:r>
            <a:r>
              <a:rPr lang="en-US" b="1" dirty="0" smtClean="0"/>
              <a:t>.</a:t>
            </a:r>
          </a:p>
          <a:p>
            <a:r>
              <a:rPr lang="en-US" dirty="0"/>
              <a:t>All values should be described with metadata, all metadata should be defined, and the definitions for the metadata should be found in documents whose unique names and locations are </a:t>
            </a:r>
            <a:r>
              <a:rPr lang="en-US" dirty="0" smtClean="0"/>
              <a:t>provided. </a:t>
            </a:r>
          </a:p>
          <a:p>
            <a:r>
              <a:rPr lang="en-US" dirty="0" smtClean="0"/>
              <a:t>The </a:t>
            </a:r>
            <a:r>
              <a:rPr lang="en-US" dirty="0"/>
              <a:t>data should be linked to protocols describing how the data was obtained and measured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Assess whether the data is complete and </a:t>
            </a:r>
            <a:r>
              <a:rPr lang="en-US" b="1" dirty="0" smtClean="0"/>
              <a:t>representative</a:t>
            </a:r>
            <a:r>
              <a:rPr lang="en-US" dirty="0" smtClean="0"/>
              <a:t>s</a:t>
            </a:r>
          </a:p>
          <a:p>
            <a:pPr lvl="1"/>
            <a:r>
              <a:rPr lang="en-US" dirty="0" err="1" smtClean="0"/>
              <a:t>tudy</a:t>
            </a:r>
            <a:r>
              <a:rPr lang="en-US" dirty="0" smtClean="0"/>
              <a:t> </a:t>
            </a:r>
            <a:r>
              <a:rPr lang="en-US" dirty="0"/>
              <a:t>raw data, you can spot systemic deficiencies or excesses in the data, if they exist, and you may gain deep insights that would not be obtained by mathematical techniques</a:t>
            </a:r>
            <a:r>
              <a:rPr lang="en-US" dirty="0" smtClean="0"/>
              <a:t>.</a:t>
            </a:r>
          </a:p>
          <a:p>
            <a:r>
              <a:rPr lang="en-US" b="1" dirty="0"/>
              <a:t>Plot some of the </a:t>
            </a:r>
            <a:r>
              <a:rPr lang="en-US" b="1" dirty="0" smtClean="0"/>
              <a:t>data</a:t>
            </a:r>
          </a:p>
          <a:p>
            <a:r>
              <a:rPr lang="en-US" dirty="0"/>
              <a:t>assess long-term trends, short-term and periodic trends, the general shape of data distribution, and general notions of the kinds of functions that might represent the data (e.g., linear, exponential, power series</a:t>
            </a:r>
            <a:r>
              <a:rPr lang="en-US" dirty="0" smtClean="0"/>
              <a:t>)</a:t>
            </a:r>
          </a:p>
          <a:p>
            <a:r>
              <a:rPr lang="en-US" dirty="0"/>
              <a:t>modify your raw data before it is ready for plotting. Use your favorite programming language to normalize, shift, transform, convert, filter, translate, or </a:t>
            </a:r>
            <a:r>
              <a:rPr lang="en-US" dirty="0" err="1"/>
              <a:t>munge</a:t>
            </a:r>
            <a:r>
              <a:rPr lang="en-US" dirty="0"/>
              <a:t> your raw data as you see fit.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Estimate the solution to your multimillion dollar data project on day 1.</a:t>
            </a:r>
            <a:r>
              <a:rPr lang="en-US" dirty="0"/>
              <a:t> </a:t>
            </a:r>
            <a:endParaRPr lang="en-US" dirty="0" smtClean="0"/>
          </a:p>
          <a:p>
            <a:pPr lvl="1"/>
            <a:r>
              <a:rPr lang="en-US" dirty="0"/>
              <a:t>If an estimate cannot be attained fairly quickly, then there is a good chance that the project will fail. </a:t>
            </a:r>
            <a:endParaRPr lang="en-US" dirty="0" smtClean="0"/>
          </a:p>
          <a:p>
            <a:pPr lvl="1"/>
            <a:r>
              <a:rPr lang="en-US" dirty="0" smtClean="0"/>
              <a:t>If </a:t>
            </a:r>
            <a:r>
              <a:rPr lang="en-US" dirty="0"/>
              <a:t>you do not have the data for a quick-and-dirty estimate, then you will probably not have the data needed to make a precise determination</a:t>
            </a:r>
            <a:r>
              <a:rPr lang="en-US" dirty="0" smtClean="0"/>
              <a:t>.</a:t>
            </a:r>
          </a:p>
          <a:p>
            <a:pPr lvl="1"/>
            <a:r>
              <a:rPr lang="en-US" dirty="0"/>
              <a:t>apply simple estimators to </a:t>
            </a:r>
            <a:r>
              <a:rPr lang="en-US" dirty="0" smtClean="0"/>
              <a:t>the </a:t>
            </a:r>
            <a:r>
              <a:rPr lang="en-US" dirty="0"/>
              <a:t>problems at hand.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range: </a:t>
            </a:r>
            <a:r>
              <a:rPr lang="en-US" dirty="0"/>
              <a:t>Determine the highest and the lowest observed values in your data </a:t>
            </a:r>
            <a:r>
              <a:rPr lang="en-US" dirty="0" smtClean="0"/>
              <a:t>collection.</a:t>
            </a:r>
          </a:p>
          <a:p>
            <a:pPr lvl="1"/>
            <a:r>
              <a:rPr lang="en-US" dirty="0" smtClean="0"/>
              <a:t>There </a:t>
            </a:r>
            <a:r>
              <a:rPr lang="en-US" dirty="0"/>
              <a:t>is always a compelling reason, relating to the measurement of the data or to the intrinsic properties of the data set, to explain where and why the data begin and end</a:t>
            </a:r>
            <a:r>
              <a:rPr lang="en-US" dirty="0" smtClean="0"/>
              <a:t>.</a:t>
            </a:r>
          </a:p>
          <a:p>
            <a:r>
              <a:rPr lang="en-US" dirty="0" smtClean="0"/>
              <a:t>Denominators: </a:t>
            </a:r>
          </a:p>
          <a:p>
            <a:pPr lvl="1"/>
            <a:r>
              <a:rPr lang="en-US" dirty="0"/>
              <a:t>the number of records in the resource, the number of classes of data objects in the resource, the number of data objects belonging to each class in the resource, the number of data values that belong to data objects, and the size of the resource in bytes.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Frequency </a:t>
            </a:r>
            <a:r>
              <a:rPr lang="en-US" dirty="0" smtClean="0"/>
              <a:t>Distributions: </a:t>
            </a:r>
            <a:r>
              <a:rPr lang="en-US" dirty="0"/>
              <a:t>general types of data: </a:t>
            </a:r>
            <a:r>
              <a:rPr lang="en-US" dirty="0">
                <a:solidFill>
                  <a:srgbClr val="FF0000"/>
                </a:solidFill>
              </a:rPr>
              <a:t>quantitative and categorical</a:t>
            </a:r>
            <a:r>
              <a:rPr lang="en-US" dirty="0"/>
              <a:t>. </a:t>
            </a:r>
            <a:endParaRPr lang="en-US" dirty="0" smtClean="0"/>
          </a:p>
          <a:p>
            <a:pPr lvl="1"/>
            <a:r>
              <a:rPr lang="en-US" dirty="0" smtClean="0"/>
              <a:t>Quantitative </a:t>
            </a:r>
            <a:r>
              <a:rPr lang="en-US" dirty="0"/>
              <a:t>data refers to measurements. </a:t>
            </a:r>
            <a:endParaRPr lang="en-US" dirty="0" smtClean="0"/>
          </a:p>
          <a:p>
            <a:pPr lvl="1"/>
            <a:r>
              <a:rPr lang="en-US" dirty="0" smtClean="0">
                <a:solidFill>
                  <a:srgbClr val="FF0000"/>
                </a:solidFill>
              </a:rPr>
              <a:t>Categorical </a:t>
            </a:r>
            <a:r>
              <a:rPr lang="en-US" dirty="0">
                <a:solidFill>
                  <a:srgbClr val="FF0000"/>
                </a:solidFill>
              </a:rPr>
              <a:t>data </a:t>
            </a:r>
            <a:r>
              <a:rPr lang="en-US" dirty="0"/>
              <a:t>is simply a number that represents the number of items that have a feature. For most purposes, the analysis of categorical data </a:t>
            </a:r>
            <a:r>
              <a:rPr lang="en-US" dirty="0" smtClean="0"/>
              <a:t>reduces </a:t>
            </a:r>
            <a:r>
              <a:rPr lang="en-US" dirty="0"/>
              <a:t>to </a:t>
            </a:r>
            <a:r>
              <a:rPr lang="en-US" dirty="0">
                <a:solidFill>
                  <a:srgbClr val="FF0000"/>
                </a:solidFill>
              </a:rPr>
              <a:t>counting and binning</a:t>
            </a:r>
            <a:r>
              <a:rPr lang="en-US" dirty="0" smtClean="0"/>
              <a:t>.</a:t>
            </a:r>
          </a:p>
          <a:p>
            <a:pPr lvl="2"/>
            <a:r>
              <a:rPr lang="en-US" dirty="0" err="1"/>
              <a:t>Zipf</a:t>
            </a:r>
            <a:r>
              <a:rPr lang="en-US" dirty="0"/>
              <a:t> </a:t>
            </a:r>
            <a:r>
              <a:rPr lang="en-US" dirty="0" smtClean="0"/>
              <a:t>distribution</a:t>
            </a:r>
          </a:p>
          <a:p>
            <a:pPr lvl="2"/>
            <a:r>
              <a:rPr lang="en-US" dirty="0" smtClean="0"/>
              <a:t>Pareto principle.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hlinkClick r:id="rId2"/>
              </a:rPr>
              <a:t>Data Operations Management</a:t>
            </a:r>
            <a:r>
              <a:rPr lang="en-US" dirty="0" smtClean="0"/>
              <a:t> is also a central function of the entire Data Management Framework and is:</a:t>
            </a:r>
          </a:p>
          <a:p>
            <a:r>
              <a:rPr lang="en-US" dirty="0" smtClean="0"/>
              <a:t>“The development, maintenance and support of structured data to maximize the value of the data resources to the enterprise. Data operations management includes two sub-functions: </a:t>
            </a:r>
            <a:r>
              <a:rPr lang="en-US" dirty="0" smtClean="0">
                <a:solidFill>
                  <a:srgbClr val="FF0000"/>
                </a:solidFill>
              </a:rPr>
              <a:t>database support and data technology management</a:t>
            </a:r>
            <a:r>
              <a:rPr lang="en-US" dirty="0" smtClean="0"/>
              <a:t>.”</a:t>
            </a:r>
          </a:p>
          <a:p>
            <a:r>
              <a:rPr lang="en-US" dirty="0" smtClean="0"/>
              <a:t>While the above definition says structured data, the definition needs to be expanded to </a:t>
            </a:r>
            <a:r>
              <a:rPr lang="en-US" dirty="0" smtClean="0">
                <a:solidFill>
                  <a:srgbClr val="7030A0"/>
                </a:solidFill>
              </a:rPr>
              <a:t>include semi-structured and unstructured data</a:t>
            </a:r>
            <a:r>
              <a:rPr lang="en-US" dirty="0" smtClean="0"/>
              <a:t> that now exists due to the rise of such contemporary Data Management trends like Big Data, Cloud Computing, Machine Learning, Data Lakes, and the Internet of Things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Implies an understanding of the data usage requirements,  characteristics and lifecycle and employing  them to manage data on physical and logical storage devices. </a:t>
            </a:r>
          </a:p>
          <a:p>
            <a:r>
              <a:rPr lang="en-US" dirty="0" smtClean="0"/>
              <a:t>Key Data Management activities include: • Data Policy development; • Data Ownership; • Metadata Compilation; • Data Lifecycle Control; • Data Quality; and • Data Access and Dissemination.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to manage our data?</a:t>
            </a:r>
            <a:endParaRPr lang="en-US" dirty="0"/>
          </a:p>
        </p:txBody>
      </p:sp>
      <p:sp>
        <p:nvSpPr>
          <p:cNvPr id="3" name="Content Placeholder 2"/>
          <p:cNvSpPr>
            <a:spLocks noGrp="1"/>
          </p:cNvSpPr>
          <p:nvPr>
            <p:ph idx="1"/>
          </p:nvPr>
        </p:nvSpPr>
        <p:spPr/>
        <p:txBody>
          <a:bodyPr/>
          <a:lstStyle/>
          <a:p>
            <a:r>
              <a:rPr lang="en-US" sz="2800" dirty="0" smtClean="0"/>
              <a:t>Effective data management guarantees that </a:t>
            </a:r>
            <a:r>
              <a:rPr lang="en-US" sz="2800" dirty="0" smtClean="0">
                <a:solidFill>
                  <a:srgbClr val="FF0000"/>
                </a:solidFill>
              </a:rPr>
              <a:t>data is accurate</a:t>
            </a:r>
            <a:r>
              <a:rPr lang="en-US" sz="2800" dirty="0" smtClean="0"/>
              <a:t>, </a:t>
            </a:r>
            <a:r>
              <a:rPr lang="en-US" sz="2800" dirty="0" smtClean="0">
                <a:solidFill>
                  <a:srgbClr val="7030A0"/>
                </a:solidFill>
              </a:rPr>
              <a:t>aligned with business objectives</a:t>
            </a:r>
            <a:r>
              <a:rPr lang="en-US" sz="2800" dirty="0" smtClean="0"/>
              <a:t> and </a:t>
            </a:r>
            <a:r>
              <a:rPr lang="en-US" sz="2800" dirty="0" smtClean="0">
                <a:solidFill>
                  <a:srgbClr val="0070C0"/>
                </a:solidFill>
              </a:rPr>
              <a:t>used to drive better business decisions.</a:t>
            </a:r>
          </a:p>
          <a:p>
            <a:endParaRPr lang="en-US" dirty="0">
              <a:solidFill>
                <a:srgbClr val="0070C0"/>
              </a:solidFill>
            </a:endParaRPr>
          </a:p>
        </p:txBody>
      </p:sp>
      <p:pic>
        <p:nvPicPr>
          <p:cNvPr id="3075" name="Picture 3"/>
          <p:cNvPicPr>
            <a:picLocks noChangeAspect="1" noChangeArrowheads="1"/>
          </p:cNvPicPr>
          <p:nvPr/>
        </p:nvPicPr>
        <p:blipFill>
          <a:blip r:embed="rId2" cstate="print"/>
          <a:srcRect/>
          <a:stretch>
            <a:fillRect/>
          </a:stretch>
        </p:blipFill>
        <p:spPr bwMode="auto">
          <a:xfrm>
            <a:off x="1676400" y="2971800"/>
            <a:ext cx="4434552" cy="36290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609600"/>
            <a:ext cx="9144000" cy="5334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1295400"/>
            <a:ext cx="8839200" cy="4572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fi-FI" smtClean="0">
                <a:ea typeface="MS PGothic" pitchFamily="34" charset="-128"/>
              </a:rPr>
              <a:t>© Affecto 2008</a:t>
            </a:r>
          </a:p>
          <a:p>
            <a:endParaRPr lang="fi-FI" smtClean="0">
              <a:ea typeface="MS PGothic" pitchFamily="34" charset="-128"/>
            </a:endParaRPr>
          </a:p>
        </p:txBody>
      </p:sp>
      <p:sp>
        <p:nvSpPr>
          <p:cNvPr id="4099" name="Rectangle 9"/>
          <p:cNvSpPr>
            <a:spLocks noGrp="1" noChangeArrowheads="1"/>
          </p:cNvSpPr>
          <p:nvPr>
            <p:ph type="title"/>
          </p:nvPr>
        </p:nvSpPr>
        <p:spPr/>
        <p:txBody>
          <a:bodyPr/>
          <a:lstStyle/>
          <a:p>
            <a:pPr eaLnBrk="1" hangingPunct="1"/>
            <a:r>
              <a:rPr lang="nb-NO" smtClean="0"/>
              <a:t>Master data – what is it?</a:t>
            </a:r>
          </a:p>
        </p:txBody>
      </p:sp>
      <p:sp>
        <p:nvSpPr>
          <p:cNvPr id="4100" name="Rectangle 10"/>
          <p:cNvSpPr>
            <a:spLocks noGrp="1" noChangeArrowheads="1"/>
          </p:cNvSpPr>
          <p:nvPr>
            <p:ph type="body" idx="1"/>
          </p:nvPr>
        </p:nvSpPr>
        <p:spPr/>
        <p:txBody>
          <a:bodyPr>
            <a:normAutofit fontScale="92500" lnSpcReduction="10000"/>
          </a:bodyPr>
          <a:lstStyle/>
          <a:p>
            <a:pPr eaLnBrk="1" hangingPunct="1"/>
            <a:r>
              <a:rPr lang="en-US" smtClean="0"/>
              <a:t>Master data is data shared across computer systems in the enterprise.</a:t>
            </a:r>
          </a:p>
          <a:p>
            <a:pPr eaLnBrk="1" hangingPunct="1"/>
            <a:r>
              <a:rPr lang="en-US" smtClean="0"/>
              <a:t>Master data is the dimension or hierarchy data in data warehouses and transactional systems</a:t>
            </a:r>
          </a:p>
          <a:p>
            <a:pPr eaLnBrk="1" hangingPunct="1"/>
            <a:r>
              <a:rPr lang="en-US" smtClean="0"/>
              <a:t>Master data is core business objects shared by applications across an enterprise</a:t>
            </a:r>
          </a:p>
          <a:p>
            <a:r>
              <a:rPr lang="en-US" smtClean="0"/>
              <a:t>Slowly changing Reference data shared across systems </a:t>
            </a:r>
          </a:p>
          <a:p>
            <a:r>
              <a:rPr lang="en-US" smtClean="0"/>
              <a:t>Master data is data worth managing</a:t>
            </a:r>
          </a:p>
          <a:p>
            <a:pPr lvl="1" eaLnBrk="1" hangingPunct="1"/>
            <a:endParaRPr lang="nb-NO" smtClean="0"/>
          </a:p>
          <a:p>
            <a:pPr eaLnBrk="1" hangingPunct="1"/>
            <a:endParaRPr lang="nb-NO"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2012</Words>
  <Application>Microsoft Office PowerPoint</Application>
  <PresentationFormat>On-screen Show (4:3)</PresentationFormat>
  <Paragraphs>301</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DATA MANAGEMENT</vt:lpstr>
      <vt:lpstr>What is Data Management</vt:lpstr>
      <vt:lpstr>Slide 3</vt:lpstr>
      <vt:lpstr>Slide 4</vt:lpstr>
      <vt:lpstr>Slide 5</vt:lpstr>
      <vt:lpstr>Why do we need to manage our data?</vt:lpstr>
      <vt:lpstr>Slide 7</vt:lpstr>
      <vt:lpstr>Slide 8</vt:lpstr>
      <vt:lpstr>Master data – what is it?</vt:lpstr>
      <vt:lpstr>Master data vs. Metadata vs. Transactional</vt:lpstr>
      <vt:lpstr>Master data applications</vt:lpstr>
      <vt:lpstr>What is Master Data Management</vt:lpstr>
      <vt:lpstr>Master Data Management(MDM)</vt:lpstr>
      <vt:lpstr>MDM – implementation styles</vt:lpstr>
      <vt:lpstr>Why master data management?</vt:lpstr>
      <vt:lpstr>Master data Management solution</vt:lpstr>
      <vt:lpstr>Governance &amp; Compliance</vt:lpstr>
      <vt:lpstr>Main parts of a Master data management system</vt:lpstr>
      <vt:lpstr>Slide 19</vt:lpstr>
      <vt:lpstr>Slide 20</vt:lpstr>
      <vt:lpstr>Business Case for MDM</vt:lpstr>
      <vt:lpstr>MDM Approaches and Architecture</vt:lpstr>
      <vt:lpstr>Slide 23</vt:lpstr>
      <vt:lpstr>MDM Components</vt:lpstr>
      <vt:lpstr>Data Munging</vt:lpstr>
      <vt:lpstr>Typical Munging Tasks</vt:lpstr>
      <vt:lpstr>Slide 27</vt:lpstr>
      <vt:lpstr>Trifacta</vt:lpstr>
      <vt:lpstr>6 step guide to data wrangling (contd.) by TRIFACTA</vt:lpstr>
      <vt:lpstr>Data Munging with R</vt:lpstr>
      <vt:lpstr>Simple but Powerful Big Data Techniques</vt:lpstr>
      <vt:lpstr>Slide 32</vt:lpstr>
      <vt:lpstr>Slide 33</vt:lpstr>
      <vt:lpstr>Slide 34</vt:lpstr>
      <vt:lpstr>Slide 35</vt:lpstr>
      <vt:lpstr>Estimation techniques</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dc:title>
  <dc:creator>Jaya</dc:creator>
  <cp:lastModifiedBy>Jaya</cp:lastModifiedBy>
  <cp:revision>3</cp:revision>
  <dcterms:created xsi:type="dcterms:W3CDTF">2018-04-10T05:28:15Z</dcterms:created>
  <dcterms:modified xsi:type="dcterms:W3CDTF">2018-04-10T08:11:44Z</dcterms:modified>
</cp:coreProperties>
</file>