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5"/>
  </p:notesMasterIdLst>
  <p:sldIdLst>
    <p:sldId id="367" r:id="rId5"/>
    <p:sldId id="373" r:id="rId6"/>
    <p:sldId id="378" r:id="rId7"/>
    <p:sldId id="375" r:id="rId8"/>
    <p:sldId id="379" r:id="rId9"/>
    <p:sldId id="380" r:id="rId10"/>
    <p:sldId id="381" r:id="rId11"/>
    <p:sldId id="376" r:id="rId12"/>
    <p:sldId id="377" r:id="rId13"/>
    <p:sldId id="34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8FF"/>
    <a:srgbClr val="001131"/>
    <a:srgbClr val="0000A8"/>
    <a:srgbClr val="0000FF"/>
    <a:srgbClr val="213163"/>
    <a:srgbClr val="223366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CC2A3-F777-973D-29F7-77EF1141DA06}" v="2" dt="2025-03-06T11:58:56.607"/>
    <p1510:client id="{6557EB82-1558-AE3F-7E0D-AAC9B9CE4B3B}" v="6" dt="2025-03-06T11:59:31.397"/>
    <p1510:client id="{7400A641-47A2-60F9-24BC-5B01561A8364}" v="2" dt="2025-03-06T11:59:28.910"/>
    <p1510:client id="{872A1299-E1F3-761C-C13E-89E8ECE9B4DF}" v="4" dt="2025-03-06T11:59:13.371"/>
    <p1510:client id="{9233048B-1672-480D-7AD3-ABAE0DE4C104}" v="3" dt="2025-03-06T11:59:10.480"/>
    <p1510:client id="{E11F5254-FE87-313C-9E29-BF8859EE2D8C}" v="1" dt="2025-03-06T11:58:57.595"/>
    <p1510:client id="{E89FAAED-DADD-ED09-10DB-E45B0B96FE15}" v="2" dt="2025-03-06T11:59:07.966"/>
    <p1510:client id="{EE678A40-2FF0-92BE-AE73-89C33537A156}" v="1" dt="2025-03-06T11:58:3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85" d="100"/>
          <a:sy n="85" d="100"/>
        </p:scale>
        <p:origin x="240" y="10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14-03-2025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/>
              <a:t>Xyz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385648" y="36870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628411" y="1813933"/>
            <a:ext cx="705587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AI Powered Medical Diagnosis System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Team :  Ashraf Eqbal</a:t>
            </a:r>
            <a:r>
              <a:rPr lang="en-US" dirty="0">
                <a:solidFill>
                  <a:schemeClr val="bg1"/>
                </a:solidFill>
              </a:rPr>
              <a:t> , 			                  </a:t>
            </a:r>
            <a:r>
              <a:rPr lang="en-US" sz="1400" dirty="0">
                <a:solidFill>
                  <a:schemeClr val="bg1"/>
                </a:solidFill>
              </a:rPr>
              <a:t>Guide: </a:t>
            </a:r>
            <a:r>
              <a:rPr lang="en-US" sz="1400" dirty="0" err="1">
                <a:solidFill>
                  <a:schemeClr val="bg1"/>
                </a:solidFill>
              </a:rPr>
              <a:t>Saomya</a:t>
            </a:r>
            <a:r>
              <a:rPr lang="en-US" sz="1400" dirty="0">
                <a:solidFill>
                  <a:schemeClr val="bg1"/>
                </a:solidFill>
              </a:rPr>
              <a:t> Chaudhury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ashrafeqbal8@gmail.com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6"/>
    </mc:Choice>
    <mc:Fallback xmlns="">
      <p:transition spd="slow" advTm="418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2"/>
    </mc:Choice>
    <mc:Fallback xmlns="">
      <p:transition spd="slow" advTm="21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523522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8233C-113C-40FD-CFC8-4FECA2220041}"/>
              </a:ext>
            </a:extLst>
          </p:cNvPr>
          <p:cNvSpPr txBox="1"/>
          <p:nvPr/>
        </p:nvSpPr>
        <p:spPr>
          <a:xfrm>
            <a:off x="733778" y="1320800"/>
            <a:ext cx="614962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AI-Powered Health Assistant</a:t>
            </a:r>
            <a:r>
              <a:rPr lang="en-US" dirty="0"/>
              <a:t> is a </a:t>
            </a:r>
            <a:r>
              <a:rPr lang="en-US" b="1" dirty="0"/>
              <a:t>machine learning-based web application</a:t>
            </a:r>
            <a:r>
              <a:rPr lang="en-US" dirty="0"/>
              <a:t> designed to predict four diseases: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Diabetes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Heart Disease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Parkinson’s Disease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Lung Cancer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Built using </a:t>
            </a:r>
            <a:r>
              <a:rPr lang="en-US" b="1" dirty="0" err="1"/>
              <a:t>Streamlit</a:t>
            </a:r>
            <a:r>
              <a:rPr lang="en-US" dirty="0"/>
              <a:t> for an interactive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75"/>
    </mc:Choice>
    <mc:Fallback xmlns="">
      <p:transition spd="slow" advTm="801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88D24-AF9A-5C82-8FA6-6AAEB1EA8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2DA66175-DC0E-A689-ED9F-C5DA3D2A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06127-3B69-A9DF-8604-B41809F48B0A}"/>
              </a:ext>
            </a:extLst>
          </p:cNvPr>
          <p:cNvSpPr txBox="1"/>
          <p:nvPr/>
        </p:nvSpPr>
        <p:spPr>
          <a:xfrm>
            <a:off x="589844" y="1017588"/>
            <a:ext cx="4749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System Flow:</a:t>
            </a:r>
            <a:br>
              <a:rPr lang="en-IN" sz="2400" dirty="0"/>
            </a:br>
            <a:r>
              <a:rPr lang="en-IN" sz="2400" dirty="0"/>
              <a:t>1️⃣ User enters medical details in the web app</a:t>
            </a:r>
            <a:br>
              <a:rPr lang="en-IN" sz="2400" dirty="0"/>
            </a:br>
            <a:r>
              <a:rPr lang="en-IN" sz="2400" dirty="0"/>
              <a:t>2️⃣ Data preprocessing ensures accurate input</a:t>
            </a:r>
            <a:br>
              <a:rPr lang="en-IN" sz="2400" dirty="0"/>
            </a:br>
            <a:r>
              <a:rPr lang="en-IN" sz="2400" dirty="0"/>
              <a:t>3️⃣ Pre-trained machine learning model runs based on selected disease</a:t>
            </a:r>
            <a:br>
              <a:rPr lang="en-IN" sz="2400" dirty="0"/>
            </a:br>
            <a:r>
              <a:rPr lang="en-IN" sz="2400" dirty="0"/>
              <a:t>4️⃣ Prediction result is displayed to the user</a:t>
            </a:r>
          </a:p>
        </p:txBody>
      </p:sp>
      <p:pic>
        <p:nvPicPr>
          <p:cNvPr id="5" name="Picture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6B967477-0338-0F5A-1944-7CCBD0272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644" y="1404389"/>
            <a:ext cx="3346273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75"/>
    </mc:Choice>
    <mc:Fallback>
      <p:transition spd="slow" advTm="801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cording 2025-03-14 150956 (online-video-cutter.com) (online-video-cutter.com) (1)">
            <a:hlinkClick r:id="" action="ppaction://media"/>
            <a:extLst>
              <a:ext uri="{FF2B5EF4-FFF2-40B4-BE49-F238E27FC236}">
                <a16:creationId xmlns:a16="http://schemas.microsoft.com/office/drawing/2014/main" id="{E23E4986-76E0-F67B-29FA-2757D7463B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906689"/>
            <a:ext cx="9144000" cy="399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86"/>
    </mc:Choice>
    <mc:Fallback xmlns="">
      <p:transition spd="slow" advTm="975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1E1E-971A-8028-0662-B73C85AC2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1D62A437-954F-66EA-7307-3C2ADD22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6A13-A345-CD2C-ADF9-EC5EB5A0A137}"/>
              </a:ext>
            </a:extLst>
          </p:cNvPr>
          <p:cNvSpPr txBox="1"/>
          <p:nvPr/>
        </p:nvSpPr>
        <p:spPr>
          <a:xfrm>
            <a:off x="860777" y="1316925"/>
            <a:ext cx="6747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✅ </a:t>
            </a:r>
            <a:r>
              <a:rPr lang="en-IN" sz="2400" b="1" dirty="0"/>
              <a:t>Normalization</a:t>
            </a:r>
            <a:r>
              <a:rPr lang="en-IN" sz="2400" dirty="0"/>
              <a:t> – Scales data to a uniform range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Handling Missing Data</a:t>
            </a:r>
            <a:r>
              <a:rPr lang="en-IN" sz="2400" dirty="0"/>
              <a:t> – Uses imputation or prompts user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Feature Selection</a:t>
            </a:r>
            <a:r>
              <a:rPr lang="en-IN" sz="2400" dirty="0"/>
              <a:t> – Uses only relevant medical parameters</a:t>
            </a:r>
          </a:p>
        </p:txBody>
      </p:sp>
    </p:spTree>
    <p:extLst>
      <p:ext uri="{BB962C8B-B14F-4D97-AF65-F5344CB8AC3E}">
        <p14:creationId xmlns:p14="http://schemas.microsoft.com/office/powerpoint/2010/main" val="314976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75"/>
    </mc:Choice>
    <mc:Fallback>
      <p:transition spd="slow" advTm="801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DA72-5B49-9AF0-5C1A-BDE9CDD3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AC60F59F-30DF-C85C-F139-5C0F5D79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C519D6-452F-1B7C-5074-E97C56ECF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82343"/>
              </p:ext>
            </p:extLst>
          </p:nvPr>
        </p:nvGraphicFramePr>
        <p:xfrm>
          <a:off x="1396273" y="1657488"/>
          <a:ext cx="5470921" cy="2325510"/>
        </p:xfrm>
        <a:graphic>
          <a:graphicData uri="http://schemas.openxmlformats.org/drawingml/2006/table">
            <a:tbl>
              <a:tblPr/>
              <a:tblGrid>
                <a:gridCol w="1405255">
                  <a:extLst>
                    <a:ext uri="{9D8B030D-6E8A-4147-A177-3AD203B41FA5}">
                      <a16:colId xmlns:a16="http://schemas.microsoft.com/office/drawing/2014/main" val="2122615213"/>
                    </a:ext>
                  </a:extLst>
                </a:gridCol>
                <a:gridCol w="4065666">
                  <a:extLst>
                    <a:ext uri="{9D8B030D-6E8A-4147-A177-3AD203B41FA5}">
                      <a16:colId xmlns:a16="http://schemas.microsoft.com/office/drawing/2014/main" val="1001975571"/>
                    </a:ext>
                  </a:extLst>
                </a:gridCol>
              </a:tblGrid>
              <a:tr h="465102">
                <a:tc>
                  <a:txBody>
                    <a:bodyPr/>
                    <a:lstStyle/>
                    <a:p>
                      <a:r>
                        <a:rPr lang="en-IN" dirty="0"/>
                        <a:t>Disease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41159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r>
                        <a:rPr lang="en-IN" b="1" dirty="0"/>
                        <a:t>Diabetes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42498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r>
                        <a:rPr lang="en-IN" b="1" dirty="0"/>
                        <a:t>Heart Disease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 (Support Vector Machine)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034128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r>
                        <a:rPr lang="en-IN" b="1" dirty="0"/>
                        <a:t>Parkinson’s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6037"/>
                  </a:ext>
                </a:extLst>
              </a:tr>
              <a:tr h="465102">
                <a:tc>
                  <a:txBody>
                    <a:bodyPr/>
                    <a:lstStyle/>
                    <a:p>
                      <a:r>
                        <a:rPr lang="en-IN" b="1" dirty="0"/>
                        <a:t>Lung Cancer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0015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903534EC-EA2D-B980-DF25-FFC3997B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270611"/>
            <a:ext cx="9427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chosen based on accuracy and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8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75"/>
    </mc:Choice>
    <mc:Fallback>
      <p:transition spd="slow" advTm="801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3797B-FFA4-C460-3653-949EDC3F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7A13BBB8-3CB6-6189-AD9F-CA2CB987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Application(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B0EED-569F-9DC7-209D-E4B52E617CBB}"/>
              </a:ext>
            </a:extLst>
          </p:cNvPr>
          <p:cNvSpPr txBox="1"/>
          <p:nvPr/>
        </p:nvSpPr>
        <p:spPr>
          <a:xfrm>
            <a:off x="311150" y="1045992"/>
            <a:ext cx="52690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/>
              <a:t>🔹 </a:t>
            </a:r>
            <a:r>
              <a:rPr lang="en-IN" sz="2000" b="1" dirty="0"/>
              <a:t>User-friendly interface</a:t>
            </a:r>
            <a:r>
              <a:rPr lang="en-IN" sz="2000" dirty="0"/>
              <a:t> for inputting data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Real-time predictions</a:t>
            </a:r>
            <a:r>
              <a:rPr lang="en-IN" sz="2000" dirty="0"/>
              <a:t> displayed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Lightweight and fast processing</a:t>
            </a:r>
            <a:endParaRPr lang="en-IN"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FC3FFD-3502-D83E-048D-71299177A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7455" y="2201482"/>
            <a:ext cx="5269090" cy="22157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588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175"/>
    </mc:Choice>
    <mc:Fallback>
      <p:transition spd="slow" advTm="801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8B8E5-B1C9-CC49-1C3D-79A0D7CB8BEA}"/>
              </a:ext>
            </a:extLst>
          </p:cNvPr>
          <p:cNvSpPr txBox="1"/>
          <p:nvPr/>
        </p:nvSpPr>
        <p:spPr>
          <a:xfrm>
            <a:off x="1289755" y="1187580"/>
            <a:ext cx="63189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 </a:t>
            </a:r>
            <a:r>
              <a:rPr lang="en-US" sz="2400" b="1" dirty="0"/>
              <a:t>AI-powered health assistant provides quick and accurate predictions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Machine learning improves early disease detection</a:t>
            </a:r>
            <a:br>
              <a:rPr lang="en-US" sz="2400" dirty="0"/>
            </a:br>
            <a:r>
              <a:rPr lang="en-US" sz="2400" dirty="0"/>
              <a:t>✔ </a:t>
            </a:r>
            <a:r>
              <a:rPr lang="en-US" sz="2400" b="1" dirty="0"/>
              <a:t>User-friendly web interface for easy accessibility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"/>
    </mc:Choice>
    <mc:Fallback xmlns="">
      <p:transition spd="slow" advTm="32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F5043-49A7-2140-1E23-864F2FA41FB7}"/>
              </a:ext>
            </a:extLst>
          </p:cNvPr>
          <p:cNvSpPr txBox="1"/>
          <p:nvPr/>
        </p:nvSpPr>
        <p:spPr>
          <a:xfrm>
            <a:off x="575733" y="1309511"/>
            <a:ext cx="75409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🚀 </a:t>
            </a:r>
            <a:r>
              <a:rPr lang="en-US" sz="2000" b="1" dirty="0"/>
              <a:t>Enhancing Model Accuracy</a:t>
            </a:r>
            <a:r>
              <a:rPr lang="en-US" sz="2000" dirty="0"/>
              <a:t> – Using deep learning for better predictions</a:t>
            </a:r>
            <a:br>
              <a:rPr lang="en-US" sz="2000" dirty="0"/>
            </a:br>
            <a:r>
              <a:rPr lang="en-US" sz="2000" dirty="0"/>
              <a:t>📡 </a:t>
            </a:r>
            <a:r>
              <a:rPr lang="en-US" sz="2000" b="1" dirty="0"/>
              <a:t>Integration with Wearable Devices</a:t>
            </a:r>
            <a:r>
              <a:rPr lang="en-US" sz="2000" dirty="0"/>
              <a:t> – Real-time health monitoring</a:t>
            </a:r>
            <a:br>
              <a:rPr lang="en-US" sz="2000" dirty="0"/>
            </a:br>
            <a:r>
              <a:rPr lang="en-US" sz="2000" dirty="0"/>
              <a:t>🌎 </a:t>
            </a:r>
            <a:r>
              <a:rPr lang="en-US" sz="2000" b="1" dirty="0"/>
              <a:t>Multi-Language Support</a:t>
            </a:r>
            <a:r>
              <a:rPr lang="en-US" sz="2000" dirty="0"/>
              <a:t> – Making the tool globally accessible</a:t>
            </a:r>
            <a:br>
              <a:rPr lang="en-US" sz="2000" dirty="0"/>
            </a:br>
            <a:r>
              <a:rPr lang="en-US" sz="2000" dirty="0"/>
              <a:t>📊 </a:t>
            </a:r>
            <a:r>
              <a:rPr lang="en-US" sz="2000" b="1" dirty="0"/>
              <a:t>Expanding Disease Coverage</a:t>
            </a:r>
            <a:r>
              <a:rPr lang="en-US" sz="2000" dirty="0"/>
              <a:t> – Adding more diseases for prediction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7"/>
    </mc:Choice>
    <mc:Fallback xmlns="">
      <p:transition spd="slow" advTm="17827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295</Words>
  <Application>Microsoft Office PowerPoint</Application>
  <PresentationFormat>On-screen Show (16:9)</PresentationFormat>
  <Paragraphs>45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Simple Light</vt:lpstr>
      <vt:lpstr>PowerPoint Presentation</vt:lpstr>
      <vt:lpstr>Introduction</vt:lpstr>
      <vt:lpstr>System Architecture</vt:lpstr>
      <vt:lpstr>Live Demo of Project</vt:lpstr>
      <vt:lpstr>Data Preprocessing</vt:lpstr>
      <vt:lpstr>Machine Learning Models</vt:lpstr>
      <vt:lpstr>Web Application(Streamlit)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ASHRAF EQBAL</cp:lastModifiedBy>
  <cp:revision>11</cp:revision>
  <dcterms:modified xsi:type="dcterms:W3CDTF">2025-03-14T10:27:41Z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