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9" r:id="rId1"/>
  </p:sldMasterIdLst>
  <p:sldIdLst>
    <p:sldId id="29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91" r:id="rId30"/>
    <p:sldId id="294" r:id="rId31"/>
    <p:sldId id="295" r:id="rId32"/>
    <p:sldId id="292" r:id="rId33"/>
    <p:sldId id="293" r:id="rId34"/>
    <p:sldId id="285" r:id="rId35"/>
    <p:sldId id="286" r:id="rId36"/>
    <p:sldId id="287" r:id="rId37"/>
    <p:sldId id="288" r:id="rId38"/>
    <p:sldId id="289" r:id="rId39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25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24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848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D8BD707-D9CF-40AE-B4C6-C98DA3205C09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996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D8BD707-D9CF-40AE-B4C6-C98DA3205C09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508769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D8BD707-D9CF-40AE-B4C6-C98DA3205C09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09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9695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2326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3842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D8BD707-D9CF-40AE-B4C6-C98DA3205C09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29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831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D8BD707-D9CF-40AE-B4C6-C98DA3205C09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475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611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59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800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293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905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686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272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  <p:sldLayoutId id="2147483714" r:id="rId15"/>
    <p:sldLayoutId id="2147483715" r:id="rId16"/>
    <p:sldLayoutId id="2147483716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uru99.com/defect-management-process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nunit.org/" TargetMode="External"/><Relationship Id="rId2" Type="http://schemas.openxmlformats.org/officeDocument/2006/relationships/hyperlink" Target="https://www.guru99.com/junit-tutorial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hpunit.de/" TargetMode="External"/><Relationship Id="rId5" Type="http://schemas.openxmlformats.org/officeDocument/2006/relationships/hyperlink" Target="http://emma.sourceforge.net/" TargetMode="External"/><Relationship Id="rId4" Type="http://schemas.openxmlformats.org/officeDocument/2006/relationships/hyperlink" Target="http://jmockit.github.io/index.html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jasmine.github.io/" TargetMode="External"/><Relationship Id="rId7" Type="http://schemas.openxmlformats.org/officeDocument/2006/relationships/hyperlink" Target="https://github.com/avajs/ava" TargetMode="External"/><Relationship Id="rId2" Type="http://schemas.openxmlformats.org/officeDocument/2006/relationships/hyperlink" Target="https://mochajs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substack/tape" TargetMode="External"/><Relationship Id="rId5" Type="http://schemas.openxmlformats.org/officeDocument/2006/relationships/hyperlink" Target="https://jestjs.io/" TargetMode="External"/><Relationship Id="rId4" Type="http://schemas.openxmlformats.org/officeDocument/2006/relationships/hyperlink" Target="https://karma-runner.github.io/3.0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mochajs.org/" TargetMode="External"/><Relationship Id="rId2" Type="http://schemas.openxmlformats.org/officeDocument/2006/relationships/hyperlink" Target="https://nodejs.org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chaijs.com/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uru99.com/traceability-matrix.html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378FF-6EA4-60F9-6FC9-AA4CFEEE0E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0600" y="2209800"/>
            <a:ext cx="10397412" cy="1378339"/>
          </a:xfrm>
        </p:spPr>
        <p:txBody>
          <a:bodyPr>
            <a:noAutofit/>
          </a:bodyPr>
          <a:lstStyle/>
          <a:p>
            <a:r>
              <a:rPr lang="en-US" sz="8000" b="1" dirty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Unit testing in </a:t>
            </a:r>
            <a:r>
              <a:rPr lang="en-US" sz="8000" b="1" dirty="0" err="1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js</a:t>
            </a:r>
            <a:endParaRPr lang="en-US" sz="8000" b="1" dirty="0">
              <a:solidFill>
                <a:srgbClr val="CC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445B7D-E78E-BFAB-2ED0-DCBFD8A417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86800" y="3588139"/>
            <a:ext cx="2514600" cy="406399"/>
          </a:xfrm>
        </p:spPr>
        <p:txBody>
          <a:bodyPr/>
          <a:lstStyle/>
          <a:p>
            <a:r>
              <a:rPr lang="en-US" dirty="0" err="1">
                <a:solidFill>
                  <a:srgbClr val="0099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Eng</a:t>
            </a:r>
            <a:r>
              <a:rPr lang="en-US" dirty="0">
                <a:solidFill>
                  <a:srgbClr val="0099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/ Ryhab Farouq </a:t>
            </a:r>
          </a:p>
        </p:txBody>
      </p:sp>
    </p:spTree>
    <p:extLst>
      <p:ext uri="{BB962C8B-B14F-4D97-AF65-F5344CB8AC3E}">
        <p14:creationId xmlns:p14="http://schemas.microsoft.com/office/powerpoint/2010/main" val="24829937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67200" y="594955"/>
            <a:ext cx="3892422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70" dirty="0">
                <a:latin typeface="+mn-lt"/>
              </a:rPr>
              <a:t>Test </a:t>
            </a:r>
            <a:r>
              <a:rPr sz="3200" spc="-5" dirty="0">
                <a:latin typeface="+mn-lt"/>
              </a:rPr>
              <a:t>Planning</a:t>
            </a:r>
            <a:endParaRPr sz="3200" dirty="0">
              <a:latin typeface="+mn-l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67663" y="1492250"/>
            <a:ext cx="10691495" cy="4832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Clr>
                <a:srgbClr val="1286C3"/>
              </a:buClr>
              <a:buSzPct val="143750"/>
              <a:buFont typeface="Arial MT"/>
              <a:buChar char="•"/>
              <a:tabLst>
                <a:tab pos="299720" algn="l"/>
              </a:tabLst>
            </a:pPr>
            <a:r>
              <a:rPr sz="2400" spc="-30" dirty="0">
                <a:latin typeface="Corbel"/>
                <a:cs typeface="Corbel"/>
              </a:rPr>
              <a:t>Typically, </a:t>
            </a:r>
            <a:r>
              <a:rPr sz="2400" dirty="0">
                <a:latin typeface="Corbel"/>
                <a:cs typeface="Corbel"/>
              </a:rPr>
              <a:t>in </a:t>
            </a:r>
            <a:r>
              <a:rPr sz="2400" spc="-5" dirty="0">
                <a:latin typeface="Corbel"/>
                <a:cs typeface="Corbel"/>
              </a:rPr>
              <a:t>this stage, </a:t>
            </a:r>
            <a:r>
              <a:rPr sz="2400" dirty="0">
                <a:latin typeface="Corbel"/>
                <a:cs typeface="Corbel"/>
              </a:rPr>
              <a:t>a </a:t>
            </a:r>
            <a:r>
              <a:rPr sz="2400" spc="-5" dirty="0">
                <a:latin typeface="Corbel"/>
                <a:cs typeface="Corbel"/>
              </a:rPr>
              <a:t>Senior QA </a:t>
            </a:r>
            <a:r>
              <a:rPr sz="2400" dirty="0">
                <a:latin typeface="Corbel"/>
                <a:cs typeface="Corbel"/>
              </a:rPr>
              <a:t>manager </a:t>
            </a:r>
            <a:r>
              <a:rPr sz="2400" spc="-5" dirty="0">
                <a:latin typeface="Corbel"/>
                <a:cs typeface="Corbel"/>
              </a:rPr>
              <a:t>will </a:t>
            </a:r>
            <a:r>
              <a:rPr sz="2400" dirty="0">
                <a:latin typeface="Corbel"/>
                <a:cs typeface="Corbel"/>
              </a:rPr>
              <a:t>determine </a:t>
            </a:r>
            <a:r>
              <a:rPr sz="2400" dirty="0">
                <a:solidFill>
                  <a:srgbClr val="0C5A82"/>
                </a:solidFill>
                <a:latin typeface="Corbel"/>
                <a:cs typeface="Corbel"/>
              </a:rPr>
              <a:t>effort </a:t>
            </a:r>
            <a:r>
              <a:rPr sz="2400" dirty="0">
                <a:latin typeface="Corbel"/>
                <a:cs typeface="Corbel"/>
              </a:rPr>
              <a:t>and </a:t>
            </a:r>
            <a:r>
              <a:rPr sz="2400" spc="-5" dirty="0">
                <a:solidFill>
                  <a:srgbClr val="0C5A82"/>
                </a:solidFill>
                <a:latin typeface="Corbel"/>
                <a:cs typeface="Corbel"/>
              </a:rPr>
              <a:t>cost </a:t>
            </a:r>
            <a:r>
              <a:rPr sz="2400" dirty="0">
                <a:solidFill>
                  <a:srgbClr val="0C5A82"/>
                </a:solidFill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estimates</a:t>
            </a:r>
            <a:r>
              <a:rPr sz="2400" spc="2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f</a:t>
            </a:r>
            <a:r>
              <a:rPr sz="2400" spc="5" dirty="0">
                <a:latin typeface="Corbel"/>
                <a:cs typeface="Corbel"/>
              </a:rPr>
              <a:t>o</a:t>
            </a:r>
            <a:r>
              <a:rPr sz="2400" dirty="0">
                <a:latin typeface="Corbel"/>
                <a:cs typeface="Corbel"/>
              </a:rPr>
              <a:t>r</a:t>
            </a:r>
            <a:r>
              <a:rPr sz="2400" spc="-2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</a:t>
            </a:r>
            <a:r>
              <a:rPr sz="2400" spc="-10" dirty="0">
                <a:latin typeface="Corbel"/>
                <a:cs typeface="Corbel"/>
              </a:rPr>
              <a:t>h</a:t>
            </a:r>
            <a:r>
              <a:rPr sz="2400" dirty="0">
                <a:latin typeface="Corbel"/>
                <a:cs typeface="Corbel"/>
              </a:rPr>
              <a:t>e</a:t>
            </a:r>
            <a:r>
              <a:rPr sz="2400" spc="1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proje</a:t>
            </a:r>
            <a:r>
              <a:rPr sz="2400" spc="5" dirty="0">
                <a:latin typeface="Corbel"/>
                <a:cs typeface="Corbel"/>
              </a:rPr>
              <a:t>c</a:t>
            </a:r>
            <a:r>
              <a:rPr sz="2400" dirty="0">
                <a:latin typeface="Corbel"/>
                <a:cs typeface="Corbel"/>
              </a:rPr>
              <a:t>t</a:t>
            </a:r>
            <a:r>
              <a:rPr sz="2400" spc="-2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and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would</a:t>
            </a:r>
            <a:r>
              <a:rPr sz="2400" spc="-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prepare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and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fina</a:t>
            </a:r>
            <a:r>
              <a:rPr sz="2400" spc="-10" dirty="0">
                <a:latin typeface="Corbel"/>
                <a:cs typeface="Corbel"/>
              </a:rPr>
              <a:t>l</a:t>
            </a:r>
            <a:r>
              <a:rPr sz="2400" dirty="0">
                <a:latin typeface="Corbel"/>
                <a:cs typeface="Corbel"/>
              </a:rPr>
              <a:t>ize</a:t>
            </a:r>
            <a:r>
              <a:rPr sz="2400" spc="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</a:t>
            </a:r>
            <a:r>
              <a:rPr sz="2400" spc="-10" dirty="0">
                <a:latin typeface="Corbel"/>
                <a:cs typeface="Corbel"/>
              </a:rPr>
              <a:t>h</a:t>
            </a:r>
            <a:r>
              <a:rPr sz="2400" dirty="0">
                <a:latin typeface="Corbel"/>
                <a:cs typeface="Corbel"/>
              </a:rPr>
              <a:t>e</a:t>
            </a:r>
            <a:r>
              <a:rPr sz="2400" spc="-150" dirty="0">
                <a:latin typeface="Corbel"/>
                <a:cs typeface="Corbel"/>
              </a:rPr>
              <a:t> </a:t>
            </a:r>
            <a:r>
              <a:rPr sz="2400" spc="-160" dirty="0">
                <a:latin typeface="Corbel"/>
                <a:cs typeface="Corbel"/>
              </a:rPr>
              <a:t>T</a:t>
            </a:r>
            <a:r>
              <a:rPr sz="2400" dirty="0">
                <a:latin typeface="Corbel"/>
                <a:cs typeface="Corbel"/>
              </a:rPr>
              <a:t>est</a:t>
            </a:r>
            <a:r>
              <a:rPr sz="2400" spc="2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Pla</a:t>
            </a:r>
            <a:r>
              <a:rPr sz="2400" spc="-15" dirty="0">
                <a:latin typeface="Corbel"/>
                <a:cs typeface="Corbel"/>
              </a:rPr>
              <a:t>n</a:t>
            </a:r>
            <a:r>
              <a:rPr sz="2400" dirty="0">
                <a:latin typeface="Corbel"/>
                <a:cs typeface="Corbel"/>
              </a:rPr>
              <a:t>.</a:t>
            </a:r>
            <a:r>
              <a:rPr sz="2400" spc="1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In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</a:t>
            </a:r>
            <a:r>
              <a:rPr sz="2400" spc="-10" dirty="0">
                <a:latin typeface="Corbel"/>
                <a:cs typeface="Corbel"/>
              </a:rPr>
              <a:t>h</a:t>
            </a:r>
            <a:r>
              <a:rPr sz="2400" dirty="0">
                <a:latin typeface="Corbel"/>
                <a:cs typeface="Corbel"/>
              </a:rPr>
              <a:t>is</a:t>
            </a:r>
            <a:r>
              <a:rPr sz="2400" spc="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p</a:t>
            </a:r>
            <a:r>
              <a:rPr sz="2400" spc="-10" dirty="0">
                <a:latin typeface="Corbel"/>
                <a:cs typeface="Corbel"/>
              </a:rPr>
              <a:t>h</a:t>
            </a:r>
            <a:r>
              <a:rPr sz="2400" dirty="0">
                <a:latin typeface="Corbel"/>
                <a:cs typeface="Corbel"/>
              </a:rPr>
              <a:t>ase  </a:t>
            </a:r>
            <a:r>
              <a:rPr sz="2400" spc="-40" dirty="0">
                <a:latin typeface="Corbel"/>
                <a:cs typeface="Corbel"/>
              </a:rPr>
              <a:t>Test</a:t>
            </a:r>
            <a:r>
              <a:rPr sz="2400" spc="-5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Strategy</a:t>
            </a:r>
            <a:r>
              <a:rPr sz="2400" spc="1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is</a:t>
            </a:r>
            <a:r>
              <a:rPr sz="2400" spc="-5" dirty="0">
                <a:latin typeface="Corbel"/>
                <a:cs typeface="Corbel"/>
              </a:rPr>
              <a:t> also determined.</a:t>
            </a:r>
            <a:endParaRPr sz="2400" dirty="0">
              <a:latin typeface="Corbel"/>
              <a:cs typeface="Corbel"/>
            </a:endParaRPr>
          </a:p>
          <a:p>
            <a:pPr marL="299085" indent="-287020">
              <a:lnSpc>
                <a:spcPct val="100000"/>
              </a:lnSpc>
              <a:spcBef>
                <a:spcPts val="1175"/>
              </a:spcBef>
              <a:buClr>
                <a:srgbClr val="1286C3"/>
              </a:buClr>
              <a:buSzPct val="143750"/>
              <a:buFont typeface="Arial MT"/>
              <a:buChar char="•"/>
              <a:tabLst>
                <a:tab pos="299720" algn="l"/>
              </a:tabLst>
            </a:pPr>
            <a:r>
              <a:rPr sz="2400" b="1" spc="-5" dirty="0">
                <a:latin typeface="Corbel"/>
                <a:cs typeface="Corbel"/>
              </a:rPr>
              <a:t>Activities</a:t>
            </a:r>
            <a:endParaRPr sz="2400" dirty="0">
              <a:latin typeface="Corbel"/>
              <a:cs typeface="Corbel"/>
            </a:endParaRPr>
          </a:p>
          <a:p>
            <a:pPr marL="756285" lvl="1" indent="-287020">
              <a:lnSpc>
                <a:spcPct val="100000"/>
              </a:lnSpc>
              <a:spcBef>
                <a:spcPts val="1110"/>
              </a:spcBef>
              <a:buClr>
                <a:srgbClr val="1286C3"/>
              </a:buClr>
              <a:buSzPct val="145000"/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2000" spc="-5" dirty="0">
                <a:latin typeface="Corbel"/>
                <a:cs typeface="Corbel"/>
              </a:rPr>
              <a:t>Preparation</a:t>
            </a:r>
            <a:r>
              <a:rPr sz="2000" spc="-25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of test</a:t>
            </a:r>
            <a:r>
              <a:rPr sz="2000" spc="15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plan/strategy</a:t>
            </a:r>
            <a:r>
              <a:rPr sz="2000" spc="-2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document</a:t>
            </a:r>
            <a:r>
              <a:rPr sz="2000" spc="1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for</a:t>
            </a:r>
            <a:r>
              <a:rPr sz="2000" spc="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various</a:t>
            </a:r>
            <a:r>
              <a:rPr sz="2000" spc="-5" dirty="0">
                <a:latin typeface="Corbel"/>
                <a:cs typeface="Corbel"/>
              </a:rPr>
              <a:t> types</a:t>
            </a:r>
            <a:r>
              <a:rPr sz="2000" spc="5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of</a:t>
            </a:r>
            <a:r>
              <a:rPr sz="200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testing</a:t>
            </a:r>
            <a:endParaRPr sz="2000" dirty="0">
              <a:latin typeface="Corbel"/>
              <a:cs typeface="Corbel"/>
            </a:endParaRPr>
          </a:p>
          <a:p>
            <a:pPr marL="756285" lvl="1" indent="-287020">
              <a:lnSpc>
                <a:spcPct val="100000"/>
              </a:lnSpc>
              <a:spcBef>
                <a:spcPts val="1080"/>
              </a:spcBef>
              <a:buClr>
                <a:srgbClr val="1286C3"/>
              </a:buClr>
              <a:buSzPct val="145000"/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2000" spc="-35" dirty="0">
                <a:latin typeface="Corbel"/>
                <a:cs typeface="Corbel"/>
              </a:rPr>
              <a:t>Test</a:t>
            </a:r>
            <a:r>
              <a:rPr sz="2000" spc="-15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tool</a:t>
            </a:r>
            <a:r>
              <a:rPr sz="2000" spc="-30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selection</a:t>
            </a:r>
          </a:p>
          <a:p>
            <a:pPr marL="756285" lvl="1" indent="-287020">
              <a:lnSpc>
                <a:spcPct val="100000"/>
              </a:lnSpc>
              <a:spcBef>
                <a:spcPts val="1080"/>
              </a:spcBef>
              <a:buClr>
                <a:srgbClr val="1286C3"/>
              </a:buClr>
              <a:buSzPct val="145000"/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2000" spc="-35" dirty="0">
                <a:latin typeface="Corbel"/>
                <a:cs typeface="Corbel"/>
              </a:rPr>
              <a:t>Test</a:t>
            </a:r>
            <a:r>
              <a:rPr sz="2000" spc="-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effort</a:t>
            </a:r>
            <a:r>
              <a:rPr sz="2000" spc="-1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estimation</a:t>
            </a:r>
            <a:endParaRPr sz="2000" dirty="0">
              <a:latin typeface="Corbel"/>
              <a:cs typeface="Corbel"/>
            </a:endParaRPr>
          </a:p>
          <a:p>
            <a:pPr marL="756285" lvl="1" indent="-287020">
              <a:lnSpc>
                <a:spcPct val="100000"/>
              </a:lnSpc>
              <a:spcBef>
                <a:spcPts val="1080"/>
              </a:spcBef>
              <a:buClr>
                <a:srgbClr val="1286C3"/>
              </a:buClr>
              <a:buSzPct val="145000"/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2000" spc="-5" dirty="0">
                <a:latin typeface="Corbel"/>
                <a:cs typeface="Corbel"/>
              </a:rPr>
              <a:t>Resource</a:t>
            </a:r>
            <a:r>
              <a:rPr sz="2000" dirty="0">
                <a:latin typeface="Corbel"/>
                <a:cs typeface="Corbel"/>
              </a:rPr>
              <a:t> planning</a:t>
            </a:r>
            <a:r>
              <a:rPr sz="2000" spc="-40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and</a:t>
            </a:r>
            <a:r>
              <a:rPr sz="2000" spc="-5" dirty="0">
                <a:latin typeface="Corbel"/>
                <a:cs typeface="Corbel"/>
              </a:rPr>
              <a:t> determining </a:t>
            </a:r>
            <a:r>
              <a:rPr sz="2000" dirty="0">
                <a:latin typeface="Corbel"/>
                <a:cs typeface="Corbel"/>
              </a:rPr>
              <a:t>roles</a:t>
            </a:r>
            <a:r>
              <a:rPr sz="2000" spc="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and</a:t>
            </a:r>
            <a:r>
              <a:rPr sz="2000" spc="-2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responsibilities.</a:t>
            </a:r>
          </a:p>
          <a:p>
            <a:pPr marL="299085" indent="-287020">
              <a:lnSpc>
                <a:spcPct val="100000"/>
              </a:lnSpc>
              <a:spcBef>
                <a:spcPts val="1150"/>
              </a:spcBef>
              <a:buClr>
                <a:srgbClr val="1286C3"/>
              </a:buClr>
              <a:buSzPct val="143750"/>
              <a:buFont typeface="Arial MT"/>
              <a:buChar char="•"/>
              <a:tabLst>
                <a:tab pos="299720" algn="l"/>
              </a:tabLst>
            </a:pPr>
            <a:r>
              <a:rPr sz="2400" spc="-5" dirty="0">
                <a:latin typeface="Corbel"/>
                <a:cs typeface="Corbel"/>
              </a:rPr>
              <a:t>Deliverables</a:t>
            </a:r>
            <a:endParaRPr sz="2400" dirty="0">
              <a:latin typeface="Corbel"/>
              <a:cs typeface="Corbel"/>
            </a:endParaRPr>
          </a:p>
          <a:p>
            <a:pPr marL="756285" lvl="1" indent="-287020">
              <a:lnSpc>
                <a:spcPct val="100000"/>
              </a:lnSpc>
              <a:spcBef>
                <a:spcPts val="1110"/>
              </a:spcBef>
              <a:buClr>
                <a:srgbClr val="1286C3"/>
              </a:buClr>
              <a:buSzPct val="145000"/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2000" spc="-35" dirty="0">
                <a:latin typeface="Corbel"/>
                <a:cs typeface="Corbel"/>
              </a:rPr>
              <a:t>Test</a:t>
            </a:r>
            <a:r>
              <a:rPr sz="2000" dirty="0">
                <a:latin typeface="Corbel"/>
                <a:cs typeface="Corbel"/>
              </a:rPr>
              <a:t> plan</a:t>
            </a:r>
            <a:r>
              <a:rPr sz="2000" spc="-35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/strategy</a:t>
            </a:r>
            <a:r>
              <a:rPr sz="2000" spc="-15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document.</a:t>
            </a:r>
            <a:endParaRPr sz="2000" dirty="0">
              <a:latin typeface="Corbel"/>
              <a:cs typeface="Corbel"/>
            </a:endParaRPr>
          </a:p>
          <a:p>
            <a:pPr marL="756285" lvl="1" indent="-287020">
              <a:lnSpc>
                <a:spcPct val="100000"/>
              </a:lnSpc>
              <a:spcBef>
                <a:spcPts val="1080"/>
              </a:spcBef>
              <a:buClr>
                <a:srgbClr val="1286C3"/>
              </a:buClr>
              <a:buSzPct val="145000"/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2000" spc="-5" dirty="0">
                <a:latin typeface="Corbel"/>
                <a:cs typeface="Corbel"/>
              </a:rPr>
              <a:t>Effort</a:t>
            </a:r>
            <a:r>
              <a:rPr sz="2000" spc="-2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estimation</a:t>
            </a:r>
            <a:r>
              <a:rPr sz="2000" spc="-3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document.</a:t>
            </a:r>
            <a:endParaRPr sz="2000" dirty="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5200" y="838200"/>
            <a:ext cx="5410200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260" dirty="0">
                <a:latin typeface="+mn-lt"/>
              </a:rPr>
              <a:t>T</a:t>
            </a:r>
            <a:r>
              <a:rPr sz="3200" spc="-5" dirty="0">
                <a:latin typeface="+mn-lt"/>
              </a:rPr>
              <a:t>est</a:t>
            </a:r>
            <a:r>
              <a:rPr sz="3200" spc="-170" dirty="0">
                <a:latin typeface="+mn-lt"/>
              </a:rPr>
              <a:t> </a:t>
            </a:r>
            <a:r>
              <a:rPr sz="3200" spc="-10" dirty="0">
                <a:latin typeface="+mn-lt"/>
              </a:rPr>
              <a:t>Cas</a:t>
            </a:r>
            <a:r>
              <a:rPr sz="3200" spc="-5" dirty="0">
                <a:latin typeface="+mn-lt"/>
              </a:rPr>
              <a:t>e</a:t>
            </a:r>
            <a:r>
              <a:rPr sz="3200" spc="30" dirty="0">
                <a:latin typeface="+mn-lt"/>
              </a:rPr>
              <a:t> </a:t>
            </a:r>
            <a:r>
              <a:rPr sz="3200" spc="-5" dirty="0">
                <a:latin typeface="+mn-lt"/>
              </a:rPr>
              <a:t>D</a:t>
            </a:r>
            <a:r>
              <a:rPr sz="3200" spc="-35" dirty="0">
                <a:latin typeface="+mn-lt"/>
              </a:rPr>
              <a:t>e</a:t>
            </a:r>
            <a:r>
              <a:rPr sz="3200" spc="-5" dirty="0">
                <a:latin typeface="+mn-lt"/>
              </a:rPr>
              <a:t>velopme</a:t>
            </a:r>
            <a:r>
              <a:rPr sz="3200" spc="5" dirty="0">
                <a:latin typeface="+mn-lt"/>
              </a:rPr>
              <a:t>n</a:t>
            </a:r>
            <a:r>
              <a:rPr sz="3200" spc="-5" dirty="0">
                <a:latin typeface="+mn-lt"/>
              </a:rPr>
              <a:t>t</a:t>
            </a:r>
            <a:endParaRPr sz="3200" dirty="0">
              <a:latin typeface="+mn-l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82687" y="1524000"/>
            <a:ext cx="9826625" cy="409194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299085" marR="5080" indent="-287020" algn="just">
              <a:lnSpc>
                <a:spcPct val="90000"/>
              </a:lnSpc>
              <a:spcBef>
                <a:spcPts val="385"/>
              </a:spcBef>
              <a:buClr>
                <a:srgbClr val="1286C3"/>
              </a:buClr>
              <a:buSzPct val="143750"/>
              <a:buFont typeface="Arial MT"/>
              <a:buChar char="•"/>
              <a:tabLst>
                <a:tab pos="299720" algn="l"/>
              </a:tabLst>
            </a:pPr>
            <a:r>
              <a:rPr sz="2400" spc="-5" dirty="0">
                <a:latin typeface="Corbel"/>
                <a:cs typeface="Corbel"/>
              </a:rPr>
              <a:t>This phase involves the creation, verification </a:t>
            </a:r>
            <a:r>
              <a:rPr sz="2400" dirty="0">
                <a:latin typeface="Corbel"/>
                <a:cs typeface="Corbel"/>
              </a:rPr>
              <a:t>and rework </a:t>
            </a:r>
            <a:r>
              <a:rPr sz="2400" spc="-5" dirty="0">
                <a:latin typeface="Corbel"/>
                <a:cs typeface="Corbel"/>
              </a:rPr>
              <a:t>of test cases </a:t>
            </a:r>
            <a:r>
              <a:rPr sz="2400" dirty="0">
                <a:latin typeface="Corbel"/>
                <a:cs typeface="Corbel"/>
              </a:rPr>
              <a:t>&amp; </a:t>
            </a:r>
            <a:r>
              <a:rPr sz="2400" spc="-5" dirty="0">
                <a:latin typeface="Corbel"/>
                <a:cs typeface="Corbel"/>
              </a:rPr>
              <a:t>test </a:t>
            </a:r>
            <a:r>
              <a:rPr sz="240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scripts. </a:t>
            </a:r>
            <a:r>
              <a:rPr sz="2400" spc="-40" dirty="0">
                <a:latin typeface="Corbel"/>
                <a:cs typeface="Corbel"/>
              </a:rPr>
              <a:t>Test </a:t>
            </a:r>
            <a:r>
              <a:rPr sz="2400" spc="-5" dirty="0">
                <a:latin typeface="Corbel"/>
                <a:cs typeface="Corbel"/>
              </a:rPr>
              <a:t>data, </a:t>
            </a:r>
            <a:r>
              <a:rPr sz="2400" dirty="0">
                <a:latin typeface="Corbel"/>
                <a:cs typeface="Corbel"/>
              </a:rPr>
              <a:t>is </a:t>
            </a:r>
            <a:r>
              <a:rPr sz="2400" spc="-5" dirty="0">
                <a:latin typeface="Corbel"/>
                <a:cs typeface="Corbel"/>
              </a:rPr>
              <a:t>identified/created and is reviewed and then </a:t>
            </a:r>
            <a:r>
              <a:rPr sz="2400" spc="-10" dirty="0">
                <a:latin typeface="Corbel"/>
                <a:cs typeface="Corbel"/>
              </a:rPr>
              <a:t>reworked </a:t>
            </a:r>
            <a:r>
              <a:rPr sz="2400" dirty="0">
                <a:latin typeface="Corbel"/>
                <a:cs typeface="Corbel"/>
              </a:rPr>
              <a:t>as </a:t>
            </a:r>
            <a:r>
              <a:rPr sz="2400" spc="-47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well.</a:t>
            </a:r>
            <a:endParaRPr sz="2400" dirty="0">
              <a:latin typeface="Corbel"/>
              <a:cs typeface="Corbel"/>
            </a:endParaRPr>
          </a:p>
          <a:p>
            <a:pPr marL="299085" indent="-287020">
              <a:lnSpc>
                <a:spcPct val="100000"/>
              </a:lnSpc>
              <a:spcBef>
                <a:spcPts val="890"/>
              </a:spcBef>
              <a:buClr>
                <a:srgbClr val="1286C3"/>
              </a:buClr>
              <a:buSzPct val="143750"/>
              <a:buFont typeface="Arial MT"/>
              <a:buChar char="•"/>
              <a:tabLst>
                <a:tab pos="299720" algn="l"/>
              </a:tabLst>
            </a:pPr>
            <a:r>
              <a:rPr sz="2400" spc="-5" dirty="0">
                <a:latin typeface="Corbel"/>
                <a:cs typeface="Corbel"/>
              </a:rPr>
              <a:t>Activities</a:t>
            </a:r>
            <a:endParaRPr sz="2400" dirty="0">
              <a:latin typeface="Corbel"/>
              <a:cs typeface="Corbel"/>
            </a:endParaRPr>
          </a:p>
          <a:p>
            <a:pPr marL="756285" lvl="1" indent="-287020">
              <a:lnSpc>
                <a:spcPct val="100000"/>
              </a:lnSpc>
              <a:spcBef>
                <a:spcPts val="870"/>
              </a:spcBef>
              <a:buClr>
                <a:srgbClr val="1286C3"/>
              </a:buClr>
              <a:buSzPct val="145000"/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2000" spc="-5" dirty="0">
                <a:latin typeface="Corbel"/>
                <a:cs typeface="Corbel"/>
              </a:rPr>
              <a:t>Create</a:t>
            </a:r>
            <a:r>
              <a:rPr sz="2000" spc="-10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test cases,</a:t>
            </a:r>
            <a:r>
              <a:rPr sz="2000" spc="-20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automation</a:t>
            </a:r>
            <a:r>
              <a:rPr sz="2000" spc="-3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scripts </a:t>
            </a:r>
            <a:r>
              <a:rPr sz="2000" dirty="0">
                <a:latin typeface="Corbel"/>
                <a:cs typeface="Corbel"/>
              </a:rPr>
              <a:t>(if</a:t>
            </a:r>
            <a:r>
              <a:rPr sz="2000" spc="-1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applicable)</a:t>
            </a:r>
            <a:endParaRPr sz="2000" dirty="0">
              <a:latin typeface="Corbel"/>
              <a:cs typeface="Corbel"/>
            </a:endParaRPr>
          </a:p>
          <a:p>
            <a:pPr marL="756285" lvl="1" indent="-287020">
              <a:lnSpc>
                <a:spcPct val="100000"/>
              </a:lnSpc>
              <a:spcBef>
                <a:spcPts val="835"/>
              </a:spcBef>
              <a:buClr>
                <a:srgbClr val="1286C3"/>
              </a:buClr>
              <a:buSzPct val="145000"/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2000" spc="-10" dirty="0">
                <a:latin typeface="Corbel"/>
                <a:cs typeface="Corbel"/>
              </a:rPr>
              <a:t>Review</a:t>
            </a:r>
            <a:r>
              <a:rPr sz="2000" spc="-1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and</a:t>
            </a:r>
            <a:r>
              <a:rPr sz="2000" spc="-10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baseline</a:t>
            </a:r>
            <a:r>
              <a:rPr sz="2000" spc="-2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test</a:t>
            </a:r>
            <a:r>
              <a:rPr sz="2000" spc="5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cases</a:t>
            </a:r>
            <a:r>
              <a:rPr sz="2000" spc="-1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and</a:t>
            </a:r>
            <a:r>
              <a:rPr sz="2000" spc="-1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scripts</a:t>
            </a:r>
            <a:endParaRPr sz="2000" dirty="0">
              <a:latin typeface="Corbel"/>
              <a:cs typeface="Corbel"/>
            </a:endParaRPr>
          </a:p>
          <a:p>
            <a:pPr marL="756285" lvl="1" indent="-287020">
              <a:lnSpc>
                <a:spcPct val="100000"/>
              </a:lnSpc>
              <a:spcBef>
                <a:spcPts val="844"/>
              </a:spcBef>
              <a:buClr>
                <a:srgbClr val="1286C3"/>
              </a:buClr>
              <a:buSzPct val="145000"/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2000" spc="-5" dirty="0">
                <a:latin typeface="Corbel"/>
                <a:cs typeface="Corbel"/>
              </a:rPr>
              <a:t>Create </a:t>
            </a:r>
            <a:r>
              <a:rPr sz="2000" dirty="0">
                <a:latin typeface="Corbel"/>
                <a:cs typeface="Corbel"/>
              </a:rPr>
              <a:t>test</a:t>
            </a:r>
            <a:r>
              <a:rPr sz="2000" spc="5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data</a:t>
            </a:r>
            <a:r>
              <a:rPr sz="2000" dirty="0">
                <a:latin typeface="Corbel"/>
                <a:cs typeface="Corbel"/>
              </a:rPr>
              <a:t> (If</a:t>
            </a:r>
            <a:r>
              <a:rPr sz="2000" spc="-155" dirty="0">
                <a:latin typeface="Corbel"/>
                <a:cs typeface="Corbel"/>
              </a:rPr>
              <a:t> </a:t>
            </a:r>
            <a:r>
              <a:rPr sz="2000" spc="-35" dirty="0">
                <a:latin typeface="Corbel"/>
                <a:cs typeface="Corbel"/>
              </a:rPr>
              <a:t>Test</a:t>
            </a:r>
            <a:r>
              <a:rPr sz="2000" spc="1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Environment</a:t>
            </a:r>
            <a:r>
              <a:rPr sz="2000" spc="-20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is</a:t>
            </a:r>
            <a:r>
              <a:rPr sz="2000" spc="5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available)</a:t>
            </a:r>
            <a:endParaRPr sz="2000" dirty="0">
              <a:latin typeface="Corbel"/>
              <a:cs typeface="Corbel"/>
            </a:endParaRPr>
          </a:p>
          <a:p>
            <a:pPr marL="299085" indent="-287020">
              <a:lnSpc>
                <a:spcPct val="100000"/>
              </a:lnSpc>
              <a:spcBef>
                <a:spcPts val="860"/>
              </a:spcBef>
              <a:buClr>
                <a:srgbClr val="1286C3"/>
              </a:buClr>
              <a:buSzPct val="143750"/>
              <a:buFont typeface="Arial MT"/>
              <a:buChar char="•"/>
              <a:tabLst>
                <a:tab pos="299720" algn="l"/>
              </a:tabLst>
            </a:pPr>
            <a:r>
              <a:rPr sz="2400" spc="-5" dirty="0">
                <a:latin typeface="Corbel"/>
                <a:cs typeface="Corbel"/>
              </a:rPr>
              <a:t>Deliverables</a:t>
            </a:r>
            <a:endParaRPr sz="2400" dirty="0">
              <a:latin typeface="Corbel"/>
              <a:cs typeface="Corbel"/>
            </a:endParaRPr>
          </a:p>
          <a:p>
            <a:pPr marL="756285" lvl="1" indent="-287020">
              <a:lnSpc>
                <a:spcPct val="100000"/>
              </a:lnSpc>
              <a:spcBef>
                <a:spcPts val="869"/>
              </a:spcBef>
              <a:buClr>
                <a:srgbClr val="1286C3"/>
              </a:buClr>
              <a:buSzPct val="145000"/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2000" spc="-35" dirty="0">
                <a:latin typeface="Corbel"/>
                <a:cs typeface="Corbel"/>
              </a:rPr>
              <a:t>Test</a:t>
            </a:r>
            <a:r>
              <a:rPr sz="2000" spc="-2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cases/scripts</a:t>
            </a:r>
          </a:p>
          <a:p>
            <a:pPr marL="756285" lvl="1" indent="-287020">
              <a:lnSpc>
                <a:spcPct val="100000"/>
              </a:lnSpc>
              <a:spcBef>
                <a:spcPts val="840"/>
              </a:spcBef>
              <a:buClr>
                <a:srgbClr val="1286C3"/>
              </a:buClr>
              <a:buSzPct val="145000"/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2000" spc="-35" dirty="0">
                <a:latin typeface="Corbel"/>
                <a:cs typeface="Corbel"/>
              </a:rPr>
              <a:t>Test</a:t>
            </a:r>
            <a:r>
              <a:rPr sz="2000" spc="-15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data</a:t>
            </a:r>
            <a:endParaRPr sz="2000" dirty="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74695" y="762000"/>
            <a:ext cx="5642610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70" dirty="0">
                <a:latin typeface="+mn-lt"/>
              </a:rPr>
              <a:t>Test</a:t>
            </a:r>
            <a:r>
              <a:rPr sz="3200" spc="-25" dirty="0">
                <a:latin typeface="+mn-lt"/>
              </a:rPr>
              <a:t> </a:t>
            </a:r>
            <a:r>
              <a:rPr sz="3200" spc="-5" dirty="0">
                <a:latin typeface="+mn-lt"/>
              </a:rPr>
              <a:t>Environment</a:t>
            </a:r>
            <a:r>
              <a:rPr sz="3200" spc="-114" dirty="0">
                <a:latin typeface="+mn-lt"/>
              </a:rPr>
              <a:t> </a:t>
            </a:r>
            <a:r>
              <a:rPr sz="3200" spc="-5" dirty="0">
                <a:latin typeface="+mn-lt"/>
              </a:rPr>
              <a:t>Setup</a:t>
            </a:r>
            <a:endParaRPr sz="3200" dirty="0">
              <a:latin typeface="+mn-l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69035" y="1447800"/>
            <a:ext cx="9853930" cy="4329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Clr>
                <a:srgbClr val="1286C3"/>
              </a:buClr>
              <a:buSzPct val="143750"/>
              <a:buFont typeface="Arial MT"/>
              <a:buChar char="•"/>
              <a:tabLst>
                <a:tab pos="299720" algn="l"/>
              </a:tabLst>
            </a:pPr>
            <a:r>
              <a:rPr sz="2400" spc="-5" dirty="0">
                <a:latin typeface="Corbel"/>
                <a:cs typeface="Corbel"/>
              </a:rPr>
              <a:t>This</a:t>
            </a:r>
            <a:r>
              <a:rPr sz="2400" spc="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phase</a:t>
            </a:r>
            <a:r>
              <a:rPr sz="2400" spc="2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involves</a:t>
            </a:r>
            <a:r>
              <a:rPr sz="2400" spc="3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the</a:t>
            </a:r>
            <a:r>
              <a:rPr sz="2400" spc="2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creation</a:t>
            </a:r>
            <a:r>
              <a:rPr sz="240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of</a:t>
            </a:r>
            <a:r>
              <a:rPr sz="2400" spc="-2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a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test</a:t>
            </a:r>
            <a:r>
              <a:rPr sz="2400" spc="2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environment</a:t>
            </a:r>
            <a:r>
              <a:rPr sz="240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closely simulating</a:t>
            </a:r>
            <a:r>
              <a:rPr sz="2400" spc="3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the </a:t>
            </a:r>
            <a:r>
              <a:rPr sz="2400" spc="-46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real-world</a:t>
            </a:r>
            <a:r>
              <a:rPr sz="2400" spc="-5" dirty="0">
                <a:latin typeface="Corbel"/>
                <a:cs typeface="Corbel"/>
              </a:rPr>
              <a:t> environment.</a:t>
            </a:r>
            <a:endParaRPr sz="2400" dirty="0">
              <a:latin typeface="Corbel"/>
              <a:cs typeface="Corbel"/>
            </a:endParaRPr>
          </a:p>
          <a:p>
            <a:pPr marL="299085" indent="-287020">
              <a:lnSpc>
                <a:spcPct val="100000"/>
              </a:lnSpc>
              <a:spcBef>
                <a:spcPts val="1175"/>
              </a:spcBef>
              <a:buClr>
                <a:srgbClr val="1286C3"/>
              </a:buClr>
              <a:buSzPct val="143750"/>
              <a:buFont typeface="Arial MT"/>
              <a:buChar char="•"/>
              <a:tabLst>
                <a:tab pos="299720" algn="l"/>
              </a:tabLst>
            </a:pPr>
            <a:r>
              <a:rPr sz="2400" b="1" spc="-5" dirty="0">
                <a:latin typeface="Corbel"/>
                <a:cs typeface="Corbel"/>
              </a:rPr>
              <a:t>Activities</a:t>
            </a:r>
            <a:endParaRPr sz="2400" dirty="0">
              <a:latin typeface="Corbel"/>
              <a:cs typeface="Corbel"/>
            </a:endParaRPr>
          </a:p>
          <a:p>
            <a:pPr marL="756285" marR="188595" lvl="1" indent="-287020">
              <a:lnSpc>
                <a:spcPct val="100000"/>
              </a:lnSpc>
              <a:spcBef>
                <a:spcPts val="1110"/>
              </a:spcBef>
              <a:buClr>
                <a:srgbClr val="1286C3"/>
              </a:buClr>
              <a:buSzPct val="145000"/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2000" dirty="0">
                <a:latin typeface="Corbel"/>
                <a:cs typeface="Corbel"/>
              </a:rPr>
              <a:t>Understand</a:t>
            </a:r>
            <a:r>
              <a:rPr sz="2000" spc="-5" dirty="0">
                <a:latin typeface="Corbel"/>
                <a:cs typeface="Corbel"/>
              </a:rPr>
              <a:t> the</a:t>
            </a:r>
            <a:r>
              <a:rPr sz="2000" spc="-1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required</a:t>
            </a:r>
            <a:r>
              <a:rPr sz="2000" spc="2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architecture,</a:t>
            </a:r>
            <a:r>
              <a:rPr sz="2000" spc="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environment</a:t>
            </a:r>
            <a:r>
              <a:rPr sz="2000" spc="-1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set-up</a:t>
            </a:r>
            <a:r>
              <a:rPr sz="2000" spc="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and</a:t>
            </a:r>
            <a:r>
              <a:rPr sz="2000" spc="-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prepare</a:t>
            </a:r>
            <a:r>
              <a:rPr sz="2000" spc="5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hardware</a:t>
            </a:r>
            <a:r>
              <a:rPr sz="2000" spc="-1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and </a:t>
            </a:r>
            <a:r>
              <a:rPr sz="2000" spc="-385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software</a:t>
            </a:r>
            <a:r>
              <a:rPr sz="2000" spc="-10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requirement</a:t>
            </a:r>
            <a:r>
              <a:rPr sz="2000" spc="10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list</a:t>
            </a:r>
            <a:r>
              <a:rPr sz="2000" spc="-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for</a:t>
            </a:r>
            <a:r>
              <a:rPr sz="2000" spc="-1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the</a:t>
            </a:r>
            <a:r>
              <a:rPr sz="2000" spc="-140" dirty="0">
                <a:latin typeface="Corbel"/>
                <a:cs typeface="Corbel"/>
              </a:rPr>
              <a:t> </a:t>
            </a:r>
            <a:r>
              <a:rPr sz="2000" spc="-35" dirty="0">
                <a:latin typeface="Corbel"/>
                <a:cs typeface="Corbel"/>
              </a:rPr>
              <a:t>Test</a:t>
            </a:r>
            <a:r>
              <a:rPr sz="2000" spc="1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Environment.</a:t>
            </a:r>
            <a:endParaRPr sz="2000" dirty="0">
              <a:latin typeface="Corbel"/>
              <a:cs typeface="Corbel"/>
            </a:endParaRPr>
          </a:p>
          <a:p>
            <a:pPr marL="756285" lvl="1" indent="-287020">
              <a:lnSpc>
                <a:spcPct val="100000"/>
              </a:lnSpc>
              <a:spcBef>
                <a:spcPts val="1080"/>
              </a:spcBef>
              <a:buClr>
                <a:srgbClr val="1286C3"/>
              </a:buClr>
              <a:buSzPct val="145000"/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2000" dirty="0">
                <a:latin typeface="Corbel"/>
                <a:cs typeface="Corbel"/>
              </a:rPr>
              <a:t>Setup</a:t>
            </a:r>
            <a:r>
              <a:rPr sz="2000" spc="5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test</a:t>
            </a:r>
            <a:r>
              <a:rPr sz="200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Environment</a:t>
            </a:r>
            <a:r>
              <a:rPr sz="2000" spc="-2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and</a:t>
            </a:r>
            <a:r>
              <a:rPr sz="2000" spc="-15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test</a:t>
            </a:r>
            <a:r>
              <a:rPr sz="200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data</a:t>
            </a:r>
            <a:endParaRPr sz="2000" dirty="0">
              <a:latin typeface="Corbel"/>
              <a:cs typeface="Corbel"/>
            </a:endParaRPr>
          </a:p>
          <a:p>
            <a:pPr marL="756285" lvl="1" indent="-287020">
              <a:lnSpc>
                <a:spcPct val="100000"/>
              </a:lnSpc>
              <a:spcBef>
                <a:spcPts val="1080"/>
              </a:spcBef>
              <a:buClr>
                <a:srgbClr val="1286C3"/>
              </a:buClr>
              <a:buSzPct val="145000"/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2000" spc="-15" dirty="0">
                <a:latin typeface="Corbel"/>
                <a:cs typeface="Corbel"/>
              </a:rPr>
              <a:t>Perform</a:t>
            </a:r>
            <a:r>
              <a:rPr sz="2000" spc="-10" dirty="0">
                <a:latin typeface="Corbel"/>
                <a:cs typeface="Corbel"/>
              </a:rPr>
              <a:t> smoke</a:t>
            </a:r>
            <a:r>
              <a:rPr sz="2000" spc="-5" dirty="0">
                <a:latin typeface="Corbel"/>
                <a:cs typeface="Corbel"/>
              </a:rPr>
              <a:t> test</a:t>
            </a:r>
            <a:r>
              <a:rPr sz="200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on the</a:t>
            </a:r>
            <a:r>
              <a:rPr sz="2000" spc="-2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build</a:t>
            </a:r>
            <a:endParaRPr sz="2000" dirty="0">
              <a:latin typeface="Corbel"/>
              <a:cs typeface="Corbel"/>
            </a:endParaRPr>
          </a:p>
          <a:p>
            <a:pPr marL="299085" indent="-287020">
              <a:lnSpc>
                <a:spcPct val="100000"/>
              </a:lnSpc>
              <a:spcBef>
                <a:spcPts val="1150"/>
              </a:spcBef>
              <a:buClr>
                <a:srgbClr val="1286C3"/>
              </a:buClr>
              <a:buSzPct val="143750"/>
              <a:buFont typeface="Arial MT"/>
              <a:buChar char="•"/>
              <a:tabLst>
                <a:tab pos="299720" algn="l"/>
              </a:tabLst>
            </a:pPr>
            <a:r>
              <a:rPr sz="2400" b="1" spc="-5" dirty="0">
                <a:latin typeface="Corbel"/>
                <a:cs typeface="Corbel"/>
              </a:rPr>
              <a:t>Deliverables</a:t>
            </a:r>
            <a:endParaRPr sz="2400" dirty="0">
              <a:latin typeface="Corbel"/>
              <a:cs typeface="Corbel"/>
            </a:endParaRPr>
          </a:p>
          <a:p>
            <a:pPr marL="756285" lvl="1" indent="-287020">
              <a:lnSpc>
                <a:spcPct val="100000"/>
              </a:lnSpc>
              <a:spcBef>
                <a:spcPts val="1105"/>
              </a:spcBef>
              <a:buClr>
                <a:srgbClr val="1286C3"/>
              </a:buClr>
              <a:buSzPct val="145000"/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2000" spc="-5" dirty="0">
                <a:latin typeface="Corbel"/>
                <a:cs typeface="Corbel"/>
              </a:rPr>
              <a:t>Environment</a:t>
            </a:r>
            <a:r>
              <a:rPr sz="2000" spc="-30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ready with </a:t>
            </a:r>
            <a:r>
              <a:rPr sz="2000" spc="-5" dirty="0">
                <a:latin typeface="Corbel"/>
                <a:cs typeface="Corbel"/>
              </a:rPr>
              <a:t>test</a:t>
            </a:r>
            <a:r>
              <a:rPr sz="2000" spc="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data</a:t>
            </a:r>
            <a:r>
              <a:rPr sz="2000" spc="-15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set</a:t>
            </a:r>
            <a:r>
              <a:rPr sz="200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up</a:t>
            </a:r>
            <a:endParaRPr sz="2000" dirty="0">
              <a:latin typeface="Corbel"/>
              <a:cs typeface="Corbel"/>
            </a:endParaRPr>
          </a:p>
          <a:p>
            <a:pPr marL="756285" lvl="1" indent="-287020">
              <a:lnSpc>
                <a:spcPct val="100000"/>
              </a:lnSpc>
              <a:spcBef>
                <a:spcPts val="1085"/>
              </a:spcBef>
              <a:buClr>
                <a:srgbClr val="1286C3"/>
              </a:buClr>
              <a:buSzPct val="145000"/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2000" dirty="0">
                <a:latin typeface="Corbel"/>
                <a:cs typeface="Corbel"/>
              </a:rPr>
              <a:t>S</a:t>
            </a:r>
            <a:r>
              <a:rPr sz="2000" spc="-10" dirty="0">
                <a:latin typeface="Corbel"/>
                <a:cs typeface="Corbel"/>
              </a:rPr>
              <a:t>m</a:t>
            </a:r>
            <a:r>
              <a:rPr sz="2000" spc="-5" dirty="0">
                <a:latin typeface="Corbel"/>
                <a:cs typeface="Corbel"/>
              </a:rPr>
              <a:t>o</a:t>
            </a:r>
            <a:r>
              <a:rPr sz="2000" spc="-45" dirty="0">
                <a:latin typeface="Corbel"/>
                <a:cs typeface="Corbel"/>
              </a:rPr>
              <a:t>k</a:t>
            </a:r>
            <a:r>
              <a:rPr sz="2000" dirty="0">
                <a:latin typeface="Corbel"/>
                <a:cs typeface="Corbel"/>
              </a:rPr>
              <a:t>e</a:t>
            </a:r>
            <a:r>
              <a:rPr sz="2000" spc="-140" dirty="0">
                <a:latin typeface="Corbel"/>
                <a:cs typeface="Corbel"/>
              </a:rPr>
              <a:t> </a:t>
            </a:r>
            <a:r>
              <a:rPr sz="2000" spc="-130" dirty="0">
                <a:latin typeface="Corbel"/>
                <a:cs typeface="Corbel"/>
              </a:rPr>
              <a:t>T</a:t>
            </a:r>
            <a:r>
              <a:rPr sz="2000" dirty="0">
                <a:latin typeface="Corbel"/>
                <a:cs typeface="Corbel"/>
              </a:rPr>
              <a:t>est</a:t>
            </a:r>
            <a:r>
              <a:rPr sz="2000" spc="10" dirty="0">
                <a:latin typeface="Corbel"/>
                <a:cs typeface="Corbel"/>
              </a:rPr>
              <a:t> </a:t>
            </a:r>
            <a:r>
              <a:rPr sz="2000" spc="-35" dirty="0">
                <a:latin typeface="Corbel"/>
                <a:cs typeface="Corbel"/>
              </a:rPr>
              <a:t>R</a:t>
            </a:r>
            <a:r>
              <a:rPr sz="2000" dirty="0">
                <a:latin typeface="Corbel"/>
                <a:cs typeface="Corbel"/>
              </a:rPr>
              <a:t>esult</a:t>
            </a:r>
            <a:r>
              <a:rPr sz="2000" spc="5" dirty="0">
                <a:latin typeface="Corbel"/>
                <a:cs typeface="Corbel"/>
              </a:rPr>
              <a:t>s</a:t>
            </a:r>
            <a:r>
              <a:rPr sz="2000" dirty="0">
                <a:latin typeface="Corbel"/>
                <a:cs typeface="Corbel"/>
              </a:rPr>
              <a:t>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05299" y="685800"/>
            <a:ext cx="3581400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70" dirty="0">
                <a:latin typeface="+mn-lt"/>
              </a:rPr>
              <a:t>Test</a:t>
            </a:r>
            <a:r>
              <a:rPr sz="3200" spc="-50" dirty="0">
                <a:latin typeface="+mn-lt"/>
              </a:rPr>
              <a:t> </a:t>
            </a:r>
            <a:r>
              <a:rPr sz="3200" spc="-5" dirty="0">
                <a:latin typeface="+mn-lt"/>
              </a:rPr>
              <a:t>Execution</a:t>
            </a:r>
            <a:endParaRPr sz="3200" dirty="0">
              <a:latin typeface="+mn-l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64882" y="1295400"/>
            <a:ext cx="10262235" cy="5333511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299085" marR="5080" indent="-287020">
              <a:lnSpc>
                <a:spcPts val="2590"/>
              </a:lnSpc>
              <a:spcBef>
                <a:spcPts val="430"/>
              </a:spcBef>
              <a:buClr>
                <a:srgbClr val="1286C3"/>
              </a:buClr>
              <a:buSzPct val="143750"/>
              <a:buFont typeface="Arial MT"/>
              <a:buChar char="•"/>
              <a:tabLst>
                <a:tab pos="299720" algn="l"/>
              </a:tabLst>
            </a:pPr>
            <a:r>
              <a:rPr sz="2400" spc="-5" dirty="0">
                <a:latin typeface="Corbel"/>
                <a:cs typeface="Corbel"/>
              </a:rPr>
              <a:t>During</a:t>
            </a:r>
            <a:r>
              <a:rPr sz="2400" spc="5" dirty="0">
                <a:latin typeface="Corbel"/>
                <a:cs typeface="Corbel"/>
              </a:rPr>
              <a:t> </a:t>
            </a:r>
            <a:r>
              <a:rPr sz="2400" spc="-10" dirty="0">
                <a:latin typeface="Corbel"/>
                <a:cs typeface="Corbel"/>
              </a:rPr>
              <a:t>this</a:t>
            </a:r>
            <a:r>
              <a:rPr sz="2400" spc="2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phase,</a:t>
            </a:r>
            <a:r>
              <a:rPr sz="2400" spc="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the</a:t>
            </a:r>
            <a:r>
              <a:rPr sz="2400" spc="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testers</a:t>
            </a:r>
            <a:r>
              <a:rPr sz="2400" spc="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will</a:t>
            </a:r>
            <a:r>
              <a:rPr sz="2400" spc="2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carry</a:t>
            </a:r>
            <a:r>
              <a:rPr sz="2400" spc="-2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out</a:t>
            </a:r>
            <a:r>
              <a:rPr sz="2400" spc="-10" dirty="0">
                <a:latin typeface="Corbel"/>
                <a:cs typeface="Corbel"/>
              </a:rPr>
              <a:t> the</a:t>
            </a:r>
            <a:r>
              <a:rPr sz="2400" spc="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testing</a:t>
            </a:r>
            <a:r>
              <a:rPr sz="2400" spc="1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based</a:t>
            </a:r>
            <a:r>
              <a:rPr sz="2400" spc="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on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10" dirty="0">
                <a:latin typeface="Corbel"/>
                <a:cs typeface="Corbel"/>
              </a:rPr>
              <a:t>the</a:t>
            </a:r>
            <a:r>
              <a:rPr sz="2400" spc="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test</a:t>
            </a:r>
            <a:r>
              <a:rPr sz="2400" spc="2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plans</a:t>
            </a:r>
            <a:r>
              <a:rPr sz="2400" spc="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and </a:t>
            </a:r>
            <a:r>
              <a:rPr sz="2400" spc="-46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the</a:t>
            </a:r>
            <a:r>
              <a:rPr sz="2400" spc="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test</a:t>
            </a:r>
            <a:r>
              <a:rPr sz="2400" spc="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cases </a:t>
            </a:r>
            <a:r>
              <a:rPr sz="2400" dirty="0">
                <a:latin typeface="Corbel"/>
                <a:cs typeface="Corbel"/>
              </a:rPr>
              <a:t>prepared.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Bugs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will</a:t>
            </a:r>
            <a:r>
              <a:rPr sz="2400" spc="2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be reported back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to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the</a:t>
            </a:r>
            <a:r>
              <a:rPr sz="2400" spc="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development</a:t>
            </a:r>
            <a:r>
              <a:rPr sz="2400" spc="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team </a:t>
            </a:r>
            <a:r>
              <a:rPr sz="2400" dirty="0">
                <a:latin typeface="Corbel"/>
                <a:cs typeface="Corbel"/>
              </a:rPr>
              <a:t>for </a:t>
            </a:r>
            <a:r>
              <a:rPr sz="2400" spc="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correction</a:t>
            </a:r>
            <a:r>
              <a:rPr sz="2400" spc="-3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and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retesting</a:t>
            </a:r>
            <a:r>
              <a:rPr sz="2400" spc="2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will</a:t>
            </a:r>
            <a:r>
              <a:rPr sz="2400" spc="2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be performed.</a:t>
            </a:r>
          </a:p>
          <a:p>
            <a:pPr marL="299085" indent="-287020">
              <a:lnSpc>
                <a:spcPct val="100000"/>
              </a:lnSpc>
              <a:spcBef>
                <a:spcPts val="855"/>
              </a:spcBef>
              <a:buClr>
                <a:srgbClr val="1286C3"/>
              </a:buClr>
              <a:buSzPct val="143750"/>
              <a:buFont typeface="Arial MT"/>
              <a:buChar char="•"/>
              <a:tabLst>
                <a:tab pos="299720" algn="l"/>
              </a:tabLst>
            </a:pPr>
            <a:r>
              <a:rPr sz="2400" b="1" spc="-5" dirty="0">
                <a:latin typeface="Corbel"/>
                <a:cs typeface="Corbel"/>
              </a:rPr>
              <a:t>Activities</a:t>
            </a:r>
            <a:endParaRPr sz="2400" dirty="0">
              <a:latin typeface="Corbel"/>
              <a:cs typeface="Corbel"/>
            </a:endParaRPr>
          </a:p>
          <a:p>
            <a:pPr marL="756285" lvl="1" indent="-287020">
              <a:lnSpc>
                <a:spcPct val="100000"/>
              </a:lnSpc>
              <a:spcBef>
                <a:spcPts val="870"/>
              </a:spcBef>
              <a:buClr>
                <a:srgbClr val="1286C3"/>
              </a:buClr>
              <a:buSzPct val="145000"/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2000" spc="-5" dirty="0">
                <a:latin typeface="Corbel"/>
                <a:cs typeface="Corbel"/>
              </a:rPr>
              <a:t>Execute</a:t>
            </a:r>
            <a:r>
              <a:rPr sz="2000" spc="-1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tests</a:t>
            </a:r>
            <a:r>
              <a:rPr sz="2000" spc="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as</a:t>
            </a:r>
            <a:r>
              <a:rPr sz="2000" spc="-20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per</a:t>
            </a:r>
            <a:r>
              <a:rPr sz="2000" spc="-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plan</a:t>
            </a:r>
          </a:p>
          <a:p>
            <a:pPr marL="756285" lvl="1" indent="-287020">
              <a:lnSpc>
                <a:spcPct val="100000"/>
              </a:lnSpc>
              <a:spcBef>
                <a:spcPts val="840"/>
              </a:spcBef>
              <a:buClr>
                <a:srgbClr val="1286C3"/>
              </a:buClr>
              <a:buSzPct val="145000"/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2000" dirty="0">
                <a:latin typeface="Corbel"/>
                <a:cs typeface="Corbel"/>
              </a:rPr>
              <a:t>Document</a:t>
            </a:r>
            <a:r>
              <a:rPr sz="2000" spc="-15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test</a:t>
            </a:r>
            <a:r>
              <a:rPr sz="2000" spc="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results, and</a:t>
            </a:r>
            <a:r>
              <a:rPr sz="2000" spc="-10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log</a:t>
            </a:r>
            <a:r>
              <a:rPr sz="2000" spc="-15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defects</a:t>
            </a:r>
            <a:r>
              <a:rPr sz="2000" spc="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for failed</a:t>
            </a:r>
            <a:r>
              <a:rPr sz="2000" spc="-10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cases</a:t>
            </a:r>
          </a:p>
          <a:p>
            <a:pPr marL="756285" lvl="1" indent="-287020">
              <a:lnSpc>
                <a:spcPct val="100000"/>
              </a:lnSpc>
              <a:spcBef>
                <a:spcPts val="840"/>
              </a:spcBef>
              <a:buClr>
                <a:srgbClr val="1286C3"/>
              </a:buClr>
              <a:buSzPct val="145000"/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2000" dirty="0">
                <a:latin typeface="Corbel"/>
                <a:cs typeface="Corbel"/>
              </a:rPr>
              <a:t>Map</a:t>
            </a:r>
            <a:r>
              <a:rPr sz="2000" spc="-2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defects</a:t>
            </a:r>
            <a:r>
              <a:rPr sz="2000" spc="1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to test</a:t>
            </a:r>
            <a:r>
              <a:rPr sz="2000" spc="1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cases</a:t>
            </a:r>
            <a:r>
              <a:rPr sz="2000" spc="-10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in</a:t>
            </a:r>
            <a:r>
              <a:rPr sz="2000" spc="-1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RTM</a:t>
            </a:r>
          </a:p>
          <a:p>
            <a:pPr marL="756285" lvl="1" indent="-287020">
              <a:lnSpc>
                <a:spcPct val="100000"/>
              </a:lnSpc>
              <a:spcBef>
                <a:spcPts val="840"/>
              </a:spcBef>
              <a:buClr>
                <a:srgbClr val="1286C3"/>
              </a:buClr>
              <a:buSzPct val="145000"/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2000" spc="-5" dirty="0">
                <a:latin typeface="Corbel"/>
                <a:cs typeface="Corbel"/>
              </a:rPr>
              <a:t>Retest</a:t>
            </a:r>
            <a:r>
              <a:rPr sz="2000" spc="-1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the</a:t>
            </a:r>
            <a:r>
              <a:rPr sz="2000" u="heavy" spc="-15" dirty="0">
                <a:solidFill>
                  <a:srgbClr val="2F85EC"/>
                </a:solidFill>
                <a:uFill>
                  <a:solidFill>
                    <a:srgbClr val="2F85EC"/>
                  </a:solidFill>
                </a:uFill>
                <a:latin typeface="Corbel"/>
                <a:cs typeface="Corbel"/>
                <a:hlinkClick r:id="rId2"/>
              </a:rPr>
              <a:t> </a:t>
            </a:r>
            <a:r>
              <a:rPr sz="2000" u="heavy" dirty="0">
                <a:solidFill>
                  <a:srgbClr val="2F85EC"/>
                </a:solidFill>
                <a:uFill>
                  <a:solidFill>
                    <a:srgbClr val="2F85EC"/>
                  </a:solidFill>
                </a:uFill>
                <a:latin typeface="Corbel"/>
                <a:cs typeface="Corbel"/>
                <a:hlinkClick r:id="rId2"/>
              </a:rPr>
              <a:t>Defect</a:t>
            </a:r>
            <a:r>
              <a:rPr sz="2000" u="heavy" spc="-25" dirty="0">
                <a:solidFill>
                  <a:srgbClr val="2F85EC"/>
                </a:solidFill>
                <a:uFill>
                  <a:solidFill>
                    <a:srgbClr val="2F85EC"/>
                  </a:solidFill>
                </a:uFill>
                <a:latin typeface="Corbel"/>
                <a:cs typeface="Corbel"/>
                <a:hlinkClick r:id="rId2"/>
              </a:rPr>
              <a:t> </a:t>
            </a:r>
            <a:r>
              <a:rPr sz="2000" dirty="0">
                <a:latin typeface="Corbel"/>
                <a:cs typeface="Corbel"/>
              </a:rPr>
              <a:t>fixes</a:t>
            </a:r>
          </a:p>
          <a:p>
            <a:pPr marL="756285" lvl="1" indent="-287020">
              <a:lnSpc>
                <a:spcPct val="100000"/>
              </a:lnSpc>
              <a:spcBef>
                <a:spcPts val="840"/>
              </a:spcBef>
              <a:buClr>
                <a:srgbClr val="1286C3"/>
              </a:buClr>
              <a:buSzPct val="145000"/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2000" spc="-25" dirty="0">
                <a:latin typeface="Corbel"/>
                <a:cs typeface="Corbel"/>
              </a:rPr>
              <a:t>Track</a:t>
            </a:r>
            <a:r>
              <a:rPr sz="2000" spc="-15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the</a:t>
            </a:r>
            <a:r>
              <a:rPr sz="2000" spc="-1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defects</a:t>
            </a:r>
            <a:r>
              <a:rPr sz="2000" dirty="0">
                <a:latin typeface="Corbel"/>
                <a:cs typeface="Corbel"/>
              </a:rPr>
              <a:t> to</a:t>
            </a:r>
            <a:r>
              <a:rPr sz="2000" spc="-5" dirty="0">
                <a:latin typeface="Corbel"/>
                <a:cs typeface="Corbel"/>
              </a:rPr>
              <a:t> closure</a:t>
            </a:r>
            <a:endParaRPr sz="2000" dirty="0">
              <a:latin typeface="Corbel"/>
              <a:cs typeface="Corbel"/>
            </a:endParaRPr>
          </a:p>
          <a:p>
            <a:pPr marL="299085" indent="-287020">
              <a:lnSpc>
                <a:spcPct val="100000"/>
              </a:lnSpc>
              <a:spcBef>
                <a:spcPts val="865"/>
              </a:spcBef>
              <a:buClr>
                <a:srgbClr val="1286C3"/>
              </a:buClr>
              <a:buSzPct val="143750"/>
              <a:buFont typeface="Arial MT"/>
              <a:buChar char="•"/>
              <a:tabLst>
                <a:tab pos="299720" algn="l"/>
              </a:tabLst>
            </a:pPr>
            <a:r>
              <a:rPr sz="2400" b="1" spc="-5" dirty="0">
                <a:latin typeface="Corbel"/>
                <a:cs typeface="Corbel"/>
              </a:rPr>
              <a:t>Deliverables</a:t>
            </a:r>
            <a:endParaRPr sz="2400" dirty="0">
              <a:latin typeface="Corbel"/>
              <a:cs typeface="Corbel"/>
            </a:endParaRPr>
          </a:p>
          <a:p>
            <a:pPr marL="756285" lvl="1" indent="-287020">
              <a:lnSpc>
                <a:spcPct val="100000"/>
              </a:lnSpc>
              <a:spcBef>
                <a:spcPts val="865"/>
              </a:spcBef>
              <a:buClr>
                <a:srgbClr val="1286C3"/>
              </a:buClr>
              <a:buSzPct val="145000"/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2000" spc="-5" dirty="0">
                <a:latin typeface="Corbel"/>
                <a:cs typeface="Corbel"/>
              </a:rPr>
              <a:t>Completed</a:t>
            </a:r>
            <a:r>
              <a:rPr sz="2000" spc="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RTM</a:t>
            </a:r>
            <a:r>
              <a:rPr sz="2000" spc="-1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with </a:t>
            </a:r>
            <a:r>
              <a:rPr sz="2000" spc="-5" dirty="0">
                <a:latin typeface="Corbel"/>
                <a:cs typeface="Corbel"/>
              </a:rPr>
              <a:t>the execution status</a:t>
            </a:r>
            <a:endParaRPr sz="2000" dirty="0">
              <a:latin typeface="Corbel"/>
              <a:cs typeface="Corbel"/>
            </a:endParaRPr>
          </a:p>
          <a:p>
            <a:pPr marL="756285" lvl="1" indent="-287020">
              <a:lnSpc>
                <a:spcPct val="100000"/>
              </a:lnSpc>
              <a:spcBef>
                <a:spcPts val="840"/>
              </a:spcBef>
              <a:buClr>
                <a:srgbClr val="1286C3"/>
              </a:buClr>
              <a:buSzPct val="145000"/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2000" spc="-35" dirty="0">
                <a:latin typeface="Corbel"/>
                <a:cs typeface="Corbel"/>
              </a:rPr>
              <a:t>Test</a:t>
            </a:r>
            <a:r>
              <a:rPr sz="200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cases</a:t>
            </a:r>
            <a:r>
              <a:rPr sz="2000" spc="-1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updated with</a:t>
            </a:r>
            <a:r>
              <a:rPr sz="2000" spc="-20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results</a:t>
            </a:r>
          </a:p>
          <a:p>
            <a:pPr marL="756285" lvl="1" indent="-287020">
              <a:lnSpc>
                <a:spcPct val="100000"/>
              </a:lnSpc>
              <a:spcBef>
                <a:spcPts val="844"/>
              </a:spcBef>
              <a:buClr>
                <a:srgbClr val="1286C3"/>
              </a:buClr>
              <a:buSzPct val="145000"/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2000" dirty="0">
                <a:latin typeface="Corbel"/>
                <a:cs typeface="Corbel"/>
              </a:rPr>
              <a:t>Defect</a:t>
            </a:r>
            <a:r>
              <a:rPr sz="2000" spc="-30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reports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00600" y="478104"/>
            <a:ext cx="4566158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260" dirty="0">
                <a:latin typeface="+mn-lt"/>
              </a:rPr>
              <a:t>T</a:t>
            </a:r>
            <a:r>
              <a:rPr sz="3200" spc="-5" dirty="0">
                <a:latin typeface="+mn-lt"/>
              </a:rPr>
              <a:t>est</a:t>
            </a:r>
            <a:r>
              <a:rPr sz="3200" spc="-170" dirty="0">
                <a:latin typeface="+mn-lt"/>
              </a:rPr>
              <a:t> </a:t>
            </a:r>
            <a:r>
              <a:rPr sz="3200" spc="-155" dirty="0">
                <a:latin typeface="+mn-lt"/>
              </a:rPr>
              <a:t>C</a:t>
            </a:r>
            <a:r>
              <a:rPr sz="3200" spc="-5" dirty="0">
                <a:latin typeface="+mn-lt"/>
              </a:rPr>
              <a:t>ycle</a:t>
            </a:r>
            <a:r>
              <a:rPr sz="3200" spc="-160" dirty="0">
                <a:latin typeface="+mn-lt"/>
              </a:rPr>
              <a:t> </a:t>
            </a:r>
            <a:r>
              <a:rPr sz="3200" spc="-10" dirty="0">
                <a:latin typeface="+mn-lt"/>
              </a:rPr>
              <a:t>Closure</a:t>
            </a:r>
            <a:endParaRPr sz="3200" dirty="0">
              <a:latin typeface="+mn-l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57400" y="1219200"/>
            <a:ext cx="8876538" cy="5389296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99085" marR="5080" indent="-287020">
              <a:lnSpc>
                <a:spcPts val="2590"/>
              </a:lnSpc>
              <a:spcBef>
                <a:spcPts val="425"/>
              </a:spcBef>
              <a:buClr>
                <a:srgbClr val="1286C3"/>
              </a:buClr>
              <a:buSzPct val="143750"/>
              <a:buFont typeface="Arial MT"/>
              <a:buChar char="•"/>
              <a:tabLst>
                <a:tab pos="299720" algn="l"/>
              </a:tabLst>
            </a:pPr>
            <a:r>
              <a:rPr sz="2000" spc="-25" dirty="0">
                <a:latin typeface="Corbel"/>
                <a:cs typeface="Corbel"/>
              </a:rPr>
              <a:t>Testing</a:t>
            </a:r>
            <a:r>
              <a:rPr sz="2000" spc="3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team</a:t>
            </a:r>
            <a:r>
              <a:rPr sz="200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will</a:t>
            </a:r>
            <a:r>
              <a:rPr sz="2000" spc="2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meet, </a:t>
            </a:r>
            <a:r>
              <a:rPr sz="2000" spc="-5" dirty="0">
                <a:latin typeface="Corbel"/>
                <a:cs typeface="Corbel"/>
              </a:rPr>
              <a:t>discuss </a:t>
            </a:r>
            <a:r>
              <a:rPr sz="2000" dirty="0">
                <a:latin typeface="Corbel"/>
                <a:cs typeface="Corbel"/>
              </a:rPr>
              <a:t>and</a:t>
            </a:r>
            <a:r>
              <a:rPr sz="2000" spc="5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analyze</a:t>
            </a:r>
            <a:r>
              <a:rPr sz="2000" spc="5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testing</a:t>
            </a:r>
            <a:r>
              <a:rPr sz="2000" spc="2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artifacts</a:t>
            </a:r>
            <a:r>
              <a:rPr sz="2000" spc="1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to identify</a:t>
            </a:r>
            <a:r>
              <a:rPr sz="2000" spc="3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strategies </a:t>
            </a:r>
            <a:r>
              <a:rPr sz="2000" spc="-465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that have to </a:t>
            </a:r>
            <a:r>
              <a:rPr sz="2000" dirty="0">
                <a:latin typeface="Corbel"/>
                <a:cs typeface="Corbel"/>
              </a:rPr>
              <a:t>be </a:t>
            </a:r>
            <a:r>
              <a:rPr sz="2000" spc="-5" dirty="0">
                <a:latin typeface="Corbel"/>
                <a:cs typeface="Corbel"/>
              </a:rPr>
              <a:t>implemented </a:t>
            </a:r>
            <a:r>
              <a:rPr sz="2000" dirty="0">
                <a:latin typeface="Corbel"/>
                <a:cs typeface="Corbel"/>
              </a:rPr>
              <a:t>in </a:t>
            </a:r>
            <a:r>
              <a:rPr sz="2000" spc="-5" dirty="0">
                <a:latin typeface="Corbel"/>
                <a:cs typeface="Corbel"/>
              </a:rPr>
              <a:t>the future, taking </a:t>
            </a:r>
            <a:r>
              <a:rPr sz="2000" dirty="0">
                <a:latin typeface="Corbel"/>
                <a:cs typeface="Corbel"/>
              </a:rPr>
              <a:t>lessons from </a:t>
            </a:r>
            <a:r>
              <a:rPr sz="2000" spc="-5" dirty="0">
                <a:latin typeface="Corbel"/>
                <a:cs typeface="Corbel"/>
              </a:rPr>
              <a:t>the </a:t>
            </a:r>
            <a:r>
              <a:rPr sz="2000" dirty="0">
                <a:latin typeface="Corbel"/>
                <a:cs typeface="Corbel"/>
              </a:rPr>
              <a:t>current </a:t>
            </a:r>
            <a:r>
              <a:rPr sz="2000" spc="-5" dirty="0">
                <a:latin typeface="Corbel"/>
                <a:cs typeface="Corbel"/>
              </a:rPr>
              <a:t>test </a:t>
            </a:r>
            <a:r>
              <a:rPr sz="200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cycle</a:t>
            </a:r>
            <a:endParaRPr sz="2000" dirty="0">
              <a:latin typeface="Corbel"/>
              <a:cs typeface="Corbel"/>
            </a:endParaRPr>
          </a:p>
          <a:p>
            <a:pPr marL="299085" indent="-287020">
              <a:lnSpc>
                <a:spcPct val="100000"/>
              </a:lnSpc>
              <a:spcBef>
                <a:spcPts val="860"/>
              </a:spcBef>
              <a:buClr>
                <a:srgbClr val="1286C3"/>
              </a:buClr>
              <a:buSzPct val="143750"/>
              <a:buFont typeface="Arial MT"/>
              <a:buChar char="•"/>
              <a:tabLst>
                <a:tab pos="299720" algn="l"/>
              </a:tabLst>
            </a:pPr>
            <a:r>
              <a:rPr sz="2000" spc="-5" dirty="0">
                <a:latin typeface="Corbel"/>
                <a:cs typeface="Corbel"/>
              </a:rPr>
              <a:t>Activities</a:t>
            </a:r>
            <a:endParaRPr sz="2000" dirty="0">
              <a:latin typeface="Corbel"/>
              <a:cs typeface="Corbel"/>
            </a:endParaRPr>
          </a:p>
          <a:p>
            <a:pPr marL="756285" marR="600075" lvl="1" indent="-287020">
              <a:lnSpc>
                <a:spcPts val="2160"/>
              </a:lnSpc>
              <a:spcBef>
                <a:spcPts val="1140"/>
              </a:spcBef>
              <a:buClr>
                <a:srgbClr val="1286C3"/>
              </a:buClr>
              <a:buSzPct val="145000"/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2000" spc="-5" dirty="0">
                <a:latin typeface="Corbel"/>
                <a:cs typeface="Corbel"/>
              </a:rPr>
              <a:t>Evaluate</a:t>
            </a:r>
            <a:r>
              <a:rPr sz="2000" spc="-15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cycle completion</a:t>
            </a:r>
            <a:r>
              <a:rPr sz="200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criteria</a:t>
            </a:r>
            <a:r>
              <a:rPr sz="2000" spc="10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based</a:t>
            </a:r>
            <a:r>
              <a:rPr sz="2000" spc="1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on</a:t>
            </a:r>
            <a:r>
              <a:rPr sz="2000" spc="-14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Time,</a:t>
            </a:r>
            <a:r>
              <a:rPr sz="2000" spc="-135" dirty="0">
                <a:latin typeface="Corbel"/>
                <a:cs typeface="Corbel"/>
              </a:rPr>
              <a:t> </a:t>
            </a:r>
            <a:r>
              <a:rPr sz="2000" spc="-35" dirty="0">
                <a:latin typeface="Corbel"/>
                <a:cs typeface="Corbel"/>
              </a:rPr>
              <a:t>Test</a:t>
            </a:r>
            <a:r>
              <a:rPr sz="2000" spc="15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coverage,</a:t>
            </a:r>
            <a:r>
              <a:rPr sz="2000" spc="-3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Cost,Software,</a:t>
            </a:r>
            <a:r>
              <a:rPr sz="2000" spc="-95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Critical </a:t>
            </a:r>
            <a:r>
              <a:rPr sz="2000" spc="-38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Business</a:t>
            </a:r>
            <a:r>
              <a:rPr sz="2000" spc="-9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Objectives,</a:t>
            </a:r>
            <a:r>
              <a:rPr sz="2000" spc="-65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Quality</a:t>
            </a:r>
            <a:endParaRPr sz="2000" dirty="0">
              <a:latin typeface="Corbel"/>
              <a:cs typeface="Corbel"/>
            </a:endParaRPr>
          </a:p>
          <a:p>
            <a:pPr marL="756285" lvl="1" indent="-287020">
              <a:lnSpc>
                <a:spcPct val="100000"/>
              </a:lnSpc>
              <a:spcBef>
                <a:spcPts val="805"/>
              </a:spcBef>
              <a:buClr>
                <a:srgbClr val="1286C3"/>
              </a:buClr>
              <a:buSzPct val="145000"/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2000" dirty="0">
                <a:latin typeface="Corbel"/>
                <a:cs typeface="Corbel"/>
              </a:rPr>
              <a:t>Prepare </a:t>
            </a:r>
            <a:r>
              <a:rPr sz="2000" spc="-5" dirty="0">
                <a:latin typeface="Corbel"/>
                <a:cs typeface="Corbel"/>
              </a:rPr>
              <a:t>test</a:t>
            </a:r>
            <a:r>
              <a:rPr sz="2000" spc="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metrics</a:t>
            </a:r>
            <a:r>
              <a:rPr sz="2000" spc="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based</a:t>
            </a:r>
            <a:r>
              <a:rPr sz="2000" spc="-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on</a:t>
            </a:r>
            <a:r>
              <a:rPr sz="2000" spc="-2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the</a:t>
            </a:r>
            <a:r>
              <a:rPr sz="2000" dirty="0">
                <a:latin typeface="Corbel"/>
                <a:cs typeface="Corbel"/>
              </a:rPr>
              <a:t> above</a:t>
            </a:r>
            <a:r>
              <a:rPr sz="2000" spc="-1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parameters.</a:t>
            </a:r>
            <a:endParaRPr sz="2000" dirty="0">
              <a:latin typeface="Corbel"/>
              <a:cs typeface="Corbel"/>
            </a:endParaRPr>
          </a:p>
          <a:p>
            <a:pPr marL="756285" lvl="1" indent="-287020">
              <a:lnSpc>
                <a:spcPct val="100000"/>
              </a:lnSpc>
              <a:spcBef>
                <a:spcPts val="844"/>
              </a:spcBef>
              <a:buClr>
                <a:srgbClr val="1286C3"/>
              </a:buClr>
              <a:buSzPct val="145000"/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2000" spc="-5" dirty="0">
                <a:latin typeface="Corbel"/>
                <a:cs typeface="Corbel"/>
              </a:rPr>
              <a:t>Document</a:t>
            </a:r>
            <a:r>
              <a:rPr sz="2000" spc="-1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the </a:t>
            </a:r>
            <a:r>
              <a:rPr sz="2000" dirty="0">
                <a:latin typeface="Corbel"/>
                <a:cs typeface="Corbel"/>
              </a:rPr>
              <a:t>learning</a:t>
            </a:r>
            <a:r>
              <a:rPr sz="2000" spc="-25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out of</a:t>
            </a:r>
            <a:r>
              <a:rPr sz="2000" spc="-15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the</a:t>
            </a:r>
            <a:r>
              <a:rPr sz="2000" dirty="0">
                <a:latin typeface="Corbel"/>
                <a:cs typeface="Corbel"/>
              </a:rPr>
              <a:t> project</a:t>
            </a:r>
          </a:p>
          <a:p>
            <a:pPr marL="756285" lvl="1" indent="-287020">
              <a:lnSpc>
                <a:spcPct val="100000"/>
              </a:lnSpc>
              <a:spcBef>
                <a:spcPts val="840"/>
              </a:spcBef>
              <a:buClr>
                <a:srgbClr val="1286C3"/>
              </a:buClr>
              <a:buSzPct val="145000"/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2000" spc="-5" dirty="0">
                <a:latin typeface="Corbel"/>
                <a:cs typeface="Corbel"/>
              </a:rPr>
              <a:t>Prepar</a:t>
            </a:r>
            <a:r>
              <a:rPr sz="2000" dirty="0">
                <a:latin typeface="Corbel"/>
                <a:cs typeface="Corbel"/>
              </a:rPr>
              <a:t>e</a:t>
            </a:r>
            <a:r>
              <a:rPr sz="2000" spc="-140" dirty="0">
                <a:latin typeface="Corbel"/>
                <a:cs typeface="Corbel"/>
              </a:rPr>
              <a:t> </a:t>
            </a:r>
            <a:r>
              <a:rPr sz="2000" spc="-130" dirty="0">
                <a:latin typeface="Corbel"/>
                <a:cs typeface="Corbel"/>
              </a:rPr>
              <a:t>T</a:t>
            </a:r>
            <a:r>
              <a:rPr sz="2000" dirty="0">
                <a:latin typeface="Corbel"/>
                <a:cs typeface="Corbel"/>
              </a:rPr>
              <a:t>est</a:t>
            </a:r>
            <a:r>
              <a:rPr sz="2000" spc="1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clo</a:t>
            </a:r>
            <a:r>
              <a:rPr sz="2000" spc="5" dirty="0">
                <a:latin typeface="Corbel"/>
                <a:cs typeface="Corbel"/>
              </a:rPr>
              <a:t>s</a:t>
            </a:r>
            <a:r>
              <a:rPr sz="2000" spc="-10" dirty="0">
                <a:latin typeface="Corbel"/>
                <a:cs typeface="Corbel"/>
              </a:rPr>
              <a:t>u</a:t>
            </a:r>
            <a:r>
              <a:rPr sz="2000" dirty="0">
                <a:latin typeface="Corbel"/>
                <a:cs typeface="Corbel"/>
              </a:rPr>
              <a:t>re</a:t>
            </a:r>
            <a:r>
              <a:rPr sz="2000" spc="-10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report</a:t>
            </a:r>
          </a:p>
          <a:p>
            <a:pPr marL="756285" lvl="1" indent="-287020">
              <a:lnSpc>
                <a:spcPct val="100000"/>
              </a:lnSpc>
              <a:spcBef>
                <a:spcPts val="840"/>
              </a:spcBef>
              <a:buClr>
                <a:srgbClr val="1286C3"/>
              </a:buClr>
              <a:buSzPct val="145000"/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2000" spc="-5" dirty="0">
                <a:latin typeface="Corbel"/>
                <a:cs typeface="Corbel"/>
              </a:rPr>
              <a:t>Qualitative</a:t>
            </a:r>
            <a:r>
              <a:rPr sz="2000" spc="-1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and quantitative</a:t>
            </a:r>
            <a:r>
              <a:rPr sz="2000" spc="-10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reporting</a:t>
            </a:r>
            <a:r>
              <a:rPr sz="2000" spc="5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of quality</a:t>
            </a:r>
            <a:r>
              <a:rPr sz="200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of the</a:t>
            </a:r>
            <a:r>
              <a:rPr sz="2000" spc="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work</a:t>
            </a:r>
            <a:r>
              <a:rPr sz="2000" spc="-5" dirty="0">
                <a:latin typeface="Corbel"/>
                <a:cs typeface="Corbel"/>
              </a:rPr>
              <a:t> product</a:t>
            </a:r>
            <a:r>
              <a:rPr sz="2000" spc="1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to</a:t>
            </a:r>
            <a:r>
              <a:rPr sz="2000" spc="1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the</a:t>
            </a:r>
            <a:r>
              <a:rPr sz="2000" spc="5" dirty="0">
                <a:latin typeface="Corbel"/>
                <a:cs typeface="Corbel"/>
              </a:rPr>
              <a:t> </a:t>
            </a:r>
            <a:r>
              <a:rPr sz="2000" spc="-20" dirty="0">
                <a:latin typeface="Corbel"/>
                <a:cs typeface="Corbel"/>
              </a:rPr>
              <a:t>customer.</a:t>
            </a:r>
            <a:endParaRPr sz="2000" dirty="0">
              <a:latin typeface="Corbel"/>
              <a:cs typeface="Corbel"/>
            </a:endParaRPr>
          </a:p>
          <a:p>
            <a:pPr marL="299085" indent="-287020">
              <a:lnSpc>
                <a:spcPct val="100000"/>
              </a:lnSpc>
              <a:spcBef>
                <a:spcPts val="860"/>
              </a:spcBef>
              <a:buClr>
                <a:srgbClr val="1286C3"/>
              </a:buClr>
              <a:buSzPct val="143750"/>
              <a:buFont typeface="Arial MT"/>
              <a:buChar char="•"/>
              <a:tabLst>
                <a:tab pos="299720" algn="l"/>
              </a:tabLst>
            </a:pPr>
            <a:r>
              <a:rPr sz="2000" b="1" spc="-5" dirty="0">
                <a:latin typeface="Corbel"/>
                <a:cs typeface="Corbel"/>
              </a:rPr>
              <a:t>Deliverables</a:t>
            </a:r>
            <a:endParaRPr sz="2000" dirty="0">
              <a:latin typeface="Corbel"/>
              <a:cs typeface="Corbel"/>
            </a:endParaRPr>
          </a:p>
          <a:p>
            <a:pPr marL="756285" lvl="1" indent="-287020">
              <a:lnSpc>
                <a:spcPct val="100000"/>
              </a:lnSpc>
              <a:spcBef>
                <a:spcPts val="869"/>
              </a:spcBef>
              <a:buClr>
                <a:srgbClr val="1286C3"/>
              </a:buClr>
              <a:buSzPct val="145000"/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2000" spc="-130" dirty="0">
                <a:latin typeface="Corbel"/>
                <a:cs typeface="Corbel"/>
              </a:rPr>
              <a:t>T</a:t>
            </a:r>
            <a:r>
              <a:rPr sz="2000" dirty="0">
                <a:latin typeface="Corbel"/>
                <a:cs typeface="Corbel"/>
              </a:rPr>
              <a:t>est</a:t>
            </a:r>
            <a:r>
              <a:rPr sz="2000" spc="-75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Closur</a:t>
            </a:r>
            <a:r>
              <a:rPr sz="2000" dirty="0">
                <a:latin typeface="Corbel"/>
                <a:cs typeface="Corbel"/>
              </a:rPr>
              <a:t>e</a:t>
            </a:r>
            <a:r>
              <a:rPr sz="2000" spc="-10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report</a:t>
            </a:r>
          </a:p>
          <a:p>
            <a:pPr marL="756285" lvl="1" indent="-287020">
              <a:lnSpc>
                <a:spcPct val="100000"/>
              </a:lnSpc>
              <a:spcBef>
                <a:spcPts val="840"/>
              </a:spcBef>
              <a:buClr>
                <a:srgbClr val="1286C3"/>
              </a:buClr>
              <a:buSzPct val="145000"/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2000" spc="-35" dirty="0">
                <a:latin typeface="Corbel"/>
                <a:cs typeface="Corbel"/>
              </a:rPr>
              <a:t>Test</a:t>
            </a:r>
            <a:r>
              <a:rPr sz="2000" spc="-2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metrics</a:t>
            </a:r>
            <a:endParaRPr sz="2000" dirty="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85614" y="762000"/>
            <a:ext cx="4620767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260" dirty="0">
                <a:latin typeface="+mn-lt"/>
              </a:rPr>
              <a:t>T</a:t>
            </a:r>
            <a:r>
              <a:rPr sz="3200" spc="-5" dirty="0">
                <a:latin typeface="+mn-lt"/>
              </a:rPr>
              <a:t>ypes</a:t>
            </a:r>
            <a:r>
              <a:rPr sz="3200" dirty="0">
                <a:latin typeface="+mn-lt"/>
              </a:rPr>
              <a:t> </a:t>
            </a:r>
            <a:r>
              <a:rPr sz="3200" spc="-10" dirty="0">
                <a:latin typeface="+mn-lt"/>
              </a:rPr>
              <a:t>o</a:t>
            </a:r>
            <a:r>
              <a:rPr sz="3200" spc="-5" dirty="0">
                <a:latin typeface="+mn-lt"/>
              </a:rPr>
              <a:t>f</a:t>
            </a:r>
            <a:r>
              <a:rPr sz="3200" spc="-270" dirty="0">
                <a:latin typeface="+mn-lt"/>
              </a:rPr>
              <a:t> </a:t>
            </a:r>
            <a:r>
              <a:rPr sz="3200" spc="-260" dirty="0">
                <a:latin typeface="+mn-lt"/>
              </a:rPr>
              <a:t>T</a:t>
            </a:r>
            <a:r>
              <a:rPr sz="3200" spc="-5" dirty="0">
                <a:latin typeface="+mn-lt"/>
              </a:rPr>
              <a:t>es</a:t>
            </a:r>
            <a:r>
              <a:rPr sz="3200" dirty="0">
                <a:latin typeface="+mn-lt"/>
              </a:rPr>
              <a:t>t</a:t>
            </a:r>
            <a:r>
              <a:rPr sz="3200" spc="-5" dirty="0">
                <a:latin typeface="+mn-lt"/>
              </a:rPr>
              <a:t>ing</a:t>
            </a:r>
            <a:endParaRPr sz="3200" dirty="0">
              <a:latin typeface="+mn-l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5176" y="1447800"/>
            <a:ext cx="10621645" cy="378206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265"/>
              </a:spcBef>
              <a:buClr>
                <a:srgbClr val="1286C3"/>
              </a:buClr>
              <a:buSzPct val="143750"/>
              <a:buFont typeface="Arial MT"/>
              <a:buChar char="•"/>
              <a:tabLst>
                <a:tab pos="299720" algn="l"/>
              </a:tabLst>
            </a:pPr>
            <a:r>
              <a:rPr sz="2400" dirty="0">
                <a:latin typeface="Corbel"/>
                <a:cs typeface="Corbel"/>
              </a:rPr>
              <a:t>Ma</a:t>
            </a:r>
            <a:r>
              <a:rPr sz="2400" spc="-10" dirty="0">
                <a:latin typeface="Corbel"/>
                <a:cs typeface="Corbel"/>
              </a:rPr>
              <a:t>n</a:t>
            </a:r>
            <a:r>
              <a:rPr sz="2400" dirty="0">
                <a:latin typeface="Corbel"/>
                <a:cs typeface="Corbel"/>
              </a:rPr>
              <a:t>ual</a:t>
            </a:r>
            <a:r>
              <a:rPr sz="2400" spc="-160" dirty="0">
                <a:latin typeface="Corbel"/>
                <a:cs typeface="Corbel"/>
              </a:rPr>
              <a:t> T</a:t>
            </a:r>
            <a:r>
              <a:rPr sz="2400" dirty="0">
                <a:latin typeface="Corbel"/>
                <a:cs typeface="Corbel"/>
              </a:rPr>
              <a:t>esti</a:t>
            </a:r>
            <a:r>
              <a:rPr sz="2400" spc="-10" dirty="0">
                <a:latin typeface="Corbel"/>
                <a:cs typeface="Corbel"/>
              </a:rPr>
              <a:t>n</a:t>
            </a:r>
            <a:r>
              <a:rPr sz="2400" dirty="0">
                <a:latin typeface="Corbel"/>
                <a:cs typeface="Corbel"/>
              </a:rPr>
              <a:t>g</a:t>
            </a:r>
          </a:p>
          <a:p>
            <a:pPr marL="756285" marR="67945" lvl="1" indent="-287020">
              <a:lnSpc>
                <a:spcPct val="100000"/>
              </a:lnSpc>
              <a:spcBef>
                <a:spcPts val="1110"/>
              </a:spcBef>
              <a:buClr>
                <a:srgbClr val="1286C3"/>
              </a:buClr>
              <a:buSzPct val="145000"/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2000" dirty="0">
                <a:latin typeface="Corbel"/>
                <a:cs typeface="Corbel"/>
              </a:rPr>
              <a:t>Manual</a:t>
            </a:r>
            <a:r>
              <a:rPr sz="2000" spc="-2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testing </a:t>
            </a:r>
            <a:r>
              <a:rPr sz="2000" dirty="0">
                <a:latin typeface="Corbel"/>
                <a:cs typeface="Corbel"/>
              </a:rPr>
              <a:t>includes</a:t>
            </a:r>
            <a:r>
              <a:rPr sz="2000" spc="1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testing</a:t>
            </a:r>
            <a:r>
              <a:rPr sz="2000" dirty="0">
                <a:latin typeface="Corbel"/>
                <a:cs typeface="Corbel"/>
              </a:rPr>
              <a:t> a</a:t>
            </a:r>
            <a:r>
              <a:rPr sz="2000" spc="1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software </a:t>
            </a:r>
            <a:r>
              <a:rPr sz="2000" spc="-10" dirty="0">
                <a:latin typeface="Corbel"/>
                <a:cs typeface="Corbel"/>
              </a:rPr>
              <a:t>manually,</a:t>
            </a:r>
            <a:r>
              <a:rPr sz="2000" spc="-1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i.e.,</a:t>
            </a:r>
            <a:r>
              <a:rPr sz="2000" spc="-1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without</a:t>
            </a:r>
            <a:r>
              <a:rPr sz="2000" spc="5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using</a:t>
            </a:r>
            <a:r>
              <a:rPr sz="2000" spc="-10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any</a:t>
            </a:r>
            <a:r>
              <a:rPr sz="2000" spc="1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automated</a:t>
            </a:r>
            <a:r>
              <a:rPr sz="200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tool or </a:t>
            </a:r>
            <a:r>
              <a:rPr sz="2000" spc="-38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any</a:t>
            </a:r>
            <a:r>
              <a:rPr sz="2000" spc="-1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script.</a:t>
            </a:r>
            <a:r>
              <a:rPr sz="200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In</a:t>
            </a:r>
            <a:r>
              <a:rPr sz="2000" spc="-15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this</a:t>
            </a:r>
            <a:r>
              <a:rPr sz="2000" spc="15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type,</a:t>
            </a:r>
            <a:r>
              <a:rPr sz="2000" spc="1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the</a:t>
            </a:r>
            <a:r>
              <a:rPr sz="200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tester</a:t>
            </a:r>
            <a:r>
              <a:rPr sz="2000" spc="5" dirty="0">
                <a:latin typeface="Corbel"/>
                <a:cs typeface="Corbel"/>
              </a:rPr>
              <a:t> </a:t>
            </a:r>
            <a:r>
              <a:rPr sz="2000" spc="-10" dirty="0">
                <a:latin typeface="Corbel"/>
                <a:cs typeface="Corbel"/>
              </a:rPr>
              <a:t>takes</a:t>
            </a:r>
            <a:r>
              <a:rPr sz="2000" spc="1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over</a:t>
            </a:r>
            <a:r>
              <a:rPr sz="200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the</a:t>
            </a:r>
            <a:r>
              <a:rPr sz="2000" dirty="0">
                <a:latin typeface="Corbel"/>
                <a:cs typeface="Corbel"/>
              </a:rPr>
              <a:t> role</a:t>
            </a:r>
            <a:r>
              <a:rPr sz="2000" spc="5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of</a:t>
            </a:r>
            <a:r>
              <a:rPr sz="2000" spc="-10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an</a:t>
            </a:r>
            <a:r>
              <a:rPr sz="2000" spc="-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end-user</a:t>
            </a:r>
            <a:r>
              <a:rPr sz="2000" spc="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and</a:t>
            </a:r>
            <a:r>
              <a:rPr sz="2000" spc="-5" dirty="0">
                <a:latin typeface="Corbel"/>
                <a:cs typeface="Corbel"/>
              </a:rPr>
              <a:t> tests</a:t>
            </a:r>
            <a:r>
              <a:rPr sz="2000" spc="2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the</a:t>
            </a:r>
            <a:r>
              <a:rPr sz="200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software to </a:t>
            </a:r>
            <a:r>
              <a:rPr sz="200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identify</a:t>
            </a:r>
            <a:r>
              <a:rPr sz="2000" spc="-20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any</a:t>
            </a:r>
            <a:r>
              <a:rPr sz="2000" spc="-1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unexpected</a:t>
            </a:r>
            <a:r>
              <a:rPr sz="2000" spc="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behavior</a:t>
            </a:r>
            <a:r>
              <a:rPr sz="2000" spc="-20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or</a:t>
            </a:r>
            <a:r>
              <a:rPr sz="2000" spc="-1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bug</a:t>
            </a:r>
            <a:endParaRPr sz="2000" dirty="0">
              <a:latin typeface="Corbel"/>
              <a:cs typeface="Corbel"/>
            </a:endParaRPr>
          </a:p>
          <a:p>
            <a:pPr marL="299085" indent="-287020">
              <a:lnSpc>
                <a:spcPct val="100000"/>
              </a:lnSpc>
              <a:spcBef>
                <a:spcPts val="1150"/>
              </a:spcBef>
              <a:buClr>
                <a:srgbClr val="1286C3"/>
              </a:buClr>
              <a:buSzPct val="143750"/>
              <a:buFont typeface="Arial MT"/>
              <a:buChar char="•"/>
              <a:tabLst>
                <a:tab pos="299720" algn="l"/>
              </a:tabLst>
            </a:pPr>
            <a:r>
              <a:rPr sz="2400" spc="-5" dirty="0">
                <a:latin typeface="Corbel"/>
                <a:cs typeface="Corbel"/>
              </a:rPr>
              <a:t>Automatio</a:t>
            </a:r>
            <a:r>
              <a:rPr sz="2400" dirty="0">
                <a:latin typeface="Corbel"/>
                <a:cs typeface="Corbel"/>
              </a:rPr>
              <a:t>n</a:t>
            </a:r>
            <a:r>
              <a:rPr sz="2400" spc="-175" dirty="0">
                <a:latin typeface="Corbel"/>
                <a:cs typeface="Corbel"/>
              </a:rPr>
              <a:t> </a:t>
            </a:r>
            <a:r>
              <a:rPr sz="2400" spc="-160" dirty="0">
                <a:latin typeface="Corbel"/>
                <a:cs typeface="Corbel"/>
              </a:rPr>
              <a:t>T</a:t>
            </a:r>
            <a:r>
              <a:rPr sz="2400" dirty="0">
                <a:latin typeface="Corbel"/>
                <a:cs typeface="Corbel"/>
              </a:rPr>
              <a:t>esti</a:t>
            </a:r>
            <a:r>
              <a:rPr sz="2400" spc="-10" dirty="0">
                <a:latin typeface="Corbel"/>
                <a:cs typeface="Corbel"/>
              </a:rPr>
              <a:t>n</a:t>
            </a:r>
            <a:r>
              <a:rPr sz="2400" dirty="0">
                <a:latin typeface="Corbel"/>
                <a:cs typeface="Corbel"/>
              </a:rPr>
              <a:t>g</a:t>
            </a:r>
          </a:p>
          <a:p>
            <a:pPr marL="756285" marR="149860" lvl="1" indent="-287020">
              <a:lnSpc>
                <a:spcPct val="100000"/>
              </a:lnSpc>
              <a:spcBef>
                <a:spcPts val="1110"/>
              </a:spcBef>
              <a:buClr>
                <a:srgbClr val="1286C3"/>
              </a:buClr>
              <a:buSzPct val="145000"/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2000" spc="-5" dirty="0">
                <a:latin typeface="Corbel"/>
                <a:cs typeface="Corbel"/>
              </a:rPr>
              <a:t>Automation testing, </a:t>
            </a:r>
            <a:r>
              <a:rPr sz="2000" dirty="0">
                <a:latin typeface="Corbel"/>
                <a:cs typeface="Corbel"/>
              </a:rPr>
              <a:t>which is also known as </a:t>
            </a:r>
            <a:r>
              <a:rPr sz="2000" spc="-35" dirty="0">
                <a:latin typeface="Corbel"/>
                <a:cs typeface="Corbel"/>
              </a:rPr>
              <a:t>Test </a:t>
            </a:r>
            <a:r>
              <a:rPr sz="2000" spc="-5" dirty="0">
                <a:latin typeface="Corbel"/>
                <a:cs typeface="Corbel"/>
              </a:rPr>
              <a:t>Automation, </a:t>
            </a:r>
            <a:r>
              <a:rPr sz="2000" dirty="0">
                <a:latin typeface="Corbel"/>
                <a:cs typeface="Corbel"/>
              </a:rPr>
              <a:t>is when </a:t>
            </a:r>
            <a:r>
              <a:rPr sz="2000" spc="-5" dirty="0">
                <a:latin typeface="Corbel"/>
                <a:cs typeface="Corbel"/>
              </a:rPr>
              <a:t>the tester </a:t>
            </a:r>
            <a:r>
              <a:rPr sz="2000" dirty="0">
                <a:latin typeface="Corbel"/>
                <a:cs typeface="Corbel"/>
              </a:rPr>
              <a:t>writes </a:t>
            </a:r>
            <a:r>
              <a:rPr sz="2000" spc="-5" dirty="0">
                <a:latin typeface="Corbel"/>
                <a:cs typeface="Corbel"/>
              </a:rPr>
              <a:t>scripts </a:t>
            </a:r>
            <a:r>
              <a:rPr sz="2000" spc="-390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and </a:t>
            </a:r>
            <a:r>
              <a:rPr sz="2000" spc="-5" dirty="0">
                <a:latin typeface="Corbel"/>
                <a:cs typeface="Corbel"/>
              </a:rPr>
              <a:t>uses </a:t>
            </a:r>
            <a:r>
              <a:rPr sz="2000" dirty="0">
                <a:latin typeface="Corbel"/>
                <a:cs typeface="Corbel"/>
              </a:rPr>
              <a:t>another </a:t>
            </a:r>
            <a:r>
              <a:rPr sz="2000" spc="-5" dirty="0">
                <a:latin typeface="Corbel"/>
                <a:cs typeface="Corbel"/>
              </a:rPr>
              <a:t>software to test the product. </a:t>
            </a:r>
            <a:r>
              <a:rPr sz="2000" dirty="0">
                <a:latin typeface="Corbel"/>
                <a:cs typeface="Corbel"/>
              </a:rPr>
              <a:t>This process involves automation </a:t>
            </a:r>
            <a:r>
              <a:rPr sz="2000" spc="-5" dirty="0">
                <a:latin typeface="Corbel"/>
                <a:cs typeface="Corbel"/>
              </a:rPr>
              <a:t>of </a:t>
            </a:r>
            <a:r>
              <a:rPr sz="2000" dirty="0">
                <a:latin typeface="Corbel"/>
                <a:cs typeface="Corbel"/>
              </a:rPr>
              <a:t>a manual </a:t>
            </a:r>
            <a:r>
              <a:rPr sz="2000" spc="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process.</a:t>
            </a:r>
          </a:p>
          <a:p>
            <a:pPr marL="756285" marR="5080" lvl="1" indent="-287020">
              <a:lnSpc>
                <a:spcPct val="100000"/>
              </a:lnSpc>
              <a:spcBef>
                <a:spcPts val="1080"/>
              </a:spcBef>
              <a:buClr>
                <a:srgbClr val="1286C3"/>
              </a:buClr>
              <a:buSzPct val="145000"/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2000" spc="-5" dirty="0">
                <a:latin typeface="Corbel"/>
                <a:cs typeface="Corbel"/>
              </a:rPr>
              <a:t>Automation </a:t>
            </a:r>
            <a:r>
              <a:rPr sz="2000" spc="-20" dirty="0">
                <a:latin typeface="Corbel"/>
                <a:cs typeface="Corbel"/>
              </a:rPr>
              <a:t>Testing </a:t>
            </a:r>
            <a:r>
              <a:rPr sz="2000" dirty="0">
                <a:latin typeface="Corbel"/>
                <a:cs typeface="Corbel"/>
              </a:rPr>
              <a:t>is </a:t>
            </a:r>
            <a:r>
              <a:rPr sz="2000" spc="-5" dirty="0">
                <a:latin typeface="Corbel"/>
                <a:cs typeface="Corbel"/>
              </a:rPr>
              <a:t>used to </a:t>
            </a:r>
            <a:r>
              <a:rPr sz="2000" dirty="0">
                <a:latin typeface="Corbel"/>
                <a:cs typeface="Corbel"/>
              </a:rPr>
              <a:t>re-run </a:t>
            </a:r>
            <a:r>
              <a:rPr sz="2000" spc="-5" dirty="0">
                <a:latin typeface="Corbel"/>
                <a:cs typeface="Corbel"/>
              </a:rPr>
              <a:t>the test scenarios that </a:t>
            </a:r>
            <a:r>
              <a:rPr sz="2000" dirty="0">
                <a:latin typeface="Corbel"/>
                <a:cs typeface="Corbel"/>
              </a:rPr>
              <a:t>were performed </a:t>
            </a:r>
            <a:r>
              <a:rPr sz="2000" spc="-10" dirty="0">
                <a:latin typeface="Corbel"/>
                <a:cs typeface="Corbel"/>
              </a:rPr>
              <a:t>manually, </a:t>
            </a:r>
            <a:r>
              <a:rPr sz="2000" spc="-15" dirty="0">
                <a:latin typeface="Corbel"/>
                <a:cs typeface="Corbel"/>
              </a:rPr>
              <a:t>quickly, </a:t>
            </a:r>
            <a:r>
              <a:rPr sz="2000" spc="-390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and</a:t>
            </a:r>
            <a:r>
              <a:rPr sz="2000" spc="-15" dirty="0">
                <a:latin typeface="Corbel"/>
                <a:cs typeface="Corbel"/>
              </a:rPr>
              <a:t> </a:t>
            </a:r>
            <a:r>
              <a:rPr sz="2000" spc="-10" dirty="0">
                <a:latin typeface="Corbel"/>
                <a:cs typeface="Corbel"/>
              </a:rPr>
              <a:t>repeatedly.</a:t>
            </a:r>
            <a:endParaRPr sz="2000" dirty="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59023" y="762000"/>
            <a:ext cx="6934200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latin typeface="+mn-lt"/>
              </a:rPr>
              <a:t>Different</a:t>
            </a:r>
            <a:r>
              <a:rPr sz="3200" spc="5" dirty="0">
                <a:latin typeface="+mn-lt"/>
              </a:rPr>
              <a:t> </a:t>
            </a:r>
            <a:r>
              <a:rPr sz="3200" spc="-5" dirty="0">
                <a:latin typeface="+mn-lt"/>
              </a:rPr>
              <a:t>L</a:t>
            </a:r>
            <a:r>
              <a:rPr sz="3200" spc="-35" dirty="0">
                <a:latin typeface="+mn-lt"/>
              </a:rPr>
              <a:t>e</a:t>
            </a:r>
            <a:r>
              <a:rPr sz="3200" spc="-5" dirty="0">
                <a:latin typeface="+mn-lt"/>
              </a:rPr>
              <a:t>vels </a:t>
            </a:r>
            <a:r>
              <a:rPr sz="3200" spc="-10" dirty="0">
                <a:latin typeface="+mn-lt"/>
              </a:rPr>
              <a:t>o</a:t>
            </a:r>
            <a:r>
              <a:rPr sz="3200" spc="-5" dirty="0">
                <a:latin typeface="+mn-lt"/>
              </a:rPr>
              <a:t>f</a:t>
            </a:r>
            <a:r>
              <a:rPr sz="3200" spc="-260" dirty="0">
                <a:latin typeface="+mn-lt"/>
              </a:rPr>
              <a:t> T</a:t>
            </a:r>
            <a:r>
              <a:rPr sz="3200" spc="-5" dirty="0">
                <a:latin typeface="+mn-lt"/>
              </a:rPr>
              <a:t>esting</a:t>
            </a:r>
            <a:endParaRPr sz="3200" dirty="0">
              <a:latin typeface="+mn-l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29476" y="1600200"/>
            <a:ext cx="7591044" cy="4928616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57247" y="685800"/>
            <a:ext cx="2877502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latin typeface="+mn-lt"/>
              </a:rPr>
              <a:t>Unit</a:t>
            </a:r>
            <a:r>
              <a:rPr sz="3200" spc="-265" dirty="0">
                <a:latin typeface="+mn-lt"/>
              </a:rPr>
              <a:t> </a:t>
            </a:r>
            <a:r>
              <a:rPr sz="3200" spc="-260" dirty="0">
                <a:latin typeface="+mn-lt"/>
              </a:rPr>
              <a:t>T</a:t>
            </a:r>
            <a:r>
              <a:rPr sz="3200" spc="-5" dirty="0">
                <a:latin typeface="+mn-lt"/>
              </a:rPr>
              <a:t>esting</a:t>
            </a:r>
            <a:endParaRPr sz="3200" dirty="0">
              <a:latin typeface="+mn-l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37637" y="1600200"/>
            <a:ext cx="7316723" cy="4477511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99422" y="990600"/>
            <a:ext cx="5193156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latin typeface="+mn-lt"/>
              </a:rPr>
              <a:t>What is</a:t>
            </a:r>
            <a:r>
              <a:rPr sz="3200" spc="-125" dirty="0">
                <a:latin typeface="+mn-lt"/>
              </a:rPr>
              <a:t> </a:t>
            </a:r>
            <a:r>
              <a:rPr sz="3200" spc="-5" dirty="0">
                <a:latin typeface="+mn-lt"/>
              </a:rPr>
              <a:t>Unit</a:t>
            </a:r>
            <a:r>
              <a:rPr sz="3200" spc="-260" dirty="0">
                <a:latin typeface="+mn-lt"/>
              </a:rPr>
              <a:t> T</a:t>
            </a:r>
            <a:r>
              <a:rPr sz="3200" spc="-5" dirty="0">
                <a:latin typeface="+mn-lt"/>
              </a:rPr>
              <a:t>es</a:t>
            </a:r>
            <a:r>
              <a:rPr sz="3200" dirty="0">
                <a:latin typeface="+mn-lt"/>
              </a:rPr>
              <a:t>t</a:t>
            </a:r>
            <a:r>
              <a:rPr sz="3200" spc="-5" dirty="0">
                <a:latin typeface="+mn-lt"/>
              </a:rPr>
              <a:t>ing?</a:t>
            </a:r>
            <a:endParaRPr sz="3200" dirty="0">
              <a:latin typeface="+mn-l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8975" y="1911985"/>
            <a:ext cx="10814050" cy="3034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267970" indent="-287020">
              <a:lnSpc>
                <a:spcPct val="100000"/>
              </a:lnSpc>
              <a:spcBef>
                <a:spcPts val="100"/>
              </a:spcBef>
              <a:buClr>
                <a:srgbClr val="1286C3"/>
              </a:buClr>
              <a:buSzPct val="143750"/>
              <a:buFont typeface="Arial MT"/>
              <a:buChar char="•"/>
              <a:tabLst>
                <a:tab pos="299720" algn="l"/>
              </a:tabLst>
            </a:pPr>
            <a:r>
              <a:rPr sz="2400" b="1" spc="-5" dirty="0">
                <a:latin typeface="Corbel"/>
                <a:cs typeface="Corbel"/>
              </a:rPr>
              <a:t>UNIT TESTING </a:t>
            </a:r>
            <a:r>
              <a:rPr sz="2400" dirty="0">
                <a:latin typeface="Corbel"/>
                <a:cs typeface="Corbel"/>
              </a:rPr>
              <a:t>is a </a:t>
            </a:r>
            <a:r>
              <a:rPr sz="2400" spc="-5" dirty="0">
                <a:latin typeface="Corbel"/>
                <a:cs typeface="Corbel"/>
              </a:rPr>
              <a:t>type of software testing where individual units or </a:t>
            </a:r>
            <a:r>
              <a:rPr sz="2400" dirty="0">
                <a:latin typeface="Corbel"/>
                <a:cs typeface="Corbel"/>
              </a:rPr>
              <a:t>components </a:t>
            </a:r>
            <a:r>
              <a:rPr sz="2400" spc="-47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of</a:t>
            </a:r>
            <a:r>
              <a:rPr sz="2400" spc="-2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a </a:t>
            </a:r>
            <a:r>
              <a:rPr sz="2400" spc="-5" dirty="0">
                <a:latin typeface="Corbel"/>
                <a:cs typeface="Corbel"/>
              </a:rPr>
              <a:t>software</a:t>
            </a:r>
            <a:r>
              <a:rPr sz="2400" dirty="0">
                <a:latin typeface="Corbel"/>
                <a:cs typeface="Corbel"/>
              </a:rPr>
              <a:t> are </a:t>
            </a:r>
            <a:r>
              <a:rPr sz="2400" spc="-5" dirty="0">
                <a:latin typeface="Corbel"/>
                <a:cs typeface="Corbel"/>
              </a:rPr>
              <a:t>tested.</a:t>
            </a:r>
            <a:endParaRPr sz="2400" dirty="0">
              <a:latin typeface="Corbel"/>
              <a:cs typeface="Corbel"/>
            </a:endParaRPr>
          </a:p>
          <a:p>
            <a:pPr marL="299085" indent="-287020">
              <a:lnSpc>
                <a:spcPct val="100000"/>
              </a:lnSpc>
              <a:spcBef>
                <a:spcPts val="1175"/>
              </a:spcBef>
              <a:buClr>
                <a:srgbClr val="1286C3"/>
              </a:buClr>
              <a:buSzPct val="143750"/>
              <a:buFont typeface="Arial MT"/>
              <a:buChar char="•"/>
              <a:tabLst>
                <a:tab pos="299720" algn="l"/>
              </a:tabLst>
            </a:pPr>
            <a:r>
              <a:rPr sz="2400" spc="-5" dirty="0">
                <a:latin typeface="Corbel"/>
                <a:cs typeface="Corbel"/>
              </a:rPr>
              <a:t>The</a:t>
            </a:r>
            <a:r>
              <a:rPr sz="2400" dirty="0">
                <a:latin typeface="Corbel"/>
                <a:cs typeface="Corbel"/>
              </a:rPr>
              <a:t> purpose</a:t>
            </a:r>
            <a:r>
              <a:rPr sz="2400" spc="-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is </a:t>
            </a:r>
            <a:r>
              <a:rPr sz="2400" spc="-5" dirty="0">
                <a:latin typeface="Corbel"/>
                <a:cs typeface="Corbel"/>
              </a:rPr>
              <a:t>to validate</a:t>
            </a:r>
            <a:r>
              <a:rPr sz="2400" spc="4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that</a:t>
            </a:r>
            <a:r>
              <a:rPr sz="2400" dirty="0">
                <a:latin typeface="Corbel"/>
                <a:cs typeface="Corbel"/>
              </a:rPr>
              <a:t> each</a:t>
            </a:r>
            <a:r>
              <a:rPr sz="2400" spc="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unit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of the</a:t>
            </a:r>
            <a:r>
              <a:rPr sz="240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software</a:t>
            </a:r>
            <a:r>
              <a:rPr sz="2400" spc="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code</a:t>
            </a:r>
            <a:r>
              <a:rPr sz="2400" spc="-2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performs</a:t>
            </a:r>
            <a:r>
              <a:rPr sz="2400" spc="-2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as expected.</a:t>
            </a:r>
          </a:p>
          <a:p>
            <a:pPr marL="350520" indent="-338455">
              <a:lnSpc>
                <a:spcPct val="100000"/>
              </a:lnSpc>
              <a:spcBef>
                <a:spcPts val="1175"/>
              </a:spcBef>
              <a:buClr>
                <a:srgbClr val="1286C3"/>
              </a:buClr>
              <a:buSzPct val="143750"/>
              <a:buFont typeface="Arial MT"/>
              <a:buChar char="•"/>
              <a:tabLst>
                <a:tab pos="350520" algn="l"/>
                <a:tab pos="351155" algn="l"/>
              </a:tabLst>
            </a:pPr>
            <a:r>
              <a:rPr sz="2400" spc="-5" dirty="0">
                <a:latin typeface="Corbel"/>
                <a:cs typeface="Corbel"/>
              </a:rPr>
              <a:t>Unit</a:t>
            </a:r>
            <a:r>
              <a:rPr sz="2400" spc="-160" dirty="0">
                <a:latin typeface="Corbel"/>
                <a:cs typeface="Corbel"/>
              </a:rPr>
              <a:t> </a:t>
            </a:r>
            <a:r>
              <a:rPr sz="2400" spc="-25" dirty="0">
                <a:latin typeface="Corbel"/>
                <a:cs typeface="Corbel"/>
              </a:rPr>
              <a:t>Testing</a:t>
            </a:r>
            <a:r>
              <a:rPr sz="2400" spc="3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is </a:t>
            </a:r>
            <a:r>
              <a:rPr sz="2400" spc="-5" dirty="0">
                <a:latin typeface="Corbel"/>
                <a:cs typeface="Corbel"/>
              </a:rPr>
              <a:t>done</a:t>
            </a:r>
            <a:r>
              <a:rPr sz="240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during</a:t>
            </a:r>
            <a:r>
              <a:rPr sz="240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the development</a:t>
            </a:r>
            <a:r>
              <a:rPr sz="2400" spc="15" dirty="0">
                <a:latin typeface="Corbel"/>
                <a:cs typeface="Corbel"/>
              </a:rPr>
              <a:t> </a:t>
            </a:r>
            <a:r>
              <a:rPr sz="2400" spc="-10" dirty="0">
                <a:latin typeface="Corbel"/>
                <a:cs typeface="Corbel"/>
              </a:rPr>
              <a:t>(coding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10" dirty="0">
                <a:latin typeface="Corbel"/>
                <a:cs typeface="Corbel"/>
              </a:rPr>
              <a:t>phase)</a:t>
            </a:r>
            <a:r>
              <a:rPr sz="2400" spc="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of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an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application</a:t>
            </a:r>
            <a:r>
              <a:rPr sz="2400" spc="1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by</a:t>
            </a:r>
            <a:r>
              <a:rPr sz="2400" spc="5" dirty="0">
                <a:latin typeface="Corbel"/>
                <a:cs typeface="Corbel"/>
              </a:rPr>
              <a:t> </a:t>
            </a:r>
            <a:r>
              <a:rPr sz="2400" spc="-10" dirty="0">
                <a:latin typeface="Corbel"/>
                <a:cs typeface="Corbel"/>
              </a:rPr>
              <a:t>the</a:t>
            </a:r>
            <a:endParaRPr sz="2400" dirty="0">
              <a:latin typeface="Corbel"/>
              <a:cs typeface="Corbel"/>
            </a:endParaRPr>
          </a:p>
          <a:p>
            <a:pPr marL="299085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Corbel"/>
                <a:cs typeface="Corbel"/>
              </a:rPr>
              <a:t>developers.</a:t>
            </a:r>
            <a:endParaRPr sz="2400" dirty="0">
              <a:latin typeface="Corbel"/>
              <a:cs typeface="Corbel"/>
            </a:endParaRPr>
          </a:p>
          <a:p>
            <a:pPr marL="299085" marR="793115" indent="-287020">
              <a:lnSpc>
                <a:spcPct val="100000"/>
              </a:lnSpc>
              <a:spcBef>
                <a:spcPts val="1175"/>
              </a:spcBef>
              <a:buClr>
                <a:srgbClr val="1286C3"/>
              </a:buClr>
              <a:buSzPct val="143750"/>
              <a:buFont typeface="Arial MT"/>
              <a:buChar char="•"/>
              <a:tabLst>
                <a:tab pos="299720" algn="l"/>
              </a:tabLst>
            </a:pPr>
            <a:r>
              <a:rPr sz="2400" spc="-5" dirty="0">
                <a:latin typeface="Corbel"/>
                <a:cs typeface="Corbel"/>
              </a:rPr>
              <a:t>Unit</a:t>
            </a:r>
            <a:r>
              <a:rPr sz="2400" spc="-160" dirty="0">
                <a:latin typeface="Corbel"/>
                <a:cs typeface="Corbel"/>
              </a:rPr>
              <a:t> </a:t>
            </a:r>
            <a:r>
              <a:rPr sz="2400" spc="-35" dirty="0">
                <a:latin typeface="Corbel"/>
                <a:cs typeface="Corbel"/>
              </a:rPr>
              <a:t>Tests</a:t>
            </a:r>
            <a:r>
              <a:rPr sz="2400" spc="2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isolate</a:t>
            </a:r>
            <a:r>
              <a:rPr sz="2400" spc="1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a</a:t>
            </a:r>
            <a:r>
              <a:rPr sz="2400" spc="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section of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code</a:t>
            </a:r>
            <a:r>
              <a:rPr sz="2400" spc="-2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and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verify</a:t>
            </a:r>
            <a:r>
              <a:rPr sz="2400" spc="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its</a:t>
            </a:r>
            <a:r>
              <a:rPr sz="2400" spc="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correctness.</a:t>
            </a:r>
            <a:r>
              <a:rPr sz="2400" spc="-12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A</a:t>
            </a:r>
            <a:r>
              <a:rPr sz="2400" spc="-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unit</a:t>
            </a:r>
            <a:r>
              <a:rPr sz="2400" spc="-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may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be an </a:t>
            </a:r>
            <a:r>
              <a:rPr sz="2400" spc="-46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individual</a:t>
            </a:r>
            <a:r>
              <a:rPr sz="2400" spc="3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function,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method, procedure,</a:t>
            </a:r>
            <a:r>
              <a:rPr sz="2400" spc="-3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module,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or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object.</a:t>
            </a:r>
            <a:endParaRPr sz="2400" dirty="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21047" y="1066800"/>
            <a:ext cx="4549903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latin typeface="+mn-lt"/>
              </a:rPr>
              <a:t>Why</a:t>
            </a:r>
            <a:r>
              <a:rPr sz="3200" spc="-130" dirty="0">
                <a:latin typeface="+mn-lt"/>
              </a:rPr>
              <a:t> </a:t>
            </a:r>
            <a:r>
              <a:rPr sz="3200" spc="-5" dirty="0">
                <a:latin typeface="+mn-lt"/>
              </a:rPr>
              <a:t>Unit</a:t>
            </a:r>
            <a:r>
              <a:rPr sz="3200" spc="-265" dirty="0">
                <a:latin typeface="+mn-lt"/>
              </a:rPr>
              <a:t> </a:t>
            </a:r>
            <a:r>
              <a:rPr sz="3200" spc="-260" dirty="0">
                <a:latin typeface="+mn-lt"/>
              </a:rPr>
              <a:t>T</a:t>
            </a:r>
            <a:r>
              <a:rPr sz="3200" spc="-5" dirty="0">
                <a:latin typeface="+mn-lt"/>
              </a:rPr>
              <a:t>estin</a:t>
            </a:r>
            <a:r>
              <a:rPr sz="3200" spc="-10" dirty="0">
                <a:latin typeface="+mn-lt"/>
              </a:rPr>
              <a:t>g</a:t>
            </a:r>
            <a:r>
              <a:rPr sz="3200" spc="-5" dirty="0">
                <a:latin typeface="+mn-lt"/>
              </a:rPr>
              <a:t>?</a:t>
            </a:r>
            <a:endParaRPr sz="3200" dirty="0">
              <a:latin typeface="+mn-l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01737" y="1859597"/>
            <a:ext cx="9788525" cy="31388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Clr>
                <a:srgbClr val="1286C3"/>
              </a:buClr>
              <a:buSzPct val="143750"/>
              <a:buFont typeface="Arial MT"/>
              <a:buChar char="•"/>
              <a:tabLst>
                <a:tab pos="299720" algn="l"/>
              </a:tabLst>
            </a:pPr>
            <a:r>
              <a:rPr sz="2400" spc="-5" dirty="0">
                <a:latin typeface="Corbel"/>
                <a:cs typeface="Corbel"/>
              </a:rPr>
              <a:t>Proper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unit</a:t>
            </a:r>
            <a:r>
              <a:rPr sz="240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testing</a:t>
            </a:r>
            <a:r>
              <a:rPr sz="2400" spc="1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done</a:t>
            </a:r>
            <a:r>
              <a:rPr sz="2400" spc="-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during </a:t>
            </a:r>
            <a:r>
              <a:rPr sz="2400" spc="-10" dirty="0">
                <a:latin typeface="Corbel"/>
                <a:cs typeface="Corbel"/>
              </a:rPr>
              <a:t>the</a:t>
            </a:r>
            <a:r>
              <a:rPr sz="2400" spc="-5" dirty="0">
                <a:latin typeface="Corbel"/>
                <a:cs typeface="Corbel"/>
              </a:rPr>
              <a:t> development</a:t>
            </a:r>
            <a:r>
              <a:rPr sz="2400" spc="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stage</a:t>
            </a:r>
            <a:r>
              <a:rPr sz="240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saves </a:t>
            </a:r>
            <a:r>
              <a:rPr sz="2400" dirty="0">
                <a:latin typeface="Corbel"/>
                <a:cs typeface="Corbel"/>
              </a:rPr>
              <a:t>both</a:t>
            </a:r>
            <a:r>
              <a:rPr sz="2400" spc="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time</a:t>
            </a:r>
            <a:r>
              <a:rPr sz="2400" dirty="0">
                <a:latin typeface="Corbel"/>
                <a:cs typeface="Corbel"/>
              </a:rPr>
              <a:t> and </a:t>
            </a:r>
            <a:r>
              <a:rPr sz="2400" spc="-46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money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in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the</a:t>
            </a:r>
            <a:r>
              <a:rPr sz="2400" spc="1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end. Here,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are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20" dirty="0">
                <a:latin typeface="Corbel"/>
                <a:cs typeface="Corbel"/>
              </a:rPr>
              <a:t>key </a:t>
            </a:r>
            <a:r>
              <a:rPr sz="2400" spc="-5" dirty="0">
                <a:latin typeface="Corbel"/>
                <a:cs typeface="Corbel"/>
              </a:rPr>
              <a:t>reasons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to perform</a:t>
            </a:r>
            <a:r>
              <a:rPr sz="2400" spc="-2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unit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testing.</a:t>
            </a:r>
            <a:endParaRPr sz="2400" dirty="0">
              <a:latin typeface="Corbel"/>
              <a:cs typeface="Corbel"/>
            </a:endParaRPr>
          </a:p>
          <a:p>
            <a:pPr marL="756285" lvl="1" indent="-287020">
              <a:lnSpc>
                <a:spcPct val="100000"/>
              </a:lnSpc>
              <a:spcBef>
                <a:spcPts val="1105"/>
              </a:spcBef>
              <a:buClr>
                <a:srgbClr val="1286C3"/>
              </a:buClr>
              <a:buSzPct val="145000"/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2000" dirty="0">
                <a:latin typeface="Corbel"/>
                <a:cs typeface="Corbel"/>
              </a:rPr>
              <a:t>Unit</a:t>
            </a:r>
            <a:r>
              <a:rPr sz="2000" spc="-150" dirty="0">
                <a:latin typeface="Corbel"/>
                <a:cs typeface="Corbel"/>
              </a:rPr>
              <a:t> </a:t>
            </a:r>
            <a:r>
              <a:rPr sz="2000" spc="-25" dirty="0">
                <a:latin typeface="Corbel"/>
                <a:cs typeface="Corbel"/>
              </a:rPr>
              <a:t>Tests</a:t>
            </a:r>
            <a:r>
              <a:rPr sz="2000" spc="15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fix</a:t>
            </a:r>
            <a:r>
              <a:rPr sz="200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bug</a:t>
            </a:r>
            <a:r>
              <a:rPr sz="2000" spc="1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early</a:t>
            </a:r>
            <a:r>
              <a:rPr sz="2000" spc="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in</a:t>
            </a:r>
            <a:r>
              <a:rPr sz="2000" spc="5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development</a:t>
            </a:r>
            <a:r>
              <a:rPr sz="200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cycle</a:t>
            </a:r>
            <a:r>
              <a:rPr sz="2000" dirty="0">
                <a:latin typeface="Corbel"/>
                <a:cs typeface="Corbel"/>
              </a:rPr>
              <a:t> and</a:t>
            </a:r>
            <a:r>
              <a:rPr sz="2000" spc="-5" dirty="0">
                <a:latin typeface="Corbel"/>
                <a:cs typeface="Corbel"/>
              </a:rPr>
              <a:t> save</a:t>
            </a:r>
            <a:r>
              <a:rPr sz="2000" spc="-2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costs.</a:t>
            </a:r>
            <a:endParaRPr sz="2000" dirty="0">
              <a:latin typeface="Corbel"/>
              <a:cs typeface="Corbel"/>
            </a:endParaRPr>
          </a:p>
          <a:p>
            <a:pPr marL="756285" marR="266065" lvl="1" indent="-287020">
              <a:lnSpc>
                <a:spcPct val="100000"/>
              </a:lnSpc>
              <a:spcBef>
                <a:spcPts val="1080"/>
              </a:spcBef>
              <a:buClr>
                <a:srgbClr val="1286C3"/>
              </a:buClr>
              <a:buSzPct val="145000"/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2000" dirty="0">
                <a:latin typeface="Corbel"/>
                <a:cs typeface="Corbel"/>
              </a:rPr>
              <a:t>It</a:t>
            </a:r>
            <a:r>
              <a:rPr sz="2000" spc="5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helps understand</a:t>
            </a:r>
            <a:r>
              <a:rPr sz="200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the</a:t>
            </a:r>
            <a:r>
              <a:rPr sz="2000" spc="15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developers</a:t>
            </a:r>
            <a:r>
              <a:rPr sz="2000" spc="1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the</a:t>
            </a:r>
            <a:r>
              <a:rPr sz="2000" spc="5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code</a:t>
            </a:r>
            <a:r>
              <a:rPr sz="2000" dirty="0">
                <a:latin typeface="Corbel"/>
                <a:cs typeface="Corbel"/>
              </a:rPr>
              <a:t> base</a:t>
            </a:r>
            <a:r>
              <a:rPr sz="2000" spc="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and</a:t>
            </a:r>
            <a:r>
              <a:rPr sz="2000" spc="-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enable</a:t>
            </a:r>
            <a:r>
              <a:rPr sz="2000" spc="-1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them</a:t>
            </a:r>
            <a:r>
              <a:rPr sz="2000" spc="15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to</a:t>
            </a:r>
            <a:r>
              <a:rPr sz="2000" spc="5" dirty="0">
                <a:latin typeface="Corbel"/>
                <a:cs typeface="Corbel"/>
              </a:rPr>
              <a:t> </a:t>
            </a:r>
            <a:r>
              <a:rPr sz="2000" spc="-15" dirty="0">
                <a:latin typeface="Corbel"/>
                <a:cs typeface="Corbel"/>
              </a:rPr>
              <a:t>make</a:t>
            </a:r>
            <a:r>
              <a:rPr sz="200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changes </a:t>
            </a:r>
            <a:r>
              <a:rPr sz="2000" spc="-385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quickly</a:t>
            </a:r>
            <a:endParaRPr sz="2000" dirty="0">
              <a:latin typeface="Corbel"/>
              <a:cs typeface="Corbel"/>
            </a:endParaRPr>
          </a:p>
          <a:p>
            <a:pPr marL="756285" lvl="1" indent="-287020">
              <a:lnSpc>
                <a:spcPct val="100000"/>
              </a:lnSpc>
              <a:spcBef>
                <a:spcPts val="1085"/>
              </a:spcBef>
              <a:buClr>
                <a:srgbClr val="1286C3"/>
              </a:buClr>
              <a:buSzPct val="145000"/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2000" dirty="0">
                <a:latin typeface="Corbel"/>
                <a:cs typeface="Corbel"/>
              </a:rPr>
              <a:t>Good</a:t>
            </a:r>
            <a:r>
              <a:rPr sz="2000" spc="-25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unit</a:t>
            </a:r>
            <a:r>
              <a:rPr sz="200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tests</a:t>
            </a:r>
            <a:r>
              <a:rPr sz="2000" spc="5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serve</a:t>
            </a:r>
            <a:r>
              <a:rPr sz="2000" spc="-10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as</a:t>
            </a:r>
            <a:r>
              <a:rPr sz="2000" spc="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project</a:t>
            </a:r>
            <a:r>
              <a:rPr sz="2000" spc="5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documentation</a:t>
            </a:r>
            <a:endParaRPr sz="2000" dirty="0">
              <a:latin typeface="Corbel"/>
              <a:cs typeface="Corbel"/>
            </a:endParaRPr>
          </a:p>
          <a:p>
            <a:pPr marL="756285" marR="318770" lvl="1" indent="-287020">
              <a:lnSpc>
                <a:spcPct val="100000"/>
              </a:lnSpc>
              <a:spcBef>
                <a:spcPts val="1080"/>
              </a:spcBef>
              <a:buClr>
                <a:srgbClr val="1286C3"/>
              </a:buClr>
              <a:buSzPct val="145000"/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2000" dirty="0">
                <a:latin typeface="Corbel"/>
                <a:cs typeface="Corbel"/>
              </a:rPr>
              <a:t>Unit</a:t>
            </a:r>
            <a:r>
              <a:rPr sz="2000" spc="-15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tests</a:t>
            </a:r>
            <a:r>
              <a:rPr sz="2000" spc="2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help</a:t>
            </a:r>
            <a:r>
              <a:rPr sz="2000" spc="-10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with</a:t>
            </a:r>
            <a:r>
              <a:rPr sz="2000" spc="5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code</a:t>
            </a:r>
            <a:r>
              <a:rPr sz="2000" dirty="0">
                <a:latin typeface="Corbel"/>
                <a:cs typeface="Corbel"/>
              </a:rPr>
              <a:t> re-use.</a:t>
            </a:r>
            <a:r>
              <a:rPr sz="2000" spc="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Migrate</a:t>
            </a:r>
            <a:r>
              <a:rPr sz="2000" spc="-2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both</a:t>
            </a:r>
            <a:r>
              <a:rPr sz="200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your</a:t>
            </a:r>
            <a:r>
              <a:rPr sz="2000" spc="1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code</a:t>
            </a:r>
            <a:r>
              <a:rPr sz="2000" spc="1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and</a:t>
            </a:r>
            <a:r>
              <a:rPr sz="2000" spc="-15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your</a:t>
            </a:r>
            <a:r>
              <a:rPr sz="2000" spc="1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tests</a:t>
            </a:r>
            <a:r>
              <a:rPr sz="2000" spc="15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to</a:t>
            </a:r>
            <a:r>
              <a:rPr sz="200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your</a:t>
            </a:r>
            <a:r>
              <a:rPr sz="2000" spc="1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new </a:t>
            </a:r>
            <a:r>
              <a:rPr sz="2000" spc="-38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project.</a:t>
            </a:r>
            <a:r>
              <a:rPr sz="2000" spc="-145" dirty="0">
                <a:latin typeface="Corbel"/>
                <a:cs typeface="Corbel"/>
              </a:rPr>
              <a:t> </a:t>
            </a:r>
            <a:r>
              <a:rPr sz="2000" spc="-25" dirty="0">
                <a:latin typeface="Corbel"/>
                <a:cs typeface="Corbel"/>
              </a:rPr>
              <a:t>Tweak</a:t>
            </a:r>
            <a:r>
              <a:rPr sz="2000" spc="-1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the</a:t>
            </a:r>
            <a:r>
              <a:rPr sz="2000" spc="5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code</a:t>
            </a:r>
            <a:r>
              <a:rPr sz="2000" dirty="0">
                <a:latin typeface="Corbel"/>
                <a:cs typeface="Corbel"/>
              </a:rPr>
              <a:t> till</a:t>
            </a:r>
            <a:r>
              <a:rPr sz="2000" spc="-15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the tests</a:t>
            </a:r>
            <a:r>
              <a:rPr sz="2000" spc="10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run again.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09800" y="990600"/>
            <a:ext cx="8524875" cy="38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spc="-5" dirty="0">
                <a:latin typeface="+mn-lt"/>
              </a:rPr>
              <a:t>Software /system development</a:t>
            </a:r>
            <a:r>
              <a:rPr sz="2400" spc="10" dirty="0">
                <a:latin typeface="+mn-lt"/>
              </a:rPr>
              <a:t> </a:t>
            </a:r>
            <a:r>
              <a:rPr sz="2400" spc="-5" dirty="0">
                <a:latin typeface="+mn-lt"/>
              </a:rPr>
              <a:t>life</a:t>
            </a:r>
            <a:r>
              <a:rPr sz="2400" spc="5" dirty="0">
                <a:latin typeface="+mn-lt"/>
              </a:rPr>
              <a:t> </a:t>
            </a:r>
            <a:r>
              <a:rPr sz="2400" spc="-10" dirty="0">
                <a:latin typeface="+mn-lt"/>
              </a:rPr>
              <a:t>cycle</a:t>
            </a:r>
            <a:r>
              <a:rPr sz="2400" spc="-20" dirty="0">
                <a:latin typeface="+mn-lt"/>
              </a:rPr>
              <a:t> </a:t>
            </a:r>
            <a:r>
              <a:rPr sz="2400" b="1" spc="-45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(SDLC)</a:t>
            </a:r>
            <a:endParaRPr sz="2400" b="1" dirty="0">
              <a:solidFill>
                <a:schemeClr val="accent6">
                  <a:lumMod val="75000"/>
                </a:schemeClr>
              </a:solidFill>
              <a:latin typeface="+mn-l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90494" y="1447285"/>
            <a:ext cx="5811011" cy="5230364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8100" y="1371600"/>
            <a:ext cx="5791200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10" dirty="0">
                <a:latin typeface="+mn-lt"/>
                <a:cs typeface="Corbel"/>
              </a:rPr>
              <a:t>Ho</a:t>
            </a:r>
            <a:r>
              <a:rPr sz="3200" spc="-5" dirty="0">
                <a:latin typeface="+mn-lt"/>
                <a:cs typeface="Corbel"/>
              </a:rPr>
              <a:t>w </a:t>
            </a:r>
            <a:r>
              <a:rPr sz="3200" spc="-10" dirty="0">
                <a:latin typeface="+mn-lt"/>
                <a:cs typeface="Corbel"/>
              </a:rPr>
              <a:t>t</a:t>
            </a:r>
            <a:r>
              <a:rPr sz="3200" spc="-5" dirty="0">
                <a:latin typeface="+mn-lt"/>
                <a:cs typeface="Corbel"/>
              </a:rPr>
              <a:t>o do</a:t>
            </a:r>
            <a:r>
              <a:rPr sz="3200" spc="-120" dirty="0">
                <a:latin typeface="+mn-lt"/>
                <a:cs typeface="Corbel"/>
              </a:rPr>
              <a:t> </a:t>
            </a:r>
            <a:r>
              <a:rPr sz="3200" spc="-10" dirty="0">
                <a:latin typeface="+mn-lt"/>
                <a:cs typeface="Corbel"/>
              </a:rPr>
              <a:t>Uni</a:t>
            </a:r>
            <a:r>
              <a:rPr sz="3200" spc="-5" dirty="0">
                <a:latin typeface="+mn-lt"/>
                <a:cs typeface="Corbel"/>
              </a:rPr>
              <a:t>t</a:t>
            </a:r>
            <a:r>
              <a:rPr sz="3200" spc="-250" dirty="0">
                <a:latin typeface="+mn-lt"/>
                <a:cs typeface="Corbel"/>
              </a:rPr>
              <a:t> </a:t>
            </a:r>
            <a:r>
              <a:rPr sz="3200" spc="-254" dirty="0">
                <a:latin typeface="+mn-lt"/>
                <a:cs typeface="Corbel"/>
              </a:rPr>
              <a:t>T</a:t>
            </a:r>
            <a:r>
              <a:rPr sz="3200" spc="-5" dirty="0">
                <a:latin typeface="+mn-lt"/>
                <a:cs typeface="Corbel"/>
              </a:rPr>
              <a:t>esting</a:t>
            </a:r>
            <a:r>
              <a:rPr sz="3200" spc="25" dirty="0">
                <a:latin typeface="+mn-lt"/>
                <a:cs typeface="Corbel"/>
              </a:rPr>
              <a:t> </a:t>
            </a:r>
            <a:r>
              <a:rPr sz="3200" spc="-5" dirty="0">
                <a:latin typeface="+mn-lt"/>
                <a:cs typeface="Corbel"/>
              </a:rPr>
              <a:t>?</a:t>
            </a:r>
            <a:endParaRPr sz="3200" dirty="0">
              <a:latin typeface="+mn-lt"/>
              <a:cs typeface="Corbe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08100" y="2165003"/>
            <a:ext cx="9575800" cy="291020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270"/>
              </a:spcBef>
              <a:buClr>
                <a:srgbClr val="1286C3"/>
              </a:buClr>
              <a:buSzPct val="143750"/>
              <a:buFont typeface="Arial MT"/>
              <a:buChar char="•"/>
              <a:tabLst>
                <a:tab pos="299720" algn="l"/>
              </a:tabLst>
            </a:pPr>
            <a:r>
              <a:rPr sz="2400" dirty="0">
                <a:latin typeface="Corbel"/>
                <a:cs typeface="Corbel"/>
              </a:rPr>
              <a:t>U</a:t>
            </a:r>
            <a:r>
              <a:rPr sz="2400" spc="-10" dirty="0">
                <a:latin typeface="Corbel"/>
                <a:cs typeface="Corbel"/>
              </a:rPr>
              <a:t>n</a:t>
            </a:r>
            <a:r>
              <a:rPr sz="2400" dirty="0">
                <a:latin typeface="Corbel"/>
                <a:cs typeface="Corbel"/>
              </a:rPr>
              <a:t>it</a:t>
            </a:r>
            <a:r>
              <a:rPr sz="2400" spc="-160" dirty="0">
                <a:latin typeface="Corbel"/>
                <a:cs typeface="Corbel"/>
              </a:rPr>
              <a:t> T</a:t>
            </a:r>
            <a:r>
              <a:rPr sz="2400" dirty="0">
                <a:latin typeface="Corbel"/>
                <a:cs typeface="Corbel"/>
              </a:rPr>
              <a:t>esti</a:t>
            </a:r>
            <a:r>
              <a:rPr sz="2400" spc="-15" dirty="0">
                <a:latin typeface="Corbel"/>
                <a:cs typeface="Corbel"/>
              </a:rPr>
              <a:t>n</a:t>
            </a:r>
            <a:r>
              <a:rPr sz="2400" dirty="0">
                <a:latin typeface="Corbel"/>
                <a:cs typeface="Corbel"/>
              </a:rPr>
              <a:t>g</a:t>
            </a:r>
            <a:r>
              <a:rPr sz="2400" spc="3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is</a:t>
            </a:r>
            <a:r>
              <a:rPr sz="2400" spc="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o</a:t>
            </a:r>
            <a:r>
              <a:rPr sz="2400" dirty="0">
                <a:latin typeface="Corbel"/>
                <a:cs typeface="Corbel"/>
              </a:rPr>
              <a:t>f</a:t>
            </a:r>
            <a:r>
              <a:rPr sz="2400" spc="-2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</a:t>
            </a:r>
            <a:r>
              <a:rPr sz="2400" spc="-15" dirty="0">
                <a:latin typeface="Corbel"/>
                <a:cs typeface="Corbel"/>
              </a:rPr>
              <a:t>w</a:t>
            </a:r>
            <a:r>
              <a:rPr sz="2400" dirty="0">
                <a:latin typeface="Corbel"/>
                <a:cs typeface="Corbel"/>
              </a:rPr>
              <a:t>o</a:t>
            </a:r>
            <a:r>
              <a:rPr sz="2400" spc="-5" dirty="0">
                <a:latin typeface="Corbel"/>
                <a:cs typeface="Corbel"/>
              </a:rPr>
              <a:t> ty</a:t>
            </a:r>
            <a:r>
              <a:rPr sz="2400" spc="-10" dirty="0">
                <a:latin typeface="Corbel"/>
                <a:cs typeface="Corbel"/>
              </a:rPr>
              <a:t>p</a:t>
            </a:r>
            <a:r>
              <a:rPr sz="2400" dirty="0">
                <a:latin typeface="Corbel"/>
                <a:cs typeface="Corbel"/>
              </a:rPr>
              <a:t>es</a:t>
            </a:r>
          </a:p>
          <a:p>
            <a:pPr marL="756285" lvl="1" indent="-287020">
              <a:lnSpc>
                <a:spcPct val="100000"/>
              </a:lnSpc>
              <a:spcBef>
                <a:spcPts val="1110"/>
              </a:spcBef>
              <a:buClr>
                <a:srgbClr val="1286C3"/>
              </a:buClr>
              <a:buSzPct val="145000"/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2000" dirty="0">
                <a:latin typeface="Corbel"/>
                <a:cs typeface="Corbel"/>
              </a:rPr>
              <a:t>Manual</a:t>
            </a:r>
          </a:p>
          <a:p>
            <a:pPr marL="756285" lvl="1" indent="-287020">
              <a:lnSpc>
                <a:spcPct val="100000"/>
              </a:lnSpc>
              <a:spcBef>
                <a:spcPts val="1080"/>
              </a:spcBef>
              <a:buClr>
                <a:srgbClr val="1286C3"/>
              </a:buClr>
              <a:buSzPct val="145000"/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2000" spc="-5" dirty="0">
                <a:latin typeface="Corbel"/>
                <a:cs typeface="Corbel"/>
              </a:rPr>
              <a:t>Automated</a:t>
            </a:r>
            <a:endParaRPr sz="2000" dirty="0">
              <a:latin typeface="Corbel"/>
              <a:cs typeface="Corbel"/>
            </a:endParaRPr>
          </a:p>
          <a:p>
            <a:pPr marL="299085" marR="5080" indent="-287020">
              <a:lnSpc>
                <a:spcPct val="100000"/>
              </a:lnSpc>
              <a:spcBef>
                <a:spcPts val="1150"/>
              </a:spcBef>
              <a:buClr>
                <a:srgbClr val="1286C3"/>
              </a:buClr>
              <a:buSzPct val="143750"/>
              <a:buFont typeface="Arial MT"/>
              <a:buChar char="•"/>
              <a:tabLst>
                <a:tab pos="299720" algn="l"/>
              </a:tabLst>
            </a:pPr>
            <a:r>
              <a:rPr sz="2400" spc="-5" dirty="0">
                <a:latin typeface="Corbel"/>
                <a:cs typeface="Corbel"/>
              </a:rPr>
              <a:t>Unit testing </a:t>
            </a:r>
            <a:r>
              <a:rPr sz="2400" dirty="0">
                <a:latin typeface="Corbel"/>
                <a:cs typeface="Corbel"/>
              </a:rPr>
              <a:t>is </a:t>
            </a:r>
            <a:r>
              <a:rPr sz="2400" spc="-5" dirty="0">
                <a:latin typeface="Corbel"/>
                <a:cs typeface="Corbel"/>
              </a:rPr>
              <a:t>commonly </a:t>
            </a:r>
            <a:r>
              <a:rPr sz="2400" dirty="0">
                <a:latin typeface="Corbel"/>
                <a:cs typeface="Corbel"/>
              </a:rPr>
              <a:t>automated but may </a:t>
            </a:r>
            <a:r>
              <a:rPr sz="2400" spc="-5" dirty="0">
                <a:latin typeface="Corbel"/>
                <a:cs typeface="Corbel"/>
              </a:rPr>
              <a:t>still </a:t>
            </a:r>
            <a:r>
              <a:rPr sz="2400" dirty="0">
                <a:latin typeface="Corbel"/>
                <a:cs typeface="Corbel"/>
              </a:rPr>
              <a:t>be </a:t>
            </a:r>
            <a:r>
              <a:rPr sz="2400" spc="-5" dirty="0">
                <a:latin typeface="Corbel"/>
                <a:cs typeface="Corbel"/>
              </a:rPr>
              <a:t>performed </a:t>
            </a:r>
            <a:r>
              <a:rPr sz="2400" spc="-15" dirty="0">
                <a:latin typeface="Corbel"/>
                <a:cs typeface="Corbel"/>
              </a:rPr>
              <a:t>manually. </a:t>
            </a:r>
            <a:r>
              <a:rPr sz="2400" spc="-47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Software</a:t>
            </a:r>
            <a:r>
              <a:rPr sz="2400" spc="5" dirty="0">
                <a:latin typeface="Corbel"/>
                <a:cs typeface="Corbel"/>
              </a:rPr>
              <a:t> </a:t>
            </a:r>
            <a:r>
              <a:rPr sz="2400" spc="-10" dirty="0">
                <a:latin typeface="Corbel"/>
                <a:cs typeface="Corbel"/>
              </a:rPr>
              <a:t>Engineering</a:t>
            </a:r>
            <a:r>
              <a:rPr sz="2400" spc="2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does</a:t>
            </a:r>
            <a:r>
              <a:rPr sz="2400" spc="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not</a:t>
            </a:r>
            <a:r>
              <a:rPr sz="2400" spc="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favor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one over</a:t>
            </a:r>
            <a:r>
              <a:rPr sz="2400" spc="5" dirty="0">
                <a:latin typeface="Corbel"/>
                <a:cs typeface="Corbel"/>
              </a:rPr>
              <a:t> </a:t>
            </a:r>
            <a:r>
              <a:rPr sz="2400" spc="-10" dirty="0">
                <a:latin typeface="Corbel"/>
                <a:cs typeface="Corbel"/>
              </a:rPr>
              <a:t>the</a:t>
            </a:r>
            <a:r>
              <a:rPr sz="2400" spc="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other</a:t>
            </a:r>
            <a:r>
              <a:rPr sz="2400" dirty="0">
                <a:latin typeface="Corbel"/>
                <a:cs typeface="Corbel"/>
              </a:rPr>
              <a:t> but </a:t>
            </a:r>
            <a:r>
              <a:rPr sz="2400" spc="-5" dirty="0">
                <a:latin typeface="Corbel"/>
                <a:cs typeface="Corbel"/>
              </a:rPr>
              <a:t>automation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is </a:t>
            </a:r>
            <a:r>
              <a:rPr sz="2400" spc="-46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pre</a:t>
            </a:r>
            <a:r>
              <a:rPr sz="2400" spc="5" dirty="0">
                <a:latin typeface="Corbel"/>
                <a:cs typeface="Corbel"/>
              </a:rPr>
              <a:t>f</a:t>
            </a:r>
            <a:r>
              <a:rPr sz="2400" dirty="0">
                <a:latin typeface="Corbel"/>
                <a:cs typeface="Corbel"/>
              </a:rPr>
              <a:t>err</a:t>
            </a:r>
            <a:r>
              <a:rPr sz="2400" spc="5" dirty="0">
                <a:latin typeface="Corbel"/>
                <a:cs typeface="Corbel"/>
              </a:rPr>
              <a:t>e</a:t>
            </a:r>
            <a:r>
              <a:rPr sz="2400" dirty="0">
                <a:latin typeface="Corbel"/>
                <a:cs typeface="Corbel"/>
              </a:rPr>
              <a:t>d.</a:t>
            </a:r>
            <a:r>
              <a:rPr sz="2400" spc="-12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A</a:t>
            </a:r>
            <a:r>
              <a:rPr sz="2400" spc="-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manual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approach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</a:t>
            </a:r>
            <a:r>
              <a:rPr sz="2400" dirty="0">
                <a:latin typeface="Corbel"/>
                <a:cs typeface="Corbel"/>
              </a:rPr>
              <a:t>o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unit </a:t>
            </a:r>
            <a:r>
              <a:rPr sz="2400" spc="-5" dirty="0">
                <a:latin typeface="Corbel"/>
                <a:cs typeface="Corbel"/>
              </a:rPr>
              <a:t>test</a:t>
            </a:r>
            <a:r>
              <a:rPr sz="2400" spc="-10" dirty="0">
                <a:latin typeface="Corbel"/>
                <a:cs typeface="Corbel"/>
              </a:rPr>
              <a:t>i</a:t>
            </a:r>
            <a:r>
              <a:rPr sz="2400" spc="-5" dirty="0">
                <a:latin typeface="Corbel"/>
                <a:cs typeface="Corbel"/>
              </a:rPr>
              <a:t>n</a:t>
            </a:r>
            <a:r>
              <a:rPr sz="2400" dirty="0">
                <a:latin typeface="Corbel"/>
                <a:cs typeface="Corbel"/>
              </a:rPr>
              <a:t>g</a:t>
            </a:r>
            <a:r>
              <a:rPr sz="2400" spc="1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may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employ a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ste</a:t>
            </a:r>
            <a:r>
              <a:rPr sz="2400" spc="-20" dirty="0">
                <a:latin typeface="Corbel"/>
                <a:cs typeface="Corbel"/>
              </a:rPr>
              <a:t>p</a:t>
            </a:r>
            <a:r>
              <a:rPr sz="2400" spc="5" dirty="0">
                <a:latin typeface="Corbel"/>
                <a:cs typeface="Corbel"/>
              </a:rPr>
              <a:t>-</a:t>
            </a:r>
            <a:r>
              <a:rPr sz="2400" spc="-5" dirty="0">
                <a:latin typeface="Corbel"/>
                <a:cs typeface="Corbel"/>
              </a:rPr>
              <a:t>b</a:t>
            </a:r>
            <a:r>
              <a:rPr sz="2400" dirty="0">
                <a:latin typeface="Corbel"/>
                <a:cs typeface="Corbel"/>
              </a:rPr>
              <a:t>y</a:t>
            </a:r>
            <a:r>
              <a:rPr sz="2400" spc="5" dirty="0">
                <a:latin typeface="Corbel"/>
                <a:cs typeface="Corbel"/>
              </a:rPr>
              <a:t>-</a:t>
            </a:r>
            <a:r>
              <a:rPr sz="2400" spc="-5" dirty="0">
                <a:latin typeface="Corbel"/>
                <a:cs typeface="Corbel"/>
              </a:rPr>
              <a:t>step  instructional</a:t>
            </a:r>
            <a:r>
              <a:rPr sz="2400" spc="1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document.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1295400"/>
            <a:ext cx="10802937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latin typeface="+mn-lt"/>
              </a:rPr>
              <a:t>Unit testing</a:t>
            </a:r>
            <a:r>
              <a:rPr sz="3200" spc="-125" dirty="0">
                <a:latin typeface="+mn-lt"/>
              </a:rPr>
              <a:t> </a:t>
            </a:r>
            <a:r>
              <a:rPr sz="3200" spc="-5" dirty="0">
                <a:latin typeface="+mn-lt"/>
              </a:rPr>
              <a:t>Under the automated</a:t>
            </a:r>
            <a:r>
              <a:rPr sz="3200" spc="15" dirty="0">
                <a:latin typeface="+mn-lt"/>
              </a:rPr>
              <a:t> </a:t>
            </a:r>
            <a:r>
              <a:rPr sz="3200" spc="-5" dirty="0">
                <a:latin typeface="+mn-lt"/>
              </a:rPr>
              <a:t>approach</a:t>
            </a:r>
            <a:endParaRPr sz="3200" dirty="0">
              <a:latin typeface="+mn-l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83004" y="1981200"/>
            <a:ext cx="9825990" cy="41325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343535" indent="-287020">
              <a:lnSpc>
                <a:spcPct val="100000"/>
              </a:lnSpc>
              <a:spcBef>
                <a:spcPts val="100"/>
              </a:spcBef>
              <a:buClr>
                <a:srgbClr val="1286C3"/>
              </a:buClr>
              <a:buSzPct val="143750"/>
              <a:buFont typeface="Arial MT"/>
              <a:buChar char="•"/>
              <a:tabLst>
                <a:tab pos="299720" algn="l"/>
              </a:tabLst>
            </a:pPr>
            <a:r>
              <a:rPr sz="2400" dirty="0">
                <a:latin typeface="Corbel"/>
                <a:cs typeface="Corbel"/>
              </a:rPr>
              <a:t>A </a:t>
            </a:r>
            <a:r>
              <a:rPr sz="2400" spc="-5" dirty="0">
                <a:latin typeface="Corbel"/>
                <a:cs typeface="Corbel"/>
              </a:rPr>
              <a:t>developer </a:t>
            </a:r>
            <a:r>
              <a:rPr sz="2400" b="1" spc="-5" dirty="0">
                <a:latin typeface="Corbel"/>
                <a:cs typeface="Corbel"/>
              </a:rPr>
              <a:t>writes </a:t>
            </a:r>
            <a:r>
              <a:rPr sz="2400" b="1" dirty="0">
                <a:latin typeface="Corbel"/>
                <a:cs typeface="Corbel"/>
              </a:rPr>
              <a:t>a section of code in </a:t>
            </a:r>
            <a:r>
              <a:rPr sz="2400" b="1" spc="-5" dirty="0">
                <a:latin typeface="Corbel"/>
                <a:cs typeface="Corbel"/>
              </a:rPr>
              <a:t>the </a:t>
            </a:r>
            <a:r>
              <a:rPr sz="2400" b="1" dirty="0">
                <a:latin typeface="Corbel"/>
                <a:cs typeface="Corbel"/>
              </a:rPr>
              <a:t>application just </a:t>
            </a:r>
            <a:r>
              <a:rPr sz="2400" b="1" spc="-5" dirty="0">
                <a:latin typeface="Corbel"/>
                <a:cs typeface="Corbel"/>
              </a:rPr>
              <a:t>to </a:t>
            </a:r>
            <a:r>
              <a:rPr sz="2400" b="1" dirty="0">
                <a:latin typeface="Corbel"/>
                <a:cs typeface="Corbel"/>
              </a:rPr>
              <a:t>test </a:t>
            </a:r>
            <a:r>
              <a:rPr sz="2400" b="1" spc="-5" dirty="0">
                <a:latin typeface="Corbel"/>
                <a:cs typeface="Corbel"/>
              </a:rPr>
              <a:t>the </a:t>
            </a:r>
            <a:r>
              <a:rPr sz="2400" b="1" dirty="0">
                <a:latin typeface="Corbel"/>
                <a:cs typeface="Corbel"/>
              </a:rPr>
              <a:t> </a:t>
            </a:r>
            <a:r>
              <a:rPr sz="2400" b="1" spc="-5" dirty="0">
                <a:latin typeface="Corbel"/>
                <a:cs typeface="Corbel"/>
              </a:rPr>
              <a:t>function</a:t>
            </a:r>
            <a:r>
              <a:rPr sz="2400" spc="-5" dirty="0">
                <a:latin typeface="Corbel"/>
                <a:cs typeface="Corbel"/>
              </a:rPr>
              <a:t>. They would later </a:t>
            </a:r>
            <a:r>
              <a:rPr sz="2400" dirty="0">
                <a:latin typeface="Corbel"/>
                <a:cs typeface="Corbel"/>
              </a:rPr>
              <a:t>comment </a:t>
            </a:r>
            <a:r>
              <a:rPr sz="2400" spc="-5" dirty="0">
                <a:latin typeface="Corbel"/>
                <a:cs typeface="Corbel"/>
              </a:rPr>
              <a:t>out and finally </a:t>
            </a:r>
            <a:r>
              <a:rPr sz="2400" dirty="0">
                <a:latin typeface="Corbel"/>
                <a:cs typeface="Corbel"/>
              </a:rPr>
              <a:t>remove </a:t>
            </a:r>
            <a:r>
              <a:rPr sz="2400" spc="-10" dirty="0">
                <a:latin typeface="Corbel"/>
                <a:cs typeface="Corbel"/>
              </a:rPr>
              <a:t>the </a:t>
            </a:r>
            <a:r>
              <a:rPr sz="2400" spc="-5" dirty="0">
                <a:latin typeface="Corbel"/>
                <a:cs typeface="Corbel"/>
              </a:rPr>
              <a:t>test </a:t>
            </a:r>
            <a:r>
              <a:rPr sz="2400" dirty="0">
                <a:latin typeface="Corbel"/>
                <a:cs typeface="Corbel"/>
              </a:rPr>
              <a:t>code </a:t>
            </a:r>
            <a:r>
              <a:rPr sz="2400" spc="-47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when</a:t>
            </a:r>
            <a:r>
              <a:rPr sz="2400" spc="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the</a:t>
            </a:r>
            <a:r>
              <a:rPr sz="240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application</a:t>
            </a:r>
            <a:r>
              <a:rPr sz="2400" spc="2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is</a:t>
            </a:r>
            <a:r>
              <a:rPr sz="2400" spc="-5" dirty="0">
                <a:latin typeface="Corbel"/>
                <a:cs typeface="Corbel"/>
              </a:rPr>
              <a:t> deployed.</a:t>
            </a:r>
            <a:endParaRPr sz="2400" dirty="0">
              <a:latin typeface="Corbel"/>
              <a:cs typeface="Corbel"/>
            </a:endParaRPr>
          </a:p>
          <a:p>
            <a:pPr marL="299085" marR="5080" indent="-287020">
              <a:lnSpc>
                <a:spcPct val="100000"/>
              </a:lnSpc>
              <a:spcBef>
                <a:spcPts val="1180"/>
              </a:spcBef>
              <a:buClr>
                <a:srgbClr val="1286C3"/>
              </a:buClr>
              <a:buSzPct val="143750"/>
              <a:buFont typeface="Arial MT"/>
              <a:buChar char="•"/>
              <a:tabLst>
                <a:tab pos="299720" algn="l"/>
              </a:tabLst>
            </a:pPr>
            <a:r>
              <a:rPr sz="2400" dirty="0">
                <a:latin typeface="Corbel"/>
                <a:cs typeface="Corbel"/>
              </a:rPr>
              <a:t>A</a:t>
            </a:r>
            <a:r>
              <a:rPr sz="2400" spc="-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d</a:t>
            </a:r>
            <a:r>
              <a:rPr sz="2400" spc="-10" dirty="0">
                <a:latin typeface="Corbel"/>
                <a:cs typeface="Corbel"/>
              </a:rPr>
              <a:t>e</a:t>
            </a:r>
            <a:r>
              <a:rPr sz="2400" dirty="0">
                <a:latin typeface="Corbel"/>
                <a:cs typeface="Corbel"/>
              </a:rPr>
              <a:t>veloper</a:t>
            </a:r>
            <a:r>
              <a:rPr sz="2400" spc="-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c</a:t>
            </a:r>
            <a:r>
              <a:rPr sz="2400" spc="-5" dirty="0">
                <a:latin typeface="Corbel"/>
                <a:cs typeface="Corbel"/>
              </a:rPr>
              <a:t>o</a:t>
            </a:r>
            <a:r>
              <a:rPr sz="2400" spc="5" dirty="0">
                <a:latin typeface="Corbel"/>
                <a:cs typeface="Corbel"/>
              </a:rPr>
              <a:t>u</a:t>
            </a:r>
            <a:r>
              <a:rPr sz="2400" dirty="0">
                <a:latin typeface="Corbel"/>
                <a:cs typeface="Corbel"/>
              </a:rPr>
              <a:t>ld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b="1" dirty="0">
                <a:latin typeface="Corbel"/>
                <a:cs typeface="Corbel"/>
              </a:rPr>
              <a:t>also isolate</a:t>
            </a:r>
            <a:r>
              <a:rPr sz="2400" b="1" spc="-20" dirty="0">
                <a:latin typeface="Corbel"/>
                <a:cs typeface="Corbel"/>
              </a:rPr>
              <a:t> </a:t>
            </a:r>
            <a:r>
              <a:rPr sz="2400" b="1" spc="-5" dirty="0">
                <a:latin typeface="Corbel"/>
                <a:cs typeface="Corbel"/>
              </a:rPr>
              <a:t>th</a:t>
            </a:r>
            <a:r>
              <a:rPr sz="2400" b="1" dirty="0">
                <a:latin typeface="Corbel"/>
                <a:cs typeface="Corbel"/>
              </a:rPr>
              <a:t>e</a:t>
            </a:r>
            <a:r>
              <a:rPr sz="2400" b="1" spc="-5" dirty="0">
                <a:latin typeface="Corbel"/>
                <a:cs typeface="Corbel"/>
              </a:rPr>
              <a:t> </a:t>
            </a:r>
            <a:r>
              <a:rPr sz="2400" b="1" spc="5" dirty="0">
                <a:latin typeface="Corbel"/>
                <a:cs typeface="Corbel"/>
              </a:rPr>
              <a:t>f</a:t>
            </a:r>
            <a:r>
              <a:rPr sz="2400" b="1" dirty="0">
                <a:latin typeface="Corbel"/>
                <a:cs typeface="Corbel"/>
              </a:rPr>
              <a:t>unction</a:t>
            </a:r>
            <a:r>
              <a:rPr sz="2400" b="1" spc="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</a:t>
            </a:r>
            <a:r>
              <a:rPr sz="2400" dirty="0">
                <a:latin typeface="Corbel"/>
                <a:cs typeface="Corbel"/>
              </a:rPr>
              <a:t>o</a:t>
            </a:r>
            <a:r>
              <a:rPr sz="2400" spc="-5" dirty="0">
                <a:latin typeface="Corbel"/>
                <a:cs typeface="Corbel"/>
              </a:rPr>
              <a:t> tes</a:t>
            </a:r>
            <a:r>
              <a:rPr sz="2400" dirty="0">
                <a:latin typeface="Corbel"/>
                <a:cs typeface="Corbel"/>
              </a:rPr>
              <a:t>t</a:t>
            </a:r>
            <a:r>
              <a:rPr sz="2400" spc="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it</a:t>
            </a:r>
            <a:r>
              <a:rPr sz="2400" spc="-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m</a:t>
            </a:r>
            <a:r>
              <a:rPr sz="2400" spc="5" dirty="0">
                <a:latin typeface="Corbel"/>
                <a:cs typeface="Corbel"/>
              </a:rPr>
              <a:t>o</a:t>
            </a:r>
            <a:r>
              <a:rPr sz="2400" dirty="0">
                <a:latin typeface="Corbel"/>
                <a:cs typeface="Corbel"/>
              </a:rPr>
              <a:t>re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ri</a:t>
            </a:r>
            <a:r>
              <a:rPr sz="2400" spc="-10" dirty="0">
                <a:latin typeface="Corbel"/>
                <a:cs typeface="Corbel"/>
              </a:rPr>
              <a:t>g</a:t>
            </a:r>
            <a:r>
              <a:rPr sz="2400" spc="-5" dirty="0">
                <a:latin typeface="Corbel"/>
                <a:cs typeface="Corbel"/>
              </a:rPr>
              <a:t>or</a:t>
            </a:r>
            <a:r>
              <a:rPr sz="2400" spc="5" dirty="0">
                <a:latin typeface="Corbel"/>
                <a:cs typeface="Corbel"/>
              </a:rPr>
              <a:t>o</a:t>
            </a:r>
            <a:r>
              <a:rPr sz="2400" dirty="0">
                <a:latin typeface="Corbel"/>
                <a:cs typeface="Corbel"/>
              </a:rPr>
              <a:t>usl</a:t>
            </a:r>
            <a:r>
              <a:rPr sz="2400" spc="-120" dirty="0">
                <a:latin typeface="Corbel"/>
                <a:cs typeface="Corbel"/>
              </a:rPr>
              <a:t>y</a:t>
            </a:r>
            <a:r>
              <a:rPr sz="2400" dirty="0">
                <a:latin typeface="Corbel"/>
                <a:cs typeface="Corbel"/>
              </a:rPr>
              <a:t>.</a:t>
            </a:r>
            <a:r>
              <a:rPr sz="2400" spc="-18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Th</a:t>
            </a:r>
            <a:r>
              <a:rPr sz="2400" spc="-10" dirty="0">
                <a:latin typeface="Corbel"/>
                <a:cs typeface="Corbel"/>
              </a:rPr>
              <a:t>i</a:t>
            </a:r>
            <a:r>
              <a:rPr sz="2400" dirty="0">
                <a:latin typeface="Corbel"/>
                <a:cs typeface="Corbel"/>
              </a:rPr>
              <a:t>s</a:t>
            </a:r>
            <a:r>
              <a:rPr sz="2400" spc="1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is  a more </a:t>
            </a:r>
            <a:r>
              <a:rPr sz="2400" spc="-5" dirty="0">
                <a:latin typeface="Corbel"/>
                <a:cs typeface="Corbel"/>
              </a:rPr>
              <a:t>thorough </a:t>
            </a:r>
            <a:r>
              <a:rPr sz="2400" dirty="0">
                <a:latin typeface="Corbel"/>
                <a:cs typeface="Corbel"/>
              </a:rPr>
              <a:t>unit </a:t>
            </a:r>
            <a:r>
              <a:rPr sz="2400" spc="-5" dirty="0">
                <a:latin typeface="Corbel"/>
                <a:cs typeface="Corbel"/>
              </a:rPr>
              <a:t>testing practice that involves </a:t>
            </a:r>
            <a:r>
              <a:rPr sz="2400" dirty="0">
                <a:latin typeface="Corbel"/>
                <a:cs typeface="Corbel"/>
              </a:rPr>
              <a:t>copy and paste </a:t>
            </a:r>
            <a:r>
              <a:rPr sz="2400" spc="-5" dirty="0">
                <a:latin typeface="Corbel"/>
                <a:cs typeface="Corbel"/>
              </a:rPr>
              <a:t>of </a:t>
            </a:r>
            <a:r>
              <a:rPr sz="2400" dirty="0">
                <a:latin typeface="Corbel"/>
                <a:cs typeface="Corbel"/>
              </a:rPr>
              <a:t>code </a:t>
            </a:r>
            <a:r>
              <a:rPr sz="2400" spc="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to its</a:t>
            </a:r>
            <a:r>
              <a:rPr sz="240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own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testing</a:t>
            </a:r>
            <a:r>
              <a:rPr sz="2400" spc="2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environment</a:t>
            </a:r>
            <a:r>
              <a:rPr sz="240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than</a:t>
            </a:r>
            <a:r>
              <a:rPr sz="240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its</a:t>
            </a:r>
            <a:r>
              <a:rPr sz="2400" spc="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natural environment.</a:t>
            </a:r>
            <a:endParaRPr sz="2400" dirty="0">
              <a:latin typeface="Corbel"/>
              <a:cs typeface="Corbel"/>
            </a:endParaRPr>
          </a:p>
          <a:p>
            <a:pPr marL="299085" marR="474345" indent="-287020">
              <a:lnSpc>
                <a:spcPct val="100000"/>
              </a:lnSpc>
              <a:spcBef>
                <a:spcPts val="1175"/>
              </a:spcBef>
              <a:buClr>
                <a:srgbClr val="1286C3"/>
              </a:buClr>
              <a:buSzPct val="143750"/>
              <a:buFont typeface="Arial MT"/>
              <a:buChar char="•"/>
              <a:tabLst>
                <a:tab pos="299720" algn="l"/>
              </a:tabLst>
            </a:pPr>
            <a:r>
              <a:rPr sz="2400" dirty="0">
                <a:latin typeface="Corbel"/>
                <a:cs typeface="Corbel"/>
              </a:rPr>
              <a:t>A coder </a:t>
            </a:r>
            <a:r>
              <a:rPr sz="2400" spc="-5" dirty="0">
                <a:latin typeface="Corbel"/>
                <a:cs typeface="Corbel"/>
              </a:rPr>
              <a:t>generally </a:t>
            </a:r>
            <a:r>
              <a:rPr sz="2400" dirty="0">
                <a:latin typeface="Corbel"/>
                <a:cs typeface="Corbel"/>
              </a:rPr>
              <a:t>uses a </a:t>
            </a:r>
            <a:r>
              <a:rPr sz="2400" spc="-25" dirty="0">
                <a:latin typeface="Corbel"/>
                <a:cs typeface="Corbel"/>
              </a:rPr>
              <a:t>UnitTest </a:t>
            </a:r>
            <a:r>
              <a:rPr sz="2400" spc="-5" dirty="0">
                <a:latin typeface="Corbel"/>
                <a:cs typeface="Corbel"/>
              </a:rPr>
              <a:t>Framework to develop </a:t>
            </a:r>
            <a:r>
              <a:rPr sz="2400" dirty="0">
                <a:latin typeface="Corbel"/>
                <a:cs typeface="Corbel"/>
              </a:rPr>
              <a:t>automated </a:t>
            </a:r>
            <a:r>
              <a:rPr sz="2400" spc="-5" dirty="0">
                <a:latin typeface="Corbel"/>
                <a:cs typeface="Corbel"/>
              </a:rPr>
              <a:t>test </a:t>
            </a:r>
            <a:r>
              <a:rPr sz="2400" spc="-47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cases.</a:t>
            </a:r>
            <a:r>
              <a:rPr sz="2400" spc="-7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Using</a:t>
            </a:r>
            <a:r>
              <a:rPr sz="2400" spc="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an </a:t>
            </a:r>
            <a:r>
              <a:rPr sz="2400" spc="-5" dirty="0">
                <a:latin typeface="Corbel"/>
                <a:cs typeface="Corbel"/>
              </a:rPr>
              <a:t>automation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framework,</a:t>
            </a:r>
          </a:p>
          <a:p>
            <a:pPr marL="299085" marR="526415" indent="-287020">
              <a:lnSpc>
                <a:spcPct val="100000"/>
              </a:lnSpc>
              <a:spcBef>
                <a:spcPts val="1175"/>
              </a:spcBef>
              <a:buClr>
                <a:srgbClr val="1286C3"/>
              </a:buClr>
              <a:buSzPct val="143750"/>
              <a:buFont typeface="Arial MT"/>
              <a:buChar char="•"/>
              <a:tabLst>
                <a:tab pos="299720" algn="l"/>
              </a:tabLst>
            </a:pPr>
            <a:r>
              <a:rPr sz="2400" spc="-5" dirty="0">
                <a:latin typeface="Corbel"/>
                <a:cs typeface="Corbel"/>
              </a:rPr>
              <a:t>Th</a:t>
            </a:r>
            <a:r>
              <a:rPr sz="2400" dirty="0">
                <a:latin typeface="Corbel"/>
                <a:cs typeface="Corbel"/>
              </a:rPr>
              <a:t>e workflow</a:t>
            </a:r>
            <a:r>
              <a:rPr sz="2400" spc="-5" dirty="0">
                <a:latin typeface="Corbel"/>
                <a:cs typeface="Corbel"/>
              </a:rPr>
              <a:t> o</a:t>
            </a:r>
            <a:r>
              <a:rPr sz="2400" dirty="0">
                <a:latin typeface="Corbel"/>
                <a:cs typeface="Corbel"/>
              </a:rPr>
              <a:t>f</a:t>
            </a:r>
            <a:r>
              <a:rPr sz="2400" spc="-9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U</a:t>
            </a:r>
            <a:r>
              <a:rPr sz="2400" spc="-10" dirty="0">
                <a:latin typeface="Corbel"/>
                <a:cs typeface="Corbel"/>
              </a:rPr>
              <a:t>n</a:t>
            </a:r>
            <a:r>
              <a:rPr sz="2400" dirty="0">
                <a:latin typeface="Corbel"/>
                <a:cs typeface="Corbel"/>
              </a:rPr>
              <a:t>it</a:t>
            </a:r>
            <a:r>
              <a:rPr sz="2400" spc="-155" dirty="0">
                <a:latin typeface="Corbel"/>
                <a:cs typeface="Corbel"/>
              </a:rPr>
              <a:t> </a:t>
            </a:r>
            <a:r>
              <a:rPr sz="2400" spc="-160" dirty="0">
                <a:latin typeface="Corbel"/>
                <a:cs typeface="Corbel"/>
              </a:rPr>
              <a:t>T</a:t>
            </a:r>
            <a:r>
              <a:rPr sz="2400" dirty="0">
                <a:latin typeface="Corbel"/>
                <a:cs typeface="Corbel"/>
              </a:rPr>
              <a:t>esti</a:t>
            </a:r>
            <a:r>
              <a:rPr sz="2400" spc="-10" dirty="0">
                <a:latin typeface="Corbel"/>
                <a:cs typeface="Corbel"/>
              </a:rPr>
              <a:t>n</a:t>
            </a:r>
            <a:r>
              <a:rPr sz="2400" dirty="0">
                <a:latin typeface="Corbel"/>
                <a:cs typeface="Corbel"/>
              </a:rPr>
              <a:t>g</a:t>
            </a:r>
            <a:r>
              <a:rPr sz="2400" spc="3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is</a:t>
            </a:r>
            <a:r>
              <a:rPr sz="2400" spc="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1</a:t>
            </a:r>
            <a:r>
              <a:rPr sz="2400" dirty="0">
                <a:latin typeface="Corbel"/>
                <a:cs typeface="Corbel"/>
              </a:rPr>
              <a:t>)</a:t>
            </a:r>
            <a:r>
              <a:rPr sz="2400" spc="-9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Cr</a:t>
            </a:r>
            <a:r>
              <a:rPr sz="2400" dirty="0">
                <a:latin typeface="Corbel"/>
                <a:cs typeface="Corbel"/>
              </a:rPr>
              <a:t>eate</a:t>
            </a:r>
            <a:r>
              <a:rPr sz="2400" spc="-170" dirty="0">
                <a:latin typeface="Corbel"/>
                <a:cs typeface="Corbel"/>
              </a:rPr>
              <a:t> </a:t>
            </a:r>
            <a:r>
              <a:rPr sz="2400" spc="-160" dirty="0">
                <a:latin typeface="Corbel"/>
                <a:cs typeface="Corbel"/>
              </a:rPr>
              <a:t>T</a:t>
            </a:r>
            <a:r>
              <a:rPr sz="2400" dirty="0">
                <a:latin typeface="Corbel"/>
                <a:cs typeface="Corbel"/>
              </a:rPr>
              <a:t>est</a:t>
            </a:r>
            <a:r>
              <a:rPr sz="2400" spc="-8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Cas</a:t>
            </a:r>
            <a:r>
              <a:rPr sz="2400" spc="5" dirty="0">
                <a:latin typeface="Corbel"/>
                <a:cs typeface="Corbel"/>
              </a:rPr>
              <a:t>e</a:t>
            </a:r>
            <a:r>
              <a:rPr sz="2400" dirty="0">
                <a:latin typeface="Corbel"/>
                <a:cs typeface="Corbel"/>
              </a:rPr>
              <a:t>s</a:t>
            </a:r>
            <a:r>
              <a:rPr sz="2400" spc="-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2) </a:t>
            </a:r>
            <a:r>
              <a:rPr sz="2400" spc="-55" dirty="0">
                <a:latin typeface="Corbel"/>
                <a:cs typeface="Corbel"/>
              </a:rPr>
              <a:t>R</a:t>
            </a:r>
            <a:r>
              <a:rPr sz="2400" dirty="0">
                <a:latin typeface="Corbel"/>
                <a:cs typeface="Corbel"/>
              </a:rPr>
              <a:t>e</a:t>
            </a:r>
            <a:r>
              <a:rPr sz="2400" spc="-15" dirty="0">
                <a:latin typeface="Corbel"/>
                <a:cs typeface="Corbel"/>
              </a:rPr>
              <a:t>v</a:t>
            </a:r>
            <a:r>
              <a:rPr sz="2400" dirty="0">
                <a:latin typeface="Corbel"/>
                <a:cs typeface="Corbel"/>
              </a:rPr>
              <a:t>iew/</a:t>
            </a:r>
            <a:r>
              <a:rPr sz="2400" spc="-60" dirty="0">
                <a:latin typeface="Corbel"/>
                <a:cs typeface="Corbel"/>
              </a:rPr>
              <a:t>R</a:t>
            </a:r>
            <a:r>
              <a:rPr sz="2400" dirty="0">
                <a:latin typeface="Corbel"/>
                <a:cs typeface="Corbel"/>
              </a:rPr>
              <a:t>ework</a:t>
            </a:r>
            <a:r>
              <a:rPr sz="2400" spc="3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3)  Baseline</a:t>
            </a:r>
            <a:r>
              <a:rPr sz="2400" spc="1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4) </a:t>
            </a:r>
            <a:r>
              <a:rPr sz="2400" spc="-5" dirty="0">
                <a:latin typeface="Corbel"/>
                <a:cs typeface="Corbel"/>
              </a:rPr>
              <a:t>Execute</a:t>
            </a:r>
            <a:r>
              <a:rPr sz="2400" spc="-185" dirty="0">
                <a:latin typeface="Corbel"/>
                <a:cs typeface="Corbel"/>
              </a:rPr>
              <a:t> </a:t>
            </a:r>
            <a:r>
              <a:rPr sz="2400" spc="-40" dirty="0">
                <a:latin typeface="Corbel"/>
                <a:cs typeface="Corbel"/>
              </a:rPr>
              <a:t>Test</a:t>
            </a:r>
            <a:r>
              <a:rPr sz="2400" spc="-7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Cases.</a:t>
            </a:r>
            <a:endParaRPr sz="2400" dirty="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9223" y="914400"/>
            <a:ext cx="4813554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latin typeface="+mn-lt"/>
              </a:rPr>
              <a:t>Unit</a:t>
            </a:r>
            <a:r>
              <a:rPr sz="3200" spc="-260" dirty="0">
                <a:latin typeface="+mn-lt"/>
              </a:rPr>
              <a:t> T</a:t>
            </a:r>
            <a:r>
              <a:rPr sz="3200" spc="-5" dirty="0">
                <a:latin typeface="+mn-lt"/>
              </a:rPr>
              <a:t>es</a:t>
            </a:r>
            <a:r>
              <a:rPr sz="3200" dirty="0">
                <a:latin typeface="+mn-lt"/>
              </a:rPr>
              <a:t>t</a:t>
            </a:r>
            <a:r>
              <a:rPr sz="3200" spc="-5" dirty="0">
                <a:latin typeface="+mn-lt"/>
              </a:rPr>
              <a:t>ing</a:t>
            </a:r>
            <a:r>
              <a:rPr sz="3200" spc="-285" dirty="0">
                <a:latin typeface="+mn-lt"/>
              </a:rPr>
              <a:t> </a:t>
            </a:r>
            <a:r>
              <a:rPr sz="3200" spc="-260" dirty="0">
                <a:latin typeface="+mn-lt"/>
              </a:rPr>
              <a:t>T</a:t>
            </a:r>
            <a:r>
              <a:rPr sz="3200" spc="-10" dirty="0">
                <a:latin typeface="+mn-lt"/>
              </a:rPr>
              <a:t>o</a:t>
            </a:r>
            <a:r>
              <a:rPr sz="3200" dirty="0">
                <a:latin typeface="+mn-lt"/>
              </a:rPr>
              <a:t>o</a:t>
            </a:r>
            <a:r>
              <a:rPr sz="3200" spc="-5" dirty="0">
                <a:latin typeface="+mn-lt"/>
              </a:rPr>
              <a:t>ls</a:t>
            </a:r>
            <a:endParaRPr sz="3200" dirty="0">
              <a:latin typeface="+mn-l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23925" y="1600200"/>
            <a:ext cx="10344150" cy="4533933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99085" marR="5080" indent="-287020">
              <a:lnSpc>
                <a:spcPts val="2160"/>
              </a:lnSpc>
              <a:spcBef>
                <a:spcPts val="375"/>
              </a:spcBef>
              <a:buClr>
                <a:srgbClr val="1286C3"/>
              </a:buClr>
              <a:buSzPct val="145000"/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000" b="1" dirty="0">
                <a:solidFill>
                  <a:schemeClr val="bg2">
                    <a:lumMod val="50000"/>
                  </a:schemeClr>
                </a:solidFill>
                <a:uFill>
                  <a:solidFill>
                    <a:srgbClr val="2F85EC"/>
                  </a:solidFill>
                </a:uFill>
                <a:latin typeface="Corbel"/>
                <a:cs typeface="Corbe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Junit</a:t>
            </a:r>
            <a:r>
              <a:rPr sz="2000" dirty="0">
                <a:latin typeface="Corbel"/>
                <a:cs typeface="Corbel"/>
              </a:rPr>
              <a:t>: Junit is a free </a:t>
            </a:r>
            <a:r>
              <a:rPr sz="2000" spc="-5" dirty="0">
                <a:latin typeface="Corbel"/>
                <a:cs typeface="Corbel"/>
              </a:rPr>
              <a:t>to use testing tool used </a:t>
            </a:r>
            <a:r>
              <a:rPr sz="2000" dirty="0">
                <a:latin typeface="Corbel"/>
                <a:cs typeface="Corbel"/>
              </a:rPr>
              <a:t>for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latin typeface="Corbel"/>
                <a:cs typeface="Corbel"/>
              </a:rPr>
              <a:t>Java</a:t>
            </a:r>
            <a:r>
              <a:rPr sz="2000" dirty="0">
                <a:latin typeface="Corbel"/>
                <a:cs typeface="Corbel"/>
              </a:rPr>
              <a:t> programming language.</a:t>
            </a:r>
            <a:r>
              <a:rPr sz="2000" spc="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It provides </a:t>
            </a:r>
            <a:r>
              <a:rPr sz="2000" spc="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assertions</a:t>
            </a:r>
            <a:r>
              <a:rPr sz="2000" spc="-2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to</a:t>
            </a:r>
            <a:r>
              <a:rPr sz="2000" dirty="0">
                <a:latin typeface="Corbel"/>
                <a:cs typeface="Corbel"/>
              </a:rPr>
              <a:t> identify</a:t>
            </a:r>
            <a:r>
              <a:rPr sz="2000" spc="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test</a:t>
            </a:r>
            <a:r>
              <a:rPr sz="2000" spc="15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method.</a:t>
            </a:r>
            <a:r>
              <a:rPr sz="2000" spc="-13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This</a:t>
            </a:r>
            <a:r>
              <a:rPr sz="2000" spc="-2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tool</a:t>
            </a:r>
            <a:r>
              <a:rPr sz="200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test</a:t>
            </a:r>
            <a:r>
              <a:rPr sz="2000" spc="1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data </a:t>
            </a:r>
            <a:r>
              <a:rPr sz="2000" dirty="0">
                <a:latin typeface="Corbel"/>
                <a:cs typeface="Corbel"/>
              </a:rPr>
              <a:t>first</a:t>
            </a:r>
            <a:r>
              <a:rPr sz="2000" spc="10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and</a:t>
            </a:r>
            <a:r>
              <a:rPr sz="2000" spc="-15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then</a:t>
            </a:r>
            <a:r>
              <a:rPr sz="2000" dirty="0">
                <a:latin typeface="Corbel"/>
                <a:cs typeface="Corbel"/>
              </a:rPr>
              <a:t> inserted</a:t>
            </a:r>
            <a:r>
              <a:rPr sz="2000" spc="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in </a:t>
            </a:r>
            <a:r>
              <a:rPr sz="2000" spc="-5" dirty="0">
                <a:latin typeface="Corbel"/>
                <a:cs typeface="Corbel"/>
              </a:rPr>
              <a:t>the</a:t>
            </a:r>
            <a:r>
              <a:rPr sz="2000" spc="-10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piece</a:t>
            </a:r>
            <a:r>
              <a:rPr sz="2000" spc="-5" dirty="0">
                <a:latin typeface="Corbel"/>
                <a:cs typeface="Corbel"/>
              </a:rPr>
              <a:t> of code.</a:t>
            </a:r>
            <a:endParaRPr sz="2000" dirty="0">
              <a:latin typeface="Corbel"/>
              <a:cs typeface="Corbel"/>
            </a:endParaRPr>
          </a:p>
          <a:p>
            <a:pPr marL="299085" marR="160020" indent="-287020">
              <a:lnSpc>
                <a:spcPts val="2160"/>
              </a:lnSpc>
              <a:spcBef>
                <a:spcPts val="1080"/>
              </a:spcBef>
              <a:buClr>
                <a:srgbClr val="1286C3"/>
              </a:buClr>
              <a:buSzPct val="145000"/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000" b="1" u="heavy" spc="-5" dirty="0">
                <a:solidFill>
                  <a:schemeClr val="bg2">
                    <a:lumMod val="50000"/>
                  </a:schemeClr>
                </a:solidFill>
                <a:uFill>
                  <a:solidFill>
                    <a:srgbClr val="2F85EC"/>
                  </a:solidFill>
                </a:uFill>
                <a:latin typeface="Corbel"/>
                <a:cs typeface="Corbe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NUnit</a:t>
            </a:r>
            <a:r>
              <a:rPr sz="2000" spc="-5" dirty="0">
                <a:latin typeface="Corbel"/>
                <a:cs typeface="Corbel"/>
              </a:rPr>
              <a:t>:</a:t>
            </a:r>
            <a:r>
              <a:rPr sz="200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NUnit </a:t>
            </a:r>
            <a:r>
              <a:rPr sz="2000" dirty="0">
                <a:latin typeface="Corbel"/>
                <a:cs typeface="Corbel"/>
              </a:rPr>
              <a:t>is widely used </a:t>
            </a:r>
            <a:r>
              <a:rPr sz="2000" spc="-5" dirty="0">
                <a:latin typeface="Corbel"/>
                <a:cs typeface="Corbel"/>
              </a:rPr>
              <a:t>unit-testing </a:t>
            </a:r>
            <a:r>
              <a:rPr sz="2000" dirty="0">
                <a:latin typeface="Corbel"/>
                <a:cs typeface="Corbel"/>
              </a:rPr>
              <a:t>framework </a:t>
            </a:r>
            <a:r>
              <a:rPr sz="2000" spc="-5" dirty="0">
                <a:latin typeface="Corbel"/>
                <a:cs typeface="Corbel"/>
              </a:rPr>
              <a:t>use </a:t>
            </a:r>
            <a:r>
              <a:rPr sz="2000" dirty="0">
                <a:latin typeface="Corbel"/>
                <a:cs typeface="Corbel"/>
              </a:rPr>
              <a:t>for all </a:t>
            </a:r>
            <a:r>
              <a:rPr sz="2000" b="1" spc="-5" dirty="0">
                <a:solidFill>
                  <a:schemeClr val="accent6">
                    <a:lumMod val="75000"/>
                  </a:schemeClr>
                </a:solidFill>
                <a:latin typeface="Corbel"/>
                <a:cs typeface="Corbel"/>
              </a:rPr>
              <a:t>.net </a:t>
            </a:r>
            <a:r>
              <a:rPr sz="2000" dirty="0">
                <a:latin typeface="Corbel"/>
                <a:cs typeface="Corbel"/>
              </a:rPr>
              <a:t>languages.</a:t>
            </a:r>
            <a:r>
              <a:rPr sz="2000" spc="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It is an </a:t>
            </a:r>
            <a:r>
              <a:rPr sz="2000" spc="-5" dirty="0">
                <a:latin typeface="Corbel"/>
                <a:cs typeface="Corbel"/>
              </a:rPr>
              <a:t>open </a:t>
            </a:r>
            <a:r>
              <a:rPr sz="200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source tool </a:t>
            </a:r>
            <a:r>
              <a:rPr sz="2000" dirty="0">
                <a:latin typeface="Corbel"/>
                <a:cs typeface="Corbel"/>
              </a:rPr>
              <a:t>which allows writing </a:t>
            </a:r>
            <a:r>
              <a:rPr sz="2000" spc="-5" dirty="0">
                <a:latin typeface="Corbel"/>
                <a:cs typeface="Corbel"/>
              </a:rPr>
              <a:t>scripts </a:t>
            </a:r>
            <a:r>
              <a:rPr sz="2000" spc="-10" dirty="0">
                <a:latin typeface="Corbel"/>
                <a:cs typeface="Corbel"/>
              </a:rPr>
              <a:t>manually. </a:t>
            </a:r>
            <a:r>
              <a:rPr sz="2000" dirty="0">
                <a:latin typeface="Corbel"/>
                <a:cs typeface="Corbel"/>
              </a:rPr>
              <a:t>It </a:t>
            </a:r>
            <a:r>
              <a:rPr sz="2000" spc="-5" dirty="0">
                <a:latin typeface="Corbel"/>
                <a:cs typeface="Corbel"/>
              </a:rPr>
              <a:t>supports </a:t>
            </a:r>
            <a:r>
              <a:rPr sz="2000" dirty="0">
                <a:latin typeface="Corbel"/>
                <a:cs typeface="Corbel"/>
              </a:rPr>
              <a:t>data-driven </a:t>
            </a:r>
            <a:r>
              <a:rPr sz="2000" spc="-5" dirty="0">
                <a:latin typeface="Corbel"/>
                <a:cs typeface="Corbel"/>
              </a:rPr>
              <a:t>tests </a:t>
            </a:r>
            <a:r>
              <a:rPr sz="2000" dirty="0">
                <a:latin typeface="Corbel"/>
                <a:cs typeface="Corbel"/>
              </a:rPr>
              <a:t>which </a:t>
            </a:r>
            <a:r>
              <a:rPr sz="2000" spc="-5" dirty="0">
                <a:latin typeface="Corbel"/>
                <a:cs typeface="Corbel"/>
              </a:rPr>
              <a:t>can </a:t>
            </a:r>
            <a:r>
              <a:rPr sz="2000" dirty="0">
                <a:latin typeface="Corbel"/>
                <a:cs typeface="Corbel"/>
              </a:rPr>
              <a:t>run in </a:t>
            </a:r>
            <a:r>
              <a:rPr sz="2000" spc="-390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parallel.</a:t>
            </a:r>
          </a:p>
          <a:p>
            <a:pPr marL="299085" marR="275590" indent="-287020">
              <a:lnSpc>
                <a:spcPts val="2160"/>
              </a:lnSpc>
              <a:spcBef>
                <a:spcPts val="1085"/>
              </a:spcBef>
              <a:buClr>
                <a:srgbClr val="1286C3"/>
              </a:buClr>
              <a:buSzPct val="145000"/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000" b="1" u="heavy" dirty="0">
                <a:solidFill>
                  <a:schemeClr val="bg2">
                    <a:lumMod val="50000"/>
                  </a:schemeClr>
                </a:solidFill>
                <a:uFill>
                  <a:solidFill>
                    <a:srgbClr val="2F85EC"/>
                  </a:solidFill>
                </a:uFill>
                <a:latin typeface="Corbel"/>
                <a:cs typeface="Corbe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JMockit</a:t>
            </a:r>
            <a:r>
              <a:rPr sz="2000" dirty="0">
                <a:latin typeface="Corbel"/>
                <a:cs typeface="Corbel"/>
              </a:rPr>
              <a:t>:</a:t>
            </a:r>
            <a:r>
              <a:rPr sz="2000" spc="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JMockit is </a:t>
            </a:r>
            <a:r>
              <a:rPr sz="2000" b="1" spc="-5" dirty="0">
                <a:solidFill>
                  <a:schemeClr val="accent6">
                    <a:lumMod val="75000"/>
                  </a:schemeClr>
                </a:solidFill>
                <a:latin typeface="Corbel"/>
                <a:cs typeface="Corbel"/>
              </a:rPr>
              <a:t>open source </a:t>
            </a:r>
            <a:r>
              <a:rPr sz="2000" dirty="0">
                <a:latin typeface="Corbel"/>
                <a:cs typeface="Corbel"/>
              </a:rPr>
              <a:t>Unit </a:t>
            </a:r>
            <a:r>
              <a:rPr sz="2000" spc="-5" dirty="0">
                <a:latin typeface="Corbel"/>
                <a:cs typeface="Corbel"/>
              </a:rPr>
              <a:t>testing tool.</a:t>
            </a:r>
            <a:r>
              <a:rPr sz="2000" dirty="0">
                <a:latin typeface="Corbel"/>
                <a:cs typeface="Corbel"/>
              </a:rPr>
              <a:t> It is a </a:t>
            </a:r>
            <a:r>
              <a:rPr sz="2000" spc="-5" dirty="0">
                <a:latin typeface="Corbel"/>
                <a:cs typeface="Corbel"/>
              </a:rPr>
              <a:t>code coverage tool </a:t>
            </a:r>
            <a:r>
              <a:rPr sz="2000" dirty="0">
                <a:latin typeface="Corbel"/>
                <a:cs typeface="Corbel"/>
              </a:rPr>
              <a:t>with line and path </a:t>
            </a:r>
            <a:r>
              <a:rPr sz="2000" spc="-39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metrics. </a:t>
            </a:r>
            <a:r>
              <a:rPr sz="2000" dirty="0">
                <a:latin typeface="Corbel"/>
                <a:cs typeface="Corbel"/>
              </a:rPr>
              <a:t>It allows mocking </a:t>
            </a:r>
            <a:r>
              <a:rPr sz="2000" spc="-5" dirty="0">
                <a:latin typeface="Corbel"/>
                <a:cs typeface="Corbel"/>
              </a:rPr>
              <a:t>API </a:t>
            </a:r>
            <a:r>
              <a:rPr sz="2000" dirty="0">
                <a:latin typeface="Corbel"/>
                <a:cs typeface="Corbel"/>
              </a:rPr>
              <a:t>with recording and verification syntax. This </a:t>
            </a:r>
            <a:r>
              <a:rPr sz="2000" spc="-5" dirty="0">
                <a:latin typeface="Corbel"/>
                <a:cs typeface="Corbel"/>
              </a:rPr>
              <a:t>tool offers </a:t>
            </a:r>
            <a:r>
              <a:rPr sz="2000" dirty="0">
                <a:latin typeface="Corbel"/>
                <a:cs typeface="Corbel"/>
              </a:rPr>
              <a:t>Line </a:t>
            </a:r>
            <a:r>
              <a:rPr sz="2000" spc="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coverage,</a:t>
            </a:r>
            <a:r>
              <a:rPr sz="2000" spc="-25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Path</a:t>
            </a:r>
            <a:r>
              <a:rPr sz="2000" spc="-9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Coverage,</a:t>
            </a:r>
            <a:r>
              <a:rPr sz="2000" spc="-20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and</a:t>
            </a:r>
            <a:r>
              <a:rPr sz="2000" spc="-10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Data</a:t>
            </a:r>
            <a:r>
              <a:rPr sz="2000" spc="-100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Coverage.</a:t>
            </a:r>
          </a:p>
          <a:p>
            <a:pPr marL="299085" marR="300355" indent="-287020">
              <a:lnSpc>
                <a:spcPts val="2160"/>
              </a:lnSpc>
              <a:spcBef>
                <a:spcPts val="1080"/>
              </a:spcBef>
              <a:buClr>
                <a:srgbClr val="1286C3"/>
              </a:buClr>
              <a:buSzPct val="145000"/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000" b="1" u="heavy" spc="-5" dirty="0">
                <a:solidFill>
                  <a:schemeClr val="bg2">
                    <a:lumMod val="50000"/>
                  </a:schemeClr>
                </a:solidFill>
                <a:uFill>
                  <a:solidFill>
                    <a:srgbClr val="2F85EC"/>
                  </a:solidFill>
                </a:uFill>
                <a:latin typeface="Corbel"/>
                <a:cs typeface="Corbe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EMMA</a:t>
            </a:r>
            <a:r>
              <a:rPr sz="2000" spc="-5" dirty="0">
                <a:latin typeface="Corbel"/>
                <a:cs typeface="Corbel"/>
              </a:rPr>
              <a:t>:</a:t>
            </a:r>
            <a:r>
              <a:rPr sz="200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EMMA </a:t>
            </a:r>
            <a:r>
              <a:rPr sz="2000" dirty="0">
                <a:latin typeface="Corbel"/>
                <a:cs typeface="Corbel"/>
              </a:rPr>
              <a:t>is an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latin typeface="Corbel"/>
                <a:cs typeface="Corbel"/>
              </a:rPr>
              <a:t>open-source </a:t>
            </a:r>
            <a:r>
              <a:rPr sz="2000" b="1" spc="-5" dirty="0">
                <a:solidFill>
                  <a:schemeClr val="accent6">
                    <a:lumMod val="75000"/>
                  </a:schemeClr>
                </a:solidFill>
                <a:latin typeface="Corbel"/>
                <a:cs typeface="Corbel"/>
              </a:rPr>
              <a:t>toolkit </a:t>
            </a:r>
            <a:r>
              <a:rPr sz="2000" dirty="0">
                <a:latin typeface="Corbel"/>
                <a:cs typeface="Corbel"/>
              </a:rPr>
              <a:t>for analyzing and reporting </a:t>
            </a:r>
            <a:r>
              <a:rPr sz="2000" spc="-5" dirty="0">
                <a:latin typeface="Corbel"/>
                <a:cs typeface="Corbel"/>
              </a:rPr>
              <a:t>code </a:t>
            </a:r>
            <a:r>
              <a:rPr sz="2000" dirty="0">
                <a:latin typeface="Corbel"/>
                <a:cs typeface="Corbel"/>
              </a:rPr>
              <a:t>written in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latin typeface="Corbel"/>
                <a:cs typeface="Corbel"/>
              </a:rPr>
              <a:t>Java</a:t>
            </a:r>
            <a:r>
              <a:rPr sz="2000" dirty="0">
                <a:latin typeface="Corbel"/>
                <a:cs typeface="Corbel"/>
              </a:rPr>
              <a:t> </a:t>
            </a:r>
            <a:r>
              <a:rPr sz="2000" spc="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language. </a:t>
            </a:r>
            <a:r>
              <a:rPr sz="2000" spc="-5" dirty="0">
                <a:latin typeface="Corbel"/>
                <a:cs typeface="Corbel"/>
              </a:rPr>
              <a:t>Emma support coverage types </a:t>
            </a:r>
            <a:r>
              <a:rPr sz="2000" spc="-10" dirty="0">
                <a:latin typeface="Corbel"/>
                <a:cs typeface="Corbel"/>
              </a:rPr>
              <a:t>like </a:t>
            </a:r>
            <a:r>
              <a:rPr sz="2000" spc="-5" dirty="0">
                <a:latin typeface="Corbel"/>
                <a:cs typeface="Corbel"/>
              </a:rPr>
              <a:t>method, </a:t>
            </a:r>
            <a:r>
              <a:rPr sz="2000" dirty="0">
                <a:latin typeface="Corbel"/>
                <a:cs typeface="Corbel"/>
              </a:rPr>
              <a:t>line, basic block. It is Java-based so it is </a:t>
            </a:r>
            <a:r>
              <a:rPr sz="2000" spc="-39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without external</a:t>
            </a:r>
            <a:r>
              <a:rPr sz="2000" dirty="0">
                <a:latin typeface="Corbel"/>
                <a:cs typeface="Corbel"/>
              </a:rPr>
              <a:t> library dependencies and</a:t>
            </a:r>
            <a:r>
              <a:rPr sz="2000" spc="-1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can</a:t>
            </a:r>
            <a:r>
              <a:rPr sz="2000" spc="-2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access</a:t>
            </a:r>
            <a:r>
              <a:rPr sz="2000" spc="-1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the source code.</a:t>
            </a:r>
            <a:endParaRPr sz="2000" dirty="0">
              <a:latin typeface="Corbel"/>
              <a:cs typeface="Corbel"/>
            </a:endParaRPr>
          </a:p>
          <a:p>
            <a:pPr marL="299085" marR="411480" indent="-287020">
              <a:lnSpc>
                <a:spcPct val="90100"/>
              </a:lnSpc>
              <a:spcBef>
                <a:spcPts val="1045"/>
              </a:spcBef>
              <a:buClr>
                <a:srgbClr val="1286C3"/>
              </a:buClr>
              <a:buSzPct val="145000"/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000" b="1" u="heavy" spc="-5" dirty="0">
                <a:solidFill>
                  <a:schemeClr val="bg2">
                    <a:lumMod val="50000"/>
                  </a:schemeClr>
                </a:solidFill>
                <a:uFill>
                  <a:solidFill>
                    <a:srgbClr val="2F85EC"/>
                  </a:solidFill>
                </a:uFill>
                <a:latin typeface="Corbel"/>
                <a:cs typeface="Corbel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PHPUnit</a:t>
            </a:r>
            <a:r>
              <a:rPr sz="2000" spc="-5" dirty="0">
                <a:latin typeface="Corbel"/>
                <a:cs typeface="Corbel"/>
              </a:rPr>
              <a:t>: PHPUnit </a:t>
            </a:r>
            <a:r>
              <a:rPr sz="2000" dirty="0">
                <a:latin typeface="Corbel"/>
                <a:cs typeface="Corbel"/>
              </a:rPr>
              <a:t>is a </a:t>
            </a:r>
            <a:r>
              <a:rPr sz="2000" spc="-5" dirty="0">
                <a:latin typeface="Corbel"/>
                <a:cs typeface="Corbel"/>
              </a:rPr>
              <a:t>unit testing tool </a:t>
            </a:r>
            <a:r>
              <a:rPr sz="2000" dirty="0">
                <a:latin typeface="Corbel"/>
                <a:cs typeface="Corbel"/>
              </a:rPr>
              <a:t>for </a:t>
            </a:r>
            <a:r>
              <a:rPr sz="2000" b="1" spc="-5" dirty="0">
                <a:solidFill>
                  <a:schemeClr val="accent6">
                    <a:lumMod val="75000"/>
                  </a:schemeClr>
                </a:solidFill>
                <a:latin typeface="Corbel"/>
                <a:cs typeface="Corbel"/>
              </a:rPr>
              <a:t>PHP</a:t>
            </a:r>
            <a:r>
              <a:rPr sz="2000" spc="-5" dirty="0">
                <a:latin typeface="Corbel"/>
                <a:cs typeface="Corbel"/>
              </a:rPr>
              <a:t> </a:t>
            </a:r>
            <a:r>
              <a:rPr sz="2000" spc="-10" dirty="0">
                <a:latin typeface="Corbel"/>
                <a:cs typeface="Corbel"/>
              </a:rPr>
              <a:t>programmer. </a:t>
            </a:r>
            <a:r>
              <a:rPr sz="2000" spc="-5" dirty="0">
                <a:latin typeface="Corbel"/>
                <a:cs typeface="Corbel"/>
              </a:rPr>
              <a:t>It </a:t>
            </a:r>
            <a:r>
              <a:rPr sz="2000" spc="-10" dirty="0">
                <a:latin typeface="Corbel"/>
                <a:cs typeface="Corbel"/>
              </a:rPr>
              <a:t>takes </a:t>
            </a:r>
            <a:r>
              <a:rPr sz="2000" dirty="0">
                <a:latin typeface="Corbel"/>
                <a:cs typeface="Corbel"/>
              </a:rPr>
              <a:t>small portions </a:t>
            </a:r>
            <a:r>
              <a:rPr sz="2000" spc="-5" dirty="0">
                <a:latin typeface="Corbel"/>
                <a:cs typeface="Corbel"/>
              </a:rPr>
              <a:t>of code </a:t>
            </a:r>
            <a:r>
              <a:rPr sz="2000" dirty="0">
                <a:latin typeface="Corbel"/>
                <a:cs typeface="Corbel"/>
              </a:rPr>
              <a:t> which is </a:t>
            </a:r>
            <a:r>
              <a:rPr sz="2000" spc="-5" dirty="0">
                <a:latin typeface="Corbel"/>
                <a:cs typeface="Corbel"/>
              </a:rPr>
              <a:t>called units </a:t>
            </a:r>
            <a:r>
              <a:rPr sz="2000" dirty="0">
                <a:latin typeface="Corbel"/>
                <a:cs typeface="Corbel"/>
              </a:rPr>
              <a:t>and </a:t>
            </a:r>
            <a:r>
              <a:rPr sz="2000" spc="-5" dirty="0">
                <a:latin typeface="Corbel"/>
                <a:cs typeface="Corbel"/>
              </a:rPr>
              <a:t>test </a:t>
            </a:r>
            <a:r>
              <a:rPr sz="2000" dirty="0">
                <a:latin typeface="Corbel"/>
                <a:cs typeface="Corbel"/>
              </a:rPr>
              <a:t>each </a:t>
            </a:r>
            <a:r>
              <a:rPr sz="2000" spc="-5" dirty="0">
                <a:latin typeface="Corbel"/>
                <a:cs typeface="Corbel"/>
              </a:rPr>
              <a:t>of them </a:t>
            </a:r>
            <a:r>
              <a:rPr sz="2000" spc="-10" dirty="0">
                <a:latin typeface="Corbel"/>
                <a:cs typeface="Corbel"/>
              </a:rPr>
              <a:t>separately.</a:t>
            </a:r>
            <a:r>
              <a:rPr sz="2000" spc="-5" dirty="0">
                <a:latin typeface="Corbel"/>
                <a:cs typeface="Corbel"/>
              </a:rPr>
              <a:t> The tool </a:t>
            </a:r>
            <a:r>
              <a:rPr sz="2000" dirty="0">
                <a:latin typeface="Corbel"/>
                <a:cs typeface="Corbel"/>
              </a:rPr>
              <a:t>also allows </a:t>
            </a:r>
            <a:r>
              <a:rPr sz="2000" spc="-5" dirty="0">
                <a:latin typeface="Corbel"/>
                <a:cs typeface="Corbel"/>
              </a:rPr>
              <a:t>developers to </a:t>
            </a:r>
            <a:r>
              <a:rPr sz="2000" dirty="0">
                <a:latin typeface="Corbel"/>
                <a:cs typeface="Corbel"/>
              </a:rPr>
              <a:t>use </a:t>
            </a:r>
            <a:r>
              <a:rPr sz="2000" spc="-390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pre-define</a:t>
            </a:r>
            <a:r>
              <a:rPr sz="2000" spc="-10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assertion</a:t>
            </a:r>
            <a:r>
              <a:rPr sz="2000" spc="-15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methods</a:t>
            </a:r>
            <a:r>
              <a:rPr sz="2000" spc="1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to </a:t>
            </a:r>
            <a:r>
              <a:rPr sz="2000" dirty="0">
                <a:latin typeface="Corbel"/>
                <a:cs typeface="Corbel"/>
              </a:rPr>
              <a:t>assert </a:t>
            </a:r>
            <a:r>
              <a:rPr sz="2000" spc="-5" dirty="0">
                <a:latin typeface="Corbel"/>
                <a:cs typeface="Corbel"/>
              </a:rPr>
              <a:t>that</a:t>
            </a:r>
            <a:r>
              <a:rPr sz="2000" spc="-1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a </a:t>
            </a:r>
            <a:r>
              <a:rPr sz="2000" spc="-5" dirty="0">
                <a:latin typeface="Corbel"/>
                <a:cs typeface="Corbel"/>
              </a:rPr>
              <a:t>system</a:t>
            </a:r>
            <a:r>
              <a:rPr sz="2000" dirty="0">
                <a:latin typeface="Corbel"/>
                <a:cs typeface="Corbel"/>
              </a:rPr>
              <a:t> behave</a:t>
            </a:r>
            <a:r>
              <a:rPr sz="2000" spc="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in</a:t>
            </a:r>
            <a:r>
              <a:rPr sz="2000" spc="-20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a </a:t>
            </a:r>
            <a:r>
              <a:rPr sz="2000" spc="-5" dirty="0">
                <a:latin typeface="Corbel"/>
                <a:cs typeface="Corbel"/>
              </a:rPr>
              <a:t>certain</a:t>
            </a:r>
            <a:r>
              <a:rPr sz="2000" spc="-15" dirty="0">
                <a:latin typeface="Corbel"/>
                <a:cs typeface="Corbel"/>
              </a:rPr>
              <a:t> manner.</a:t>
            </a:r>
            <a:endParaRPr sz="2000" dirty="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0" y="914400"/>
            <a:ext cx="7177406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latin typeface="+mn-lt"/>
              </a:rPr>
              <a:t>Java</a:t>
            </a:r>
            <a:r>
              <a:rPr sz="3200" spc="-90" dirty="0">
                <a:latin typeface="+mn-lt"/>
              </a:rPr>
              <a:t> </a:t>
            </a:r>
            <a:r>
              <a:rPr sz="3200" spc="-5" dirty="0">
                <a:latin typeface="+mn-lt"/>
              </a:rPr>
              <a:t>Script</a:t>
            </a:r>
            <a:r>
              <a:rPr sz="3200" spc="-135" dirty="0">
                <a:latin typeface="+mn-lt"/>
              </a:rPr>
              <a:t> </a:t>
            </a:r>
            <a:r>
              <a:rPr sz="3200" spc="-10" dirty="0">
                <a:latin typeface="+mn-lt"/>
              </a:rPr>
              <a:t>Unit</a:t>
            </a:r>
            <a:r>
              <a:rPr sz="3200" spc="5" dirty="0">
                <a:latin typeface="+mn-lt"/>
              </a:rPr>
              <a:t> </a:t>
            </a:r>
            <a:r>
              <a:rPr sz="3200" spc="-5" dirty="0">
                <a:latin typeface="+mn-lt"/>
              </a:rPr>
              <a:t>testing</a:t>
            </a:r>
            <a:r>
              <a:rPr sz="3200" spc="-10" dirty="0">
                <a:latin typeface="+mn-lt"/>
              </a:rPr>
              <a:t> tools</a:t>
            </a:r>
            <a:endParaRPr sz="3200" dirty="0">
              <a:latin typeface="+mn-l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15682" y="1600200"/>
            <a:ext cx="10160635" cy="4825039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99085" marR="459740" indent="-287020">
              <a:lnSpc>
                <a:spcPts val="2590"/>
              </a:lnSpc>
              <a:spcBef>
                <a:spcPts val="425"/>
              </a:spcBef>
              <a:buClr>
                <a:srgbClr val="1286C3"/>
              </a:buClr>
              <a:buSzPct val="143750"/>
              <a:buFont typeface="Arial MT"/>
              <a:buChar char="•"/>
              <a:tabLst>
                <a:tab pos="299720" algn="l"/>
              </a:tabLst>
            </a:pPr>
            <a:r>
              <a:rPr sz="2400" u="heavy" dirty="0">
                <a:solidFill>
                  <a:schemeClr val="bg2">
                    <a:lumMod val="50000"/>
                  </a:schemeClr>
                </a:solidFill>
                <a:uFill>
                  <a:solidFill>
                    <a:srgbClr val="2F85EC"/>
                  </a:solidFill>
                </a:uFill>
                <a:latin typeface="Corbel"/>
                <a:cs typeface="Corbe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MochaJS</a:t>
            </a:r>
            <a:r>
              <a:rPr sz="2400" dirty="0">
                <a:solidFill>
                  <a:srgbClr val="6B9F25"/>
                </a:solidFill>
                <a:latin typeface="Corbel"/>
                <a:cs typeface="Corbe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2400" dirty="0">
                <a:latin typeface="Corbel"/>
                <a:cs typeface="Corbel"/>
              </a:rPr>
              <a:t>is </a:t>
            </a:r>
            <a:r>
              <a:rPr sz="2400" spc="-5" dirty="0">
                <a:latin typeface="Corbel"/>
                <a:cs typeface="Corbel"/>
              </a:rPr>
              <a:t>the </a:t>
            </a:r>
            <a:r>
              <a:rPr sz="2400" dirty="0">
                <a:latin typeface="Corbel"/>
                <a:cs typeface="Corbel"/>
              </a:rPr>
              <a:t>most popular </a:t>
            </a:r>
            <a:r>
              <a:rPr sz="2400" spc="-5" dirty="0">
                <a:latin typeface="Corbel"/>
                <a:cs typeface="Corbel"/>
              </a:rPr>
              <a:t>testing </a:t>
            </a:r>
            <a:r>
              <a:rPr sz="2400" dirty="0">
                <a:latin typeface="Corbel"/>
                <a:cs typeface="Corbel"/>
              </a:rPr>
              <a:t>framework </a:t>
            </a:r>
            <a:r>
              <a:rPr sz="2400" spc="-5" dirty="0">
                <a:latin typeface="Corbel"/>
                <a:cs typeface="Corbel"/>
              </a:rPr>
              <a:t>that </a:t>
            </a:r>
            <a:r>
              <a:rPr sz="2400" dirty="0">
                <a:latin typeface="Corbel"/>
                <a:cs typeface="Corbel"/>
              </a:rPr>
              <a:t>supports </a:t>
            </a:r>
            <a:r>
              <a:rPr sz="2400" spc="-10" dirty="0">
                <a:latin typeface="Corbel"/>
                <a:cs typeface="Corbel"/>
              </a:rPr>
              <a:t>backend </a:t>
            </a:r>
            <a:r>
              <a:rPr sz="2400" dirty="0">
                <a:latin typeface="Corbel"/>
                <a:cs typeface="Corbel"/>
              </a:rPr>
              <a:t>and </a:t>
            </a:r>
            <a:r>
              <a:rPr sz="2400" spc="-47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frontend testing</a:t>
            </a:r>
            <a:endParaRPr sz="2400" dirty="0">
              <a:latin typeface="Corbel"/>
              <a:cs typeface="Corbel"/>
            </a:endParaRPr>
          </a:p>
          <a:p>
            <a:pPr marL="299085" marR="653415" indent="-287020">
              <a:lnSpc>
                <a:spcPts val="2590"/>
              </a:lnSpc>
              <a:spcBef>
                <a:spcPts val="1185"/>
              </a:spcBef>
              <a:buClr>
                <a:srgbClr val="1286C3"/>
              </a:buClr>
              <a:buSzPct val="143750"/>
              <a:buFont typeface="Arial MT"/>
              <a:buChar char="•"/>
              <a:tabLst>
                <a:tab pos="299720" algn="l"/>
              </a:tabLst>
            </a:pPr>
            <a:r>
              <a:rPr sz="2400" u="heavy" dirty="0">
                <a:solidFill>
                  <a:schemeClr val="bg2">
                    <a:lumMod val="50000"/>
                  </a:schemeClr>
                </a:solidFill>
                <a:uFill>
                  <a:solidFill>
                    <a:srgbClr val="2F85EC"/>
                  </a:solidFill>
                </a:uFill>
                <a:latin typeface="Corbel"/>
                <a:cs typeface="Corbe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Jasmine</a:t>
            </a:r>
            <a:r>
              <a:rPr sz="2400" dirty="0">
                <a:solidFill>
                  <a:srgbClr val="6B9F25"/>
                </a:solidFill>
                <a:latin typeface="Corbel"/>
                <a:cs typeface="Corbe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2400" dirty="0">
                <a:latin typeface="Corbel"/>
                <a:cs typeface="Corbel"/>
              </a:rPr>
              <a:t>is a user-behavior </a:t>
            </a:r>
            <a:r>
              <a:rPr sz="2400" spc="-10" dirty="0">
                <a:latin typeface="Corbel"/>
                <a:cs typeface="Corbel"/>
              </a:rPr>
              <a:t>mimicker </a:t>
            </a:r>
            <a:r>
              <a:rPr sz="2400" spc="-5" dirty="0">
                <a:latin typeface="Corbel"/>
                <a:cs typeface="Corbel"/>
              </a:rPr>
              <a:t>that allows </a:t>
            </a:r>
            <a:r>
              <a:rPr sz="2400" dirty="0">
                <a:latin typeface="Corbel"/>
                <a:cs typeface="Corbel"/>
              </a:rPr>
              <a:t>you </a:t>
            </a:r>
            <a:r>
              <a:rPr sz="2400" spc="-5" dirty="0">
                <a:latin typeface="Corbel"/>
                <a:cs typeface="Corbel"/>
              </a:rPr>
              <a:t>to perform test cases </a:t>
            </a:r>
            <a:r>
              <a:rPr sz="2400" spc="-47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similar</a:t>
            </a:r>
            <a:r>
              <a:rPr sz="2400" spc="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to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user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behavior on </a:t>
            </a:r>
            <a:r>
              <a:rPr sz="2400" dirty="0">
                <a:latin typeface="Corbel"/>
                <a:cs typeface="Corbel"/>
              </a:rPr>
              <a:t>your</a:t>
            </a:r>
            <a:r>
              <a:rPr sz="2400" spc="-4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website</a:t>
            </a:r>
            <a:endParaRPr sz="2400" dirty="0">
              <a:latin typeface="Corbel"/>
              <a:cs typeface="Corbel"/>
            </a:endParaRPr>
          </a:p>
          <a:p>
            <a:pPr marL="299085" marR="363220" indent="-287020">
              <a:lnSpc>
                <a:spcPts val="2590"/>
              </a:lnSpc>
              <a:spcBef>
                <a:spcPts val="1180"/>
              </a:spcBef>
              <a:buClr>
                <a:srgbClr val="1286C3"/>
              </a:buClr>
              <a:buSzPct val="143750"/>
              <a:buFont typeface="Arial MT"/>
              <a:buChar char="•"/>
              <a:tabLst>
                <a:tab pos="299720" algn="l"/>
              </a:tabLst>
            </a:pPr>
            <a:r>
              <a:rPr sz="2400" u="heavy" dirty="0">
                <a:solidFill>
                  <a:schemeClr val="bg2">
                    <a:lumMod val="50000"/>
                  </a:schemeClr>
                </a:solidFill>
                <a:uFill>
                  <a:solidFill>
                    <a:srgbClr val="2F85EC"/>
                  </a:solidFill>
                </a:uFill>
                <a:latin typeface="Corbel"/>
                <a:cs typeface="Corbe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Karma</a:t>
            </a:r>
            <a:r>
              <a:rPr sz="2400" dirty="0">
                <a:solidFill>
                  <a:srgbClr val="6B9F25"/>
                </a:solidFill>
                <a:latin typeface="Corbel"/>
                <a:cs typeface="Corbe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2400" dirty="0">
                <a:latin typeface="Corbel"/>
                <a:cs typeface="Corbel"/>
              </a:rPr>
              <a:t>is a </a:t>
            </a:r>
            <a:r>
              <a:rPr sz="2400" spc="-5" dirty="0">
                <a:latin typeface="Corbel"/>
                <a:cs typeface="Corbel"/>
              </a:rPr>
              <a:t>productive testing </a:t>
            </a:r>
            <a:r>
              <a:rPr sz="2400" dirty="0">
                <a:latin typeface="Corbel"/>
                <a:cs typeface="Corbel"/>
              </a:rPr>
              <a:t>environment </a:t>
            </a:r>
            <a:r>
              <a:rPr sz="2400" spc="-5" dirty="0">
                <a:latin typeface="Corbel"/>
                <a:cs typeface="Corbel"/>
              </a:rPr>
              <a:t>that </a:t>
            </a:r>
            <a:r>
              <a:rPr sz="2400" dirty="0">
                <a:latin typeface="Corbel"/>
                <a:cs typeface="Corbel"/>
              </a:rPr>
              <a:t>supports all </a:t>
            </a:r>
            <a:r>
              <a:rPr sz="2400" spc="-5" dirty="0">
                <a:latin typeface="Corbel"/>
                <a:cs typeface="Corbel"/>
              </a:rPr>
              <a:t>the </a:t>
            </a:r>
            <a:r>
              <a:rPr sz="2400" dirty="0">
                <a:latin typeface="Corbel"/>
                <a:cs typeface="Corbel"/>
              </a:rPr>
              <a:t>popular </a:t>
            </a:r>
            <a:r>
              <a:rPr sz="2400" spc="-5" dirty="0">
                <a:latin typeface="Corbel"/>
                <a:cs typeface="Corbel"/>
              </a:rPr>
              <a:t>test </a:t>
            </a:r>
            <a:r>
              <a:rPr sz="2400" spc="-47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description</a:t>
            </a:r>
            <a:r>
              <a:rPr sz="2400" spc="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framework</a:t>
            </a:r>
            <a:r>
              <a:rPr sz="2400" spc="-4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within</a:t>
            </a:r>
            <a:r>
              <a:rPr sz="2400" spc="3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itself</a:t>
            </a:r>
            <a:endParaRPr lang="en-US" sz="2400" spc="-5" dirty="0">
              <a:latin typeface="Corbel"/>
              <a:cs typeface="Corbel"/>
            </a:endParaRPr>
          </a:p>
          <a:p>
            <a:pPr marL="299085" marR="363220" indent="-287020">
              <a:lnSpc>
                <a:spcPts val="2590"/>
              </a:lnSpc>
              <a:spcBef>
                <a:spcPts val="1180"/>
              </a:spcBef>
              <a:buClr>
                <a:srgbClr val="1286C3"/>
              </a:buClr>
              <a:buSzPct val="143750"/>
              <a:buFont typeface="Arial MT"/>
              <a:buChar char="•"/>
              <a:tabLst>
                <a:tab pos="299720" algn="l"/>
              </a:tabLst>
            </a:pPr>
            <a:r>
              <a:rPr lang="en-US" sz="2400" u="heavy" dirty="0">
                <a:solidFill>
                  <a:schemeClr val="bg2">
                    <a:lumMod val="50000"/>
                  </a:schemeClr>
                </a:solidFill>
                <a:uFill>
                  <a:solidFill>
                    <a:srgbClr val="2F85EC"/>
                  </a:solidFill>
                </a:uFill>
                <a:latin typeface="Corbel"/>
                <a:cs typeface="Corbe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JEST</a:t>
            </a:r>
            <a:r>
              <a:rPr lang="en-US" sz="2400" dirty="0">
                <a:solidFill>
                  <a:srgbClr val="6B9F25"/>
                </a:solidFill>
                <a:latin typeface="Corbel"/>
                <a:cs typeface="Corbe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2400" dirty="0">
                <a:latin typeface="Corbel"/>
                <a:cs typeface="Corbel"/>
              </a:rPr>
              <a:t>is </a:t>
            </a:r>
            <a:r>
              <a:rPr lang="en-US" sz="2400" spc="-5" dirty="0">
                <a:latin typeface="Corbel"/>
                <a:cs typeface="Corbel"/>
              </a:rPr>
              <a:t>one of the </a:t>
            </a:r>
            <a:r>
              <a:rPr lang="en-US" sz="2400" dirty="0">
                <a:latin typeface="Corbel"/>
                <a:cs typeface="Corbel"/>
              </a:rPr>
              <a:t>most popular frameworks </a:t>
            </a:r>
            <a:r>
              <a:rPr lang="en-US" sz="2400" spc="-5" dirty="0">
                <a:latin typeface="Corbel"/>
                <a:cs typeface="Corbel"/>
              </a:rPr>
              <a:t>that </a:t>
            </a:r>
            <a:r>
              <a:rPr lang="en-US" sz="2400" dirty="0">
                <a:latin typeface="Corbel"/>
                <a:cs typeface="Corbel"/>
              </a:rPr>
              <a:t>is </a:t>
            </a:r>
            <a:r>
              <a:rPr lang="en-US" sz="2400" spc="-5" dirty="0">
                <a:latin typeface="Corbel"/>
                <a:cs typeface="Corbel"/>
              </a:rPr>
              <a:t>maintained </a:t>
            </a:r>
            <a:r>
              <a:rPr lang="en-US" sz="2400" dirty="0">
                <a:latin typeface="Corbel"/>
                <a:cs typeface="Corbel"/>
              </a:rPr>
              <a:t>regularly by </a:t>
            </a:r>
            <a:r>
              <a:rPr lang="en-US" sz="2400" spc="-470" dirty="0">
                <a:latin typeface="Corbel"/>
                <a:cs typeface="Corbel"/>
              </a:rPr>
              <a:t> </a:t>
            </a:r>
            <a:r>
              <a:rPr lang="en-US" sz="2400" spc="-5" dirty="0">
                <a:latin typeface="Corbel"/>
                <a:cs typeface="Corbel"/>
              </a:rPr>
              <a:t>Facebook</a:t>
            </a:r>
            <a:endParaRPr sz="2400" dirty="0">
              <a:latin typeface="Corbel"/>
              <a:cs typeface="Corbel"/>
            </a:endParaRPr>
          </a:p>
          <a:p>
            <a:pPr marL="299085" marR="5080" indent="-287020">
              <a:lnSpc>
                <a:spcPts val="2590"/>
              </a:lnSpc>
              <a:spcBef>
                <a:spcPts val="1185"/>
              </a:spcBef>
              <a:buClr>
                <a:srgbClr val="1286C3"/>
              </a:buClr>
              <a:buSzPct val="143750"/>
              <a:buFont typeface="Arial MT"/>
              <a:buChar char="•"/>
              <a:tabLst>
                <a:tab pos="299720" algn="l"/>
              </a:tabLst>
            </a:pPr>
            <a:r>
              <a:rPr sz="2400" u="heavy" spc="-50" dirty="0">
                <a:solidFill>
                  <a:schemeClr val="bg2">
                    <a:lumMod val="50000"/>
                  </a:schemeClr>
                </a:solidFill>
                <a:uFill>
                  <a:solidFill>
                    <a:srgbClr val="2F85EC"/>
                  </a:solidFill>
                </a:uFill>
                <a:latin typeface="Corbel"/>
                <a:cs typeface="Corbel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Tape</a:t>
            </a:r>
            <a:r>
              <a:rPr sz="2400" spc="10" dirty="0">
                <a:solidFill>
                  <a:srgbClr val="6B9F25"/>
                </a:solidFill>
                <a:latin typeface="Corbel"/>
                <a:cs typeface="Corbel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2400" dirty="0">
                <a:latin typeface="Corbel"/>
                <a:cs typeface="Corbel"/>
              </a:rPr>
              <a:t>is</a:t>
            </a:r>
            <a:r>
              <a:rPr sz="2400" spc="-5" dirty="0">
                <a:latin typeface="Corbel"/>
                <a:cs typeface="Corbel"/>
              </a:rPr>
              <a:t> pretty</a:t>
            </a:r>
            <a:r>
              <a:rPr sz="2400" spc="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similar</a:t>
            </a:r>
            <a:r>
              <a:rPr sz="2400" spc="2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to</a:t>
            </a:r>
            <a:r>
              <a:rPr sz="2400" spc="-105" dirty="0">
                <a:latin typeface="Corbel"/>
                <a:cs typeface="Corbel"/>
              </a:rPr>
              <a:t> </a:t>
            </a:r>
            <a:r>
              <a:rPr sz="2400" spc="-95" dirty="0">
                <a:latin typeface="Corbel"/>
                <a:cs typeface="Corbel"/>
              </a:rPr>
              <a:t>AVA</a:t>
            </a:r>
            <a:r>
              <a:rPr sz="2400" spc="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in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its</a:t>
            </a:r>
            <a:r>
              <a:rPr sz="2400" spc="2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architecture. </a:t>
            </a:r>
            <a:r>
              <a:rPr sz="2400" dirty="0">
                <a:latin typeface="Corbel"/>
                <a:cs typeface="Corbel"/>
              </a:rPr>
              <a:t>It</a:t>
            </a:r>
            <a:r>
              <a:rPr sz="2400" spc="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does</a:t>
            </a:r>
            <a:r>
              <a:rPr sz="2400" spc="-5" dirty="0">
                <a:latin typeface="Corbel"/>
                <a:cs typeface="Corbel"/>
              </a:rPr>
              <a:t> not support</a:t>
            </a:r>
            <a:r>
              <a:rPr sz="2400" spc="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globals,</a:t>
            </a:r>
            <a:r>
              <a:rPr sz="2400" spc="2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and </a:t>
            </a:r>
            <a:r>
              <a:rPr sz="2400" spc="-46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hence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you</a:t>
            </a:r>
            <a:r>
              <a:rPr sz="2400" spc="-3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need to include</a:t>
            </a:r>
            <a:r>
              <a:rPr sz="2400" spc="-155" dirty="0">
                <a:latin typeface="Corbel"/>
                <a:cs typeface="Corbel"/>
              </a:rPr>
              <a:t> </a:t>
            </a:r>
            <a:r>
              <a:rPr sz="2400" spc="-50" dirty="0">
                <a:latin typeface="Corbel"/>
                <a:cs typeface="Corbel"/>
              </a:rPr>
              <a:t>Tape</a:t>
            </a:r>
            <a:r>
              <a:rPr sz="2400" dirty="0">
                <a:latin typeface="Corbel"/>
                <a:cs typeface="Corbel"/>
              </a:rPr>
              <a:t> in each</a:t>
            </a:r>
            <a:r>
              <a:rPr sz="2400" spc="-2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test</a:t>
            </a:r>
            <a:r>
              <a:rPr sz="2400" spc="1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file</a:t>
            </a:r>
            <a:endParaRPr lang="en-US" sz="2400" dirty="0">
              <a:latin typeface="Corbel"/>
              <a:cs typeface="Corbel"/>
            </a:endParaRPr>
          </a:p>
          <a:p>
            <a:pPr marL="299085" marR="5080" indent="-287020">
              <a:lnSpc>
                <a:spcPts val="2590"/>
              </a:lnSpc>
              <a:spcBef>
                <a:spcPts val="1185"/>
              </a:spcBef>
              <a:buClr>
                <a:srgbClr val="1286C3"/>
              </a:buClr>
              <a:buSzPct val="143750"/>
              <a:buFont typeface="Arial MT"/>
              <a:buChar char="•"/>
              <a:tabLst>
                <a:tab pos="299720" algn="l"/>
              </a:tabLst>
            </a:pPr>
            <a:r>
              <a:rPr lang="en-US" sz="2400" u="heavy" spc="-95" dirty="0">
                <a:solidFill>
                  <a:schemeClr val="bg2">
                    <a:lumMod val="50000"/>
                  </a:schemeClr>
                </a:solidFill>
                <a:uFill>
                  <a:solidFill>
                    <a:srgbClr val="2F85EC"/>
                  </a:solidFill>
                </a:uFill>
                <a:latin typeface="Corbel"/>
                <a:cs typeface="Corbel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AVA</a:t>
            </a:r>
            <a:r>
              <a:rPr lang="en-US" sz="2400" spc="10" dirty="0">
                <a:solidFill>
                  <a:srgbClr val="6B9F25"/>
                </a:solidFill>
                <a:latin typeface="Corbel"/>
                <a:cs typeface="Corbel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2400" dirty="0">
                <a:latin typeface="Corbel"/>
                <a:cs typeface="Corbel"/>
              </a:rPr>
              <a:t>is</a:t>
            </a:r>
            <a:r>
              <a:rPr lang="en-US" sz="2400" spc="10" dirty="0">
                <a:latin typeface="Corbel"/>
                <a:cs typeface="Corbel"/>
              </a:rPr>
              <a:t> </a:t>
            </a:r>
            <a:r>
              <a:rPr lang="en-US" sz="2400" dirty="0">
                <a:latin typeface="Corbel"/>
                <a:cs typeface="Corbel"/>
              </a:rPr>
              <a:t>a</a:t>
            </a:r>
            <a:r>
              <a:rPr lang="en-US" sz="2400" spc="-10" dirty="0">
                <a:latin typeface="Corbel"/>
                <a:cs typeface="Corbel"/>
              </a:rPr>
              <a:t> </a:t>
            </a:r>
            <a:r>
              <a:rPr lang="en-US" sz="2400" spc="-5" dirty="0">
                <a:latin typeface="Corbel"/>
                <a:cs typeface="Corbel"/>
              </a:rPr>
              <a:t>minimalistic</a:t>
            </a:r>
            <a:r>
              <a:rPr lang="en-US" sz="2400" spc="50" dirty="0">
                <a:latin typeface="Corbel"/>
                <a:cs typeface="Corbel"/>
              </a:rPr>
              <a:t> </a:t>
            </a:r>
            <a:r>
              <a:rPr lang="en-US" sz="2400" spc="-5" dirty="0">
                <a:latin typeface="Corbel"/>
                <a:cs typeface="Corbel"/>
              </a:rPr>
              <a:t>light-weight</a:t>
            </a:r>
            <a:r>
              <a:rPr lang="en-US" sz="2400" spc="40" dirty="0">
                <a:latin typeface="Corbel"/>
                <a:cs typeface="Corbel"/>
              </a:rPr>
              <a:t> </a:t>
            </a:r>
            <a:r>
              <a:rPr lang="en-US" sz="2400" spc="-5" dirty="0">
                <a:latin typeface="Corbel"/>
                <a:cs typeface="Corbel"/>
              </a:rPr>
              <a:t>testing</a:t>
            </a:r>
            <a:r>
              <a:rPr lang="en-US" sz="2400" spc="35" dirty="0">
                <a:latin typeface="Corbel"/>
                <a:cs typeface="Corbel"/>
              </a:rPr>
              <a:t> </a:t>
            </a:r>
            <a:r>
              <a:rPr lang="en-US" sz="2400" dirty="0">
                <a:latin typeface="Corbel"/>
                <a:cs typeface="Corbel"/>
              </a:rPr>
              <a:t>framework</a:t>
            </a:r>
            <a:r>
              <a:rPr lang="en-US" sz="2400" spc="-20" dirty="0">
                <a:latin typeface="Corbel"/>
                <a:cs typeface="Corbel"/>
              </a:rPr>
              <a:t> </a:t>
            </a:r>
            <a:r>
              <a:rPr lang="en-US" sz="2400" spc="-5" dirty="0">
                <a:latin typeface="Corbel"/>
                <a:cs typeface="Corbel"/>
              </a:rPr>
              <a:t>that</a:t>
            </a:r>
            <a:r>
              <a:rPr lang="en-US" sz="2400" dirty="0">
                <a:latin typeface="Corbel"/>
                <a:cs typeface="Corbel"/>
              </a:rPr>
              <a:t> </a:t>
            </a:r>
            <a:r>
              <a:rPr lang="en-US" sz="2400" spc="-5" dirty="0">
                <a:latin typeface="Corbel"/>
                <a:cs typeface="Corbel"/>
              </a:rPr>
              <a:t>leverages </a:t>
            </a:r>
            <a:r>
              <a:rPr lang="en-US" sz="2400" spc="-465" dirty="0">
                <a:latin typeface="Corbel"/>
                <a:cs typeface="Corbel"/>
              </a:rPr>
              <a:t> </a:t>
            </a:r>
            <a:r>
              <a:rPr lang="en-US" sz="2400" dirty="0">
                <a:latin typeface="Corbel"/>
                <a:cs typeface="Corbel"/>
              </a:rPr>
              <a:t>asynchronous</a:t>
            </a:r>
            <a:r>
              <a:rPr lang="en-US" sz="2400" spc="-35" dirty="0">
                <a:latin typeface="Corbel"/>
                <a:cs typeface="Corbel"/>
              </a:rPr>
              <a:t> </a:t>
            </a:r>
            <a:r>
              <a:rPr lang="en-US" sz="2400" spc="-5" dirty="0">
                <a:latin typeface="Corbel"/>
                <a:cs typeface="Corbel"/>
              </a:rPr>
              <a:t>nature</a:t>
            </a:r>
            <a:r>
              <a:rPr lang="en-US" sz="2400" spc="5" dirty="0">
                <a:latin typeface="Corbel"/>
                <a:cs typeface="Corbel"/>
              </a:rPr>
              <a:t> </a:t>
            </a:r>
            <a:r>
              <a:rPr lang="en-US" sz="2400" spc="-5" dirty="0">
                <a:latin typeface="Corbel"/>
                <a:cs typeface="Corbel"/>
              </a:rPr>
              <a:t>of</a:t>
            </a:r>
            <a:r>
              <a:rPr lang="en-US" sz="2400" spc="-65" dirty="0">
                <a:latin typeface="Corbel"/>
                <a:cs typeface="Corbel"/>
              </a:rPr>
              <a:t> </a:t>
            </a:r>
            <a:r>
              <a:rPr lang="en-US" sz="2400" spc="-5" dirty="0" err="1">
                <a:latin typeface="Corbel"/>
                <a:cs typeface="Corbel"/>
              </a:rPr>
              <a:t>Javascript</a:t>
            </a:r>
            <a:endParaRPr sz="2400" dirty="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08622" y="1066800"/>
            <a:ext cx="4774753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latin typeface="+mn-lt"/>
              </a:rPr>
              <a:t>In</a:t>
            </a:r>
            <a:r>
              <a:rPr sz="3200" dirty="0">
                <a:latin typeface="+mn-lt"/>
              </a:rPr>
              <a:t>t</a:t>
            </a:r>
            <a:r>
              <a:rPr sz="3200" spc="-5" dirty="0">
                <a:latin typeface="+mn-lt"/>
              </a:rPr>
              <a:t>egra</a:t>
            </a:r>
            <a:r>
              <a:rPr sz="3200" dirty="0">
                <a:latin typeface="+mn-lt"/>
              </a:rPr>
              <a:t>t</a:t>
            </a:r>
            <a:r>
              <a:rPr sz="3200" spc="-5" dirty="0">
                <a:latin typeface="+mn-lt"/>
              </a:rPr>
              <a:t>ion</a:t>
            </a:r>
            <a:r>
              <a:rPr sz="3200" spc="-280" dirty="0">
                <a:latin typeface="+mn-lt"/>
              </a:rPr>
              <a:t> </a:t>
            </a:r>
            <a:r>
              <a:rPr sz="3200" spc="-260" dirty="0">
                <a:latin typeface="+mn-lt"/>
              </a:rPr>
              <a:t>T</a:t>
            </a:r>
            <a:r>
              <a:rPr sz="3200" spc="-5" dirty="0">
                <a:latin typeface="+mn-lt"/>
              </a:rPr>
              <a:t>es</a:t>
            </a:r>
            <a:r>
              <a:rPr sz="3200" dirty="0">
                <a:latin typeface="+mn-lt"/>
              </a:rPr>
              <a:t>t</a:t>
            </a:r>
            <a:r>
              <a:rPr sz="3200" spc="-5" dirty="0">
                <a:latin typeface="+mn-lt"/>
              </a:rPr>
              <a:t>ing</a:t>
            </a:r>
            <a:endParaRPr sz="3200" dirty="0">
              <a:latin typeface="+mn-l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09038" y="1752600"/>
            <a:ext cx="7773923" cy="4799076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0608" y="990600"/>
            <a:ext cx="7010781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latin typeface="+mn-lt"/>
              </a:rPr>
              <a:t>What is Integ</a:t>
            </a:r>
            <a:r>
              <a:rPr sz="3200" spc="5" dirty="0">
                <a:latin typeface="+mn-lt"/>
              </a:rPr>
              <a:t>r</a:t>
            </a:r>
            <a:r>
              <a:rPr sz="3200" spc="-5" dirty="0">
                <a:latin typeface="+mn-lt"/>
              </a:rPr>
              <a:t>ation</a:t>
            </a:r>
            <a:r>
              <a:rPr sz="3200" spc="-275" dirty="0">
                <a:latin typeface="+mn-lt"/>
              </a:rPr>
              <a:t> </a:t>
            </a:r>
            <a:r>
              <a:rPr sz="3200" spc="-260" dirty="0">
                <a:latin typeface="+mn-lt"/>
              </a:rPr>
              <a:t>T</a:t>
            </a:r>
            <a:r>
              <a:rPr sz="3200" spc="-5" dirty="0">
                <a:latin typeface="+mn-lt"/>
              </a:rPr>
              <a:t>estin</a:t>
            </a:r>
            <a:r>
              <a:rPr sz="3200" spc="-20" dirty="0">
                <a:latin typeface="+mn-lt"/>
              </a:rPr>
              <a:t>g</a:t>
            </a:r>
            <a:r>
              <a:rPr sz="3200" spc="-5" dirty="0">
                <a:latin typeface="+mn-lt"/>
              </a:rPr>
              <a:t>?</a:t>
            </a:r>
            <a:endParaRPr sz="3200" dirty="0">
              <a:latin typeface="+mn-l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41729" y="1752600"/>
            <a:ext cx="9908540" cy="314388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99085" marR="687070" indent="-287020">
              <a:lnSpc>
                <a:spcPts val="2590"/>
              </a:lnSpc>
              <a:spcBef>
                <a:spcPts val="425"/>
              </a:spcBef>
              <a:buClr>
                <a:srgbClr val="1286C3"/>
              </a:buClr>
              <a:buSzPct val="143750"/>
              <a:buFont typeface="Arial MT"/>
              <a:buChar char="•"/>
              <a:tabLst>
                <a:tab pos="299720" algn="l"/>
              </a:tabLst>
            </a:pPr>
            <a:r>
              <a:rPr sz="2400" b="1" dirty="0">
                <a:latin typeface="Corbel"/>
                <a:cs typeface="Corbel"/>
              </a:rPr>
              <a:t>INT</a:t>
            </a:r>
            <a:r>
              <a:rPr sz="2400" b="1" spc="5" dirty="0">
                <a:latin typeface="Corbel"/>
                <a:cs typeface="Corbel"/>
              </a:rPr>
              <a:t>E</a:t>
            </a:r>
            <a:r>
              <a:rPr sz="2400" b="1" spc="-5" dirty="0">
                <a:latin typeface="Corbel"/>
                <a:cs typeface="Corbel"/>
              </a:rPr>
              <a:t>GR</a:t>
            </a:r>
            <a:r>
              <a:rPr sz="2400" b="1" spc="-140" dirty="0">
                <a:latin typeface="Corbel"/>
                <a:cs typeface="Corbel"/>
              </a:rPr>
              <a:t>A</a:t>
            </a:r>
            <a:r>
              <a:rPr sz="2400" b="1" spc="-5" dirty="0">
                <a:latin typeface="Corbel"/>
                <a:cs typeface="Corbel"/>
              </a:rPr>
              <a:t>TIO</a:t>
            </a:r>
            <a:r>
              <a:rPr sz="2400" b="1" dirty="0">
                <a:latin typeface="Corbel"/>
                <a:cs typeface="Corbel"/>
              </a:rPr>
              <a:t>N</a:t>
            </a:r>
            <a:r>
              <a:rPr sz="2400" b="1" spc="-135" dirty="0">
                <a:latin typeface="Corbel"/>
                <a:cs typeface="Corbel"/>
              </a:rPr>
              <a:t> </a:t>
            </a:r>
            <a:r>
              <a:rPr sz="2400" b="1" spc="-5" dirty="0">
                <a:latin typeface="Corbel"/>
                <a:cs typeface="Corbel"/>
              </a:rPr>
              <a:t>TESTIN</a:t>
            </a:r>
            <a:r>
              <a:rPr sz="2400" b="1" dirty="0">
                <a:latin typeface="Corbel"/>
                <a:cs typeface="Corbel"/>
              </a:rPr>
              <a:t>G</a:t>
            </a:r>
            <a:r>
              <a:rPr sz="2400" b="1" spc="1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is</a:t>
            </a:r>
            <a:r>
              <a:rPr sz="2400" spc="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de</a:t>
            </a:r>
            <a:r>
              <a:rPr sz="2400" spc="5" dirty="0">
                <a:latin typeface="Corbel"/>
                <a:cs typeface="Corbel"/>
              </a:rPr>
              <a:t>f</a:t>
            </a:r>
            <a:r>
              <a:rPr sz="2400" dirty="0">
                <a:latin typeface="Corbel"/>
                <a:cs typeface="Corbel"/>
              </a:rPr>
              <a:t>i</a:t>
            </a:r>
            <a:r>
              <a:rPr sz="2400" spc="-10" dirty="0">
                <a:latin typeface="Corbel"/>
                <a:cs typeface="Corbel"/>
              </a:rPr>
              <a:t>n</a:t>
            </a:r>
            <a:r>
              <a:rPr sz="2400" dirty="0">
                <a:latin typeface="Corbel"/>
                <a:cs typeface="Corbel"/>
              </a:rPr>
              <a:t>ed as a </a:t>
            </a:r>
            <a:r>
              <a:rPr sz="2400" spc="-5" dirty="0">
                <a:latin typeface="Corbel"/>
                <a:cs typeface="Corbel"/>
              </a:rPr>
              <a:t>typ</a:t>
            </a:r>
            <a:r>
              <a:rPr sz="2400" dirty="0">
                <a:latin typeface="Corbel"/>
                <a:cs typeface="Corbel"/>
              </a:rPr>
              <a:t>e</a:t>
            </a:r>
            <a:r>
              <a:rPr sz="2400" spc="-5" dirty="0">
                <a:latin typeface="Corbel"/>
                <a:cs typeface="Corbel"/>
              </a:rPr>
              <a:t> o</a:t>
            </a:r>
            <a:r>
              <a:rPr sz="2400" dirty="0">
                <a:latin typeface="Corbel"/>
                <a:cs typeface="Corbel"/>
              </a:rPr>
              <a:t>f</a:t>
            </a:r>
            <a:r>
              <a:rPr sz="2400" spc="-5" dirty="0">
                <a:latin typeface="Corbel"/>
                <a:cs typeface="Corbel"/>
              </a:rPr>
              <a:t> test</a:t>
            </a:r>
            <a:r>
              <a:rPr sz="2400" spc="-10" dirty="0">
                <a:latin typeface="Corbel"/>
                <a:cs typeface="Corbel"/>
              </a:rPr>
              <a:t>i</a:t>
            </a:r>
            <a:r>
              <a:rPr sz="2400" spc="-5" dirty="0">
                <a:latin typeface="Corbel"/>
                <a:cs typeface="Corbel"/>
              </a:rPr>
              <a:t>n</a:t>
            </a:r>
            <a:r>
              <a:rPr sz="2400" dirty="0">
                <a:latin typeface="Corbel"/>
                <a:cs typeface="Corbel"/>
              </a:rPr>
              <a:t>g</a:t>
            </a:r>
            <a:r>
              <a:rPr sz="2400" spc="1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w</a:t>
            </a:r>
            <a:r>
              <a:rPr sz="2400" spc="-10" dirty="0">
                <a:latin typeface="Corbel"/>
                <a:cs typeface="Corbel"/>
              </a:rPr>
              <a:t>h</a:t>
            </a:r>
            <a:r>
              <a:rPr sz="2400" dirty="0">
                <a:latin typeface="Corbel"/>
                <a:cs typeface="Corbel"/>
              </a:rPr>
              <a:t>ere</a:t>
            </a:r>
            <a:r>
              <a:rPr sz="2400" spc="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so</a:t>
            </a:r>
            <a:r>
              <a:rPr sz="2400" spc="5" dirty="0">
                <a:latin typeface="Corbel"/>
                <a:cs typeface="Corbel"/>
              </a:rPr>
              <a:t>f</a:t>
            </a:r>
            <a:r>
              <a:rPr sz="2400" spc="-5" dirty="0">
                <a:latin typeface="Corbel"/>
                <a:cs typeface="Corbel"/>
              </a:rPr>
              <a:t>t</a:t>
            </a:r>
            <a:r>
              <a:rPr sz="2400" spc="-10" dirty="0">
                <a:latin typeface="Corbel"/>
                <a:cs typeface="Corbel"/>
              </a:rPr>
              <a:t>w</a:t>
            </a:r>
            <a:r>
              <a:rPr sz="2400" dirty="0">
                <a:latin typeface="Corbel"/>
                <a:cs typeface="Corbel"/>
              </a:rPr>
              <a:t>are  modules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are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integrated</a:t>
            </a:r>
            <a:r>
              <a:rPr sz="2400" spc="3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logically</a:t>
            </a:r>
            <a:r>
              <a:rPr sz="2400" dirty="0">
                <a:latin typeface="Corbel"/>
                <a:cs typeface="Corbel"/>
              </a:rPr>
              <a:t> and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tested</a:t>
            </a:r>
            <a:r>
              <a:rPr sz="2400" spc="1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as a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group.</a:t>
            </a:r>
          </a:p>
          <a:p>
            <a:pPr marL="299085" marR="302260" indent="-287020">
              <a:lnSpc>
                <a:spcPts val="2590"/>
              </a:lnSpc>
              <a:spcBef>
                <a:spcPts val="1180"/>
              </a:spcBef>
              <a:buClr>
                <a:srgbClr val="1286C3"/>
              </a:buClr>
              <a:buSzPct val="143750"/>
              <a:buFont typeface="Arial MT"/>
              <a:buChar char="•"/>
              <a:tabLst>
                <a:tab pos="299720" algn="l"/>
              </a:tabLst>
            </a:pPr>
            <a:r>
              <a:rPr sz="2400" dirty="0">
                <a:latin typeface="Corbel"/>
                <a:cs typeface="Corbel"/>
              </a:rPr>
              <a:t>A</a:t>
            </a:r>
            <a:r>
              <a:rPr sz="2400" spc="-5" dirty="0">
                <a:latin typeface="Corbel"/>
                <a:cs typeface="Corbel"/>
              </a:rPr>
              <a:t> </a:t>
            </a:r>
            <a:r>
              <a:rPr sz="2400" spc="-10" dirty="0">
                <a:latin typeface="Corbel"/>
                <a:cs typeface="Corbel"/>
              </a:rPr>
              <a:t>typical</a:t>
            </a:r>
            <a:r>
              <a:rPr sz="2400" spc="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software</a:t>
            </a:r>
            <a:r>
              <a:rPr sz="2400" spc="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project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consists</a:t>
            </a:r>
            <a:r>
              <a:rPr sz="2400" spc="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of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multiple</a:t>
            </a:r>
            <a:r>
              <a:rPr sz="2400" spc="3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software</a:t>
            </a:r>
            <a:r>
              <a:rPr sz="2400" dirty="0">
                <a:latin typeface="Corbel"/>
                <a:cs typeface="Corbel"/>
              </a:rPr>
              <a:t> modules,</a:t>
            </a:r>
            <a:r>
              <a:rPr sz="2400" spc="-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coded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by </a:t>
            </a:r>
            <a:r>
              <a:rPr sz="2400" spc="-46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different</a:t>
            </a:r>
            <a:r>
              <a:rPr sz="2400" spc="-2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programmers.</a:t>
            </a:r>
          </a:p>
          <a:p>
            <a:pPr marL="299085" marR="518795" indent="-287020">
              <a:lnSpc>
                <a:spcPts val="2590"/>
              </a:lnSpc>
              <a:spcBef>
                <a:spcPts val="1185"/>
              </a:spcBef>
              <a:buClr>
                <a:srgbClr val="1286C3"/>
              </a:buClr>
              <a:buSzPct val="143750"/>
              <a:buFont typeface="Arial MT"/>
              <a:buChar char="•"/>
              <a:tabLst>
                <a:tab pos="339090" algn="l"/>
              </a:tabLst>
            </a:pPr>
            <a:r>
              <a:rPr dirty="0"/>
              <a:t>	</a:t>
            </a:r>
            <a:r>
              <a:rPr sz="2400" spc="-5" dirty="0">
                <a:latin typeface="Corbel"/>
                <a:cs typeface="Corbel"/>
              </a:rPr>
              <a:t>The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purpose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of</a:t>
            </a:r>
            <a:r>
              <a:rPr sz="2400" spc="-2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this</a:t>
            </a:r>
            <a:r>
              <a:rPr sz="2400" spc="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level</a:t>
            </a:r>
            <a:r>
              <a:rPr sz="2400" spc="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of</a:t>
            </a:r>
            <a:r>
              <a:rPr sz="2400" spc="-2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testing</a:t>
            </a:r>
            <a:r>
              <a:rPr sz="2400" spc="2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is</a:t>
            </a:r>
            <a:r>
              <a:rPr sz="2400" spc="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to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expose</a:t>
            </a:r>
            <a:r>
              <a:rPr sz="2400" spc="-5" dirty="0">
                <a:latin typeface="Corbel"/>
                <a:cs typeface="Corbel"/>
              </a:rPr>
              <a:t> defects in the interaction </a:t>
            </a:r>
            <a:r>
              <a:rPr sz="2400" spc="-47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between</a:t>
            </a:r>
            <a:r>
              <a:rPr sz="2400" spc="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these</a:t>
            </a:r>
            <a:r>
              <a:rPr sz="2400" spc="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software</a:t>
            </a:r>
            <a:r>
              <a:rPr sz="2400" dirty="0">
                <a:latin typeface="Corbel"/>
                <a:cs typeface="Corbel"/>
              </a:rPr>
              <a:t> modules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when</a:t>
            </a:r>
            <a:r>
              <a:rPr sz="2400" spc="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they</a:t>
            </a:r>
            <a:r>
              <a:rPr sz="240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are</a:t>
            </a:r>
            <a:r>
              <a:rPr sz="2400" spc="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integrated</a:t>
            </a:r>
            <a:endParaRPr sz="2400" dirty="0">
              <a:latin typeface="Corbel"/>
              <a:cs typeface="Corbel"/>
            </a:endParaRPr>
          </a:p>
          <a:p>
            <a:pPr marL="299085" marR="5080" indent="-287020">
              <a:lnSpc>
                <a:spcPts val="2590"/>
              </a:lnSpc>
              <a:spcBef>
                <a:spcPts val="1180"/>
              </a:spcBef>
              <a:buClr>
                <a:srgbClr val="1286C3"/>
              </a:buClr>
              <a:buSzPct val="143750"/>
              <a:buFont typeface="Arial MT"/>
              <a:buChar char="•"/>
              <a:tabLst>
                <a:tab pos="360045" algn="l"/>
                <a:tab pos="360680" algn="l"/>
              </a:tabLst>
            </a:pPr>
            <a:r>
              <a:rPr dirty="0"/>
              <a:t>	</a:t>
            </a:r>
            <a:r>
              <a:rPr sz="2400" spc="-5" dirty="0">
                <a:latin typeface="Corbel"/>
                <a:cs typeface="Corbel"/>
              </a:rPr>
              <a:t>Integration</a:t>
            </a:r>
            <a:r>
              <a:rPr sz="2400" spc="-165" dirty="0">
                <a:latin typeface="Corbel"/>
                <a:cs typeface="Corbel"/>
              </a:rPr>
              <a:t> </a:t>
            </a:r>
            <a:r>
              <a:rPr sz="2400" spc="-25" dirty="0">
                <a:latin typeface="Corbel"/>
                <a:cs typeface="Corbel"/>
              </a:rPr>
              <a:t>Testing</a:t>
            </a:r>
            <a:r>
              <a:rPr sz="2400" spc="3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focuses</a:t>
            </a:r>
            <a:r>
              <a:rPr sz="2400" spc="-2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on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checking data</a:t>
            </a:r>
            <a:r>
              <a:rPr sz="240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communication</a:t>
            </a:r>
            <a:r>
              <a:rPr sz="2400" spc="-2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amongst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these </a:t>
            </a:r>
            <a:r>
              <a:rPr sz="2400" spc="-46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modules.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81400" y="990600"/>
            <a:ext cx="4378642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latin typeface="+mn-lt"/>
              </a:rPr>
              <a:t>Sys</a:t>
            </a:r>
            <a:r>
              <a:rPr sz="3200" spc="5" dirty="0">
                <a:latin typeface="+mn-lt"/>
              </a:rPr>
              <a:t>t</a:t>
            </a:r>
            <a:r>
              <a:rPr sz="3200" spc="-5" dirty="0">
                <a:latin typeface="+mn-lt"/>
              </a:rPr>
              <a:t>em</a:t>
            </a:r>
            <a:r>
              <a:rPr sz="3200" spc="-295" dirty="0">
                <a:latin typeface="+mn-lt"/>
              </a:rPr>
              <a:t> </a:t>
            </a:r>
            <a:r>
              <a:rPr sz="3200" spc="-260" dirty="0">
                <a:latin typeface="+mn-lt"/>
              </a:rPr>
              <a:t>T</a:t>
            </a:r>
            <a:r>
              <a:rPr sz="3200" spc="-5" dirty="0">
                <a:latin typeface="+mn-lt"/>
              </a:rPr>
              <a:t>es</a:t>
            </a:r>
            <a:r>
              <a:rPr sz="3200" dirty="0">
                <a:latin typeface="+mn-lt"/>
              </a:rPr>
              <a:t>t</a:t>
            </a:r>
            <a:r>
              <a:rPr sz="3200" spc="-5" dirty="0">
                <a:latin typeface="+mn-lt"/>
              </a:rPr>
              <a:t>ing</a:t>
            </a:r>
            <a:endParaRPr sz="3200" dirty="0">
              <a:latin typeface="+mn-l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58568" y="1752600"/>
            <a:ext cx="7674864" cy="477774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9747" y="990600"/>
            <a:ext cx="5605654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latin typeface="+mn-lt"/>
              </a:rPr>
              <a:t>What is</a:t>
            </a:r>
            <a:r>
              <a:rPr sz="3200" spc="-100" dirty="0">
                <a:latin typeface="+mn-lt"/>
              </a:rPr>
              <a:t> </a:t>
            </a:r>
            <a:r>
              <a:rPr sz="3200" spc="-5" dirty="0">
                <a:latin typeface="+mn-lt"/>
              </a:rPr>
              <a:t>Sys</a:t>
            </a:r>
            <a:r>
              <a:rPr sz="3200" spc="5" dirty="0">
                <a:latin typeface="+mn-lt"/>
              </a:rPr>
              <a:t>t</a:t>
            </a:r>
            <a:r>
              <a:rPr sz="3200" spc="-5" dirty="0">
                <a:latin typeface="+mn-lt"/>
              </a:rPr>
              <a:t>em</a:t>
            </a:r>
            <a:r>
              <a:rPr sz="3200" spc="-295" dirty="0">
                <a:latin typeface="+mn-lt"/>
              </a:rPr>
              <a:t> </a:t>
            </a:r>
            <a:r>
              <a:rPr sz="3200" spc="-260" dirty="0">
                <a:latin typeface="+mn-lt"/>
              </a:rPr>
              <a:t>T</a:t>
            </a:r>
            <a:r>
              <a:rPr sz="3200" spc="-5" dirty="0">
                <a:latin typeface="+mn-lt"/>
              </a:rPr>
              <a:t>es</a:t>
            </a:r>
            <a:r>
              <a:rPr sz="3200" dirty="0">
                <a:latin typeface="+mn-lt"/>
              </a:rPr>
              <a:t>t</a:t>
            </a:r>
            <a:r>
              <a:rPr sz="3200" spc="-5" dirty="0">
                <a:latin typeface="+mn-lt"/>
              </a:rPr>
              <a:t>ing?</a:t>
            </a:r>
            <a:endParaRPr sz="3200" dirty="0">
              <a:latin typeface="+mn-l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-152400" y="1696474"/>
            <a:ext cx="11430000" cy="346505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64335" marR="792480" indent="-287020">
              <a:lnSpc>
                <a:spcPct val="100000"/>
              </a:lnSpc>
              <a:spcBef>
                <a:spcPts val="100"/>
              </a:spcBef>
              <a:buClr>
                <a:srgbClr val="1286C3"/>
              </a:buClr>
              <a:buSzPct val="143750"/>
              <a:buFont typeface="Arial MT"/>
              <a:buChar char="•"/>
              <a:tabLst>
                <a:tab pos="1664970" algn="l"/>
              </a:tabLst>
            </a:pPr>
            <a:r>
              <a:rPr dirty="0"/>
              <a:t>SY</a:t>
            </a:r>
            <a:r>
              <a:rPr spc="-10" dirty="0"/>
              <a:t>S</a:t>
            </a:r>
            <a:r>
              <a:rPr spc="-5" dirty="0"/>
              <a:t>TE</a:t>
            </a:r>
            <a:r>
              <a:rPr dirty="0"/>
              <a:t>M</a:t>
            </a:r>
            <a:r>
              <a:rPr spc="-155" dirty="0"/>
              <a:t> </a:t>
            </a:r>
            <a:r>
              <a:rPr spc="-5" dirty="0"/>
              <a:t>TE</a:t>
            </a:r>
            <a:r>
              <a:rPr spc="-10" dirty="0"/>
              <a:t>S</a:t>
            </a:r>
            <a:r>
              <a:rPr spc="-5" dirty="0"/>
              <a:t>TIN</a:t>
            </a:r>
            <a:r>
              <a:rPr dirty="0"/>
              <a:t>G</a:t>
            </a:r>
            <a:r>
              <a:rPr spc="5" dirty="0"/>
              <a:t> </a:t>
            </a:r>
            <a:r>
              <a:rPr dirty="0"/>
              <a:t>is</a:t>
            </a:r>
            <a:r>
              <a:rPr spc="5" dirty="0"/>
              <a:t> </a:t>
            </a:r>
            <a:r>
              <a:rPr dirty="0"/>
              <a:t>a</a:t>
            </a:r>
            <a:r>
              <a:rPr spc="-15" dirty="0"/>
              <a:t> </a:t>
            </a:r>
            <a:r>
              <a:rPr dirty="0"/>
              <a:t>l</a:t>
            </a:r>
            <a:r>
              <a:rPr spc="-15" dirty="0"/>
              <a:t>e</a:t>
            </a:r>
            <a:r>
              <a:rPr dirty="0"/>
              <a:t>vel</a:t>
            </a:r>
            <a:r>
              <a:rPr spc="15" dirty="0"/>
              <a:t> </a:t>
            </a:r>
            <a:r>
              <a:rPr spc="-5" dirty="0"/>
              <a:t>o</a:t>
            </a:r>
            <a:r>
              <a:rPr dirty="0"/>
              <a:t>f</a:t>
            </a:r>
            <a:r>
              <a:rPr spc="-10" dirty="0"/>
              <a:t> </a:t>
            </a:r>
            <a:r>
              <a:rPr spc="-5" dirty="0"/>
              <a:t>test</a:t>
            </a:r>
            <a:r>
              <a:rPr spc="-10" dirty="0"/>
              <a:t>i</a:t>
            </a:r>
            <a:r>
              <a:rPr spc="-5" dirty="0"/>
              <a:t>n</a:t>
            </a:r>
            <a:r>
              <a:rPr dirty="0"/>
              <a:t>g</a:t>
            </a:r>
            <a:r>
              <a:rPr spc="25" dirty="0"/>
              <a:t> </a:t>
            </a:r>
            <a:r>
              <a:rPr spc="-5" dirty="0"/>
              <a:t>t</a:t>
            </a:r>
            <a:r>
              <a:rPr spc="-10" dirty="0"/>
              <a:t>h</a:t>
            </a:r>
            <a:r>
              <a:rPr dirty="0"/>
              <a:t>at val</a:t>
            </a:r>
            <a:r>
              <a:rPr spc="-10" dirty="0"/>
              <a:t>i</a:t>
            </a:r>
            <a:r>
              <a:rPr dirty="0"/>
              <a:t>da</a:t>
            </a:r>
            <a:r>
              <a:rPr spc="-10" dirty="0"/>
              <a:t>t</a:t>
            </a:r>
            <a:r>
              <a:rPr dirty="0"/>
              <a:t>es</a:t>
            </a:r>
            <a:r>
              <a:rPr spc="40" dirty="0"/>
              <a:t> </a:t>
            </a:r>
            <a:r>
              <a:rPr spc="-5" dirty="0"/>
              <a:t>t</a:t>
            </a:r>
            <a:r>
              <a:rPr spc="-10" dirty="0"/>
              <a:t>h</a:t>
            </a:r>
            <a:r>
              <a:rPr dirty="0"/>
              <a:t>e</a:t>
            </a:r>
            <a:r>
              <a:rPr spc="15" dirty="0"/>
              <a:t> </a:t>
            </a:r>
            <a:r>
              <a:rPr spc="-5" dirty="0"/>
              <a:t>c</a:t>
            </a:r>
            <a:r>
              <a:rPr spc="5" dirty="0"/>
              <a:t>o</a:t>
            </a:r>
            <a:r>
              <a:rPr dirty="0"/>
              <a:t>mplete and fully  </a:t>
            </a:r>
            <a:r>
              <a:rPr spc="-5" dirty="0"/>
              <a:t>integrated</a:t>
            </a:r>
            <a:r>
              <a:rPr spc="20" dirty="0"/>
              <a:t> </a:t>
            </a:r>
            <a:r>
              <a:rPr spc="-5" dirty="0"/>
              <a:t>software</a:t>
            </a:r>
            <a:r>
              <a:rPr dirty="0"/>
              <a:t> product.</a:t>
            </a:r>
          </a:p>
          <a:p>
            <a:pPr marL="1664335" indent="-287020">
              <a:lnSpc>
                <a:spcPct val="100000"/>
              </a:lnSpc>
              <a:spcBef>
                <a:spcPts val="1175"/>
              </a:spcBef>
              <a:buClr>
                <a:srgbClr val="1286C3"/>
              </a:buClr>
              <a:buSzPct val="143750"/>
              <a:buFont typeface="Arial MT"/>
              <a:buChar char="•"/>
              <a:tabLst>
                <a:tab pos="1664970" algn="l"/>
              </a:tabLst>
            </a:pPr>
            <a:r>
              <a:rPr spc="-5" dirty="0"/>
              <a:t>The</a:t>
            </a:r>
            <a:r>
              <a:rPr dirty="0"/>
              <a:t> purpose</a:t>
            </a:r>
            <a:r>
              <a:rPr spc="5" dirty="0"/>
              <a:t> </a:t>
            </a:r>
            <a:r>
              <a:rPr spc="-5" dirty="0"/>
              <a:t>of</a:t>
            </a:r>
            <a:r>
              <a:rPr spc="-20" dirty="0"/>
              <a:t> </a:t>
            </a:r>
            <a:r>
              <a:rPr dirty="0"/>
              <a:t>a</a:t>
            </a:r>
            <a:r>
              <a:rPr spc="5" dirty="0"/>
              <a:t> </a:t>
            </a:r>
            <a:r>
              <a:rPr spc="-5" dirty="0"/>
              <a:t>system</a:t>
            </a:r>
            <a:r>
              <a:rPr dirty="0"/>
              <a:t> </a:t>
            </a:r>
            <a:r>
              <a:rPr spc="-5" dirty="0"/>
              <a:t>test</a:t>
            </a:r>
            <a:r>
              <a:rPr spc="15" dirty="0"/>
              <a:t> </a:t>
            </a:r>
            <a:r>
              <a:rPr dirty="0"/>
              <a:t>is</a:t>
            </a:r>
            <a:r>
              <a:rPr spc="10" dirty="0"/>
              <a:t> </a:t>
            </a:r>
            <a:r>
              <a:rPr spc="-5" dirty="0"/>
              <a:t>to</a:t>
            </a:r>
            <a:r>
              <a:rPr dirty="0"/>
              <a:t> </a:t>
            </a:r>
            <a:r>
              <a:rPr spc="-5" dirty="0"/>
              <a:t>evaluate</a:t>
            </a:r>
            <a:r>
              <a:rPr spc="15" dirty="0"/>
              <a:t> </a:t>
            </a:r>
            <a:r>
              <a:rPr spc="-10" dirty="0"/>
              <a:t>the</a:t>
            </a:r>
            <a:r>
              <a:rPr spc="5" dirty="0"/>
              <a:t> </a:t>
            </a:r>
            <a:r>
              <a:rPr dirty="0"/>
              <a:t>end-to-end</a:t>
            </a:r>
            <a:r>
              <a:rPr spc="5" dirty="0"/>
              <a:t> </a:t>
            </a:r>
            <a:r>
              <a:rPr spc="-5" dirty="0"/>
              <a:t>system</a:t>
            </a:r>
            <a:r>
              <a:rPr spc="15" dirty="0"/>
              <a:t> </a:t>
            </a:r>
            <a:r>
              <a:rPr spc="-5" dirty="0"/>
              <a:t>specifications.</a:t>
            </a:r>
          </a:p>
          <a:p>
            <a:pPr marL="1664335" indent="-287020">
              <a:lnSpc>
                <a:spcPct val="100000"/>
              </a:lnSpc>
              <a:spcBef>
                <a:spcPts val="1180"/>
              </a:spcBef>
              <a:buClr>
                <a:srgbClr val="1286C3"/>
              </a:buClr>
              <a:buSzPct val="143750"/>
              <a:buFont typeface="Arial MT"/>
              <a:buChar char="•"/>
              <a:tabLst>
                <a:tab pos="1664970" algn="l"/>
              </a:tabLst>
            </a:pPr>
            <a:r>
              <a:rPr spc="-15" dirty="0"/>
              <a:t>Usually,</a:t>
            </a:r>
            <a:r>
              <a:rPr spc="10" dirty="0"/>
              <a:t> </a:t>
            </a:r>
            <a:r>
              <a:rPr spc="-5" dirty="0"/>
              <a:t>the</a:t>
            </a:r>
            <a:r>
              <a:rPr spc="15" dirty="0"/>
              <a:t> </a:t>
            </a:r>
            <a:r>
              <a:rPr spc="-5" dirty="0"/>
              <a:t>software</a:t>
            </a:r>
            <a:r>
              <a:rPr spc="-10" dirty="0"/>
              <a:t> </a:t>
            </a:r>
            <a:r>
              <a:rPr dirty="0"/>
              <a:t>is</a:t>
            </a:r>
            <a:r>
              <a:rPr spc="10" dirty="0"/>
              <a:t> </a:t>
            </a:r>
            <a:r>
              <a:rPr spc="-5" dirty="0"/>
              <a:t>only one</a:t>
            </a:r>
            <a:r>
              <a:rPr spc="-15" dirty="0"/>
              <a:t> </a:t>
            </a:r>
            <a:r>
              <a:rPr dirty="0"/>
              <a:t>element </a:t>
            </a:r>
            <a:r>
              <a:rPr spc="-5" dirty="0"/>
              <a:t>of</a:t>
            </a:r>
            <a:r>
              <a:rPr spc="-20" dirty="0"/>
              <a:t> </a:t>
            </a:r>
            <a:r>
              <a:rPr dirty="0"/>
              <a:t>a larger computer-based</a:t>
            </a:r>
            <a:r>
              <a:rPr spc="-25" dirty="0"/>
              <a:t> </a:t>
            </a:r>
            <a:r>
              <a:rPr spc="-5" dirty="0"/>
              <a:t>system.</a:t>
            </a:r>
          </a:p>
          <a:p>
            <a:pPr marL="1664335" indent="-287020">
              <a:lnSpc>
                <a:spcPct val="100000"/>
              </a:lnSpc>
              <a:spcBef>
                <a:spcPts val="1175"/>
              </a:spcBef>
              <a:buClr>
                <a:srgbClr val="1286C3"/>
              </a:buClr>
              <a:buSzPct val="143750"/>
              <a:buFont typeface="Arial MT"/>
              <a:buChar char="•"/>
              <a:tabLst>
                <a:tab pos="1664970" algn="l"/>
              </a:tabLst>
            </a:pPr>
            <a:r>
              <a:rPr spc="-10" dirty="0"/>
              <a:t>Ultimately,</a:t>
            </a:r>
            <a:r>
              <a:rPr spc="45" dirty="0"/>
              <a:t> </a:t>
            </a:r>
            <a:r>
              <a:rPr spc="-5" dirty="0"/>
              <a:t>the</a:t>
            </a:r>
            <a:r>
              <a:rPr spc="5" dirty="0"/>
              <a:t> </a:t>
            </a:r>
            <a:r>
              <a:rPr spc="-5" dirty="0"/>
              <a:t>software</a:t>
            </a:r>
            <a:r>
              <a:rPr dirty="0"/>
              <a:t> is</a:t>
            </a:r>
            <a:r>
              <a:rPr spc="15" dirty="0"/>
              <a:t> </a:t>
            </a:r>
            <a:r>
              <a:rPr spc="-5" dirty="0"/>
              <a:t>interfaced</a:t>
            </a:r>
            <a:r>
              <a:rPr spc="5" dirty="0"/>
              <a:t> </a:t>
            </a:r>
            <a:r>
              <a:rPr spc="-5" dirty="0"/>
              <a:t>with</a:t>
            </a:r>
            <a:r>
              <a:rPr spc="10" dirty="0"/>
              <a:t> </a:t>
            </a:r>
            <a:r>
              <a:rPr spc="-5" dirty="0"/>
              <a:t>other</a:t>
            </a:r>
            <a:r>
              <a:rPr dirty="0"/>
              <a:t> </a:t>
            </a:r>
            <a:r>
              <a:rPr spc="-5" dirty="0"/>
              <a:t>software/hardware</a:t>
            </a:r>
            <a:r>
              <a:rPr dirty="0"/>
              <a:t> </a:t>
            </a:r>
            <a:r>
              <a:rPr spc="-5" dirty="0"/>
              <a:t>systems.</a:t>
            </a:r>
          </a:p>
          <a:p>
            <a:pPr marL="1664335" indent="-287020">
              <a:lnSpc>
                <a:spcPct val="100000"/>
              </a:lnSpc>
              <a:spcBef>
                <a:spcPts val="1175"/>
              </a:spcBef>
              <a:buClr>
                <a:srgbClr val="1286C3"/>
              </a:buClr>
              <a:buSzPct val="143750"/>
              <a:buFont typeface="Arial MT"/>
              <a:buChar char="•"/>
              <a:tabLst>
                <a:tab pos="1664970" algn="l"/>
              </a:tabLst>
            </a:pPr>
            <a:r>
              <a:rPr spc="-5" dirty="0"/>
              <a:t>System</a:t>
            </a:r>
            <a:r>
              <a:rPr spc="-160" dirty="0"/>
              <a:t> </a:t>
            </a:r>
            <a:r>
              <a:rPr spc="-25" dirty="0"/>
              <a:t>Testing</a:t>
            </a:r>
            <a:r>
              <a:rPr spc="30" dirty="0"/>
              <a:t> </a:t>
            </a:r>
            <a:r>
              <a:rPr dirty="0"/>
              <a:t>is </a:t>
            </a:r>
            <a:r>
              <a:rPr spc="-5" dirty="0"/>
              <a:t>actually</a:t>
            </a:r>
            <a:r>
              <a:rPr spc="5" dirty="0"/>
              <a:t> </a:t>
            </a:r>
            <a:r>
              <a:rPr dirty="0"/>
              <a:t>a</a:t>
            </a:r>
            <a:r>
              <a:rPr spc="-15" dirty="0"/>
              <a:t> </a:t>
            </a:r>
            <a:r>
              <a:rPr spc="-5" dirty="0"/>
              <a:t>series</a:t>
            </a:r>
            <a:r>
              <a:rPr spc="15" dirty="0"/>
              <a:t> </a:t>
            </a:r>
            <a:r>
              <a:rPr spc="-5" dirty="0"/>
              <a:t>of</a:t>
            </a:r>
            <a:r>
              <a:rPr spc="-20" dirty="0"/>
              <a:t> </a:t>
            </a:r>
            <a:r>
              <a:rPr dirty="0"/>
              <a:t>different </a:t>
            </a:r>
            <a:r>
              <a:rPr spc="-5" dirty="0"/>
              <a:t>tests</a:t>
            </a:r>
            <a:r>
              <a:rPr spc="5" dirty="0"/>
              <a:t> </a:t>
            </a:r>
            <a:r>
              <a:rPr spc="-5" dirty="0"/>
              <a:t>whose</a:t>
            </a:r>
            <a:r>
              <a:rPr spc="5" dirty="0"/>
              <a:t> </a:t>
            </a:r>
            <a:r>
              <a:rPr spc="-5" dirty="0"/>
              <a:t>sole</a:t>
            </a:r>
            <a:r>
              <a:rPr dirty="0"/>
              <a:t> purpose </a:t>
            </a:r>
            <a:r>
              <a:rPr spc="-10" dirty="0"/>
              <a:t>is</a:t>
            </a:r>
            <a:r>
              <a:rPr spc="-5" dirty="0"/>
              <a:t> to</a:t>
            </a:r>
          </a:p>
          <a:p>
            <a:pPr marL="1664335">
              <a:lnSpc>
                <a:spcPct val="100000"/>
              </a:lnSpc>
            </a:pPr>
            <a:r>
              <a:rPr dirty="0"/>
              <a:t>exercise</a:t>
            </a:r>
            <a:r>
              <a:rPr spc="-20" dirty="0"/>
              <a:t> </a:t>
            </a:r>
            <a:r>
              <a:rPr spc="-5" dirty="0"/>
              <a:t>the </a:t>
            </a:r>
            <a:r>
              <a:rPr dirty="0"/>
              <a:t>full</a:t>
            </a:r>
            <a:r>
              <a:rPr spc="-20" dirty="0"/>
              <a:t> </a:t>
            </a:r>
            <a:r>
              <a:rPr dirty="0"/>
              <a:t>computer-based</a:t>
            </a:r>
            <a:r>
              <a:rPr spc="-35" dirty="0"/>
              <a:t> </a:t>
            </a:r>
            <a:r>
              <a:rPr spc="-5" dirty="0"/>
              <a:t>system.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59682" y="914400"/>
            <a:ext cx="5203318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10" dirty="0">
                <a:latin typeface="+mn-lt"/>
              </a:rPr>
              <a:t>A</a:t>
            </a:r>
            <a:r>
              <a:rPr sz="3200" spc="-65" dirty="0">
                <a:latin typeface="+mn-lt"/>
              </a:rPr>
              <a:t>c</a:t>
            </a:r>
            <a:r>
              <a:rPr sz="3200" spc="-10" dirty="0">
                <a:latin typeface="+mn-lt"/>
              </a:rPr>
              <a:t>ceptanc</a:t>
            </a:r>
            <a:r>
              <a:rPr sz="3200" spc="-5" dirty="0">
                <a:latin typeface="+mn-lt"/>
              </a:rPr>
              <a:t>e</a:t>
            </a:r>
            <a:r>
              <a:rPr sz="3200" spc="-280" dirty="0">
                <a:latin typeface="+mn-lt"/>
              </a:rPr>
              <a:t> </a:t>
            </a:r>
            <a:r>
              <a:rPr sz="3200" spc="-260" dirty="0">
                <a:latin typeface="+mn-lt"/>
              </a:rPr>
              <a:t>T</a:t>
            </a:r>
            <a:r>
              <a:rPr sz="3200" spc="-5" dirty="0">
                <a:latin typeface="+mn-lt"/>
              </a:rPr>
              <a:t>esting</a:t>
            </a:r>
            <a:endParaRPr sz="3200" dirty="0">
              <a:latin typeface="+mn-l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19200" y="1600200"/>
            <a:ext cx="9967595" cy="39833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4190" indent="-287020" algn="just">
              <a:lnSpc>
                <a:spcPct val="100000"/>
              </a:lnSpc>
              <a:spcBef>
                <a:spcPts val="100"/>
              </a:spcBef>
              <a:buClr>
                <a:srgbClr val="1286C3"/>
              </a:buClr>
              <a:buSzPct val="143750"/>
              <a:buFont typeface="Arial MT"/>
              <a:buChar char="•"/>
              <a:tabLst>
                <a:tab pos="299720" algn="l"/>
              </a:tabLst>
            </a:pPr>
            <a:r>
              <a:rPr sz="2400" b="1" spc="-5" dirty="0">
                <a:latin typeface="Corbel"/>
                <a:cs typeface="Corbel"/>
              </a:rPr>
              <a:t>User</a:t>
            </a:r>
            <a:r>
              <a:rPr sz="2400" b="1" spc="-125" dirty="0">
                <a:latin typeface="Corbel"/>
                <a:cs typeface="Corbel"/>
              </a:rPr>
              <a:t> </a:t>
            </a:r>
            <a:r>
              <a:rPr sz="2400" b="1" spc="-5" dirty="0">
                <a:latin typeface="Corbel"/>
                <a:cs typeface="Corbel"/>
              </a:rPr>
              <a:t>Acceptance</a:t>
            </a:r>
            <a:r>
              <a:rPr sz="2400" b="1" spc="-150" dirty="0">
                <a:latin typeface="Corbel"/>
                <a:cs typeface="Corbel"/>
              </a:rPr>
              <a:t> </a:t>
            </a:r>
            <a:r>
              <a:rPr sz="2400" b="1" spc="-25" dirty="0">
                <a:latin typeface="Corbel"/>
                <a:cs typeface="Corbel"/>
              </a:rPr>
              <a:t>Testing</a:t>
            </a:r>
            <a:r>
              <a:rPr sz="2400" b="1" dirty="0">
                <a:latin typeface="Corbel"/>
                <a:cs typeface="Corbel"/>
              </a:rPr>
              <a:t> </a:t>
            </a:r>
            <a:r>
              <a:rPr sz="2400" b="1" spc="-30" dirty="0">
                <a:latin typeface="Corbel"/>
                <a:cs typeface="Corbel"/>
              </a:rPr>
              <a:t>(UAT)</a:t>
            </a:r>
            <a:r>
              <a:rPr sz="2400" b="1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is</a:t>
            </a:r>
            <a:r>
              <a:rPr sz="2400" spc="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a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type</a:t>
            </a:r>
            <a:r>
              <a:rPr sz="2400" spc="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of</a:t>
            </a:r>
            <a:r>
              <a:rPr sz="2400" spc="-2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testing</a:t>
            </a:r>
            <a:r>
              <a:rPr sz="2400" spc="2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performed</a:t>
            </a:r>
            <a:r>
              <a:rPr sz="2400" spc="-3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by</a:t>
            </a:r>
            <a:r>
              <a:rPr sz="2400" spc="-20" dirty="0">
                <a:latin typeface="Corbel"/>
                <a:cs typeface="Corbel"/>
              </a:rPr>
              <a:t> </a:t>
            </a:r>
            <a:r>
              <a:rPr sz="2400" spc="-10" dirty="0">
                <a:latin typeface="Corbel"/>
                <a:cs typeface="Corbel"/>
              </a:rPr>
              <a:t>the</a:t>
            </a:r>
            <a:r>
              <a:rPr sz="2400" spc="1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end </a:t>
            </a:r>
            <a:r>
              <a:rPr sz="2400" spc="-47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user </a:t>
            </a:r>
            <a:r>
              <a:rPr sz="2400" spc="-5" dirty="0">
                <a:latin typeface="Corbel"/>
                <a:cs typeface="Corbel"/>
              </a:rPr>
              <a:t>or the client to verify/accept the software system </a:t>
            </a:r>
            <a:r>
              <a:rPr sz="2400" dirty="0">
                <a:latin typeface="Corbel"/>
                <a:cs typeface="Corbel"/>
              </a:rPr>
              <a:t>before </a:t>
            </a:r>
            <a:r>
              <a:rPr sz="2400" spc="-5" dirty="0">
                <a:latin typeface="Corbel"/>
                <a:cs typeface="Corbel"/>
              </a:rPr>
              <a:t>moving the </a:t>
            </a:r>
            <a:r>
              <a:rPr sz="240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software application</a:t>
            </a:r>
            <a:r>
              <a:rPr sz="2400" spc="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to the</a:t>
            </a:r>
            <a:r>
              <a:rPr sz="240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production</a:t>
            </a:r>
            <a:r>
              <a:rPr sz="2400" spc="-2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environment.</a:t>
            </a:r>
          </a:p>
          <a:p>
            <a:pPr marL="299085" marR="572770" indent="-287020" algn="just">
              <a:lnSpc>
                <a:spcPct val="100000"/>
              </a:lnSpc>
              <a:spcBef>
                <a:spcPts val="1180"/>
              </a:spcBef>
              <a:buClr>
                <a:srgbClr val="1286C3"/>
              </a:buClr>
              <a:buSzPct val="143750"/>
              <a:buFont typeface="Arial MT"/>
              <a:buChar char="•"/>
              <a:tabLst>
                <a:tab pos="351790" algn="l"/>
              </a:tabLst>
            </a:pPr>
            <a:r>
              <a:rPr dirty="0"/>
              <a:t>	</a:t>
            </a:r>
            <a:r>
              <a:rPr sz="2400" spc="-45" dirty="0">
                <a:latin typeface="Corbel"/>
                <a:cs typeface="Corbel"/>
              </a:rPr>
              <a:t>UAT </a:t>
            </a:r>
            <a:r>
              <a:rPr sz="2400" dirty="0">
                <a:latin typeface="Corbel"/>
                <a:cs typeface="Corbel"/>
              </a:rPr>
              <a:t>is done in </a:t>
            </a:r>
            <a:r>
              <a:rPr sz="2400" spc="-5" dirty="0">
                <a:latin typeface="Corbel"/>
                <a:cs typeface="Corbel"/>
              </a:rPr>
              <a:t>the </a:t>
            </a:r>
            <a:r>
              <a:rPr sz="2400" dirty="0">
                <a:latin typeface="Corbel"/>
                <a:cs typeface="Corbel"/>
              </a:rPr>
              <a:t>final </a:t>
            </a:r>
            <a:r>
              <a:rPr sz="2400" spc="-5" dirty="0">
                <a:latin typeface="Corbel"/>
                <a:cs typeface="Corbel"/>
              </a:rPr>
              <a:t>phase </a:t>
            </a:r>
            <a:r>
              <a:rPr sz="2400" dirty="0">
                <a:latin typeface="Corbel"/>
                <a:cs typeface="Corbel"/>
              </a:rPr>
              <a:t>of </a:t>
            </a:r>
            <a:r>
              <a:rPr sz="2400" spc="-5" dirty="0">
                <a:latin typeface="Corbel"/>
                <a:cs typeface="Corbel"/>
              </a:rPr>
              <a:t>testing </a:t>
            </a:r>
            <a:r>
              <a:rPr sz="2400" dirty="0">
                <a:latin typeface="Corbel"/>
                <a:cs typeface="Corbel"/>
              </a:rPr>
              <a:t>after </a:t>
            </a:r>
            <a:r>
              <a:rPr sz="2400" spc="-5" dirty="0">
                <a:latin typeface="Corbel"/>
                <a:cs typeface="Corbel"/>
              </a:rPr>
              <a:t>functional, integration </a:t>
            </a:r>
            <a:r>
              <a:rPr sz="2400" dirty="0">
                <a:latin typeface="Corbel"/>
                <a:cs typeface="Corbel"/>
              </a:rPr>
              <a:t>and </a:t>
            </a:r>
            <a:r>
              <a:rPr sz="2400" spc="-47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system </a:t>
            </a:r>
            <a:r>
              <a:rPr sz="2400" spc="-10" dirty="0">
                <a:latin typeface="Corbel"/>
                <a:cs typeface="Corbel"/>
              </a:rPr>
              <a:t>testing</a:t>
            </a:r>
            <a:r>
              <a:rPr sz="2400" spc="3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is</a:t>
            </a:r>
            <a:r>
              <a:rPr sz="2400" spc="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done.</a:t>
            </a:r>
          </a:p>
          <a:p>
            <a:pPr marL="299085" marR="5080" indent="-287020">
              <a:lnSpc>
                <a:spcPct val="100000"/>
              </a:lnSpc>
              <a:spcBef>
                <a:spcPts val="1180"/>
              </a:spcBef>
              <a:buClr>
                <a:srgbClr val="1286C3"/>
              </a:buClr>
              <a:buSzPct val="143750"/>
              <a:buFont typeface="Arial MT"/>
              <a:buChar char="•"/>
              <a:tabLst>
                <a:tab pos="299720" algn="l"/>
              </a:tabLst>
            </a:pPr>
            <a:r>
              <a:rPr sz="2400" spc="-5" dirty="0">
                <a:latin typeface="Corbel"/>
                <a:cs typeface="Corbel"/>
              </a:rPr>
              <a:t>The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main </a:t>
            </a:r>
            <a:r>
              <a:rPr sz="2400" spc="-5" dirty="0">
                <a:latin typeface="Corbel"/>
                <a:cs typeface="Corbel"/>
              </a:rPr>
              <a:t>purpose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of</a:t>
            </a:r>
            <a:r>
              <a:rPr sz="2400" spc="-90" dirty="0">
                <a:latin typeface="Corbel"/>
                <a:cs typeface="Corbel"/>
              </a:rPr>
              <a:t> </a:t>
            </a:r>
            <a:r>
              <a:rPr sz="2400" spc="-45" dirty="0">
                <a:latin typeface="Corbel"/>
                <a:cs typeface="Corbel"/>
              </a:rPr>
              <a:t>UAT</a:t>
            </a:r>
            <a:r>
              <a:rPr sz="2400" dirty="0">
                <a:latin typeface="Corbel"/>
                <a:cs typeface="Corbel"/>
              </a:rPr>
              <a:t> is</a:t>
            </a:r>
            <a:r>
              <a:rPr sz="2400" spc="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to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validate</a:t>
            </a:r>
            <a:r>
              <a:rPr sz="2400" spc="2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the</a:t>
            </a:r>
            <a:r>
              <a:rPr sz="2400" spc="1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end </a:t>
            </a:r>
            <a:r>
              <a:rPr sz="2400" spc="-5" dirty="0">
                <a:latin typeface="Corbel"/>
                <a:cs typeface="Corbel"/>
              </a:rPr>
              <a:t>to </a:t>
            </a:r>
            <a:r>
              <a:rPr sz="2400" dirty="0">
                <a:latin typeface="Corbel"/>
                <a:cs typeface="Corbel"/>
              </a:rPr>
              <a:t>end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business</a:t>
            </a:r>
            <a:r>
              <a:rPr sz="2400" spc="15" dirty="0">
                <a:latin typeface="Corbel"/>
                <a:cs typeface="Corbel"/>
              </a:rPr>
              <a:t> </a:t>
            </a:r>
            <a:r>
              <a:rPr sz="2400" spc="-15" dirty="0">
                <a:latin typeface="Corbel"/>
                <a:cs typeface="Corbel"/>
              </a:rPr>
              <a:t>flow.</a:t>
            </a:r>
            <a:r>
              <a:rPr sz="2400" spc="-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It </a:t>
            </a:r>
            <a:r>
              <a:rPr sz="2400" spc="-5" dirty="0">
                <a:latin typeface="Corbel"/>
                <a:cs typeface="Corbel"/>
              </a:rPr>
              <a:t>does </a:t>
            </a:r>
            <a:r>
              <a:rPr sz="2400" dirty="0">
                <a:latin typeface="Corbel"/>
                <a:cs typeface="Corbel"/>
              </a:rPr>
              <a:t> </a:t>
            </a:r>
            <a:r>
              <a:rPr sz="2400" spc="-25" dirty="0">
                <a:latin typeface="Corbel"/>
                <a:cs typeface="Corbel"/>
              </a:rPr>
              <a:t>NOT </a:t>
            </a:r>
            <a:r>
              <a:rPr sz="2400" dirty="0">
                <a:latin typeface="Corbel"/>
                <a:cs typeface="Corbel"/>
              </a:rPr>
              <a:t>focus </a:t>
            </a:r>
            <a:r>
              <a:rPr sz="2400" spc="-5" dirty="0">
                <a:latin typeface="Corbel"/>
                <a:cs typeface="Corbel"/>
              </a:rPr>
              <a:t>on Cosmetic </a:t>
            </a:r>
            <a:r>
              <a:rPr sz="2400" dirty="0">
                <a:latin typeface="Corbel"/>
                <a:cs typeface="Corbel"/>
              </a:rPr>
              <a:t>errors, </a:t>
            </a:r>
            <a:r>
              <a:rPr sz="2400" spc="-5" dirty="0">
                <a:latin typeface="Corbel"/>
                <a:cs typeface="Corbel"/>
              </a:rPr>
              <a:t>Spelling </a:t>
            </a:r>
            <a:r>
              <a:rPr sz="2400" spc="-10" dirty="0">
                <a:latin typeface="Corbel"/>
                <a:cs typeface="Corbel"/>
              </a:rPr>
              <a:t>mistakes </a:t>
            </a:r>
            <a:r>
              <a:rPr sz="2400" spc="-5" dirty="0">
                <a:latin typeface="Corbel"/>
                <a:cs typeface="Corbel"/>
              </a:rPr>
              <a:t>or System </a:t>
            </a:r>
            <a:r>
              <a:rPr sz="2400" spc="-10" dirty="0">
                <a:latin typeface="Corbel"/>
                <a:cs typeface="Corbel"/>
              </a:rPr>
              <a:t>testing. </a:t>
            </a:r>
            <a:r>
              <a:rPr sz="2400" dirty="0">
                <a:latin typeface="Corbel"/>
                <a:cs typeface="Corbel"/>
              </a:rPr>
              <a:t>User </a:t>
            </a:r>
            <a:r>
              <a:rPr sz="2400" spc="5" dirty="0">
                <a:latin typeface="Corbel"/>
                <a:cs typeface="Corbel"/>
              </a:rPr>
              <a:t> </a:t>
            </a:r>
            <a:r>
              <a:rPr sz="2400" spc="-10" dirty="0">
                <a:latin typeface="Corbel"/>
                <a:cs typeface="Corbel"/>
              </a:rPr>
              <a:t>Acceptance </a:t>
            </a:r>
            <a:r>
              <a:rPr sz="2400" spc="-25" dirty="0">
                <a:latin typeface="Corbel"/>
                <a:cs typeface="Corbel"/>
              </a:rPr>
              <a:t>Testing </a:t>
            </a:r>
            <a:r>
              <a:rPr sz="2400" dirty="0">
                <a:latin typeface="Corbel"/>
                <a:cs typeface="Corbel"/>
              </a:rPr>
              <a:t>is </a:t>
            </a:r>
            <a:r>
              <a:rPr sz="2400" spc="-5" dirty="0">
                <a:latin typeface="Corbel"/>
                <a:cs typeface="Corbel"/>
              </a:rPr>
              <a:t>carried out </a:t>
            </a:r>
            <a:r>
              <a:rPr sz="2400" dirty="0">
                <a:latin typeface="Corbel"/>
                <a:cs typeface="Corbel"/>
              </a:rPr>
              <a:t>in a </a:t>
            </a:r>
            <a:r>
              <a:rPr sz="2400" spc="-5" dirty="0">
                <a:latin typeface="Corbel"/>
                <a:cs typeface="Corbel"/>
              </a:rPr>
              <a:t>separate testing environment </a:t>
            </a:r>
            <a:r>
              <a:rPr sz="2400" spc="-10" dirty="0">
                <a:latin typeface="Corbel"/>
                <a:cs typeface="Corbel"/>
              </a:rPr>
              <a:t>with </a:t>
            </a:r>
            <a:r>
              <a:rPr sz="2400" spc="-5" dirty="0">
                <a:latin typeface="Corbel"/>
                <a:cs typeface="Corbel"/>
              </a:rPr>
              <a:t> </a:t>
            </a:r>
            <a:r>
              <a:rPr sz="2400" spc="-10" dirty="0">
                <a:latin typeface="Corbel"/>
                <a:cs typeface="Corbel"/>
              </a:rPr>
              <a:t>production-like</a:t>
            </a:r>
            <a:r>
              <a:rPr sz="2400" dirty="0">
                <a:latin typeface="Corbel"/>
                <a:cs typeface="Corbel"/>
              </a:rPr>
              <a:t> data</a:t>
            </a:r>
            <a:r>
              <a:rPr sz="2400" spc="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setup.</a:t>
            </a:r>
            <a:r>
              <a:rPr sz="2400" spc="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It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is</a:t>
            </a:r>
            <a:r>
              <a:rPr sz="2400" spc="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a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kind</a:t>
            </a:r>
            <a:r>
              <a:rPr sz="240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of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black</a:t>
            </a:r>
            <a:r>
              <a:rPr sz="2400" spc="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box</a:t>
            </a:r>
            <a:r>
              <a:rPr sz="2400" spc="-2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testing</a:t>
            </a:r>
            <a:r>
              <a:rPr sz="2400" spc="2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where</a:t>
            </a:r>
            <a:r>
              <a:rPr sz="2400" spc="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two</a:t>
            </a:r>
            <a:r>
              <a:rPr sz="2400" spc="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or</a:t>
            </a:r>
            <a:r>
              <a:rPr sz="2400" spc="-2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more </a:t>
            </a:r>
            <a:r>
              <a:rPr sz="2400" spc="-46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end-users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will</a:t>
            </a:r>
            <a:r>
              <a:rPr sz="2400" spc="2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be </a:t>
            </a:r>
            <a:r>
              <a:rPr sz="2400" spc="-5" dirty="0">
                <a:latin typeface="Corbel"/>
                <a:cs typeface="Corbel"/>
              </a:rPr>
              <a:t>involved.</a:t>
            </a:r>
            <a:r>
              <a:rPr sz="2400" spc="-13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The Full</a:t>
            </a:r>
            <a:r>
              <a:rPr sz="240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Form</a:t>
            </a:r>
            <a:r>
              <a:rPr sz="2400" spc="-2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of</a:t>
            </a:r>
            <a:r>
              <a:rPr sz="2400" spc="-90" dirty="0">
                <a:latin typeface="Corbel"/>
                <a:cs typeface="Corbel"/>
              </a:rPr>
              <a:t> </a:t>
            </a:r>
            <a:r>
              <a:rPr sz="2400" spc="-45" dirty="0">
                <a:latin typeface="Corbel"/>
                <a:cs typeface="Corbel"/>
              </a:rPr>
              <a:t>UAT</a:t>
            </a:r>
            <a:r>
              <a:rPr sz="2400" spc="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is</a:t>
            </a:r>
            <a:r>
              <a:rPr sz="2400" spc="-6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User</a:t>
            </a:r>
            <a:r>
              <a:rPr sz="2400" spc="-10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Acceptance</a:t>
            </a:r>
            <a:r>
              <a:rPr sz="2400" spc="-165" dirty="0">
                <a:latin typeface="Corbel"/>
                <a:cs typeface="Corbel"/>
              </a:rPr>
              <a:t> </a:t>
            </a:r>
            <a:r>
              <a:rPr sz="2400" spc="-25" dirty="0">
                <a:latin typeface="Corbel"/>
                <a:cs typeface="Corbel"/>
              </a:rPr>
              <a:t>Testing.</a:t>
            </a:r>
            <a:endParaRPr sz="2400" dirty="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4D54E30-173C-A71A-2F0D-37C2A2E33924}"/>
              </a:ext>
            </a:extLst>
          </p:cNvPr>
          <p:cNvSpPr txBox="1"/>
          <p:nvPr/>
        </p:nvSpPr>
        <p:spPr>
          <a:xfrm>
            <a:off x="3047223" y="2514600"/>
            <a:ext cx="609755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0" spc="-60" dirty="0">
                <a:solidFill>
                  <a:schemeClr val="bg2">
                    <a:lumMod val="50000"/>
                  </a:schemeClr>
                </a:solidFill>
              </a:rPr>
              <a:t>T</a:t>
            </a:r>
            <a:r>
              <a:rPr lang="en-US" sz="8000" spc="-100" dirty="0">
                <a:solidFill>
                  <a:schemeClr val="bg2">
                    <a:lumMod val="50000"/>
                  </a:schemeClr>
                </a:solidFill>
              </a:rPr>
              <a:t>D</a:t>
            </a:r>
            <a:r>
              <a:rPr lang="en-US" sz="8000" dirty="0">
                <a:solidFill>
                  <a:schemeClr val="bg2">
                    <a:lumMod val="50000"/>
                  </a:schemeClr>
                </a:solidFill>
              </a:rPr>
              <a:t>D</a:t>
            </a:r>
            <a:r>
              <a:rPr lang="en-US" sz="8000" spc="-145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8000" spc="-75" dirty="0">
                <a:solidFill>
                  <a:schemeClr val="bg2">
                    <a:lumMod val="50000"/>
                  </a:schemeClr>
                </a:solidFill>
              </a:rPr>
              <a:t>v</a:t>
            </a:r>
            <a:r>
              <a:rPr lang="en-US" sz="8000" dirty="0">
                <a:solidFill>
                  <a:schemeClr val="bg2">
                    <a:lumMod val="50000"/>
                  </a:schemeClr>
                </a:solidFill>
              </a:rPr>
              <a:t>s</a:t>
            </a:r>
            <a:r>
              <a:rPr lang="en-US" sz="8000" spc="-14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8000" spc="-105" dirty="0">
                <a:solidFill>
                  <a:schemeClr val="bg2">
                    <a:lumMod val="50000"/>
                  </a:schemeClr>
                </a:solidFill>
              </a:rPr>
              <a:t>B</a:t>
            </a:r>
            <a:r>
              <a:rPr lang="en-US" sz="8000" spc="-100" dirty="0">
                <a:solidFill>
                  <a:schemeClr val="bg2">
                    <a:lumMod val="50000"/>
                  </a:schemeClr>
                </a:solidFill>
              </a:rPr>
              <a:t>D</a:t>
            </a:r>
            <a:r>
              <a:rPr lang="en-US" sz="8000" dirty="0">
                <a:solidFill>
                  <a:schemeClr val="bg2">
                    <a:lumMod val="50000"/>
                  </a:schemeClr>
                </a:solidFill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829107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85489" y="762000"/>
            <a:ext cx="4621021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latin typeface="+mn-lt"/>
              </a:rPr>
              <a:t>What is</a:t>
            </a:r>
            <a:r>
              <a:rPr sz="4000" spc="-280" dirty="0">
                <a:latin typeface="+mn-lt"/>
              </a:rPr>
              <a:t> </a:t>
            </a:r>
            <a:r>
              <a:rPr sz="4000" spc="-260" dirty="0">
                <a:latin typeface="+mn-lt"/>
              </a:rPr>
              <a:t>T</a:t>
            </a:r>
            <a:r>
              <a:rPr sz="4000" spc="-5" dirty="0">
                <a:latin typeface="+mn-lt"/>
              </a:rPr>
              <a:t>es</a:t>
            </a:r>
            <a:r>
              <a:rPr sz="4000" dirty="0">
                <a:latin typeface="+mn-lt"/>
              </a:rPr>
              <a:t>t</a:t>
            </a:r>
            <a:r>
              <a:rPr sz="4000" spc="-5" dirty="0">
                <a:latin typeface="+mn-lt"/>
              </a:rPr>
              <a:t>ing?</a:t>
            </a:r>
            <a:endParaRPr sz="4000" dirty="0">
              <a:latin typeface="+mn-l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4400" y="1524000"/>
            <a:ext cx="10619105" cy="288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Clr>
                <a:srgbClr val="1286C3"/>
              </a:buClr>
              <a:buSzPct val="143750"/>
              <a:buFont typeface="Arial MT"/>
              <a:buChar char="•"/>
              <a:tabLst>
                <a:tab pos="299720" algn="l"/>
              </a:tabLst>
            </a:pPr>
            <a:r>
              <a:rPr sz="2400" spc="-25" dirty="0">
                <a:latin typeface="Corbel"/>
                <a:cs typeface="Corbel"/>
              </a:rPr>
              <a:t>Testing</a:t>
            </a:r>
            <a:r>
              <a:rPr sz="2400" spc="2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is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the</a:t>
            </a:r>
            <a:r>
              <a:rPr sz="2400" spc="5" dirty="0"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0C5A82"/>
                </a:solidFill>
                <a:latin typeface="Corbel"/>
                <a:cs typeface="Corbel"/>
              </a:rPr>
              <a:t>process</a:t>
            </a:r>
            <a:r>
              <a:rPr sz="2400" spc="-15" dirty="0">
                <a:solidFill>
                  <a:srgbClr val="0C5A82"/>
                </a:solidFill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of</a:t>
            </a:r>
            <a:r>
              <a:rPr sz="2400" spc="-2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evaluating</a:t>
            </a:r>
            <a:r>
              <a:rPr sz="2400" spc="1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a</a:t>
            </a:r>
            <a:r>
              <a:rPr sz="2400" spc="-5" dirty="0">
                <a:latin typeface="Corbel"/>
                <a:cs typeface="Corbel"/>
              </a:rPr>
              <a:t> system</a:t>
            </a:r>
            <a:r>
              <a:rPr sz="240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or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its</a:t>
            </a:r>
            <a:r>
              <a:rPr sz="2400" spc="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component(s) </a:t>
            </a:r>
            <a:r>
              <a:rPr sz="2400" spc="-5" dirty="0">
                <a:latin typeface="Corbel"/>
                <a:cs typeface="Corbel"/>
              </a:rPr>
              <a:t>with</a:t>
            </a:r>
            <a:r>
              <a:rPr sz="2400" spc="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the</a:t>
            </a:r>
            <a:r>
              <a:rPr sz="2400" spc="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intent</a:t>
            </a:r>
            <a:r>
              <a:rPr sz="2400" spc="20" dirty="0"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0C5A82"/>
                </a:solidFill>
                <a:latin typeface="Corbel"/>
                <a:cs typeface="Corbel"/>
              </a:rPr>
              <a:t>to </a:t>
            </a:r>
            <a:r>
              <a:rPr sz="2400" spc="-465" dirty="0">
                <a:solidFill>
                  <a:srgbClr val="0C5A82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0C5A82"/>
                </a:solidFill>
                <a:latin typeface="Corbel"/>
                <a:cs typeface="Corbel"/>
              </a:rPr>
              <a:t>find </a:t>
            </a:r>
            <a:r>
              <a:rPr sz="2400" spc="-10" dirty="0">
                <a:solidFill>
                  <a:srgbClr val="0C5A82"/>
                </a:solidFill>
                <a:latin typeface="Corbel"/>
                <a:cs typeface="Corbel"/>
              </a:rPr>
              <a:t>whether</a:t>
            </a:r>
            <a:r>
              <a:rPr sz="2400" spc="25" dirty="0">
                <a:solidFill>
                  <a:srgbClr val="0C5A82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0C5A82"/>
                </a:solidFill>
                <a:latin typeface="Corbel"/>
                <a:cs typeface="Corbel"/>
              </a:rPr>
              <a:t>it</a:t>
            </a:r>
            <a:r>
              <a:rPr sz="2400" spc="-5" dirty="0">
                <a:solidFill>
                  <a:srgbClr val="0C5A82"/>
                </a:solidFill>
                <a:latin typeface="Corbel"/>
                <a:cs typeface="Corbel"/>
              </a:rPr>
              <a:t> satisfies</a:t>
            </a:r>
            <a:r>
              <a:rPr sz="2400" spc="20" dirty="0">
                <a:solidFill>
                  <a:srgbClr val="0C5A82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0C5A82"/>
                </a:solidFill>
                <a:latin typeface="Corbel"/>
                <a:cs typeface="Corbel"/>
              </a:rPr>
              <a:t>the</a:t>
            </a:r>
            <a:r>
              <a:rPr sz="2400" spc="15" dirty="0">
                <a:solidFill>
                  <a:srgbClr val="0C5A82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0C5A82"/>
                </a:solidFill>
                <a:latin typeface="Corbel"/>
                <a:cs typeface="Corbel"/>
              </a:rPr>
              <a:t>specified</a:t>
            </a:r>
            <a:r>
              <a:rPr sz="2400" spc="5" dirty="0">
                <a:solidFill>
                  <a:srgbClr val="0C5A82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0C5A82"/>
                </a:solidFill>
                <a:latin typeface="Corbel"/>
                <a:cs typeface="Corbel"/>
              </a:rPr>
              <a:t>requirements</a:t>
            </a:r>
            <a:r>
              <a:rPr sz="2400" dirty="0">
                <a:solidFill>
                  <a:srgbClr val="0C5A82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0C5A82"/>
                </a:solidFill>
                <a:latin typeface="Corbel"/>
                <a:cs typeface="Corbel"/>
              </a:rPr>
              <a:t>or </a:t>
            </a:r>
            <a:r>
              <a:rPr sz="2400" dirty="0">
                <a:solidFill>
                  <a:srgbClr val="0C5A82"/>
                </a:solidFill>
                <a:latin typeface="Corbel"/>
                <a:cs typeface="Corbel"/>
              </a:rPr>
              <a:t>not</a:t>
            </a:r>
            <a:r>
              <a:rPr sz="2400" dirty="0">
                <a:latin typeface="Corbel"/>
                <a:cs typeface="Corbel"/>
              </a:rPr>
              <a:t>.</a:t>
            </a:r>
          </a:p>
          <a:p>
            <a:pPr marL="299085" indent="-287020">
              <a:lnSpc>
                <a:spcPct val="100000"/>
              </a:lnSpc>
              <a:spcBef>
                <a:spcPts val="1175"/>
              </a:spcBef>
              <a:buClr>
                <a:srgbClr val="1286C3"/>
              </a:buClr>
              <a:buSzPct val="143750"/>
              <a:buFont typeface="Arial MT"/>
              <a:buChar char="•"/>
              <a:tabLst>
                <a:tab pos="299720" algn="l"/>
              </a:tabLst>
            </a:pPr>
            <a:r>
              <a:rPr sz="2400" spc="-25" dirty="0">
                <a:latin typeface="Corbel"/>
                <a:cs typeface="Corbel"/>
              </a:rPr>
              <a:t>Testing</a:t>
            </a:r>
            <a:r>
              <a:rPr sz="2400" spc="2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is</a:t>
            </a:r>
            <a:r>
              <a:rPr sz="2400" spc="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executing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a</a:t>
            </a:r>
            <a:r>
              <a:rPr sz="2400" spc="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system</a:t>
            </a:r>
            <a:r>
              <a:rPr sz="240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in</a:t>
            </a:r>
            <a:r>
              <a:rPr sz="2400" dirty="0">
                <a:latin typeface="Corbel"/>
                <a:cs typeface="Corbel"/>
              </a:rPr>
              <a:t> order</a:t>
            </a:r>
            <a:r>
              <a:rPr sz="2400" spc="-2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to identify</a:t>
            </a:r>
            <a:r>
              <a:rPr sz="2400" spc="2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any</a:t>
            </a:r>
            <a:r>
              <a:rPr sz="2400" spc="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gaps,</a:t>
            </a:r>
            <a:r>
              <a:rPr sz="2400" dirty="0">
                <a:latin typeface="Corbel"/>
                <a:cs typeface="Corbel"/>
              </a:rPr>
              <a:t> errors,</a:t>
            </a:r>
            <a:r>
              <a:rPr sz="2400" spc="-2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or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missing</a:t>
            </a:r>
            <a:endParaRPr sz="2400" dirty="0">
              <a:latin typeface="Corbel"/>
              <a:cs typeface="Corbel"/>
            </a:endParaRPr>
          </a:p>
          <a:p>
            <a:pPr marL="299085">
              <a:lnSpc>
                <a:spcPct val="100000"/>
              </a:lnSpc>
            </a:pPr>
            <a:r>
              <a:rPr sz="2400" spc="-5" dirty="0">
                <a:latin typeface="Corbel"/>
                <a:cs typeface="Corbel"/>
              </a:rPr>
              <a:t>requirements </a:t>
            </a:r>
            <a:r>
              <a:rPr sz="2400" dirty="0">
                <a:latin typeface="Corbel"/>
                <a:cs typeface="Corbel"/>
              </a:rPr>
              <a:t>in</a:t>
            </a:r>
            <a:r>
              <a:rPr sz="2400" spc="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contrary</a:t>
            </a:r>
            <a:r>
              <a:rPr sz="2400" spc="-2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to</a:t>
            </a:r>
            <a:r>
              <a:rPr sz="240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the</a:t>
            </a:r>
            <a:r>
              <a:rPr sz="240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actual</a:t>
            </a:r>
            <a:r>
              <a:rPr sz="2400" dirty="0">
                <a:latin typeface="Corbel"/>
                <a:cs typeface="Corbel"/>
              </a:rPr>
              <a:t> requirements.</a:t>
            </a:r>
          </a:p>
          <a:p>
            <a:pPr marL="299085" marR="135255" indent="-287020">
              <a:lnSpc>
                <a:spcPct val="100000"/>
              </a:lnSpc>
              <a:spcBef>
                <a:spcPts val="1180"/>
              </a:spcBef>
              <a:buClr>
                <a:srgbClr val="1286C3"/>
              </a:buClr>
              <a:buSzPct val="143750"/>
              <a:buFont typeface="Arial MT"/>
              <a:buChar char="•"/>
              <a:tabLst>
                <a:tab pos="299720" algn="l"/>
              </a:tabLst>
            </a:pPr>
            <a:r>
              <a:rPr sz="2400" dirty="0">
                <a:latin typeface="Corbel"/>
                <a:cs typeface="Corbel"/>
              </a:rPr>
              <a:t>A process</a:t>
            </a:r>
            <a:r>
              <a:rPr sz="2400" spc="-2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of analyzing</a:t>
            </a:r>
            <a:r>
              <a:rPr sz="2400" spc="1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a</a:t>
            </a:r>
            <a:r>
              <a:rPr sz="2400" spc="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software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item</a:t>
            </a:r>
            <a:r>
              <a:rPr sz="2400" spc="2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to</a:t>
            </a:r>
            <a:r>
              <a:rPr sz="2400" spc="5" dirty="0"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0C5A82"/>
                </a:solidFill>
                <a:latin typeface="Corbel"/>
                <a:cs typeface="Corbel"/>
              </a:rPr>
              <a:t>detect</a:t>
            </a:r>
            <a:r>
              <a:rPr sz="2400" spc="15" dirty="0">
                <a:solidFill>
                  <a:srgbClr val="0C5A82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0C5A82"/>
                </a:solidFill>
                <a:latin typeface="Corbel"/>
                <a:cs typeface="Corbel"/>
              </a:rPr>
              <a:t>the</a:t>
            </a:r>
            <a:r>
              <a:rPr sz="2400" spc="5" dirty="0">
                <a:solidFill>
                  <a:srgbClr val="0C5A82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0C5A82"/>
                </a:solidFill>
                <a:latin typeface="Corbel"/>
                <a:cs typeface="Corbel"/>
              </a:rPr>
              <a:t>differences</a:t>
            </a:r>
            <a:r>
              <a:rPr sz="2400" spc="5" dirty="0">
                <a:solidFill>
                  <a:srgbClr val="0C5A82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0C5A82"/>
                </a:solidFill>
                <a:latin typeface="Corbel"/>
                <a:cs typeface="Corbel"/>
              </a:rPr>
              <a:t>between</a:t>
            </a:r>
            <a:r>
              <a:rPr sz="2400" dirty="0">
                <a:solidFill>
                  <a:srgbClr val="0C5A82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0C5A82"/>
                </a:solidFill>
                <a:latin typeface="Corbel"/>
                <a:cs typeface="Corbel"/>
              </a:rPr>
              <a:t>existing </a:t>
            </a:r>
            <a:r>
              <a:rPr sz="2400" spc="-465" dirty="0">
                <a:solidFill>
                  <a:srgbClr val="0C5A82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0C5A82"/>
                </a:solidFill>
                <a:latin typeface="Corbel"/>
                <a:cs typeface="Corbel"/>
              </a:rPr>
              <a:t>and</a:t>
            </a:r>
            <a:r>
              <a:rPr sz="2400" spc="-5" dirty="0">
                <a:solidFill>
                  <a:srgbClr val="0C5A82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0C5A82"/>
                </a:solidFill>
                <a:latin typeface="Corbel"/>
                <a:cs typeface="Corbel"/>
              </a:rPr>
              <a:t>required</a:t>
            </a:r>
            <a:r>
              <a:rPr sz="2400" spc="-10" dirty="0">
                <a:solidFill>
                  <a:srgbClr val="0C5A82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0C5A82"/>
                </a:solidFill>
                <a:latin typeface="Corbel"/>
                <a:cs typeface="Corbel"/>
              </a:rPr>
              <a:t>conditions</a:t>
            </a:r>
            <a:r>
              <a:rPr sz="2400" spc="30" dirty="0">
                <a:solidFill>
                  <a:srgbClr val="0C5A82"/>
                </a:solidFill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(that</a:t>
            </a:r>
            <a:r>
              <a:rPr sz="2400" spc="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is</a:t>
            </a:r>
            <a:r>
              <a:rPr sz="2400" spc="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defects/errors/bugs) </a:t>
            </a:r>
            <a:r>
              <a:rPr sz="2400" dirty="0">
                <a:latin typeface="Corbel"/>
                <a:cs typeface="Corbel"/>
              </a:rPr>
              <a:t>and</a:t>
            </a:r>
            <a:r>
              <a:rPr sz="2400" spc="-5" dirty="0">
                <a:latin typeface="Corbel"/>
                <a:cs typeface="Corbel"/>
              </a:rPr>
              <a:t> to</a:t>
            </a:r>
            <a:r>
              <a:rPr sz="240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evaluate</a:t>
            </a:r>
            <a:r>
              <a:rPr sz="2400" spc="2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the</a:t>
            </a:r>
            <a:r>
              <a:rPr sz="2400" spc="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features </a:t>
            </a:r>
            <a:r>
              <a:rPr sz="2400" spc="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of</a:t>
            </a:r>
            <a:r>
              <a:rPr sz="2400" spc="-2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the</a:t>
            </a:r>
            <a:r>
              <a:rPr sz="2400" spc="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software</a:t>
            </a:r>
            <a:r>
              <a:rPr sz="2400" dirty="0">
                <a:latin typeface="Corbel"/>
                <a:cs typeface="Corbel"/>
              </a:rPr>
              <a:t> item.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7FF13EF-E47A-AE40-17E2-E43DDF75EFAA}"/>
              </a:ext>
            </a:extLst>
          </p:cNvPr>
          <p:cNvSpPr txBox="1"/>
          <p:nvPr/>
        </p:nvSpPr>
        <p:spPr>
          <a:xfrm>
            <a:off x="685800" y="1752600"/>
            <a:ext cx="10820400" cy="26368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800" b="1" spc="-5" dirty="0">
                <a:solidFill>
                  <a:schemeClr val="bg2">
                    <a:lumMod val="50000"/>
                  </a:schemeClr>
                </a:solidFill>
                <a:latin typeface="Calibri"/>
                <a:cs typeface="Calibri"/>
              </a:rPr>
              <a:t>BDD(Behavior</a:t>
            </a:r>
            <a:r>
              <a:rPr lang="en-US" sz="2800" b="1" spc="-10" dirty="0">
                <a:solidFill>
                  <a:schemeClr val="bg2">
                    <a:lumMod val="50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2800" b="1" spc="-5" dirty="0">
                <a:solidFill>
                  <a:schemeClr val="bg2">
                    <a:lumMod val="50000"/>
                  </a:schemeClr>
                </a:solidFill>
                <a:latin typeface="Calibri"/>
                <a:cs typeface="Calibri"/>
              </a:rPr>
              <a:t>Driven Development):</a:t>
            </a:r>
            <a:endParaRPr lang="en-US" sz="2800" dirty="0">
              <a:solidFill>
                <a:schemeClr val="bg2">
                  <a:lumMod val="50000"/>
                </a:schemeClr>
              </a:solidFill>
              <a:latin typeface="Calibri"/>
              <a:cs typeface="Calibri"/>
            </a:endParaRPr>
          </a:p>
          <a:p>
            <a:pPr marL="12700" marR="5080">
              <a:lnSpc>
                <a:spcPct val="109700"/>
              </a:lnSpc>
              <a:spcBef>
                <a:spcPts val="800"/>
              </a:spcBef>
            </a:pPr>
            <a:r>
              <a:rPr lang="en-US" sz="2400" spc="-5" dirty="0">
                <a:latin typeface="Calibri"/>
                <a:cs typeface="Calibri"/>
              </a:rPr>
              <a:t>BDD is </a:t>
            </a:r>
            <a:r>
              <a:rPr lang="en-US" sz="2400" dirty="0">
                <a:latin typeface="Calibri"/>
                <a:cs typeface="Calibri"/>
              </a:rPr>
              <a:t>a</a:t>
            </a:r>
            <a:r>
              <a:rPr lang="en-US" sz="2400" spc="-5" dirty="0">
                <a:latin typeface="Calibri"/>
                <a:cs typeface="Calibri"/>
              </a:rPr>
              <a:t> process designed to</a:t>
            </a:r>
            <a:r>
              <a:rPr lang="en-US" sz="2400" spc="15" dirty="0">
                <a:latin typeface="Calibri"/>
                <a:cs typeface="Calibri"/>
              </a:rPr>
              <a:t> </a:t>
            </a:r>
            <a:r>
              <a:rPr lang="en-US" sz="2400" spc="-5" dirty="0">
                <a:latin typeface="Calibri"/>
                <a:cs typeface="Calibri"/>
              </a:rPr>
              <a:t>aid the</a:t>
            </a:r>
            <a:r>
              <a:rPr lang="en-US" sz="2400" spc="10" dirty="0">
                <a:latin typeface="Calibri"/>
                <a:cs typeface="Calibri"/>
              </a:rPr>
              <a:t> </a:t>
            </a:r>
            <a:r>
              <a:rPr lang="en-US" sz="2400" spc="-5" dirty="0">
                <a:latin typeface="Calibri"/>
                <a:cs typeface="Calibri"/>
              </a:rPr>
              <a:t>management</a:t>
            </a:r>
            <a:r>
              <a:rPr lang="en-US" sz="2400" spc="-15" dirty="0">
                <a:latin typeface="Calibri"/>
                <a:cs typeface="Calibri"/>
              </a:rPr>
              <a:t> </a:t>
            </a:r>
            <a:r>
              <a:rPr lang="en-US" sz="2400" spc="-5" dirty="0">
                <a:latin typeface="Calibri"/>
                <a:cs typeface="Calibri"/>
              </a:rPr>
              <a:t>and the</a:t>
            </a:r>
            <a:r>
              <a:rPr lang="en-US" sz="2400" spc="-10" dirty="0">
                <a:latin typeface="Calibri"/>
                <a:cs typeface="Calibri"/>
              </a:rPr>
              <a:t> </a:t>
            </a:r>
            <a:r>
              <a:rPr lang="en-US" sz="2400" spc="-5" dirty="0">
                <a:latin typeface="Calibri"/>
                <a:cs typeface="Calibri"/>
              </a:rPr>
              <a:t>delivery</a:t>
            </a:r>
            <a:r>
              <a:rPr lang="en-US" sz="2400" spc="-10" dirty="0">
                <a:latin typeface="Calibri"/>
                <a:cs typeface="Calibri"/>
              </a:rPr>
              <a:t> </a:t>
            </a:r>
            <a:r>
              <a:rPr lang="en-US" sz="2400" spc="-5" dirty="0">
                <a:latin typeface="Calibri"/>
                <a:cs typeface="Calibri"/>
              </a:rPr>
              <a:t>of </a:t>
            </a:r>
            <a:r>
              <a:rPr lang="en-US" sz="2400" dirty="0">
                <a:latin typeface="Calibri"/>
                <a:cs typeface="Calibri"/>
              </a:rPr>
              <a:t> </a:t>
            </a:r>
            <a:r>
              <a:rPr lang="en-US" sz="2400" spc="-5" dirty="0">
                <a:latin typeface="Calibri"/>
                <a:cs typeface="Calibri"/>
              </a:rPr>
              <a:t>software development</a:t>
            </a:r>
            <a:r>
              <a:rPr lang="en-US" sz="2400" spc="-10" dirty="0">
                <a:latin typeface="Calibri"/>
                <a:cs typeface="Calibri"/>
              </a:rPr>
              <a:t> </a:t>
            </a:r>
            <a:r>
              <a:rPr lang="en-US" sz="2400" spc="-5" dirty="0">
                <a:latin typeface="Calibri"/>
                <a:cs typeface="Calibri"/>
              </a:rPr>
              <a:t>projects</a:t>
            </a:r>
            <a:r>
              <a:rPr lang="en-US" sz="2400" dirty="0">
                <a:latin typeface="Calibri"/>
                <a:cs typeface="Calibri"/>
              </a:rPr>
              <a:t> by</a:t>
            </a:r>
            <a:r>
              <a:rPr lang="en-US" sz="2400" spc="-10" dirty="0">
                <a:latin typeface="Calibri"/>
                <a:cs typeface="Calibri"/>
              </a:rPr>
              <a:t> </a:t>
            </a:r>
            <a:r>
              <a:rPr lang="en-US" sz="2400" spc="-5" dirty="0">
                <a:latin typeface="Calibri"/>
                <a:cs typeface="Calibri"/>
              </a:rPr>
              <a:t>improving</a:t>
            </a:r>
            <a:r>
              <a:rPr lang="en-US" sz="2400" spc="10" dirty="0">
                <a:latin typeface="Calibri"/>
                <a:cs typeface="Calibri"/>
              </a:rPr>
              <a:t> </a:t>
            </a:r>
            <a:r>
              <a:rPr lang="en-US" sz="2400" spc="-5" dirty="0">
                <a:latin typeface="Calibri"/>
                <a:cs typeface="Calibri"/>
              </a:rPr>
              <a:t>communication</a:t>
            </a:r>
            <a:r>
              <a:rPr lang="en-US" sz="2400" dirty="0">
                <a:latin typeface="Calibri"/>
                <a:cs typeface="Calibri"/>
              </a:rPr>
              <a:t> </a:t>
            </a:r>
            <a:r>
              <a:rPr lang="en-US" sz="2400" spc="-5" dirty="0">
                <a:latin typeface="Calibri"/>
                <a:cs typeface="Calibri"/>
              </a:rPr>
              <a:t>between </a:t>
            </a:r>
            <a:r>
              <a:rPr lang="en-US" sz="2400" spc="-350" dirty="0">
                <a:latin typeface="Calibri"/>
                <a:cs typeface="Calibri"/>
              </a:rPr>
              <a:t> </a:t>
            </a:r>
            <a:r>
              <a:rPr lang="en-US" sz="2400" spc="-5" dirty="0">
                <a:latin typeface="Calibri"/>
                <a:cs typeface="Calibri"/>
              </a:rPr>
              <a:t>engineers</a:t>
            </a:r>
            <a:r>
              <a:rPr lang="en-US" sz="2400" spc="-10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and</a:t>
            </a:r>
            <a:r>
              <a:rPr lang="en-US" sz="2400" spc="-10" dirty="0">
                <a:latin typeface="Calibri"/>
                <a:cs typeface="Calibri"/>
              </a:rPr>
              <a:t> </a:t>
            </a:r>
            <a:r>
              <a:rPr lang="en-US" sz="2400" spc="-5" dirty="0">
                <a:latin typeface="Calibri"/>
                <a:cs typeface="Calibri"/>
              </a:rPr>
              <a:t>business professionals.</a:t>
            </a:r>
            <a:r>
              <a:rPr lang="en-US" sz="2400" spc="20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In </a:t>
            </a:r>
            <a:r>
              <a:rPr lang="en-US" sz="2400" spc="-5" dirty="0">
                <a:latin typeface="Calibri"/>
                <a:cs typeface="Calibri"/>
              </a:rPr>
              <a:t>so</a:t>
            </a:r>
            <a:r>
              <a:rPr lang="en-US" sz="2400" spc="-10" dirty="0">
                <a:latin typeface="Calibri"/>
                <a:cs typeface="Calibri"/>
              </a:rPr>
              <a:t> </a:t>
            </a:r>
            <a:r>
              <a:rPr lang="en-US" sz="2400" spc="-5" dirty="0">
                <a:latin typeface="Calibri"/>
                <a:cs typeface="Calibri"/>
              </a:rPr>
              <a:t>doing,</a:t>
            </a:r>
            <a:r>
              <a:rPr lang="en-US" sz="2400" spc="5" dirty="0">
                <a:latin typeface="Calibri"/>
                <a:cs typeface="Calibri"/>
              </a:rPr>
              <a:t> </a:t>
            </a:r>
            <a:r>
              <a:rPr lang="en-US" sz="2400" spc="-5" dirty="0">
                <a:latin typeface="Calibri"/>
                <a:cs typeface="Calibri"/>
              </a:rPr>
              <a:t>BDD</a:t>
            </a:r>
            <a:r>
              <a:rPr lang="en-US" sz="2400" dirty="0">
                <a:latin typeface="Calibri"/>
                <a:cs typeface="Calibri"/>
              </a:rPr>
              <a:t> </a:t>
            </a:r>
            <a:r>
              <a:rPr lang="en-US" sz="2400" spc="-10" dirty="0">
                <a:latin typeface="Calibri"/>
                <a:cs typeface="Calibri"/>
              </a:rPr>
              <a:t>ensures </a:t>
            </a:r>
            <a:r>
              <a:rPr lang="en-US" sz="2400" spc="-5" dirty="0">
                <a:latin typeface="Calibri"/>
                <a:cs typeface="Calibri"/>
              </a:rPr>
              <a:t>all </a:t>
            </a:r>
            <a:r>
              <a:rPr lang="en-US" sz="2400" dirty="0">
                <a:latin typeface="Calibri"/>
                <a:cs typeface="Calibri"/>
              </a:rPr>
              <a:t> </a:t>
            </a:r>
            <a:r>
              <a:rPr lang="en-US" sz="2400" spc="-5" dirty="0">
                <a:latin typeface="Calibri"/>
                <a:cs typeface="Calibri"/>
              </a:rPr>
              <a:t>development projects remain </a:t>
            </a:r>
            <a:r>
              <a:rPr lang="en-US" sz="2400" dirty="0">
                <a:latin typeface="Calibri"/>
                <a:cs typeface="Calibri"/>
              </a:rPr>
              <a:t>focused </a:t>
            </a:r>
            <a:r>
              <a:rPr lang="en-US" sz="2400" spc="-5" dirty="0">
                <a:latin typeface="Calibri"/>
                <a:cs typeface="Calibri"/>
              </a:rPr>
              <a:t>on delivering </a:t>
            </a:r>
            <a:r>
              <a:rPr lang="en-US" sz="2400" dirty="0">
                <a:latin typeface="Calibri"/>
                <a:cs typeface="Calibri"/>
              </a:rPr>
              <a:t>what </a:t>
            </a:r>
            <a:r>
              <a:rPr lang="en-US" sz="2400" spc="-5" dirty="0">
                <a:latin typeface="Calibri"/>
                <a:cs typeface="Calibri"/>
              </a:rPr>
              <a:t>the business </a:t>
            </a:r>
            <a:r>
              <a:rPr lang="en-US" sz="2400" dirty="0">
                <a:latin typeface="Calibri"/>
                <a:cs typeface="Calibri"/>
              </a:rPr>
              <a:t> </a:t>
            </a:r>
            <a:r>
              <a:rPr lang="en-US" sz="2400" spc="-5" dirty="0">
                <a:latin typeface="Calibri"/>
                <a:cs typeface="Calibri"/>
              </a:rPr>
              <a:t>actually</a:t>
            </a:r>
            <a:r>
              <a:rPr lang="en-US" sz="2400" spc="-10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needs</a:t>
            </a:r>
            <a:r>
              <a:rPr lang="en-US" sz="2400" spc="-10" dirty="0">
                <a:latin typeface="Calibri"/>
                <a:cs typeface="Calibri"/>
              </a:rPr>
              <a:t> </a:t>
            </a:r>
            <a:r>
              <a:rPr lang="en-US" sz="2400" spc="-5" dirty="0">
                <a:latin typeface="Calibri"/>
                <a:cs typeface="Calibri"/>
              </a:rPr>
              <a:t>while</a:t>
            </a:r>
            <a:r>
              <a:rPr lang="en-US" sz="2400" spc="-10" dirty="0">
                <a:latin typeface="Calibri"/>
                <a:cs typeface="Calibri"/>
              </a:rPr>
              <a:t> </a:t>
            </a:r>
            <a:r>
              <a:rPr lang="en-US" sz="2400" spc="-5" dirty="0">
                <a:latin typeface="Calibri"/>
                <a:cs typeface="Calibri"/>
              </a:rPr>
              <a:t>meeting</a:t>
            </a:r>
            <a:r>
              <a:rPr lang="en-US" sz="2400" spc="5" dirty="0">
                <a:latin typeface="Calibri"/>
                <a:cs typeface="Calibri"/>
              </a:rPr>
              <a:t> </a:t>
            </a:r>
            <a:r>
              <a:rPr lang="en-US" sz="2400" spc="-5" dirty="0">
                <a:latin typeface="Calibri"/>
                <a:cs typeface="Calibri"/>
              </a:rPr>
              <a:t>all</a:t>
            </a:r>
            <a:r>
              <a:rPr lang="en-US" sz="2400" spc="10" dirty="0">
                <a:latin typeface="Calibri"/>
                <a:cs typeface="Calibri"/>
              </a:rPr>
              <a:t> </a:t>
            </a:r>
            <a:r>
              <a:rPr lang="en-US" sz="2400" spc="-5" dirty="0">
                <a:latin typeface="Calibri"/>
                <a:cs typeface="Calibri"/>
              </a:rPr>
              <a:t>requirements</a:t>
            </a:r>
            <a:r>
              <a:rPr lang="en-US" sz="2400" spc="-10" dirty="0">
                <a:latin typeface="Calibri"/>
                <a:cs typeface="Calibri"/>
              </a:rPr>
              <a:t> </a:t>
            </a:r>
            <a:r>
              <a:rPr lang="en-US" sz="2400" spc="-5" dirty="0">
                <a:latin typeface="Calibri"/>
                <a:cs typeface="Calibri"/>
              </a:rPr>
              <a:t>of</a:t>
            </a:r>
            <a:r>
              <a:rPr lang="en-US" sz="2400" spc="-10" dirty="0">
                <a:latin typeface="Calibri"/>
                <a:cs typeface="Calibri"/>
              </a:rPr>
              <a:t> </a:t>
            </a:r>
            <a:r>
              <a:rPr lang="en-US" sz="2400" spc="-5" dirty="0">
                <a:latin typeface="Calibri"/>
                <a:cs typeface="Calibri"/>
              </a:rPr>
              <a:t>the</a:t>
            </a:r>
            <a:r>
              <a:rPr lang="en-US" sz="2400" spc="-15" dirty="0">
                <a:latin typeface="Calibri"/>
                <a:cs typeface="Calibri"/>
              </a:rPr>
              <a:t> </a:t>
            </a:r>
            <a:r>
              <a:rPr lang="en-US" sz="2400" spc="-5" dirty="0">
                <a:latin typeface="Calibri"/>
                <a:cs typeface="Calibri"/>
              </a:rPr>
              <a:t>user.</a:t>
            </a:r>
            <a:endParaRPr lang="en-US" sz="2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492959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D15F3A79-345B-39DC-0A0E-FCFBF7214608}"/>
              </a:ext>
            </a:extLst>
          </p:cNvPr>
          <p:cNvSpPr txBox="1"/>
          <p:nvPr/>
        </p:nvSpPr>
        <p:spPr>
          <a:xfrm>
            <a:off x="609600" y="1447800"/>
            <a:ext cx="2831796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b="1" dirty="0">
                <a:solidFill>
                  <a:schemeClr val="bg2">
                    <a:lumMod val="50000"/>
                  </a:schemeClr>
                </a:solidFill>
                <a:latin typeface="Calibri"/>
                <a:cs typeface="Calibri"/>
              </a:rPr>
              <a:t>BDD</a:t>
            </a:r>
            <a:r>
              <a:rPr sz="3600" b="1" spc="-75" dirty="0">
                <a:solidFill>
                  <a:schemeClr val="bg2">
                    <a:lumMod val="50000"/>
                  </a:schemeClr>
                </a:solidFill>
                <a:latin typeface="Calibri"/>
                <a:cs typeface="Calibri"/>
              </a:rPr>
              <a:t> </a:t>
            </a:r>
            <a:r>
              <a:rPr sz="3600" b="1" dirty="0">
                <a:solidFill>
                  <a:schemeClr val="bg2">
                    <a:lumMod val="50000"/>
                  </a:schemeClr>
                </a:solidFill>
                <a:latin typeface="Calibri"/>
                <a:cs typeface="Calibri"/>
              </a:rPr>
              <a:t>steps:</a:t>
            </a:r>
            <a:endParaRPr sz="3600" dirty="0">
              <a:solidFill>
                <a:schemeClr val="bg2">
                  <a:lumMod val="50000"/>
                </a:schemeClr>
              </a:solidFill>
              <a:latin typeface="Calibri"/>
              <a:cs typeface="Calibri"/>
            </a:endParaRPr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DE133F8D-C650-D63C-8749-8B649A895BF0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67000" y="2209800"/>
            <a:ext cx="81534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3324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53C4670-62BB-763E-E5F3-EFEB8D853207}"/>
              </a:ext>
            </a:extLst>
          </p:cNvPr>
          <p:cNvSpPr txBox="1"/>
          <p:nvPr/>
        </p:nvSpPr>
        <p:spPr>
          <a:xfrm>
            <a:off x="762000" y="1981200"/>
            <a:ext cx="10972800" cy="22305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lang="en-US" sz="2800" b="1" spc="-5" dirty="0">
                <a:solidFill>
                  <a:schemeClr val="bg2">
                    <a:lumMod val="50000"/>
                  </a:schemeClr>
                </a:solidFill>
                <a:latin typeface="Calibri"/>
                <a:cs typeface="Calibri"/>
              </a:rPr>
              <a:t>TDD</a:t>
            </a:r>
            <a:r>
              <a:rPr lang="en-US" sz="2800" b="1" spc="-15" dirty="0">
                <a:solidFill>
                  <a:schemeClr val="bg2">
                    <a:lumMod val="50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2800" b="1" dirty="0">
                <a:solidFill>
                  <a:schemeClr val="bg2">
                    <a:lumMod val="50000"/>
                  </a:schemeClr>
                </a:solidFill>
                <a:latin typeface="Calibri"/>
                <a:cs typeface="Calibri"/>
              </a:rPr>
              <a:t>(Test</a:t>
            </a:r>
            <a:r>
              <a:rPr lang="en-US" sz="2800" b="1" spc="-10" dirty="0">
                <a:solidFill>
                  <a:schemeClr val="bg2">
                    <a:lumMod val="50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2800" b="1" spc="-5" dirty="0">
                <a:solidFill>
                  <a:schemeClr val="bg2">
                    <a:lumMod val="50000"/>
                  </a:schemeClr>
                </a:solidFill>
                <a:latin typeface="Calibri"/>
                <a:cs typeface="Calibri"/>
              </a:rPr>
              <a:t>Driven</a:t>
            </a:r>
            <a:r>
              <a:rPr lang="en-US" sz="2800" b="1" spc="-10" dirty="0">
                <a:solidFill>
                  <a:schemeClr val="bg2">
                    <a:lumMod val="50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2800" b="1" spc="-5" dirty="0">
                <a:solidFill>
                  <a:schemeClr val="bg2">
                    <a:lumMod val="50000"/>
                  </a:schemeClr>
                </a:solidFill>
                <a:latin typeface="Calibri"/>
                <a:cs typeface="Calibri"/>
              </a:rPr>
              <a:t>Development):</a:t>
            </a:r>
            <a:endParaRPr lang="en-US" sz="2800" dirty="0">
              <a:solidFill>
                <a:schemeClr val="bg2">
                  <a:lumMod val="50000"/>
                </a:schemeClr>
              </a:solidFill>
              <a:latin typeface="Calibri"/>
              <a:cs typeface="Calibri"/>
            </a:endParaRPr>
          </a:p>
          <a:p>
            <a:pPr marL="12700" marR="95250">
              <a:lnSpc>
                <a:spcPct val="109700"/>
              </a:lnSpc>
              <a:spcBef>
                <a:spcPts val="800"/>
              </a:spcBef>
            </a:pPr>
            <a:r>
              <a:rPr lang="en-US" sz="2400" dirty="0">
                <a:latin typeface="Calibri"/>
                <a:cs typeface="Calibri"/>
              </a:rPr>
              <a:t>Test </a:t>
            </a:r>
            <a:r>
              <a:rPr lang="en-US" sz="2400" spc="-5" dirty="0">
                <a:latin typeface="Calibri"/>
                <a:cs typeface="Calibri"/>
              </a:rPr>
              <a:t>Driven Development (TDD) is </a:t>
            </a:r>
            <a:r>
              <a:rPr lang="en-US" sz="2400" dirty="0">
                <a:latin typeface="Calibri"/>
                <a:cs typeface="Calibri"/>
              </a:rPr>
              <a:t>software </a:t>
            </a:r>
            <a:r>
              <a:rPr lang="en-US" sz="2400" spc="-5" dirty="0">
                <a:latin typeface="Calibri"/>
                <a:cs typeface="Calibri"/>
              </a:rPr>
              <a:t>development approach in </a:t>
            </a:r>
            <a:r>
              <a:rPr lang="en-US" sz="2400" spc="-350" dirty="0">
                <a:latin typeface="Calibri"/>
                <a:cs typeface="Calibri"/>
              </a:rPr>
              <a:t> </a:t>
            </a:r>
            <a:r>
              <a:rPr lang="en-US" sz="2400" spc="-5" dirty="0">
                <a:latin typeface="Calibri"/>
                <a:cs typeface="Calibri"/>
              </a:rPr>
              <a:t>which</a:t>
            </a:r>
            <a:r>
              <a:rPr lang="en-US" sz="2400" spc="-10" dirty="0">
                <a:latin typeface="Calibri"/>
                <a:cs typeface="Calibri"/>
              </a:rPr>
              <a:t> </a:t>
            </a:r>
            <a:r>
              <a:rPr lang="en-US" sz="2400" spc="-5" dirty="0">
                <a:latin typeface="Calibri"/>
                <a:cs typeface="Calibri"/>
              </a:rPr>
              <a:t>test</a:t>
            </a:r>
            <a:r>
              <a:rPr lang="en-US" sz="2400" spc="-10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cases</a:t>
            </a:r>
            <a:r>
              <a:rPr lang="en-US" sz="2400" spc="-5" dirty="0">
                <a:latin typeface="Calibri"/>
                <a:cs typeface="Calibri"/>
              </a:rPr>
              <a:t> are developed</a:t>
            </a:r>
            <a:r>
              <a:rPr lang="en-US" sz="2400" spc="15" dirty="0">
                <a:latin typeface="Calibri"/>
                <a:cs typeface="Calibri"/>
              </a:rPr>
              <a:t> </a:t>
            </a:r>
            <a:r>
              <a:rPr lang="en-US" sz="2400" spc="-5" dirty="0">
                <a:latin typeface="Calibri"/>
                <a:cs typeface="Calibri"/>
              </a:rPr>
              <a:t>to</a:t>
            </a:r>
            <a:r>
              <a:rPr lang="en-US" sz="2400" spc="-10" dirty="0">
                <a:latin typeface="Calibri"/>
                <a:cs typeface="Calibri"/>
              </a:rPr>
              <a:t> </a:t>
            </a:r>
            <a:r>
              <a:rPr lang="en-US" sz="2400" spc="-5" dirty="0">
                <a:latin typeface="Calibri"/>
                <a:cs typeface="Calibri"/>
              </a:rPr>
              <a:t>specify and validate </a:t>
            </a:r>
            <a:r>
              <a:rPr lang="en-US" sz="2400" dirty="0">
                <a:latin typeface="Calibri"/>
                <a:cs typeface="Calibri"/>
              </a:rPr>
              <a:t>what</a:t>
            </a:r>
            <a:r>
              <a:rPr lang="en-US" sz="2400" spc="10" dirty="0">
                <a:latin typeface="Calibri"/>
                <a:cs typeface="Calibri"/>
              </a:rPr>
              <a:t> </a:t>
            </a:r>
            <a:r>
              <a:rPr lang="en-US" sz="2400" spc="-5" dirty="0">
                <a:latin typeface="Calibri"/>
                <a:cs typeface="Calibri"/>
              </a:rPr>
              <a:t>the</a:t>
            </a:r>
            <a:r>
              <a:rPr lang="en-US" sz="2400" spc="-10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code </a:t>
            </a:r>
            <a:r>
              <a:rPr lang="en-US" sz="2400" spc="5" dirty="0">
                <a:latin typeface="Calibri"/>
                <a:cs typeface="Calibri"/>
              </a:rPr>
              <a:t> </a:t>
            </a:r>
            <a:r>
              <a:rPr lang="en-US" sz="2400" spc="-5" dirty="0">
                <a:latin typeface="Calibri"/>
                <a:cs typeface="Calibri"/>
              </a:rPr>
              <a:t>will</a:t>
            </a:r>
            <a:r>
              <a:rPr lang="en-US" sz="2400" spc="-10" dirty="0">
                <a:latin typeface="Calibri"/>
                <a:cs typeface="Calibri"/>
              </a:rPr>
              <a:t> </a:t>
            </a:r>
            <a:r>
              <a:rPr lang="en-US" sz="2400" spc="-5" dirty="0">
                <a:latin typeface="Calibri"/>
                <a:cs typeface="Calibri"/>
              </a:rPr>
              <a:t>do.</a:t>
            </a:r>
            <a:r>
              <a:rPr lang="en-US" sz="2400" spc="5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In</a:t>
            </a:r>
            <a:r>
              <a:rPr lang="en-US" sz="2400" spc="-5" dirty="0">
                <a:latin typeface="Calibri"/>
                <a:cs typeface="Calibri"/>
              </a:rPr>
              <a:t> simple terms,</a:t>
            </a:r>
            <a:r>
              <a:rPr lang="en-US" sz="2400" spc="5" dirty="0">
                <a:latin typeface="Calibri"/>
                <a:cs typeface="Calibri"/>
              </a:rPr>
              <a:t> </a:t>
            </a:r>
            <a:r>
              <a:rPr lang="en-US" sz="2400" spc="-5" dirty="0">
                <a:latin typeface="Calibri"/>
                <a:cs typeface="Calibri"/>
              </a:rPr>
              <a:t>test</a:t>
            </a:r>
            <a:r>
              <a:rPr lang="en-US" sz="2400" dirty="0">
                <a:latin typeface="Calibri"/>
                <a:cs typeface="Calibri"/>
              </a:rPr>
              <a:t> </a:t>
            </a:r>
            <a:r>
              <a:rPr lang="en-US" sz="2400" spc="-5" dirty="0">
                <a:latin typeface="Calibri"/>
                <a:cs typeface="Calibri"/>
              </a:rPr>
              <a:t>cases </a:t>
            </a:r>
            <a:r>
              <a:rPr lang="en-US" sz="2400" dirty="0">
                <a:latin typeface="Calibri"/>
                <a:cs typeface="Calibri"/>
              </a:rPr>
              <a:t>for</a:t>
            </a:r>
            <a:r>
              <a:rPr lang="en-US" sz="2400" spc="20" dirty="0">
                <a:latin typeface="Calibri"/>
                <a:cs typeface="Calibri"/>
              </a:rPr>
              <a:t> </a:t>
            </a:r>
            <a:r>
              <a:rPr lang="en-US" sz="2400" spc="-5" dirty="0">
                <a:latin typeface="Calibri"/>
                <a:cs typeface="Calibri"/>
              </a:rPr>
              <a:t>each functionality</a:t>
            </a:r>
            <a:r>
              <a:rPr lang="en-US" sz="2400" spc="-10" dirty="0">
                <a:latin typeface="Calibri"/>
                <a:cs typeface="Calibri"/>
              </a:rPr>
              <a:t> </a:t>
            </a:r>
            <a:r>
              <a:rPr lang="en-US" sz="2400" spc="-5" dirty="0">
                <a:latin typeface="Calibri"/>
                <a:cs typeface="Calibri"/>
              </a:rPr>
              <a:t>are created </a:t>
            </a:r>
            <a:r>
              <a:rPr lang="en-US" sz="2400" dirty="0">
                <a:latin typeface="Calibri"/>
                <a:cs typeface="Calibri"/>
              </a:rPr>
              <a:t> and</a:t>
            </a:r>
            <a:r>
              <a:rPr lang="en-US" sz="2400" spc="-10" dirty="0">
                <a:latin typeface="Calibri"/>
                <a:cs typeface="Calibri"/>
              </a:rPr>
              <a:t> tested</a:t>
            </a:r>
            <a:r>
              <a:rPr lang="en-US" sz="2400" spc="10" dirty="0">
                <a:latin typeface="Calibri"/>
                <a:cs typeface="Calibri"/>
              </a:rPr>
              <a:t> </a:t>
            </a:r>
            <a:r>
              <a:rPr lang="en-US" sz="2400" spc="-5" dirty="0">
                <a:latin typeface="Calibri"/>
                <a:cs typeface="Calibri"/>
              </a:rPr>
              <a:t>first</a:t>
            </a:r>
            <a:r>
              <a:rPr lang="en-US" sz="2400" spc="10" dirty="0">
                <a:latin typeface="Calibri"/>
                <a:cs typeface="Calibri"/>
              </a:rPr>
              <a:t> </a:t>
            </a:r>
            <a:r>
              <a:rPr lang="en-US" sz="2400" spc="-5" dirty="0">
                <a:latin typeface="Calibri"/>
                <a:cs typeface="Calibri"/>
              </a:rPr>
              <a:t>and</a:t>
            </a:r>
            <a:r>
              <a:rPr lang="en-US" sz="2400" spc="-10" dirty="0">
                <a:latin typeface="Calibri"/>
                <a:cs typeface="Calibri"/>
              </a:rPr>
              <a:t> if</a:t>
            </a:r>
            <a:r>
              <a:rPr lang="en-US" sz="2400" spc="10" dirty="0">
                <a:latin typeface="Calibri"/>
                <a:cs typeface="Calibri"/>
              </a:rPr>
              <a:t> </a:t>
            </a:r>
            <a:r>
              <a:rPr lang="en-US" sz="2400" spc="-5" dirty="0">
                <a:latin typeface="Calibri"/>
                <a:cs typeface="Calibri"/>
              </a:rPr>
              <a:t>the</a:t>
            </a:r>
            <a:r>
              <a:rPr lang="en-US" sz="2400" spc="-10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test</a:t>
            </a:r>
            <a:r>
              <a:rPr lang="en-US" sz="2400" spc="-10" dirty="0">
                <a:latin typeface="Calibri"/>
                <a:cs typeface="Calibri"/>
              </a:rPr>
              <a:t> </a:t>
            </a:r>
            <a:r>
              <a:rPr lang="en-US" sz="2400" spc="-5" dirty="0">
                <a:latin typeface="Calibri"/>
                <a:cs typeface="Calibri"/>
              </a:rPr>
              <a:t>fails </a:t>
            </a:r>
            <a:r>
              <a:rPr lang="en-US" sz="2400" dirty="0">
                <a:latin typeface="Calibri"/>
                <a:cs typeface="Calibri"/>
              </a:rPr>
              <a:t>then</a:t>
            </a:r>
            <a:r>
              <a:rPr lang="en-US" sz="2400" spc="-10" dirty="0">
                <a:latin typeface="Calibri"/>
                <a:cs typeface="Calibri"/>
              </a:rPr>
              <a:t> </a:t>
            </a:r>
            <a:r>
              <a:rPr lang="en-US" sz="2400" spc="-5" dirty="0">
                <a:latin typeface="Calibri"/>
                <a:cs typeface="Calibri"/>
              </a:rPr>
              <a:t>the</a:t>
            </a:r>
            <a:r>
              <a:rPr lang="en-US" sz="2400" spc="-15" dirty="0">
                <a:latin typeface="Calibri"/>
                <a:cs typeface="Calibri"/>
              </a:rPr>
              <a:t> </a:t>
            </a:r>
            <a:r>
              <a:rPr lang="en-US" sz="2400" spc="5" dirty="0">
                <a:latin typeface="Calibri"/>
                <a:cs typeface="Calibri"/>
              </a:rPr>
              <a:t>new </a:t>
            </a:r>
            <a:r>
              <a:rPr lang="en-US" sz="2400" spc="-5" dirty="0">
                <a:latin typeface="Calibri"/>
                <a:cs typeface="Calibri"/>
              </a:rPr>
              <a:t>code</a:t>
            </a:r>
            <a:r>
              <a:rPr lang="en-US" sz="2400" spc="5" dirty="0">
                <a:latin typeface="Calibri"/>
                <a:cs typeface="Calibri"/>
              </a:rPr>
              <a:t> </a:t>
            </a:r>
            <a:r>
              <a:rPr lang="en-US" sz="2400" spc="-5" dirty="0">
                <a:latin typeface="Calibri"/>
                <a:cs typeface="Calibri"/>
              </a:rPr>
              <a:t>is</a:t>
            </a:r>
            <a:r>
              <a:rPr lang="en-US" sz="2400" spc="-10" dirty="0">
                <a:latin typeface="Calibri"/>
                <a:cs typeface="Calibri"/>
              </a:rPr>
              <a:t> </a:t>
            </a:r>
            <a:r>
              <a:rPr lang="en-US" sz="2400" spc="-5" dirty="0">
                <a:latin typeface="Calibri"/>
                <a:cs typeface="Calibri"/>
              </a:rPr>
              <a:t>written in </a:t>
            </a:r>
            <a:r>
              <a:rPr lang="en-US" sz="2400" dirty="0">
                <a:latin typeface="Calibri"/>
                <a:cs typeface="Calibri"/>
              </a:rPr>
              <a:t> </a:t>
            </a:r>
            <a:r>
              <a:rPr lang="en-US" sz="2400" spc="-5" dirty="0">
                <a:latin typeface="Calibri"/>
                <a:cs typeface="Calibri"/>
              </a:rPr>
              <a:t>order</a:t>
            </a:r>
            <a:r>
              <a:rPr lang="en-US" sz="2400" spc="-10" dirty="0">
                <a:latin typeface="Calibri"/>
                <a:cs typeface="Calibri"/>
              </a:rPr>
              <a:t> </a:t>
            </a:r>
            <a:r>
              <a:rPr lang="en-US" sz="2400" spc="-5" dirty="0">
                <a:latin typeface="Calibri"/>
                <a:cs typeface="Calibri"/>
              </a:rPr>
              <a:t>to</a:t>
            </a:r>
            <a:r>
              <a:rPr lang="en-US" sz="2400" spc="-10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pass</a:t>
            </a:r>
            <a:r>
              <a:rPr lang="en-US" sz="2400" spc="-10" dirty="0">
                <a:latin typeface="Calibri"/>
                <a:cs typeface="Calibri"/>
              </a:rPr>
              <a:t> </a:t>
            </a:r>
            <a:r>
              <a:rPr lang="en-US" sz="2400" spc="-5" dirty="0">
                <a:latin typeface="Calibri"/>
                <a:cs typeface="Calibri"/>
              </a:rPr>
              <a:t>the</a:t>
            </a:r>
            <a:r>
              <a:rPr lang="en-US" sz="2400" spc="-15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test</a:t>
            </a:r>
            <a:r>
              <a:rPr lang="en-US" sz="2400" spc="-10" dirty="0">
                <a:latin typeface="Calibri"/>
                <a:cs typeface="Calibri"/>
              </a:rPr>
              <a:t> </a:t>
            </a:r>
            <a:r>
              <a:rPr lang="en-US" sz="2400" spc="-5" dirty="0">
                <a:latin typeface="Calibri"/>
                <a:cs typeface="Calibri"/>
              </a:rPr>
              <a:t>and</a:t>
            </a:r>
            <a:r>
              <a:rPr lang="en-US" sz="2400" spc="-10" dirty="0">
                <a:latin typeface="Calibri"/>
                <a:cs typeface="Calibri"/>
              </a:rPr>
              <a:t> </a:t>
            </a:r>
            <a:r>
              <a:rPr lang="en-US" sz="2400" spc="-5" dirty="0">
                <a:latin typeface="Calibri"/>
                <a:cs typeface="Calibri"/>
              </a:rPr>
              <a:t>making</a:t>
            </a:r>
            <a:r>
              <a:rPr lang="en-US" sz="2400" spc="5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code</a:t>
            </a:r>
            <a:r>
              <a:rPr lang="en-US" sz="2400" spc="-15" dirty="0">
                <a:latin typeface="Calibri"/>
                <a:cs typeface="Calibri"/>
              </a:rPr>
              <a:t> </a:t>
            </a:r>
            <a:r>
              <a:rPr lang="en-US" sz="2400" spc="-5" dirty="0">
                <a:latin typeface="Calibri"/>
                <a:cs typeface="Calibri"/>
              </a:rPr>
              <a:t>simple</a:t>
            </a:r>
            <a:r>
              <a:rPr lang="en-US" sz="2400" spc="-10" dirty="0">
                <a:latin typeface="Calibri"/>
                <a:cs typeface="Calibri"/>
              </a:rPr>
              <a:t> </a:t>
            </a:r>
            <a:r>
              <a:rPr lang="en-US" sz="2400" spc="-5" dirty="0">
                <a:latin typeface="Calibri"/>
                <a:cs typeface="Calibri"/>
              </a:rPr>
              <a:t>and </a:t>
            </a:r>
            <a:r>
              <a:rPr lang="en-US" sz="2400" dirty="0">
                <a:latin typeface="Calibri"/>
                <a:cs typeface="Calibri"/>
              </a:rPr>
              <a:t>bug-free.</a:t>
            </a:r>
          </a:p>
        </p:txBody>
      </p:sp>
    </p:spTree>
    <p:extLst>
      <p:ext uri="{BB962C8B-B14F-4D97-AF65-F5344CB8AC3E}">
        <p14:creationId xmlns:p14="http://schemas.microsoft.com/office/powerpoint/2010/main" val="40424131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DC7E994A-4B54-C7AB-EC98-8B3F82453C32}"/>
              </a:ext>
            </a:extLst>
          </p:cNvPr>
          <p:cNvSpPr txBox="1"/>
          <p:nvPr/>
        </p:nvSpPr>
        <p:spPr>
          <a:xfrm>
            <a:off x="735563" y="1524000"/>
            <a:ext cx="2677362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5" dirty="0">
                <a:solidFill>
                  <a:schemeClr val="bg2">
                    <a:lumMod val="50000"/>
                  </a:schemeClr>
                </a:solidFill>
                <a:latin typeface="Calibri"/>
                <a:cs typeface="Calibri"/>
              </a:rPr>
              <a:t>TDD</a:t>
            </a:r>
            <a:r>
              <a:rPr sz="3200" b="1" spc="-35" dirty="0">
                <a:solidFill>
                  <a:schemeClr val="bg2">
                    <a:lumMod val="50000"/>
                  </a:schemeClr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chemeClr val="bg2">
                    <a:lumMod val="50000"/>
                  </a:schemeClr>
                </a:solidFill>
                <a:latin typeface="Calibri"/>
                <a:cs typeface="Calibri"/>
              </a:rPr>
              <a:t>steps</a:t>
            </a:r>
            <a:r>
              <a:rPr sz="3200" b="1" spc="-20" dirty="0">
                <a:solidFill>
                  <a:schemeClr val="bg2">
                    <a:lumMod val="50000"/>
                  </a:schemeClr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chemeClr val="bg2">
                    <a:lumMod val="50000"/>
                  </a:schemeClr>
                </a:solidFill>
                <a:latin typeface="Calibri"/>
                <a:cs typeface="Calibri"/>
              </a:rPr>
              <a:t>:</a:t>
            </a:r>
            <a:endParaRPr sz="3200" dirty="0">
              <a:solidFill>
                <a:schemeClr val="bg2">
                  <a:lumMod val="50000"/>
                </a:schemeClr>
              </a:solidFill>
              <a:latin typeface="Calibri"/>
              <a:cs typeface="Calibri"/>
            </a:endParaRPr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826310E1-AFF6-4225-1E33-E8C7D4A3734A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77000" y="1154941"/>
            <a:ext cx="5029200" cy="3733800"/>
          </a:xfrm>
          <a:prstGeom prst="rect">
            <a:avLst/>
          </a:prstGeom>
        </p:spPr>
      </p:pic>
      <p:sp>
        <p:nvSpPr>
          <p:cNvPr id="4" name="object 4">
            <a:extLst>
              <a:ext uri="{FF2B5EF4-FFF2-40B4-BE49-F238E27FC236}">
                <a16:creationId xmlns:a16="http://schemas.microsoft.com/office/drawing/2014/main" id="{FDE1CA62-B65C-F7F9-966C-B2626A191187}"/>
              </a:ext>
            </a:extLst>
          </p:cNvPr>
          <p:cNvSpPr txBox="1"/>
          <p:nvPr/>
        </p:nvSpPr>
        <p:spPr>
          <a:xfrm>
            <a:off x="685800" y="2379489"/>
            <a:ext cx="5181600" cy="247452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05"/>
              </a:spcBef>
              <a:buChar char="•"/>
              <a:tabLst>
                <a:tab pos="241300" algn="l"/>
                <a:tab pos="241935" algn="l"/>
              </a:tabLst>
            </a:pPr>
            <a:r>
              <a:rPr sz="2000" dirty="0">
                <a:latin typeface="Calibri"/>
                <a:cs typeface="Calibri"/>
              </a:rPr>
              <a:t>Understand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Specs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really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well.</a:t>
            </a:r>
            <a:endParaRPr sz="2000" dirty="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935"/>
              </a:spcBef>
              <a:buChar char="•"/>
              <a:tabLst>
                <a:tab pos="241300" algn="l"/>
                <a:tab pos="241935" algn="l"/>
              </a:tabLst>
            </a:pPr>
            <a:r>
              <a:rPr sz="2000" dirty="0">
                <a:latin typeface="Calibri"/>
                <a:cs typeface="Calibri"/>
              </a:rPr>
              <a:t>Write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tests</a:t>
            </a:r>
            <a:endParaRPr sz="2000" dirty="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935"/>
              </a:spcBef>
              <a:buChar char="•"/>
              <a:tabLst>
                <a:tab pos="241300" algn="l"/>
                <a:tab pos="241935" algn="l"/>
              </a:tabLst>
            </a:pPr>
            <a:r>
              <a:rPr sz="2000" dirty="0">
                <a:latin typeface="Calibri"/>
                <a:cs typeface="Calibri"/>
              </a:rPr>
              <a:t>Run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test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to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make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sure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it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failing.</a:t>
            </a:r>
            <a:endParaRPr sz="2000" dirty="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935"/>
              </a:spcBef>
              <a:buChar char="•"/>
              <a:tabLst>
                <a:tab pos="241300" algn="l"/>
                <a:tab pos="241935" algn="l"/>
              </a:tabLst>
            </a:pPr>
            <a:r>
              <a:rPr sz="2000" dirty="0">
                <a:latin typeface="Calibri"/>
                <a:cs typeface="Calibri"/>
              </a:rPr>
              <a:t>Write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enough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code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to</a:t>
            </a:r>
            <a:r>
              <a:rPr sz="2000" dirty="0">
                <a:latin typeface="Calibri"/>
                <a:cs typeface="Calibri"/>
              </a:rPr>
              <a:t> fix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test</a:t>
            </a:r>
            <a:endParaRPr sz="2000" dirty="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915"/>
              </a:spcBef>
              <a:buChar char="•"/>
              <a:tabLst>
                <a:tab pos="241300" algn="l"/>
                <a:tab pos="241935" algn="l"/>
              </a:tabLst>
            </a:pPr>
            <a:r>
              <a:rPr sz="2000" dirty="0">
                <a:latin typeface="Calibri"/>
                <a:cs typeface="Calibri"/>
              </a:rPr>
              <a:t>Run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test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to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validate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it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passing</a:t>
            </a:r>
          </a:p>
          <a:p>
            <a:pPr marL="241300" indent="-229235">
              <a:lnSpc>
                <a:spcPct val="100000"/>
              </a:lnSpc>
              <a:spcBef>
                <a:spcPts val="940"/>
              </a:spcBef>
              <a:buChar char="•"/>
              <a:tabLst>
                <a:tab pos="241300" algn="l"/>
                <a:tab pos="241935" algn="l"/>
              </a:tabLst>
            </a:pPr>
            <a:r>
              <a:rPr sz="2000" spc="-5" dirty="0">
                <a:latin typeface="Calibri"/>
                <a:cs typeface="Calibri"/>
              </a:rPr>
              <a:t>Refactor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 </a:t>
            </a:r>
            <a:r>
              <a:rPr sz="2000" spc="-10" dirty="0">
                <a:latin typeface="Calibri"/>
                <a:cs typeface="Calibri"/>
              </a:rPr>
              <a:t>code</a:t>
            </a:r>
            <a:endParaRPr sz="2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338937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7663" y="755649"/>
            <a:ext cx="4682490" cy="1854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latin typeface="+mn-lt"/>
              </a:rPr>
              <a:t>JavaScript unit</a:t>
            </a:r>
            <a:r>
              <a:rPr sz="4000" spc="10" dirty="0">
                <a:latin typeface="+mn-lt"/>
              </a:rPr>
              <a:t> </a:t>
            </a:r>
            <a:r>
              <a:rPr sz="4000" spc="-10" dirty="0">
                <a:latin typeface="+mn-lt"/>
              </a:rPr>
              <a:t>testing </a:t>
            </a:r>
            <a:r>
              <a:rPr sz="4000" spc="-785" dirty="0">
                <a:latin typeface="+mn-lt"/>
              </a:rPr>
              <a:t> </a:t>
            </a:r>
            <a:r>
              <a:rPr sz="4000" spc="-5" dirty="0">
                <a:latin typeface="+mn-lt"/>
              </a:rPr>
              <a:t>with</a:t>
            </a:r>
            <a:endParaRPr sz="4000" dirty="0">
              <a:latin typeface="+mn-lt"/>
            </a:endParaRPr>
          </a:p>
          <a:p>
            <a:pPr marL="635" algn="ctr">
              <a:lnSpc>
                <a:spcPct val="100000"/>
              </a:lnSpc>
            </a:pPr>
            <a:r>
              <a:rPr sz="4000" spc="-5" dirty="0">
                <a:latin typeface="+mn-lt"/>
              </a:rPr>
              <a:t>Mocha</a:t>
            </a:r>
            <a:endParaRPr sz="4000" dirty="0">
              <a:latin typeface="+mn-l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53000" y="2987804"/>
            <a:ext cx="2520695" cy="2520696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98562" y="2057400"/>
            <a:ext cx="9794875" cy="23304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Clr>
                <a:srgbClr val="1286C3"/>
              </a:buClr>
              <a:buSzPct val="143750"/>
              <a:buFont typeface="Arial MT"/>
              <a:buChar char="•"/>
              <a:tabLst>
                <a:tab pos="299720" algn="l"/>
              </a:tabLst>
            </a:pPr>
            <a:r>
              <a:rPr sz="2400" dirty="0">
                <a:latin typeface="Corbel"/>
                <a:cs typeface="Corbel"/>
              </a:rPr>
              <a:t>Mocha is a feature-rich </a:t>
            </a:r>
            <a:r>
              <a:rPr sz="2400" spc="-5" dirty="0">
                <a:latin typeface="Corbel"/>
                <a:cs typeface="Corbel"/>
              </a:rPr>
              <a:t>JavaScript test </a:t>
            </a:r>
            <a:r>
              <a:rPr sz="2400" dirty="0">
                <a:latin typeface="Corbel"/>
                <a:cs typeface="Corbel"/>
              </a:rPr>
              <a:t>framework </a:t>
            </a:r>
            <a:r>
              <a:rPr sz="2400" spc="-5" dirty="0">
                <a:latin typeface="Corbel"/>
                <a:cs typeface="Corbel"/>
              </a:rPr>
              <a:t>running on</a:t>
            </a:r>
            <a:r>
              <a:rPr sz="2400" spc="-5" dirty="0">
                <a:solidFill>
                  <a:srgbClr val="2F85EC"/>
                </a:solidFill>
                <a:latin typeface="Corbel"/>
                <a:cs typeface="Corbel"/>
              </a:rPr>
              <a:t> </a:t>
            </a:r>
            <a:r>
              <a:rPr sz="2400" u="heavy" spc="-5" dirty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2F85EC"/>
                  </a:solidFill>
                </a:uFill>
                <a:latin typeface="Corbel"/>
                <a:cs typeface="Corbe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Node.js</a:t>
            </a:r>
            <a:r>
              <a:rPr sz="2400" spc="-5" dirty="0">
                <a:solidFill>
                  <a:schemeClr val="accent6">
                    <a:lumMod val="75000"/>
                  </a:schemeClr>
                </a:solidFill>
                <a:latin typeface="Corbel"/>
                <a:cs typeface="Corbe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2400" dirty="0">
                <a:latin typeface="Corbel"/>
                <a:cs typeface="Corbel"/>
              </a:rPr>
              <a:t>and in </a:t>
            </a:r>
            <a:r>
              <a:rPr sz="2400" spc="-47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the</a:t>
            </a:r>
            <a:r>
              <a:rPr sz="2400" spc="10" dirty="0">
                <a:latin typeface="Corbel"/>
                <a:cs typeface="Corbel"/>
              </a:rPr>
              <a:t> </a:t>
            </a:r>
            <a:r>
              <a:rPr sz="2400" spc="-20" dirty="0">
                <a:latin typeface="Corbel"/>
                <a:cs typeface="Corbel"/>
              </a:rPr>
              <a:t>browser.</a:t>
            </a:r>
            <a:endParaRPr sz="2400" dirty="0">
              <a:latin typeface="Corbel"/>
              <a:cs typeface="Corbel"/>
            </a:endParaRPr>
          </a:p>
          <a:p>
            <a:pPr marL="299085" indent="-287020">
              <a:lnSpc>
                <a:spcPct val="100000"/>
              </a:lnSpc>
              <a:spcBef>
                <a:spcPts val="1175"/>
              </a:spcBef>
              <a:buClr>
                <a:srgbClr val="1286C3"/>
              </a:buClr>
              <a:buSzPct val="143750"/>
              <a:buFont typeface="Arial MT"/>
              <a:buChar char="•"/>
              <a:tabLst>
                <a:tab pos="299720" algn="l"/>
              </a:tabLst>
            </a:pPr>
            <a:r>
              <a:rPr sz="2400" spc="-80" dirty="0">
                <a:latin typeface="Corbel"/>
                <a:cs typeface="Corbel"/>
              </a:rPr>
              <a:t>To</a:t>
            </a:r>
            <a:r>
              <a:rPr sz="2400" spc="-5" dirty="0">
                <a:latin typeface="Corbel"/>
                <a:cs typeface="Corbel"/>
              </a:rPr>
              <a:t> install</a:t>
            </a:r>
            <a:r>
              <a:rPr sz="2400" spc="2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mocha</a:t>
            </a:r>
            <a:r>
              <a:rPr sz="2400" spc="-2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run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“</a:t>
            </a:r>
            <a:r>
              <a:rPr sz="2400" spc="-5" dirty="0">
                <a:solidFill>
                  <a:srgbClr val="FF0000"/>
                </a:solidFill>
                <a:latin typeface="Corbel"/>
                <a:cs typeface="Corbel"/>
              </a:rPr>
              <a:t>npm</a:t>
            </a:r>
            <a:r>
              <a:rPr sz="2400" dirty="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orbel"/>
                <a:cs typeface="Corbel"/>
              </a:rPr>
              <a:t>install</a:t>
            </a:r>
            <a:r>
              <a:rPr sz="2400" spc="30" dirty="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orbel"/>
                <a:cs typeface="Corbel"/>
              </a:rPr>
              <a:t>mocha</a:t>
            </a:r>
            <a:r>
              <a:rPr sz="2400" spc="-30" dirty="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orbel"/>
                <a:cs typeface="Corbel"/>
              </a:rPr>
              <a:t>chai</a:t>
            </a:r>
            <a:r>
              <a:rPr sz="2400" spc="15" dirty="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sz="2400" spc="-25" dirty="0">
                <a:solidFill>
                  <a:srgbClr val="FF0000"/>
                </a:solidFill>
                <a:latin typeface="Corbel"/>
                <a:cs typeface="Corbel"/>
              </a:rPr>
              <a:t>--save-dev</a:t>
            </a:r>
            <a:r>
              <a:rPr sz="2400" spc="-25" dirty="0">
                <a:latin typeface="Corbel"/>
                <a:cs typeface="Corbel"/>
              </a:rPr>
              <a:t>”.</a:t>
            </a:r>
            <a:endParaRPr sz="2400" dirty="0">
              <a:latin typeface="Corbel"/>
              <a:cs typeface="Corbel"/>
            </a:endParaRPr>
          </a:p>
          <a:p>
            <a:pPr marL="299085" indent="-287020">
              <a:lnSpc>
                <a:spcPct val="100000"/>
              </a:lnSpc>
              <a:spcBef>
                <a:spcPts val="1180"/>
              </a:spcBef>
              <a:buClr>
                <a:srgbClr val="1286C3"/>
              </a:buClr>
              <a:buSzPct val="143750"/>
              <a:buFont typeface="Arial MT"/>
              <a:buChar char="•"/>
              <a:tabLst>
                <a:tab pos="299720" algn="l"/>
              </a:tabLst>
            </a:pPr>
            <a:r>
              <a:rPr sz="2400" u="heavy" dirty="0">
                <a:solidFill>
                  <a:schemeClr val="bg2">
                    <a:lumMod val="50000"/>
                  </a:schemeClr>
                </a:solidFill>
                <a:uFill>
                  <a:solidFill>
                    <a:srgbClr val="2F85EC"/>
                  </a:solidFill>
                </a:uFill>
                <a:latin typeface="Corbel"/>
                <a:cs typeface="Corbe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Mocha</a:t>
            </a:r>
            <a:r>
              <a:rPr sz="2400" spc="-30" dirty="0">
                <a:solidFill>
                  <a:srgbClr val="6B9F25"/>
                </a:solidFill>
                <a:latin typeface="Corbel"/>
                <a:cs typeface="Corbe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2400" dirty="0">
                <a:latin typeface="Corbel"/>
                <a:cs typeface="Corbel"/>
              </a:rPr>
              <a:t>is </a:t>
            </a:r>
            <a:r>
              <a:rPr sz="2400" spc="-5" dirty="0">
                <a:latin typeface="Corbel"/>
                <a:cs typeface="Corbel"/>
              </a:rPr>
              <a:t>the library</a:t>
            </a:r>
            <a:r>
              <a:rPr sz="240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that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allows</a:t>
            </a:r>
            <a:r>
              <a:rPr sz="2400" spc="1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us</a:t>
            </a:r>
            <a:r>
              <a:rPr sz="2400" spc="-5" dirty="0">
                <a:latin typeface="Corbel"/>
                <a:cs typeface="Corbel"/>
              </a:rPr>
              <a:t> to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run</a:t>
            </a:r>
            <a:r>
              <a:rPr sz="2400" spc="-3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tests.</a:t>
            </a:r>
            <a:endParaRPr sz="2400" dirty="0">
              <a:latin typeface="Corbel"/>
              <a:cs typeface="Corbel"/>
            </a:endParaRPr>
          </a:p>
          <a:p>
            <a:pPr marL="347980" indent="-335280">
              <a:lnSpc>
                <a:spcPct val="100000"/>
              </a:lnSpc>
              <a:spcBef>
                <a:spcPts val="1175"/>
              </a:spcBef>
              <a:buClr>
                <a:srgbClr val="1286C3"/>
              </a:buClr>
              <a:buSzPct val="143750"/>
              <a:buFont typeface="Arial MT"/>
              <a:buChar char="•"/>
              <a:tabLst>
                <a:tab pos="347980" algn="l"/>
              </a:tabLst>
            </a:pPr>
            <a:r>
              <a:rPr sz="2400" u="heavy" spc="-5" dirty="0">
                <a:solidFill>
                  <a:schemeClr val="bg2">
                    <a:lumMod val="50000"/>
                  </a:schemeClr>
                </a:solidFill>
                <a:uFill>
                  <a:solidFill>
                    <a:srgbClr val="2F85EC"/>
                  </a:solidFill>
                </a:uFill>
                <a:latin typeface="Corbel"/>
                <a:cs typeface="Corbe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Chai</a:t>
            </a:r>
            <a:r>
              <a:rPr sz="2400" spc="-5" dirty="0">
                <a:solidFill>
                  <a:srgbClr val="6B9F25"/>
                </a:solidFill>
                <a:latin typeface="Corbel"/>
                <a:cs typeface="Corbe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2400" spc="-5" dirty="0">
                <a:latin typeface="Corbel"/>
                <a:cs typeface="Corbel"/>
              </a:rPr>
              <a:t>contains</a:t>
            </a:r>
            <a:r>
              <a:rPr sz="2400" spc="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some</a:t>
            </a:r>
            <a:r>
              <a:rPr sz="2400" spc="-2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helpful</a:t>
            </a:r>
            <a:r>
              <a:rPr sz="240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functions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that</a:t>
            </a:r>
            <a:r>
              <a:rPr sz="2400" spc="1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we’ll</a:t>
            </a:r>
            <a:r>
              <a:rPr sz="2400" spc="-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use</a:t>
            </a:r>
            <a:r>
              <a:rPr sz="2400" spc="-5" dirty="0">
                <a:latin typeface="Corbel"/>
                <a:cs typeface="Corbel"/>
              </a:rPr>
              <a:t> to </a:t>
            </a:r>
            <a:r>
              <a:rPr sz="2400" dirty="0">
                <a:latin typeface="Corbel"/>
                <a:cs typeface="Corbel"/>
              </a:rPr>
              <a:t>verify</a:t>
            </a:r>
            <a:r>
              <a:rPr sz="2400" spc="-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our</a:t>
            </a:r>
            <a:r>
              <a:rPr sz="2400" spc="-2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test</a:t>
            </a:r>
            <a:r>
              <a:rPr sz="2400" spc="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results.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34312" y="3518915"/>
            <a:ext cx="3439795" cy="1477010"/>
          </a:xfrm>
          <a:custGeom>
            <a:avLst/>
            <a:gdLst/>
            <a:ahLst/>
            <a:cxnLst/>
            <a:rect l="l" t="t" r="r" b="b"/>
            <a:pathLst>
              <a:path w="3439795" h="1477010">
                <a:moveTo>
                  <a:pt x="3439667" y="0"/>
                </a:moveTo>
                <a:lnTo>
                  <a:pt x="0" y="0"/>
                </a:lnTo>
                <a:lnTo>
                  <a:pt x="0" y="1476755"/>
                </a:lnTo>
                <a:lnTo>
                  <a:pt x="3439667" y="1476755"/>
                </a:lnTo>
                <a:lnTo>
                  <a:pt x="343966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108448" y="1175322"/>
            <a:ext cx="1975103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latin typeface="+mn-lt"/>
              </a:rPr>
              <a:t>Demo</a:t>
            </a:r>
            <a:endParaRPr sz="4000" dirty="0">
              <a:latin typeface="+mn-l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13941" y="3538473"/>
            <a:ext cx="2531110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12445" marR="5080" indent="-5003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nsolas"/>
                <a:cs typeface="Consolas"/>
              </a:rPr>
              <a:t>module.exports={ </a:t>
            </a:r>
            <a:r>
              <a:rPr sz="1800" dirty="0">
                <a:latin typeface="Consolas"/>
                <a:cs typeface="Consolas"/>
              </a:rPr>
              <a:t> a</a:t>
            </a:r>
            <a:r>
              <a:rPr sz="1800" spc="-5" dirty="0">
                <a:latin typeface="Consolas"/>
                <a:cs typeface="Consolas"/>
              </a:rPr>
              <a:t>dd</a:t>
            </a:r>
            <a:r>
              <a:rPr sz="1800" dirty="0">
                <a:latin typeface="Consolas"/>
                <a:cs typeface="Consolas"/>
              </a:rPr>
              <a:t>N</a:t>
            </a:r>
            <a:r>
              <a:rPr sz="1800" spc="-5" dirty="0">
                <a:latin typeface="Consolas"/>
                <a:cs typeface="Consolas"/>
              </a:rPr>
              <a:t>umb</a:t>
            </a:r>
            <a:r>
              <a:rPr sz="1800" dirty="0">
                <a:latin typeface="Consolas"/>
                <a:cs typeface="Consolas"/>
              </a:rPr>
              <a:t>e</a:t>
            </a:r>
            <a:r>
              <a:rPr sz="1800" spc="-5" dirty="0">
                <a:latin typeface="Consolas"/>
                <a:cs typeface="Consolas"/>
              </a:rPr>
              <a:t>rs(x</a:t>
            </a:r>
            <a:r>
              <a:rPr sz="1800" dirty="0">
                <a:latin typeface="Consolas"/>
                <a:cs typeface="Consolas"/>
              </a:rPr>
              <a:t>,</a:t>
            </a:r>
            <a:r>
              <a:rPr sz="1800" spc="-5" dirty="0">
                <a:latin typeface="Consolas"/>
                <a:cs typeface="Consolas"/>
              </a:rPr>
              <a:t>y</a:t>
            </a:r>
            <a:r>
              <a:rPr sz="1800" spc="-10" dirty="0">
                <a:latin typeface="Consolas"/>
                <a:cs typeface="Consolas"/>
              </a:rPr>
              <a:t>){</a:t>
            </a:r>
            <a:endParaRPr sz="1800" dirty="0">
              <a:latin typeface="Consolas"/>
              <a:cs typeface="Consolas"/>
            </a:endParaRPr>
          </a:p>
          <a:p>
            <a:pPr marL="1015365">
              <a:lnSpc>
                <a:spcPct val="100000"/>
              </a:lnSpc>
            </a:pPr>
            <a:r>
              <a:rPr sz="1800" spc="-5" dirty="0">
                <a:solidFill>
                  <a:srgbClr val="0000FF"/>
                </a:solidFill>
                <a:latin typeface="Consolas"/>
                <a:cs typeface="Consolas"/>
              </a:rPr>
              <a:t>return</a:t>
            </a:r>
            <a:r>
              <a:rPr sz="1800" spc="-6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x+y</a:t>
            </a:r>
            <a:endParaRPr sz="1800" dirty="0">
              <a:latin typeface="Consolas"/>
              <a:cs typeface="Consolas"/>
            </a:endParaRPr>
          </a:p>
          <a:p>
            <a:pPr marL="512445">
              <a:lnSpc>
                <a:spcPct val="100000"/>
              </a:lnSpc>
            </a:pPr>
            <a:r>
              <a:rPr sz="1800" dirty="0">
                <a:latin typeface="Consolas"/>
                <a:cs typeface="Consolas"/>
              </a:rPr>
              <a:t>}</a:t>
            </a:r>
          </a:p>
          <a:p>
            <a:pPr marL="12700">
              <a:lnSpc>
                <a:spcPct val="100000"/>
              </a:lnSpc>
            </a:pPr>
            <a:r>
              <a:rPr sz="1800" dirty="0">
                <a:latin typeface="Consolas"/>
                <a:cs typeface="Consolas"/>
              </a:rPr>
              <a:t>}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5133402" y="3518915"/>
            <a:ext cx="1369060" cy="565785"/>
            <a:chOff x="5132832" y="3521964"/>
            <a:chExt cx="1369060" cy="565785"/>
          </a:xfrm>
        </p:grpSpPr>
        <p:sp>
          <p:nvSpPr>
            <p:cNvPr id="6" name="object 6"/>
            <p:cNvSpPr/>
            <p:nvPr/>
          </p:nvSpPr>
          <p:spPr>
            <a:xfrm>
              <a:off x="5140452" y="3529584"/>
              <a:ext cx="1353820" cy="550545"/>
            </a:xfrm>
            <a:custGeom>
              <a:avLst/>
              <a:gdLst/>
              <a:ahLst/>
              <a:cxnLst/>
              <a:rect l="l" t="t" r="r" b="b"/>
              <a:pathLst>
                <a:path w="1353820" h="550545">
                  <a:moveTo>
                    <a:pt x="1261618" y="0"/>
                  </a:moveTo>
                  <a:lnTo>
                    <a:pt x="91694" y="0"/>
                  </a:lnTo>
                  <a:lnTo>
                    <a:pt x="55989" y="7201"/>
                  </a:lnTo>
                  <a:lnTo>
                    <a:pt x="26844" y="26844"/>
                  </a:lnTo>
                  <a:lnTo>
                    <a:pt x="7201" y="55989"/>
                  </a:lnTo>
                  <a:lnTo>
                    <a:pt x="0" y="91693"/>
                  </a:lnTo>
                  <a:lnTo>
                    <a:pt x="0" y="458469"/>
                  </a:lnTo>
                  <a:lnTo>
                    <a:pt x="7201" y="494174"/>
                  </a:lnTo>
                  <a:lnTo>
                    <a:pt x="26844" y="523319"/>
                  </a:lnTo>
                  <a:lnTo>
                    <a:pt x="55989" y="542962"/>
                  </a:lnTo>
                  <a:lnTo>
                    <a:pt x="91694" y="550163"/>
                  </a:lnTo>
                  <a:lnTo>
                    <a:pt x="1261618" y="550163"/>
                  </a:lnTo>
                  <a:lnTo>
                    <a:pt x="1297322" y="542962"/>
                  </a:lnTo>
                  <a:lnTo>
                    <a:pt x="1326467" y="523319"/>
                  </a:lnTo>
                  <a:lnTo>
                    <a:pt x="1346110" y="494174"/>
                  </a:lnTo>
                  <a:lnTo>
                    <a:pt x="1353312" y="458469"/>
                  </a:lnTo>
                  <a:lnTo>
                    <a:pt x="1353312" y="91693"/>
                  </a:lnTo>
                  <a:lnTo>
                    <a:pt x="1346110" y="55989"/>
                  </a:lnTo>
                  <a:lnTo>
                    <a:pt x="1326467" y="26844"/>
                  </a:lnTo>
                  <a:lnTo>
                    <a:pt x="1297322" y="7201"/>
                  </a:lnTo>
                  <a:lnTo>
                    <a:pt x="1261618" y="0"/>
                  </a:lnTo>
                  <a:close/>
                </a:path>
              </a:pathLst>
            </a:custGeom>
            <a:solidFill>
              <a:srgbClr val="2FAC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140452" y="3529584"/>
              <a:ext cx="1353820" cy="550545"/>
            </a:xfrm>
            <a:custGeom>
              <a:avLst/>
              <a:gdLst/>
              <a:ahLst/>
              <a:cxnLst/>
              <a:rect l="l" t="t" r="r" b="b"/>
              <a:pathLst>
                <a:path w="1353820" h="550545">
                  <a:moveTo>
                    <a:pt x="0" y="91693"/>
                  </a:moveTo>
                  <a:lnTo>
                    <a:pt x="7201" y="55989"/>
                  </a:lnTo>
                  <a:lnTo>
                    <a:pt x="26844" y="26844"/>
                  </a:lnTo>
                  <a:lnTo>
                    <a:pt x="55989" y="7201"/>
                  </a:lnTo>
                  <a:lnTo>
                    <a:pt x="91694" y="0"/>
                  </a:lnTo>
                  <a:lnTo>
                    <a:pt x="1261618" y="0"/>
                  </a:lnTo>
                  <a:lnTo>
                    <a:pt x="1297322" y="7201"/>
                  </a:lnTo>
                  <a:lnTo>
                    <a:pt x="1326467" y="26844"/>
                  </a:lnTo>
                  <a:lnTo>
                    <a:pt x="1346110" y="55989"/>
                  </a:lnTo>
                  <a:lnTo>
                    <a:pt x="1353312" y="91693"/>
                  </a:lnTo>
                  <a:lnTo>
                    <a:pt x="1353312" y="458469"/>
                  </a:lnTo>
                  <a:lnTo>
                    <a:pt x="1346110" y="494174"/>
                  </a:lnTo>
                  <a:lnTo>
                    <a:pt x="1326467" y="523319"/>
                  </a:lnTo>
                  <a:lnTo>
                    <a:pt x="1297322" y="542962"/>
                  </a:lnTo>
                  <a:lnTo>
                    <a:pt x="1261618" y="550163"/>
                  </a:lnTo>
                  <a:lnTo>
                    <a:pt x="91694" y="550163"/>
                  </a:lnTo>
                  <a:lnTo>
                    <a:pt x="55989" y="542962"/>
                  </a:lnTo>
                  <a:lnTo>
                    <a:pt x="26844" y="523319"/>
                  </a:lnTo>
                  <a:lnTo>
                    <a:pt x="7201" y="494174"/>
                  </a:lnTo>
                  <a:lnTo>
                    <a:pt x="0" y="458469"/>
                  </a:lnTo>
                  <a:lnTo>
                    <a:pt x="0" y="91693"/>
                  </a:lnTo>
                  <a:close/>
                </a:path>
              </a:pathLst>
            </a:custGeom>
            <a:ln w="15239">
              <a:solidFill>
                <a:srgbClr val="1F7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442330" y="3640582"/>
            <a:ext cx="7512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Index.js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12467" y="2464689"/>
            <a:ext cx="91821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orbel"/>
                <a:cs typeface="Corbel"/>
              </a:rPr>
              <a:t>In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index.js</a:t>
            </a:r>
            <a:r>
              <a:rPr sz="2400" spc="1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file</a:t>
            </a:r>
            <a:r>
              <a:rPr sz="2400" spc="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we</a:t>
            </a:r>
            <a:r>
              <a:rPr sz="2400" spc="-5" dirty="0">
                <a:latin typeface="Corbel"/>
                <a:cs typeface="Corbel"/>
              </a:rPr>
              <a:t> create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a </a:t>
            </a:r>
            <a:r>
              <a:rPr sz="2400" spc="-5" dirty="0">
                <a:latin typeface="Corbel"/>
                <a:cs typeface="Corbel"/>
              </a:rPr>
              <a:t>function  </a:t>
            </a:r>
            <a:r>
              <a:rPr sz="2400" dirty="0">
                <a:latin typeface="Corbel"/>
                <a:cs typeface="Corbel"/>
              </a:rPr>
              <a:t>and</a:t>
            </a:r>
            <a:r>
              <a:rPr sz="2400" spc="-3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export</a:t>
            </a:r>
            <a:r>
              <a:rPr sz="2400" spc="-5" dirty="0">
                <a:latin typeface="Corbel"/>
                <a:cs typeface="Corbel"/>
              </a:rPr>
              <a:t> it</a:t>
            </a:r>
            <a:r>
              <a:rPr sz="2400" spc="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to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be seen</a:t>
            </a:r>
            <a:r>
              <a:rPr sz="2400" spc="-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in</a:t>
            </a:r>
            <a:r>
              <a:rPr sz="2400" spc="-5" dirty="0">
                <a:latin typeface="Corbel"/>
                <a:cs typeface="Corbel"/>
              </a:rPr>
              <a:t> the</a:t>
            </a:r>
            <a:r>
              <a:rPr sz="2400" spc="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test</a:t>
            </a:r>
            <a:r>
              <a:rPr sz="2400" spc="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file</a:t>
            </a:r>
            <a:endParaRPr sz="24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95627" y="1833372"/>
            <a:ext cx="6322060" cy="119951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175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50"/>
              </a:spcBef>
            </a:pP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const</a:t>
            </a:r>
            <a:r>
              <a:rPr sz="1800" spc="-2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assert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=</a:t>
            </a:r>
            <a:r>
              <a:rPr sz="1800" spc="-30" dirty="0"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require(</a:t>
            </a:r>
            <a:r>
              <a:rPr sz="1800" spc="-5" dirty="0">
                <a:solidFill>
                  <a:srgbClr val="A21515"/>
                </a:solidFill>
                <a:latin typeface="Consolas"/>
                <a:cs typeface="Consolas"/>
              </a:rPr>
              <a:t>'chai'</a:t>
            </a:r>
            <a:r>
              <a:rPr sz="1800" spc="-5" dirty="0">
                <a:latin typeface="Consolas"/>
                <a:cs typeface="Consolas"/>
              </a:rPr>
              <a:t>).assert;</a:t>
            </a:r>
            <a:endParaRPr sz="1800">
              <a:latin typeface="Consolas"/>
              <a:cs typeface="Consolas"/>
            </a:endParaRPr>
          </a:p>
          <a:p>
            <a:pPr marL="91440">
              <a:lnSpc>
                <a:spcPct val="100000"/>
              </a:lnSpc>
            </a:pP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const </a:t>
            </a:r>
            <a:r>
              <a:rPr sz="1800" spc="-5" dirty="0">
                <a:latin typeface="Consolas"/>
                <a:cs typeface="Consolas"/>
              </a:rPr>
              <a:t>index</a:t>
            </a:r>
            <a:r>
              <a:rPr sz="1800" spc="-10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=</a:t>
            </a:r>
            <a:r>
              <a:rPr sz="1800" spc="-25" dirty="0"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require(</a:t>
            </a:r>
            <a:r>
              <a:rPr sz="1800" spc="-5" dirty="0">
                <a:solidFill>
                  <a:srgbClr val="A21515"/>
                </a:solidFill>
                <a:latin typeface="Consolas"/>
                <a:cs typeface="Consolas"/>
              </a:rPr>
              <a:t>'../index.js'</a:t>
            </a:r>
            <a:r>
              <a:rPr sz="1800" spc="-5" dirty="0">
                <a:latin typeface="Consolas"/>
                <a:cs typeface="Consolas"/>
              </a:rPr>
              <a:t>);</a:t>
            </a:r>
            <a:endParaRPr sz="1800">
              <a:latin typeface="Consolas"/>
              <a:cs typeface="Consola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8065007" y="1952244"/>
            <a:ext cx="2001520" cy="398145"/>
            <a:chOff x="8065007" y="1952244"/>
            <a:chExt cx="2001520" cy="398145"/>
          </a:xfrm>
        </p:grpSpPr>
        <p:sp>
          <p:nvSpPr>
            <p:cNvPr id="4" name="object 4"/>
            <p:cNvSpPr/>
            <p:nvPr/>
          </p:nvSpPr>
          <p:spPr>
            <a:xfrm>
              <a:off x="8072627" y="1959864"/>
              <a:ext cx="1986280" cy="382905"/>
            </a:xfrm>
            <a:custGeom>
              <a:avLst/>
              <a:gdLst/>
              <a:ahLst/>
              <a:cxnLst/>
              <a:rect l="l" t="t" r="r" b="b"/>
              <a:pathLst>
                <a:path w="1986279" h="382905">
                  <a:moveTo>
                    <a:pt x="1922018" y="0"/>
                  </a:moveTo>
                  <a:lnTo>
                    <a:pt x="63753" y="0"/>
                  </a:lnTo>
                  <a:lnTo>
                    <a:pt x="38951" y="5014"/>
                  </a:lnTo>
                  <a:lnTo>
                    <a:pt x="18684" y="18684"/>
                  </a:lnTo>
                  <a:lnTo>
                    <a:pt x="5014" y="38951"/>
                  </a:lnTo>
                  <a:lnTo>
                    <a:pt x="0" y="63753"/>
                  </a:lnTo>
                  <a:lnTo>
                    <a:pt x="0" y="318770"/>
                  </a:lnTo>
                  <a:lnTo>
                    <a:pt x="5014" y="343572"/>
                  </a:lnTo>
                  <a:lnTo>
                    <a:pt x="18684" y="363839"/>
                  </a:lnTo>
                  <a:lnTo>
                    <a:pt x="38951" y="377509"/>
                  </a:lnTo>
                  <a:lnTo>
                    <a:pt x="63753" y="382524"/>
                  </a:lnTo>
                  <a:lnTo>
                    <a:pt x="1922018" y="382524"/>
                  </a:lnTo>
                  <a:lnTo>
                    <a:pt x="1946820" y="377509"/>
                  </a:lnTo>
                  <a:lnTo>
                    <a:pt x="1967087" y="363839"/>
                  </a:lnTo>
                  <a:lnTo>
                    <a:pt x="1980757" y="343572"/>
                  </a:lnTo>
                  <a:lnTo>
                    <a:pt x="1985772" y="318770"/>
                  </a:lnTo>
                  <a:lnTo>
                    <a:pt x="1985772" y="63753"/>
                  </a:lnTo>
                  <a:lnTo>
                    <a:pt x="1980757" y="38951"/>
                  </a:lnTo>
                  <a:lnTo>
                    <a:pt x="1967087" y="18684"/>
                  </a:lnTo>
                  <a:lnTo>
                    <a:pt x="1946820" y="5014"/>
                  </a:lnTo>
                  <a:lnTo>
                    <a:pt x="1922018" y="0"/>
                  </a:lnTo>
                  <a:close/>
                </a:path>
              </a:pathLst>
            </a:custGeom>
            <a:solidFill>
              <a:srgbClr val="2FAC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072627" y="1959864"/>
              <a:ext cx="1986280" cy="382905"/>
            </a:xfrm>
            <a:custGeom>
              <a:avLst/>
              <a:gdLst/>
              <a:ahLst/>
              <a:cxnLst/>
              <a:rect l="l" t="t" r="r" b="b"/>
              <a:pathLst>
                <a:path w="1986279" h="382905">
                  <a:moveTo>
                    <a:pt x="0" y="63753"/>
                  </a:moveTo>
                  <a:lnTo>
                    <a:pt x="5014" y="38951"/>
                  </a:lnTo>
                  <a:lnTo>
                    <a:pt x="18684" y="18684"/>
                  </a:lnTo>
                  <a:lnTo>
                    <a:pt x="38951" y="5014"/>
                  </a:lnTo>
                  <a:lnTo>
                    <a:pt x="63753" y="0"/>
                  </a:lnTo>
                  <a:lnTo>
                    <a:pt x="1922018" y="0"/>
                  </a:lnTo>
                  <a:lnTo>
                    <a:pt x="1946820" y="5014"/>
                  </a:lnTo>
                  <a:lnTo>
                    <a:pt x="1967087" y="18684"/>
                  </a:lnTo>
                  <a:lnTo>
                    <a:pt x="1980757" y="38951"/>
                  </a:lnTo>
                  <a:lnTo>
                    <a:pt x="1985772" y="63753"/>
                  </a:lnTo>
                  <a:lnTo>
                    <a:pt x="1985772" y="318770"/>
                  </a:lnTo>
                  <a:lnTo>
                    <a:pt x="1980757" y="343572"/>
                  </a:lnTo>
                  <a:lnTo>
                    <a:pt x="1967087" y="363839"/>
                  </a:lnTo>
                  <a:lnTo>
                    <a:pt x="1946820" y="377509"/>
                  </a:lnTo>
                  <a:lnTo>
                    <a:pt x="1922018" y="382524"/>
                  </a:lnTo>
                  <a:lnTo>
                    <a:pt x="63753" y="382524"/>
                  </a:lnTo>
                  <a:lnTo>
                    <a:pt x="38951" y="377509"/>
                  </a:lnTo>
                  <a:lnTo>
                    <a:pt x="18684" y="363839"/>
                  </a:lnTo>
                  <a:lnTo>
                    <a:pt x="5014" y="343572"/>
                  </a:lnTo>
                  <a:lnTo>
                    <a:pt x="0" y="318770"/>
                  </a:lnTo>
                  <a:lnTo>
                    <a:pt x="0" y="63753"/>
                  </a:lnTo>
                  <a:close/>
                </a:path>
              </a:pathLst>
            </a:custGeom>
            <a:ln w="15240">
              <a:solidFill>
                <a:srgbClr val="1F7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8089590" y="1986788"/>
            <a:ext cx="195198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354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solidFill>
                  <a:srgbClr val="FFFFFF"/>
                </a:solidFill>
                <a:latin typeface="Corbel"/>
                <a:cs typeface="Corbel"/>
              </a:rPr>
              <a:t>Test/Index.js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47800" y="3408784"/>
            <a:ext cx="6096000" cy="1477010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31750" rIns="0" bIns="0" rtlCol="0">
            <a:spAutoFit/>
          </a:bodyPr>
          <a:lstStyle/>
          <a:p>
            <a:pPr marL="591820" marR="1483360" indent="-500380">
              <a:lnSpc>
                <a:spcPct val="100000"/>
              </a:lnSpc>
              <a:spcBef>
                <a:spcPts val="250"/>
              </a:spcBef>
            </a:pPr>
            <a:r>
              <a:rPr sz="1800" spc="-5" dirty="0">
                <a:latin typeface="Consolas"/>
                <a:cs typeface="Consolas"/>
              </a:rPr>
              <a:t>describe(</a:t>
            </a:r>
            <a:r>
              <a:rPr sz="1800" spc="-5" dirty="0">
                <a:solidFill>
                  <a:srgbClr val="A21515"/>
                </a:solidFill>
                <a:latin typeface="Consolas"/>
                <a:cs typeface="Consolas"/>
              </a:rPr>
              <a:t>'index.js'</a:t>
            </a:r>
            <a:r>
              <a:rPr sz="1800" spc="-5" dirty="0">
                <a:latin typeface="Consolas"/>
                <a:cs typeface="Consolas"/>
              </a:rPr>
              <a:t>, () </a:t>
            </a:r>
            <a:r>
              <a:rPr sz="1800" spc="-5" dirty="0">
                <a:solidFill>
                  <a:srgbClr val="0000FF"/>
                </a:solidFill>
                <a:latin typeface="Consolas"/>
                <a:cs typeface="Consolas"/>
              </a:rPr>
              <a:t>=&gt; </a:t>
            </a:r>
            <a:r>
              <a:rPr sz="1800" dirty="0">
                <a:latin typeface="Consolas"/>
                <a:cs typeface="Consolas"/>
              </a:rPr>
              <a:t>{ </a:t>
            </a:r>
            <a:r>
              <a:rPr sz="1800" spc="5" dirty="0"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it(</a:t>
            </a:r>
            <a:r>
              <a:rPr sz="1800" spc="-5" dirty="0">
                <a:solidFill>
                  <a:srgbClr val="A21515"/>
                </a:solidFill>
                <a:latin typeface="Consolas"/>
                <a:cs typeface="Consolas"/>
              </a:rPr>
              <a:t>'adding</a:t>
            </a:r>
            <a:r>
              <a:rPr sz="1800" spc="-25" dirty="0">
                <a:solidFill>
                  <a:srgbClr val="A21515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A21515"/>
                </a:solidFill>
                <a:latin typeface="Consolas"/>
                <a:cs typeface="Consolas"/>
              </a:rPr>
              <a:t>numbers</a:t>
            </a:r>
            <a:r>
              <a:rPr sz="1800" spc="-25" dirty="0">
                <a:solidFill>
                  <a:srgbClr val="A21515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A21515"/>
                </a:solidFill>
                <a:latin typeface="Consolas"/>
                <a:cs typeface="Consolas"/>
              </a:rPr>
              <a:t>worke'</a:t>
            </a:r>
            <a:r>
              <a:rPr sz="1800" spc="-5" dirty="0">
                <a:latin typeface="Consolas"/>
                <a:cs typeface="Consolas"/>
              </a:rPr>
              <a:t>,</a:t>
            </a:r>
            <a:r>
              <a:rPr sz="1800" spc="-25" dirty="0"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()</a:t>
            </a:r>
            <a:r>
              <a:rPr sz="1800" spc="-5" dirty="0">
                <a:solidFill>
                  <a:srgbClr val="0000FF"/>
                </a:solidFill>
                <a:latin typeface="Consolas"/>
                <a:cs typeface="Consolas"/>
              </a:rPr>
              <a:t>=&gt;</a:t>
            </a:r>
            <a:r>
              <a:rPr sz="1800" spc="-5" dirty="0">
                <a:latin typeface="Consolas"/>
                <a:cs typeface="Consolas"/>
              </a:rPr>
              <a:t>{</a:t>
            </a:r>
            <a:endParaRPr sz="1800" dirty="0">
              <a:latin typeface="Consolas"/>
              <a:cs typeface="Consolas"/>
            </a:endParaRPr>
          </a:p>
          <a:p>
            <a:pPr marL="109474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Consolas"/>
                <a:cs typeface="Consolas"/>
              </a:rPr>
              <a:t>assert.equal(index.addNumbers(</a:t>
            </a:r>
            <a:r>
              <a:rPr sz="1800" spc="-5" dirty="0">
                <a:solidFill>
                  <a:srgbClr val="09875A"/>
                </a:solidFill>
                <a:latin typeface="Consolas"/>
                <a:cs typeface="Consolas"/>
              </a:rPr>
              <a:t>2</a:t>
            </a:r>
            <a:r>
              <a:rPr sz="1800" spc="-5" dirty="0">
                <a:latin typeface="Consolas"/>
                <a:cs typeface="Consolas"/>
              </a:rPr>
              <a:t>,</a:t>
            </a:r>
            <a:r>
              <a:rPr sz="1800" spc="-5" dirty="0">
                <a:solidFill>
                  <a:srgbClr val="09875A"/>
                </a:solidFill>
                <a:latin typeface="Consolas"/>
                <a:cs typeface="Consolas"/>
              </a:rPr>
              <a:t>2</a:t>
            </a:r>
            <a:r>
              <a:rPr sz="1800" spc="-5" dirty="0">
                <a:latin typeface="Consolas"/>
                <a:cs typeface="Consolas"/>
              </a:rPr>
              <a:t>),</a:t>
            </a:r>
            <a:r>
              <a:rPr sz="1800" spc="-5" dirty="0">
                <a:solidFill>
                  <a:srgbClr val="09875A"/>
                </a:solidFill>
                <a:latin typeface="Consolas"/>
                <a:cs typeface="Consolas"/>
              </a:rPr>
              <a:t>4</a:t>
            </a:r>
            <a:r>
              <a:rPr sz="1800" spc="-5" dirty="0">
                <a:latin typeface="Consolas"/>
                <a:cs typeface="Consolas"/>
              </a:rPr>
              <a:t>)</a:t>
            </a:r>
            <a:endParaRPr sz="1800" dirty="0">
              <a:latin typeface="Consolas"/>
              <a:cs typeface="Consolas"/>
            </a:endParaRPr>
          </a:p>
          <a:p>
            <a:pPr marL="591820">
              <a:lnSpc>
                <a:spcPct val="100000"/>
              </a:lnSpc>
            </a:pPr>
            <a:r>
              <a:rPr sz="1800" spc="5" dirty="0">
                <a:latin typeface="Consolas"/>
                <a:cs typeface="Consolas"/>
              </a:rPr>
              <a:t>})</a:t>
            </a:r>
            <a:endParaRPr sz="1800" dirty="0">
              <a:latin typeface="Consolas"/>
              <a:cs typeface="Consolas"/>
            </a:endParaRPr>
          </a:p>
          <a:p>
            <a:pPr marL="91440">
              <a:lnSpc>
                <a:spcPct val="100000"/>
              </a:lnSpc>
            </a:pPr>
            <a:r>
              <a:rPr sz="1800" spc="-10" dirty="0">
                <a:latin typeface="Consolas"/>
                <a:cs typeface="Consolas"/>
              </a:rPr>
              <a:t>})</a:t>
            </a:r>
            <a:endParaRPr sz="1800" dirty="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8082" y="1676400"/>
            <a:ext cx="9855835" cy="3616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Clr>
                <a:srgbClr val="1286C3"/>
              </a:buClr>
              <a:buSzPct val="143750"/>
              <a:buFont typeface="Arial MT"/>
              <a:buChar char="•"/>
              <a:tabLst>
                <a:tab pos="299720" algn="l"/>
              </a:tabLst>
            </a:pPr>
            <a:r>
              <a:rPr sz="2400" b="1" spc="-5" dirty="0">
                <a:solidFill>
                  <a:schemeClr val="bg2">
                    <a:lumMod val="50000"/>
                  </a:schemeClr>
                </a:solidFill>
                <a:latin typeface="Corbel"/>
                <a:cs typeface="Corbel"/>
              </a:rPr>
              <a:t>describe</a:t>
            </a:r>
            <a:r>
              <a:rPr sz="2400" b="1" i="1" spc="-3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is</a:t>
            </a:r>
            <a:r>
              <a:rPr sz="2400" spc="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a </a:t>
            </a:r>
            <a:r>
              <a:rPr sz="2400" spc="-5" dirty="0">
                <a:latin typeface="Corbel"/>
                <a:cs typeface="Corbel"/>
              </a:rPr>
              <a:t>function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which</a:t>
            </a:r>
            <a:r>
              <a:rPr sz="240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holds the</a:t>
            </a:r>
            <a:r>
              <a:rPr sz="2400" spc="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collection</a:t>
            </a:r>
            <a:r>
              <a:rPr sz="2400" spc="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of</a:t>
            </a:r>
            <a:r>
              <a:rPr sz="2400" spc="-2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tests.</a:t>
            </a:r>
            <a:r>
              <a:rPr sz="2400" spc="2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It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15" dirty="0">
                <a:latin typeface="Corbel"/>
                <a:cs typeface="Corbel"/>
              </a:rPr>
              <a:t>takes</a:t>
            </a:r>
            <a:r>
              <a:rPr sz="2400" spc="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two </a:t>
            </a:r>
            <a:r>
              <a:rPr sz="2400" dirty="0">
                <a:latin typeface="Corbel"/>
                <a:cs typeface="Corbel"/>
              </a:rPr>
              <a:t> parameters, first </a:t>
            </a:r>
            <a:r>
              <a:rPr sz="2400" spc="-5" dirty="0">
                <a:latin typeface="Corbel"/>
                <a:cs typeface="Corbel"/>
              </a:rPr>
              <a:t>one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is </a:t>
            </a:r>
            <a:r>
              <a:rPr sz="2400" spc="-5" dirty="0">
                <a:latin typeface="Corbel"/>
                <a:cs typeface="Corbel"/>
              </a:rPr>
              <a:t>the</a:t>
            </a:r>
            <a:r>
              <a:rPr sz="2400" spc="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meaningful name</a:t>
            </a:r>
            <a:r>
              <a:rPr sz="2400" spc="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to functionality</a:t>
            </a:r>
            <a:r>
              <a:rPr sz="2400" spc="1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under</a:t>
            </a:r>
            <a:r>
              <a:rPr sz="2400" spc="-5" dirty="0">
                <a:latin typeface="Corbel"/>
                <a:cs typeface="Corbel"/>
              </a:rPr>
              <a:t> test</a:t>
            </a:r>
            <a:r>
              <a:rPr sz="2400" spc="1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and </a:t>
            </a:r>
            <a:r>
              <a:rPr sz="2400" spc="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second one </a:t>
            </a:r>
            <a:r>
              <a:rPr sz="2400" dirty="0">
                <a:latin typeface="Corbel"/>
                <a:cs typeface="Corbel"/>
              </a:rPr>
              <a:t>is </a:t>
            </a:r>
            <a:r>
              <a:rPr sz="2400" spc="-5" dirty="0">
                <a:latin typeface="Corbel"/>
                <a:cs typeface="Corbel"/>
              </a:rPr>
              <a:t>the </a:t>
            </a:r>
            <a:r>
              <a:rPr sz="2400" dirty="0">
                <a:latin typeface="Corbel"/>
                <a:cs typeface="Corbel"/>
              </a:rPr>
              <a:t>function </a:t>
            </a:r>
            <a:r>
              <a:rPr sz="2400" spc="-10" dirty="0">
                <a:latin typeface="Corbel"/>
                <a:cs typeface="Corbel"/>
              </a:rPr>
              <a:t>which </a:t>
            </a:r>
            <a:r>
              <a:rPr sz="2400" spc="-5" dirty="0">
                <a:latin typeface="Corbel"/>
                <a:cs typeface="Corbel"/>
              </a:rPr>
              <a:t>contains one or multiple tests. </a:t>
            </a:r>
            <a:r>
              <a:rPr sz="2400" spc="-45" dirty="0">
                <a:latin typeface="Corbel"/>
                <a:cs typeface="Corbel"/>
              </a:rPr>
              <a:t>We </a:t>
            </a:r>
            <a:r>
              <a:rPr sz="2400" spc="-5" dirty="0">
                <a:latin typeface="Corbel"/>
                <a:cs typeface="Corbel"/>
              </a:rPr>
              <a:t>can </a:t>
            </a:r>
            <a:r>
              <a:rPr sz="2400" spc="-10" dirty="0">
                <a:latin typeface="Corbel"/>
                <a:cs typeface="Corbel"/>
              </a:rPr>
              <a:t>have </a:t>
            </a:r>
            <a:r>
              <a:rPr sz="2400" spc="-47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nested</a:t>
            </a:r>
            <a:r>
              <a:rPr sz="2400" spc="10" dirty="0">
                <a:latin typeface="Corbel"/>
                <a:cs typeface="Corbel"/>
              </a:rPr>
              <a:t> </a:t>
            </a:r>
            <a:r>
              <a:rPr sz="2400" i="1" dirty="0">
                <a:latin typeface="Corbel"/>
                <a:cs typeface="Corbel"/>
              </a:rPr>
              <a:t>describe </a:t>
            </a:r>
            <a:r>
              <a:rPr sz="2400" dirty="0">
                <a:latin typeface="Corbel"/>
                <a:cs typeface="Corbel"/>
              </a:rPr>
              <a:t>as </a:t>
            </a:r>
            <a:r>
              <a:rPr sz="2400" spc="-5" dirty="0">
                <a:latin typeface="Corbel"/>
                <a:cs typeface="Corbel"/>
              </a:rPr>
              <a:t>well.</a:t>
            </a:r>
            <a:endParaRPr sz="2400" dirty="0">
              <a:latin typeface="Corbel"/>
              <a:cs typeface="Corbel"/>
            </a:endParaRPr>
          </a:p>
          <a:p>
            <a:pPr marL="299085" marR="80645" indent="-287020">
              <a:lnSpc>
                <a:spcPct val="100000"/>
              </a:lnSpc>
              <a:spcBef>
                <a:spcPts val="1175"/>
              </a:spcBef>
              <a:buClr>
                <a:srgbClr val="1286C3"/>
              </a:buClr>
              <a:buSzPct val="143750"/>
              <a:buFont typeface="Arial MT"/>
              <a:buChar char="•"/>
              <a:tabLst>
                <a:tab pos="299720" algn="l"/>
              </a:tabLst>
            </a:pPr>
            <a:r>
              <a:rPr sz="2400" b="1" spc="-5" dirty="0">
                <a:solidFill>
                  <a:schemeClr val="bg2">
                    <a:lumMod val="50000"/>
                  </a:schemeClr>
                </a:solidFill>
                <a:latin typeface="Corbel"/>
                <a:cs typeface="Corbel"/>
              </a:rPr>
              <a:t>it</a:t>
            </a:r>
            <a:r>
              <a:rPr sz="2400" b="1" i="1" spc="-1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is</a:t>
            </a:r>
            <a:r>
              <a:rPr sz="2400" spc="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a </a:t>
            </a:r>
            <a:r>
              <a:rPr sz="2400" spc="-5" dirty="0">
                <a:latin typeface="Corbel"/>
                <a:cs typeface="Corbel"/>
              </a:rPr>
              <a:t>function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again which</a:t>
            </a:r>
            <a:r>
              <a:rPr sz="2400" spc="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is </a:t>
            </a:r>
            <a:r>
              <a:rPr sz="2400" spc="-5" dirty="0">
                <a:latin typeface="Corbel"/>
                <a:cs typeface="Corbel"/>
              </a:rPr>
              <a:t>actually</a:t>
            </a:r>
            <a:r>
              <a:rPr sz="2400" spc="1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a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test</a:t>
            </a:r>
            <a:r>
              <a:rPr sz="2400" spc="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itself</a:t>
            </a:r>
            <a:r>
              <a:rPr sz="2400" spc="2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and</a:t>
            </a:r>
            <a:r>
              <a:rPr sz="2400" spc="5" dirty="0">
                <a:latin typeface="Corbel"/>
                <a:cs typeface="Corbel"/>
              </a:rPr>
              <a:t> </a:t>
            </a:r>
            <a:r>
              <a:rPr sz="2400" spc="-15" dirty="0">
                <a:latin typeface="Corbel"/>
                <a:cs typeface="Corbel"/>
              </a:rPr>
              <a:t>takes</a:t>
            </a:r>
            <a:r>
              <a:rPr sz="240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two</a:t>
            </a:r>
            <a:r>
              <a:rPr sz="2400" spc="1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parameters, </a:t>
            </a:r>
            <a:r>
              <a:rPr sz="2400" spc="-46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first parameter </a:t>
            </a:r>
            <a:r>
              <a:rPr sz="2400" spc="-10" dirty="0">
                <a:latin typeface="Corbel"/>
                <a:cs typeface="Corbel"/>
              </a:rPr>
              <a:t>is</a:t>
            </a:r>
            <a:r>
              <a:rPr sz="2400" spc="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name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to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the</a:t>
            </a:r>
            <a:r>
              <a:rPr sz="240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test</a:t>
            </a:r>
            <a:r>
              <a:rPr sz="2400" spc="2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and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second</a:t>
            </a:r>
            <a:r>
              <a:rPr sz="2400" spc="-2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parameter</a:t>
            </a:r>
            <a:r>
              <a:rPr sz="2400" spc="-5" dirty="0">
                <a:latin typeface="Corbel"/>
                <a:cs typeface="Corbel"/>
              </a:rPr>
              <a:t> </a:t>
            </a:r>
            <a:r>
              <a:rPr sz="2400" spc="-10" dirty="0">
                <a:latin typeface="Corbel"/>
                <a:cs typeface="Corbel"/>
              </a:rPr>
              <a:t>is</a:t>
            </a:r>
            <a:r>
              <a:rPr sz="2400" spc="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function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which </a:t>
            </a:r>
            <a:r>
              <a:rPr sz="240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holds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the</a:t>
            </a:r>
            <a:r>
              <a:rPr sz="2400" spc="1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body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of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the</a:t>
            </a:r>
            <a:r>
              <a:rPr sz="240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test.</a:t>
            </a:r>
            <a:endParaRPr sz="2400" dirty="0">
              <a:latin typeface="Corbel"/>
              <a:cs typeface="Corbel"/>
            </a:endParaRPr>
          </a:p>
          <a:p>
            <a:pPr marL="299085" marR="193675" indent="-287020">
              <a:lnSpc>
                <a:spcPct val="100000"/>
              </a:lnSpc>
              <a:spcBef>
                <a:spcPts val="1180"/>
              </a:spcBef>
              <a:buClr>
                <a:srgbClr val="1286C3"/>
              </a:buClr>
              <a:buSzPct val="143750"/>
              <a:buFont typeface="Arial MT"/>
              <a:buChar char="•"/>
              <a:tabLst>
                <a:tab pos="299720" algn="l"/>
              </a:tabLst>
            </a:pPr>
            <a:r>
              <a:rPr sz="2400" b="1" spc="-5" dirty="0">
                <a:solidFill>
                  <a:schemeClr val="bg2">
                    <a:lumMod val="50000"/>
                  </a:schemeClr>
                </a:solidFill>
                <a:latin typeface="Corbel"/>
                <a:cs typeface="Corbel"/>
              </a:rPr>
              <a:t>assert</a:t>
            </a:r>
            <a:r>
              <a:rPr sz="2400" b="1" i="1" spc="-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helps to </a:t>
            </a:r>
            <a:r>
              <a:rPr sz="2400" dirty="0">
                <a:latin typeface="Corbel"/>
                <a:cs typeface="Corbel"/>
              </a:rPr>
              <a:t>determine </a:t>
            </a:r>
            <a:r>
              <a:rPr sz="2400" spc="-5" dirty="0">
                <a:latin typeface="Corbel"/>
                <a:cs typeface="Corbel"/>
              </a:rPr>
              <a:t>the status of the test, </a:t>
            </a:r>
            <a:r>
              <a:rPr sz="2400" dirty="0">
                <a:latin typeface="Corbel"/>
                <a:cs typeface="Corbel"/>
              </a:rPr>
              <a:t>it determines failure </a:t>
            </a:r>
            <a:r>
              <a:rPr sz="2400" spc="-5" dirty="0">
                <a:latin typeface="Corbel"/>
                <a:cs typeface="Corbel"/>
              </a:rPr>
              <a:t>of the </a:t>
            </a:r>
            <a:r>
              <a:rPr sz="2400" spc="-47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test.</a:t>
            </a:r>
            <a:endParaRPr sz="2400" dirty="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6800" y="1447800"/>
            <a:ext cx="8610601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latin typeface="+mn-lt"/>
              </a:rPr>
              <a:t>Why is</a:t>
            </a:r>
            <a:r>
              <a:rPr sz="3200" spc="-100" dirty="0">
                <a:latin typeface="+mn-lt"/>
              </a:rPr>
              <a:t> </a:t>
            </a:r>
            <a:r>
              <a:rPr sz="3200" spc="-5" dirty="0">
                <a:latin typeface="+mn-lt"/>
              </a:rPr>
              <a:t>Software</a:t>
            </a:r>
            <a:r>
              <a:rPr sz="3200" spc="-270" dirty="0">
                <a:latin typeface="+mn-lt"/>
              </a:rPr>
              <a:t> </a:t>
            </a:r>
            <a:r>
              <a:rPr sz="3200" spc="-40" dirty="0">
                <a:latin typeface="+mn-lt"/>
              </a:rPr>
              <a:t>Testing</a:t>
            </a:r>
            <a:r>
              <a:rPr sz="3200" dirty="0">
                <a:latin typeface="+mn-lt"/>
              </a:rPr>
              <a:t> </a:t>
            </a:r>
            <a:r>
              <a:rPr sz="3200" spc="-5" dirty="0">
                <a:latin typeface="+mn-lt"/>
              </a:rPr>
              <a:t>Important?</a:t>
            </a:r>
            <a:endParaRPr sz="3200" dirty="0">
              <a:latin typeface="+mn-l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59027" y="2362200"/>
            <a:ext cx="8775573" cy="201337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1040130" indent="-287020">
              <a:lnSpc>
                <a:spcPct val="100000"/>
              </a:lnSpc>
              <a:spcBef>
                <a:spcPts val="100"/>
              </a:spcBef>
              <a:buClr>
                <a:srgbClr val="1286C3"/>
              </a:buClr>
              <a:buSzPct val="143750"/>
              <a:buFont typeface="Arial MT"/>
              <a:buChar char="•"/>
              <a:tabLst>
                <a:tab pos="299720" algn="l"/>
              </a:tabLst>
            </a:pPr>
            <a:r>
              <a:rPr sz="2400" spc="-25" dirty="0">
                <a:latin typeface="Corbel"/>
                <a:cs typeface="Corbel"/>
              </a:rPr>
              <a:t>Testing</a:t>
            </a:r>
            <a:r>
              <a:rPr sz="2400" spc="3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is</a:t>
            </a:r>
            <a:r>
              <a:rPr sz="2400" spc="-5" dirty="0">
                <a:latin typeface="Corbel"/>
                <a:cs typeface="Corbel"/>
              </a:rPr>
              <a:t> important</a:t>
            </a:r>
            <a:r>
              <a:rPr sz="2400" dirty="0">
                <a:latin typeface="Corbel"/>
                <a:cs typeface="Corbel"/>
              </a:rPr>
              <a:t> as it uncovers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a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defect</a:t>
            </a:r>
            <a:r>
              <a:rPr sz="2400" spc="-5" dirty="0">
                <a:latin typeface="Corbel"/>
                <a:cs typeface="Corbel"/>
              </a:rPr>
              <a:t> before</a:t>
            </a:r>
            <a:r>
              <a:rPr sz="2400" spc="-2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it</a:t>
            </a:r>
            <a:r>
              <a:rPr sz="2400" spc="-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is</a:t>
            </a:r>
            <a:r>
              <a:rPr sz="2400" spc="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delivered</a:t>
            </a:r>
            <a:r>
              <a:rPr sz="2400" spc="2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to the </a:t>
            </a:r>
            <a:r>
              <a:rPr sz="2400" spc="-46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customer</a:t>
            </a:r>
            <a:r>
              <a:rPr sz="2400" spc="-3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ensuring </a:t>
            </a:r>
            <a:r>
              <a:rPr sz="2400" spc="-5" dirty="0">
                <a:latin typeface="Corbel"/>
                <a:cs typeface="Corbel"/>
              </a:rPr>
              <a:t>the</a:t>
            </a:r>
            <a:r>
              <a:rPr sz="2400" spc="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quality </a:t>
            </a:r>
            <a:r>
              <a:rPr sz="2400" dirty="0">
                <a:latin typeface="Corbel"/>
                <a:cs typeface="Corbel"/>
              </a:rPr>
              <a:t>of</a:t>
            </a:r>
            <a:r>
              <a:rPr sz="2400" spc="-2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software.</a:t>
            </a:r>
            <a:endParaRPr sz="2400" dirty="0">
              <a:latin typeface="Corbel"/>
              <a:cs typeface="Corbel"/>
            </a:endParaRPr>
          </a:p>
          <a:p>
            <a:pPr marL="299085" marR="221615" indent="-287020">
              <a:lnSpc>
                <a:spcPct val="100000"/>
              </a:lnSpc>
              <a:spcBef>
                <a:spcPts val="1175"/>
              </a:spcBef>
              <a:buClr>
                <a:srgbClr val="1286C3"/>
              </a:buClr>
              <a:buSzPct val="143750"/>
              <a:buFont typeface="Arial MT"/>
              <a:buChar char="•"/>
              <a:tabLst>
                <a:tab pos="299720" algn="l"/>
              </a:tabLst>
            </a:pPr>
            <a:r>
              <a:rPr sz="2400" dirty="0">
                <a:latin typeface="Corbel"/>
                <a:cs typeface="Corbel"/>
              </a:rPr>
              <a:t>So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that</a:t>
            </a:r>
            <a:r>
              <a:rPr sz="2400" spc="15" dirty="0">
                <a:latin typeface="Corbel"/>
                <a:cs typeface="Corbel"/>
              </a:rPr>
              <a:t> </a:t>
            </a:r>
            <a:r>
              <a:rPr sz="2400" spc="-10" dirty="0">
                <a:latin typeface="Corbel"/>
                <a:cs typeface="Corbel"/>
              </a:rPr>
              <a:t>the</a:t>
            </a:r>
            <a:r>
              <a:rPr sz="2400" dirty="0">
                <a:latin typeface="Corbel"/>
                <a:cs typeface="Corbel"/>
              </a:rPr>
              <a:t> defects</a:t>
            </a:r>
            <a:r>
              <a:rPr sz="2400" spc="-5" dirty="0">
                <a:latin typeface="Corbel"/>
                <a:cs typeface="Corbel"/>
              </a:rPr>
              <a:t> or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bugs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can</a:t>
            </a:r>
            <a:r>
              <a:rPr sz="2400" spc="-2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be</a:t>
            </a:r>
            <a:r>
              <a:rPr sz="2400" spc="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identified</a:t>
            </a:r>
            <a:r>
              <a:rPr sz="2400" spc="3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in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10" dirty="0">
                <a:latin typeface="Corbel"/>
                <a:cs typeface="Corbel"/>
              </a:rPr>
              <a:t>the</a:t>
            </a:r>
            <a:r>
              <a:rPr sz="2400" spc="1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early </a:t>
            </a:r>
            <a:r>
              <a:rPr sz="2400" spc="-5" dirty="0">
                <a:latin typeface="Corbel"/>
                <a:cs typeface="Corbel"/>
              </a:rPr>
              <a:t>stages</a:t>
            </a:r>
            <a:r>
              <a:rPr sz="2400" spc="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of </a:t>
            </a:r>
            <a:r>
              <a:rPr sz="240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development;</a:t>
            </a:r>
            <a:r>
              <a:rPr sz="2400" spc="1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as</a:t>
            </a:r>
            <a:r>
              <a:rPr sz="2400" spc="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later</a:t>
            </a:r>
            <a:r>
              <a:rPr sz="240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the</a:t>
            </a:r>
            <a:r>
              <a:rPr sz="2400" spc="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stage</a:t>
            </a:r>
            <a:r>
              <a:rPr sz="2400" spc="1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in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which</a:t>
            </a:r>
            <a:r>
              <a:rPr sz="2400" spc="2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bug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is</a:t>
            </a:r>
            <a:r>
              <a:rPr sz="2400" spc="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identified,</a:t>
            </a:r>
            <a:r>
              <a:rPr sz="2400" spc="4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more</a:t>
            </a:r>
            <a:r>
              <a:rPr sz="2400" spc="-2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is</a:t>
            </a:r>
            <a:r>
              <a:rPr sz="2400" spc="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the</a:t>
            </a:r>
            <a:r>
              <a:rPr sz="2400" spc="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cost to </a:t>
            </a:r>
            <a:r>
              <a:rPr sz="2400" spc="-46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rectify it.</a:t>
            </a:r>
            <a:endParaRPr sz="2400" dirty="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19600" y="838200"/>
            <a:ext cx="4336415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latin typeface="+mn-lt"/>
                <a:cs typeface="Arial MT"/>
              </a:rPr>
              <a:t>Who</a:t>
            </a:r>
            <a:r>
              <a:rPr sz="3200" spc="-30" dirty="0">
                <a:latin typeface="+mn-lt"/>
                <a:cs typeface="Arial MT"/>
              </a:rPr>
              <a:t> </a:t>
            </a:r>
            <a:r>
              <a:rPr sz="3200" spc="-5" dirty="0">
                <a:latin typeface="+mn-lt"/>
                <a:cs typeface="Arial MT"/>
              </a:rPr>
              <a:t>does</a:t>
            </a:r>
            <a:r>
              <a:rPr sz="3200" spc="-80" dirty="0">
                <a:latin typeface="+mn-lt"/>
                <a:cs typeface="Arial MT"/>
              </a:rPr>
              <a:t> </a:t>
            </a:r>
            <a:r>
              <a:rPr sz="3200" spc="-60" dirty="0">
                <a:latin typeface="+mn-lt"/>
                <a:cs typeface="Arial MT"/>
              </a:rPr>
              <a:t>Testing?</a:t>
            </a:r>
            <a:endParaRPr sz="3200" dirty="0">
              <a:latin typeface="+mn-l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63116" y="1696592"/>
            <a:ext cx="10245725" cy="39484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Clr>
                <a:srgbClr val="1286C3"/>
              </a:buClr>
              <a:buSzPct val="143750"/>
              <a:buFont typeface="Arial MT"/>
              <a:buChar char="•"/>
              <a:tabLst>
                <a:tab pos="299720" algn="l"/>
              </a:tabLst>
            </a:pPr>
            <a:r>
              <a:rPr sz="2400" dirty="0">
                <a:latin typeface="Corbel"/>
                <a:cs typeface="Corbel"/>
              </a:rPr>
              <a:t>In</a:t>
            </a:r>
            <a:r>
              <a:rPr sz="2400" spc="-5" dirty="0">
                <a:latin typeface="Corbel"/>
                <a:cs typeface="Corbel"/>
              </a:rPr>
              <a:t> the</a:t>
            </a:r>
            <a:r>
              <a:rPr sz="2400" spc="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IT</a:t>
            </a:r>
            <a:r>
              <a:rPr sz="2400" spc="10" dirty="0">
                <a:latin typeface="Corbel"/>
                <a:cs typeface="Corbel"/>
              </a:rPr>
              <a:t> </a:t>
            </a:r>
            <a:r>
              <a:rPr sz="2400" spc="-15" dirty="0">
                <a:latin typeface="Corbel"/>
                <a:cs typeface="Corbel"/>
              </a:rPr>
              <a:t>industry,</a:t>
            </a:r>
            <a:r>
              <a:rPr sz="2400" spc="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large</a:t>
            </a:r>
            <a:r>
              <a:rPr sz="2400" spc="2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companies</a:t>
            </a:r>
            <a:r>
              <a:rPr sz="2400" spc="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have</a:t>
            </a:r>
            <a:r>
              <a:rPr sz="2400" spc="1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a</a:t>
            </a:r>
            <a:r>
              <a:rPr sz="2400" spc="-5" dirty="0">
                <a:latin typeface="Corbel"/>
                <a:cs typeface="Corbel"/>
              </a:rPr>
              <a:t> team</a:t>
            </a:r>
            <a:r>
              <a:rPr sz="240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with</a:t>
            </a:r>
            <a:r>
              <a:rPr sz="2400" spc="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responsibilities</a:t>
            </a:r>
            <a:r>
              <a:rPr sz="2400" spc="5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to</a:t>
            </a:r>
            <a:r>
              <a:rPr sz="240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evaluate </a:t>
            </a:r>
            <a:r>
              <a:rPr sz="2400" spc="-46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the</a:t>
            </a:r>
            <a:r>
              <a:rPr sz="2400" spc="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developed</a:t>
            </a:r>
            <a:r>
              <a:rPr sz="2400" spc="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software</a:t>
            </a:r>
            <a:r>
              <a:rPr sz="2400" dirty="0">
                <a:latin typeface="Corbel"/>
                <a:cs typeface="Corbel"/>
              </a:rPr>
              <a:t> in</a:t>
            </a:r>
            <a:r>
              <a:rPr sz="2400" spc="-5" dirty="0">
                <a:latin typeface="Corbel"/>
                <a:cs typeface="Corbel"/>
              </a:rPr>
              <a:t> context of</a:t>
            </a:r>
            <a:r>
              <a:rPr sz="2400" spc="-2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the</a:t>
            </a:r>
            <a:r>
              <a:rPr sz="2400" spc="2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given</a:t>
            </a:r>
            <a:r>
              <a:rPr sz="2400" spc="4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requirements</a:t>
            </a:r>
            <a:endParaRPr sz="2400" dirty="0">
              <a:latin typeface="Corbel"/>
              <a:cs typeface="Corbel"/>
            </a:endParaRPr>
          </a:p>
          <a:p>
            <a:pPr marL="299085" indent="-287020">
              <a:lnSpc>
                <a:spcPct val="100000"/>
              </a:lnSpc>
              <a:spcBef>
                <a:spcPts val="1180"/>
              </a:spcBef>
              <a:buClr>
                <a:srgbClr val="1286C3"/>
              </a:buClr>
              <a:buSzPct val="143750"/>
              <a:buFont typeface="Arial MT"/>
              <a:buChar char="•"/>
              <a:tabLst>
                <a:tab pos="299720" algn="l"/>
              </a:tabLst>
            </a:pPr>
            <a:r>
              <a:rPr sz="2400" spc="-5" dirty="0">
                <a:latin typeface="Corbel"/>
                <a:cs typeface="Corbel"/>
              </a:rPr>
              <a:t>developers</a:t>
            </a:r>
            <a:r>
              <a:rPr sz="2400" spc="1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also </a:t>
            </a:r>
            <a:r>
              <a:rPr sz="2400" spc="-5" dirty="0">
                <a:latin typeface="Corbel"/>
                <a:cs typeface="Corbel"/>
              </a:rPr>
              <a:t>conduct</a:t>
            </a:r>
            <a:r>
              <a:rPr sz="2400" spc="-3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testing</a:t>
            </a:r>
            <a:r>
              <a:rPr sz="2400" spc="2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which</a:t>
            </a:r>
            <a:r>
              <a:rPr sz="2400" dirty="0">
                <a:latin typeface="Corbel"/>
                <a:cs typeface="Corbel"/>
              </a:rPr>
              <a:t> is</a:t>
            </a:r>
            <a:r>
              <a:rPr sz="2400" spc="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called</a:t>
            </a:r>
            <a:r>
              <a:rPr sz="2400" spc="25" dirty="0">
                <a:latin typeface="Corbel"/>
                <a:cs typeface="Corbel"/>
              </a:rPr>
              <a:t> </a:t>
            </a:r>
            <a:r>
              <a:rPr sz="2400" b="1" spc="-5" dirty="0">
                <a:latin typeface="Corbel"/>
                <a:cs typeface="Corbel"/>
              </a:rPr>
              <a:t>Unit</a:t>
            </a:r>
            <a:r>
              <a:rPr sz="2400" b="1" spc="-155" dirty="0">
                <a:latin typeface="Corbel"/>
                <a:cs typeface="Corbel"/>
              </a:rPr>
              <a:t> </a:t>
            </a:r>
            <a:r>
              <a:rPr sz="2400" b="1" spc="-20" dirty="0">
                <a:latin typeface="Corbel"/>
                <a:cs typeface="Corbel"/>
              </a:rPr>
              <a:t>Testing</a:t>
            </a:r>
            <a:r>
              <a:rPr sz="2400" spc="-20" dirty="0">
                <a:latin typeface="Corbel"/>
                <a:cs typeface="Corbel"/>
              </a:rPr>
              <a:t>.</a:t>
            </a:r>
            <a:endParaRPr sz="2400" dirty="0">
              <a:latin typeface="Corbel"/>
              <a:cs typeface="Corbel"/>
            </a:endParaRPr>
          </a:p>
          <a:p>
            <a:pPr marL="299085" marR="1066800" indent="-287020">
              <a:lnSpc>
                <a:spcPct val="100000"/>
              </a:lnSpc>
              <a:spcBef>
                <a:spcPts val="1175"/>
              </a:spcBef>
              <a:buClr>
                <a:srgbClr val="1286C3"/>
              </a:buClr>
              <a:buSzPct val="143750"/>
              <a:buFont typeface="Arial MT"/>
              <a:buChar char="•"/>
              <a:tabLst>
                <a:tab pos="299720" algn="l"/>
              </a:tabLst>
            </a:pPr>
            <a:r>
              <a:rPr sz="2400" spc="-5" dirty="0">
                <a:latin typeface="Corbel"/>
                <a:cs typeface="Corbel"/>
              </a:rPr>
              <a:t>the</a:t>
            </a:r>
            <a:r>
              <a:rPr sz="2400" spc="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following</a:t>
            </a:r>
            <a:r>
              <a:rPr sz="2400" dirty="0">
                <a:latin typeface="Corbel"/>
                <a:cs typeface="Corbel"/>
              </a:rPr>
              <a:t> professionals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are</a:t>
            </a:r>
            <a:r>
              <a:rPr sz="2400" spc="-5" dirty="0">
                <a:latin typeface="Corbel"/>
                <a:cs typeface="Corbel"/>
              </a:rPr>
              <a:t> </a:t>
            </a:r>
            <a:r>
              <a:rPr sz="2400" spc="-10" dirty="0">
                <a:latin typeface="Corbel"/>
                <a:cs typeface="Corbel"/>
              </a:rPr>
              <a:t>involved</a:t>
            </a:r>
            <a:r>
              <a:rPr sz="2400" spc="2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in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testing</a:t>
            </a:r>
            <a:r>
              <a:rPr sz="2400" spc="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a</a:t>
            </a:r>
            <a:r>
              <a:rPr sz="2400" spc="-5" dirty="0">
                <a:latin typeface="Corbel"/>
                <a:cs typeface="Corbel"/>
              </a:rPr>
              <a:t> system</a:t>
            </a:r>
            <a:r>
              <a:rPr sz="240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within</a:t>
            </a:r>
            <a:r>
              <a:rPr sz="2400" spc="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their </a:t>
            </a:r>
            <a:r>
              <a:rPr sz="2400" spc="-46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respective</a:t>
            </a:r>
            <a:r>
              <a:rPr sz="2400" spc="2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capacities</a:t>
            </a:r>
            <a:r>
              <a:rPr sz="2400" spc="2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−</a:t>
            </a:r>
          </a:p>
          <a:p>
            <a:pPr marL="756285" lvl="1" indent="-287020">
              <a:lnSpc>
                <a:spcPct val="100000"/>
              </a:lnSpc>
              <a:spcBef>
                <a:spcPts val="1105"/>
              </a:spcBef>
              <a:buClr>
                <a:srgbClr val="1286C3"/>
              </a:buClr>
              <a:buSzPct val="145000"/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2000" dirty="0">
                <a:latin typeface="Corbel"/>
                <a:cs typeface="Corbel"/>
              </a:rPr>
              <a:t>So</a:t>
            </a:r>
            <a:r>
              <a:rPr sz="2000" spc="-10" dirty="0">
                <a:latin typeface="Corbel"/>
                <a:cs typeface="Corbel"/>
              </a:rPr>
              <a:t>f</a:t>
            </a:r>
            <a:r>
              <a:rPr sz="2000" spc="-5" dirty="0">
                <a:latin typeface="Corbel"/>
                <a:cs typeface="Corbel"/>
              </a:rPr>
              <a:t>twar</a:t>
            </a:r>
            <a:r>
              <a:rPr sz="2000" dirty="0">
                <a:latin typeface="Corbel"/>
                <a:cs typeface="Corbel"/>
              </a:rPr>
              <a:t>e</a:t>
            </a:r>
            <a:r>
              <a:rPr sz="2000" spc="-155" dirty="0">
                <a:latin typeface="Corbel"/>
                <a:cs typeface="Corbel"/>
              </a:rPr>
              <a:t> </a:t>
            </a:r>
            <a:r>
              <a:rPr sz="2000" spc="-135" dirty="0">
                <a:latin typeface="Corbel"/>
                <a:cs typeface="Corbel"/>
              </a:rPr>
              <a:t>T</a:t>
            </a:r>
            <a:r>
              <a:rPr sz="2000" dirty="0">
                <a:latin typeface="Corbel"/>
                <a:cs typeface="Corbel"/>
              </a:rPr>
              <a:t>ester</a:t>
            </a:r>
          </a:p>
          <a:p>
            <a:pPr marL="756285" lvl="1" indent="-287020">
              <a:lnSpc>
                <a:spcPct val="100000"/>
              </a:lnSpc>
              <a:spcBef>
                <a:spcPts val="1085"/>
              </a:spcBef>
              <a:buClr>
                <a:srgbClr val="1286C3"/>
              </a:buClr>
              <a:buSzPct val="145000"/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2000" dirty="0">
                <a:latin typeface="Corbel"/>
                <a:cs typeface="Corbel"/>
              </a:rPr>
              <a:t>Software</a:t>
            </a:r>
            <a:r>
              <a:rPr sz="2000" spc="-2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Developer</a:t>
            </a:r>
            <a:endParaRPr sz="2000" dirty="0">
              <a:latin typeface="Corbel"/>
              <a:cs typeface="Corbel"/>
            </a:endParaRPr>
          </a:p>
          <a:p>
            <a:pPr marL="756285" lvl="1" indent="-287020">
              <a:lnSpc>
                <a:spcPct val="100000"/>
              </a:lnSpc>
              <a:spcBef>
                <a:spcPts val="1080"/>
              </a:spcBef>
              <a:buClr>
                <a:srgbClr val="1286C3"/>
              </a:buClr>
              <a:buSzPct val="145000"/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2000" spc="-5" dirty="0">
                <a:latin typeface="Corbel"/>
                <a:cs typeface="Corbel"/>
              </a:rPr>
              <a:t>Project</a:t>
            </a:r>
            <a:r>
              <a:rPr sz="2000" spc="-30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Lead/Manager</a:t>
            </a:r>
          </a:p>
          <a:p>
            <a:pPr marL="756285" lvl="1" indent="-287020">
              <a:lnSpc>
                <a:spcPct val="100000"/>
              </a:lnSpc>
              <a:spcBef>
                <a:spcPts val="1080"/>
              </a:spcBef>
              <a:buClr>
                <a:srgbClr val="1286C3"/>
              </a:buClr>
              <a:buSzPct val="145000"/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2000" spc="-5" dirty="0">
                <a:latin typeface="Corbel"/>
                <a:cs typeface="Corbel"/>
              </a:rPr>
              <a:t>En</a:t>
            </a:r>
            <a:r>
              <a:rPr sz="2000" dirty="0">
                <a:latin typeface="Corbel"/>
                <a:cs typeface="Corbel"/>
              </a:rPr>
              <a:t>d</a:t>
            </a:r>
            <a:r>
              <a:rPr sz="2000" spc="-7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User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3738" y="1600200"/>
            <a:ext cx="871583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+mn-lt"/>
              </a:rPr>
              <a:t>What</a:t>
            </a:r>
            <a:r>
              <a:rPr sz="2800" dirty="0">
                <a:latin typeface="+mn-lt"/>
              </a:rPr>
              <a:t> </a:t>
            </a:r>
            <a:r>
              <a:rPr sz="2800" spc="-5" dirty="0">
                <a:latin typeface="+mn-lt"/>
              </a:rPr>
              <a:t>is</a:t>
            </a:r>
            <a:r>
              <a:rPr sz="2800" spc="-105" dirty="0">
                <a:latin typeface="+mn-lt"/>
              </a:rPr>
              <a:t> </a:t>
            </a:r>
            <a:r>
              <a:rPr sz="2800" spc="-5" dirty="0">
                <a:latin typeface="+mn-lt"/>
              </a:rPr>
              <a:t>Software</a:t>
            </a:r>
            <a:r>
              <a:rPr sz="2800" spc="-260" dirty="0">
                <a:latin typeface="+mn-lt"/>
              </a:rPr>
              <a:t> </a:t>
            </a:r>
            <a:r>
              <a:rPr sz="2800" spc="-40" dirty="0">
                <a:latin typeface="+mn-lt"/>
              </a:rPr>
              <a:t>Testing</a:t>
            </a:r>
            <a:r>
              <a:rPr sz="2800" spc="10" dirty="0">
                <a:latin typeface="+mn-lt"/>
              </a:rPr>
              <a:t> </a:t>
            </a:r>
            <a:r>
              <a:rPr sz="2800" spc="-5" dirty="0">
                <a:latin typeface="+mn-lt"/>
              </a:rPr>
              <a:t>Life</a:t>
            </a:r>
            <a:r>
              <a:rPr sz="2800" spc="-160" dirty="0">
                <a:latin typeface="+mn-lt"/>
              </a:rPr>
              <a:t> </a:t>
            </a:r>
            <a:r>
              <a:rPr sz="2800" spc="-35" dirty="0">
                <a:latin typeface="+mn-lt"/>
              </a:rPr>
              <a:t>Cycle</a:t>
            </a:r>
            <a:r>
              <a:rPr sz="2800" dirty="0">
                <a:latin typeface="+mn-lt"/>
              </a:rPr>
              <a:t> </a:t>
            </a:r>
            <a:r>
              <a:rPr sz="2800" spc="-35" dirty="0">
                <a:latin typeface="+mn-lt"/>
              </a:rPr>
              <a:t>(STLC)?</a:t>
            </a:r>
            <a:endParaRPr sz="2800" dirty="0">
              <a:latin typeface="+mn-l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13738" y="2482722"/>
            <a:ext cx="9620885" cy="2004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Clr>
                <a:srgbClr val="1286C3"/>
              </a:buClr>
              <a:buSzPct val="143750"/>
              <a:buFont typeface="Arial MT"/>
              <a:buChar char="•"/>
              <a:tabLst>
                <a:tab pos="299720" algn="l"/>
              </a:tabLst>
            </a:pPr>
            <a:r>
              <a:rPr sz="2400" spc="-15" dirty="0">
                <a:latin typeface="Corbel"/>
                <a:cs typeface="Corbel"/>
              </a:rPr>
              <a:t>SOFTWARE</a:t>
            </a:r>
            <a:r>
              <a:rPr sz="2400" spc="-15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TESTING</a:t>
            </a:r>
            <a:r>
              <a:rPr sz="2400" spc="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LIFE</a:t>
            </a:r>
            <a:r>
              <a:rPr sz="2400" spc="-100" dirty="0">
                <a:latin typeface="Corbel"/>
                <a:cs typeface="Corbel"/>
              </a:rPr>
              <a:t> </a:t>
            </a:r>
            <a:r>
              <a:rPr sz="2400" spc="-20" dirty="0">
                <a:latin typeface="Corbel"/>
                <a:cs typeface="Corbel"/>
              </a:rPr>
              <a:t>CYCLE(STLC)</a:t>
            </a:r>
            <a:r>
              <a:rPr sz="2400" spc="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is</a:t>
            </a:r>
            <a:r>
              <a:rPr sz="2400" spc="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a</a:t>
            </a:r>
            <a:r>
              <a:rPr sz="2400" spc="10" dirty="0"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0C5A82"/>
                </a:solidFill>
                <a:latin typeface="Corbel"/>
                <a:cs typeface="Corbel"/>
              </a:rPr>
              <a:t>sequence</a:t>
            </a:r>
            <a:r>
              <a:rPr sz="2400" spc="-10" dirty="0">
                <a:solidFill>
                  <a:srgbClr val="0C5A82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0C5A82"/>
                </a:solidFill>
                <a:latin typeface="Corbel"/>
                <a:cs typeface="Corbel"/>
              </a:rPr>
              <a:t>of</a:t>
            </a:r>
            <a:r>
              <a:rPr sz="2400" spc="-20" dirty="0">
                <a:solidFill>
                  <a:srgbClr val="0C5A82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0C5A82"/>
                </a:solidFill>
                <a:latin typeface="Corbel"/>
                <a:cs typeface="Corbel"/>
              </a:rPr>
              <a:t>specific activities </a:t>
            </a:r>
            <a:r>
              <a:rPr sz="2400" spc="-465" dirty="0">
                <a:solidFill>
                  <a:srgbClr val="0C5A82"/>
                </a:solidFill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conducted</a:t>
            </a:r>
            <a:r>
              <a:rPr sz="2400" spc="-2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during</a:t>
            </a:r>
            <a:r>
              <a:rPr sz="240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the testing</a:t>
            </a:r>
            <a:r>
              <a:rPr sz="2400" spc="2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process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to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ensure</a:t>
            </a:r>
            <a:r>
              <a:rPr sz="2400" spc="-5" dirty="0">
                <a:latin typeface="Corbel"/>
                <a:cs typeface="Corbel"/>
              </a:rPr>
              <a:t> software</a:t>
            </a:r>
            <a:r>
              <a:rPr sz="240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quality</a:t>
            </a:r>
            <a:r>
              <a:rPr sz="2400" spc="1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goals are </a:t>
            </a:r>
            <a:r>
              <a:rPr sz="2400" spc="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met</a:t>
            </a:r>
            <a:endParaRPr sz="2400">
              <a:latin typeface="Corbel"/>
              <a:cs typeface="Corbel"/>
            </a:endParaRPr>
          </a:p>
          <a:p>
            <a:pPr marL="299085" marR="636270" indent="-287020">
              <a:lnSpc>
                <a:spcPct val="100000"/>
              </a:lnSpc>
              <a:spcBef>
                <a:spcPts val="1175"/>
              </a:spcBef>
              <a:buClr>
                <a:srgbClr val="1286C3"/>
              </a:buClr>
              <a:buSzPct val="143750"/>
              <a:buFont typeface="Arial MT"/>
              <a:buChar char="•"/>
              <a:tabLst>
                <a:tab pos="299720" algn="l"/>
              </a:tabLst>
            </a:pPr>
            <a:r>
              <a:rPr sz="2400" dirty="0">
                <a:latin typeface="Corbel"/>
                <a:cs typeface="Corbel"/>
              </a:rPr>
              <a:t>It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consists</a:t>
            </a:r>
            <a:r>
              <a:rPr sz="2400" spc="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of </a:t>
            </a:r>
            <a:r>
              <a:rPr sz="2400" dirty="0">
                <a:latin typeface="Corbel"/>
                <a:cs typeface="Corbel"/>
              </a:rPr>
              <a:t>a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series</a:t>
            </a:r>
            <a:r>
              <a:rPr sz="2400" spc="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of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activities</a:t>
            </a:r>
            <a:r>
              <a:rPr sz="2400" spc="5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carried</a:t>
            </a:r>
            <a:r>
              <a:rPr sz="2400" dirty="0">
                <a:latin typeface="Corbel"/>
                <a:cs typeface="Corbel"/>
              </a:rPr>
              <a:t> out</a:t>
            </a:r>
            <a:r>
              <a:rPr sz="2400" spc="-2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methodologically</a:t>
            </a:r>
            <a:r>
              <a:rPr sz="2400" spc="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to</a:t>
            </a:r>
            <a:r>
              <a:rPr sz="240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help </a:t>
            </a:r>
            <a:r>
              <a:rPr sz="2400" spc="-46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certify </a:t>
            </a:r>
            <a:r>
              <a:rPr sz="2400" dirty="0">
                <a:latin typeface="Corbel"/>
                <a:cs typeface="Corbel"/>
              </a:rPr>
              <a:t>your</a:t>
            </a:r>
            <a:r>
              <a:rPr sz="2400" spc="-3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software</a:t>
            </a:r>
            <a:r>
              <a:rPr sz="2400" dirty="0">
                <a:latin typeface="Corbel"/>
                <a:cs typeface="Corbel"/>
              </a:rPr>
              <a:t> product</a:t>
            </a:r>
            <a:endParaRPr sz="24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0788" y="1447800"/>
            <a:ext cx="10250423" cy="456285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22878" y="685800"/>
            <a:ext cx="7426325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latin typeface="+mn-lt"/>
              </a:rPr>
              <a:t>Different</a:t>
            </a:r>
            <a:r>
              <a:rPr sz="3200" spc="-15" dirty="0">
                <a:latin typeface="+mn-lt"/>
              </a:rPr>
              <a:t> </a:t>
            </a:r>
            <a:r>
              <a:rPr sz="3200" spc="-5" dirty="0">
                <a:latin typeface="+mn-lt"/>
              </a:rPr>
              <a:t>Phases of</a:t>
            </a:r>
            <a:r>
              <a:rPr sz="3200" spc="-15" dirty="0">
                <a:latin typeface="+mn-lt"/>
              </a:rPr>
              <a:t> </a:t>
            </a:r>
            <a:r>
              <a:rPr sz="3200" spc="-5" dirty="0">
                <a:latin typeface="+mn-lt"/>
              </a:rPr>
              <a:t>the</a:t>
            </a:r>
            <a:r>
              <a:rPr sz="3200" spc="-114" dirty="0">
                <a:latin typeface="+mn-lt"/>
              </a:rPr>
              <a:t> </a:t>
            </a:r>
            <a:r>
              <a:rPr sz="3200" spc="-45" dirty="0">
                <a:latin typeface="+mn-lt"/>
              </a:rPr>
              <a:t>STLC</a:t>
            </a:r>
            <a:endParaRPr sz="3200" dirty="0">
              <a:latin typeface="+mn-l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752600"/>
            <a:ext cx="5867400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80" dirty="0">
                <a:latin typeface="+mn-lt"/>
              </a:rPr>
              <a:t>R</a:t>
            </a:r>
            <a:r>
              <a:rPr sz="3200" spc="-5" dirty="0">
                <a:latin typeface="+mn-lt"/>
              </a:rPr>
              <a:t>equire</a:t>
            </a:r>
            <a:r>
              <a:rPr sz="3200" dirty="0">
                <a:latin typeface="+mn-lt"/>
              </a:rPr>
              <a:t>m</a:t>
            </a:r>
            <a:r>
              <a:rPr sz="3200" spc="-5" dirty="0">
                <a:latin typeface="+mn-lt"/>
              </a:rPr>
              <a:t>e</a:t>
            </a:r>
            <a:r>
              <a:rPr sz="3200" dirty="0">
                <a:latin typeface="+mn-lt"/>
              </a:rPr>
              <a:t>n</a:t>
            </a:r>
            <a:r>
              <a:rPr sz="3200" spc="-5" dirty="0">
                <a:latin typeface="+mn-lt"/>
              </a:rPr>
              <a:t>t</a:t>
            </a:r>
            <a:r>
              <a:rPr sz="3200" spc="-204" dirty="0">
                <a:latin typeface="+mn-lt"/>
              </a:rPr>
              <a:t> </a:t>
            </a:r>
            <a:r>
              <a:rPr lang="en-US" sz="3200" spc="-204" dirty="0">
                <a:latin typeface="+mn-lt"/>
              </a:rPr>
              <a:t> </a:t>
            </a:r>
            <a:r>
              <a:rPr sz="3200" spc="-10" dirty="0">
                <a:latin typeface="+mn-lt"/>
              </a:rPr>
              <a:t>A</a:t>
            </a:r>
            <a:r>
              <a:rPr sz="3200" dirty="0">
                <a:latin typeface="+mn-lt"/>
              </a:rPr>
              <a:t>n</a:t>
            </a:r>
            <a:r>
              <a:rPr sz="3200" spc="-5" dirty="0">
                <a:latin typeface="+mn-lt"/>
              </a:rPr>
              <a:t>alysis</a:t>
            </a:r>
            <a:endParaRPr sz="3200" dirty="0">
              <a:latin typeface="+mn-l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4400" y="2590800"/>
            <a:ext cx="10166985" cy="288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184785" indent="-287020">
              <a:lnSpc>
                <a:spcPct val="100000"/>
              </a:lnSpc>
              <a:spcBef>
                <a:spcPts val="100"/>
              </a:spcBef>
              <a:buClr>
                <a:srgbClr val="1286C3"/>
              </a:buClr>
              <a:buSzPct val="143750"/>
              <a:buFont typeface="Arial MT"/>
              <a:buChar char="•"/>
              <a:tabLst>
                <a:tab pos="299720" algn="l"/>
              </a:tabLst>
            </a:pPr>
            <a:r>
              <a:rPr sz="2400" dirty="0">
                <a:latin typeface="Corbel"/>
                <a:cs typeface="Corbel"/>
              </a:rPr>
              <a:t>During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this</a:t>
            </a:r>
            <a:r>
              <a:rPr sz="2400" spc="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phase,</a:t>
            </a:r>
            <a:r>
              <a:rPr sz="2400" spc="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test</a:t>
            </a:r>
            <a:r>
              <a:rPr sz="2400" spc="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team studies</a:t>
            </a:r>
            <a:r>
              <a:rPr sz="2400" spc="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the</a:t>
            </a:r>
            <a:r>
              <a:rPr sz="2400" spc="40" dirty="0">
                <a:latin typeface="Corbel"/>
                <a:cs typeface="Corbel"/>
              </a:rPr>
              <a:t> </a:t>
            </a:r>
            <a:r>
              <a:rPr sz="2400" b="1" spc="-5" dirty="0">
                <a:latin typeface="Corbel"/>
                <a:cs typeface="Corbel"/>
              </a:rPr>
              <a:t>requirements</a:t>
            </a:r>
            <a:r>
              <a:rPr sz="2400" b="1" spc="-3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from</a:t>
            </a:r>
            <a:r>
              <a:rPr sz="2400" spc="-2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a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testing</a:t>
            </a:r>
            <a:r>
              <a:rPr sz="2400" spc="2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point</a:t>
            </a:r>
            <a:r>
              <a:rPr sz="240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of </a:t>
            </a:r>
            <a:r>
              <a:rPr sz="2400" spc="-46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view</a:t>
            </a:r>
            <a:r>
              <a:rPr sz="2400" spc="2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to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identify</a:t>
            </a:r>
            <a:r>
              <a:rPr sz="2400" spc="3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the</a:t>
            </a:r>
            <a:r>
              <a:rPr sz="240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testable</a:t>
            </a:r>
            <a:r>
              <a:rPr sz="2400" spc="40" dirty="0">
                <a:latin typeface="Corbel"/>
                <a:cs typeface="Corbel"/>
              </a:rPr>
              <a:t> </a:t>
            </a:r>
            <a:r>
              <a:rPr sz="2400" b="1" spc="-5" dirty="0">
                <a:latin typeface="Corbel"/>
                <a:cs typeface="Corbel"/>
              </a:rPr>
              <a:t>requirements</a:t>
            </a:r>
            <a:r>
              <a:rPr sz="2400" spc="-5" dirty="0">
                <a:latin typeface="Corbel"/>
                <a:cs typeface="Corbel"/>
              </a:rPr>
              <a:t>.</a:t>
            </a:r>
            <a:endParaRPr sz="2400" dirty="0">
              <a:latin typeface="Corbel"/>
              <a:cs typeface="Corbel"/>
            </a:endParaRPr>
          </a:p>
          <a:p>
            <a:pPr marL="299085" marR="349885" indent="-287020">
              <a:lnSpc>
                <a:spcPct val="100000"/>
              </a:lnSpc>
              <a:spcBef>
                <a:spcPts val="1175"/>
              </a:spcBef>
              <a:buClr>
                <a:srgbClr val="1286C3"/>
              </a:buClr>
              <a:buSzPct val="143750"/>
              <a:buFont typeface="Arial MT"/>
              <a:buChar char="•"/>
              <a:tabLst>
                <a:tab pos="299720" algn="l"/>
              </a:tabLst>
            </a:pPr>
            <a:r>
              <a:rPr sz="2400" spc="-5" dirty="0">
                <a:latin typeface="Corbel"/>
                <a:cs typeface="Corbel"/>
              </a:rPr>
              <a:t>The</a:t>
            </a:r>
            <a:r>
              <a:rPr sz="240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team</a:t>
            </a:r>
            <a:r>
              <a:rPr sz="2400" spc="1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may</a:t>
            </a:r>
            <a:r>
              <a:rPr sz="2400" spc="-5" dirty="0">
                <a:latin typeface="Corbel"/>
                <a:cs typeface="Corbel"/>
              </a:rPr>
              <a:t> interact</a:t>
            </a:r>
            <a:r>
              <a:rPr sz="2400" spc="2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with</a:t>
            </a:r>
            <a:r>
              <a:rPr sz="2400" spc="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various</a:t>
            </a:r>
            <a:r>
              <a:rPr sz="2400" spc="-10" dirty="0">
                <a:latin typeface="Corbel"/>
                <a:cs typeface="Corbel"/>
              </a:rPr>
              <a:t> stakeholders</a:t>
            </a:r>
            <a:r>
              <a:rPr sz="2400" spc="15" dirty="0">
                <a:latin typeface="Corbel"/>
                <a:cs typeface="Corbel"/>
              </a:rPr>
              <a:t> </a:t>
            </a:r>
            <a:r>
              <a:rPr sz="2400" spc="-20" dirty="0">
                <a:latin typeface="Corbel"/>
                <a:cs typeface="Corbel"/>
              </a:rPr>
              <a:t>(Client,</a:t>
            </a:r>
            <a:r>
              <a:rPr sz="2400" spc="3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Business</a:t>
            </a:r>
            <a:r>
              <a:rPr sz="2400" spc="-10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Analyst, </a:t>
            </a:r>
            <a:r>
              <a:rPr sz="2400" dirty="0">
                <a:latin typeface="Corbel"/>
                <a:cs typeface="Corbel"/>
              </a:rPr>
              <a:t> </a:t>
            </a:r>
            <a:r>
              <a:rPr sz="2400" spc="-20" dirty="0">
                <a:latin typeface="Corbel"/>
                <a:cs typeface="Corbel"/>
              </a:rPr>
              <a:t>Technical </a:t>
            </a:r>
            <a:r>
              <a:rPr sz="2400" dirty="0">
                <a:latin typeface="Corbel"/>
                <a:cs typeface="Corbel"/>
              </a:rPr>
              <a:t>Leads, </a:t>
            </a:r>
            <a:r>
              <a:rPr sz="2400" spc="-5" dirty="0">
                <a:latin typeface="Corbel"/>
                <a:cs typeface="Corbel"/>
              </a:rPr>
              <a:t>System Architects </a:t>
            </a:r>
            <a:r>
              <a:rPr sz="2400" dirty="0">
                <a:latin typeface="Corbel"/>
                <a:cs typeface="Corbel"/>
              </a:rPr>
              <a:t>etc) </a:t>
            </a:r>
            <a:r>
              <a:rPr sz="2400" b="1" spc="-5" dirty="0">
                <a:latin typeface="Corbel"/>
                <a:cs typeface="Corbel"/>
              </a:rPr>
              <a:t>to </a:t>
            </a:r>
            <a:r>
              <a:rPr sz="2400" b="1" dirty="0">
                <a:latin typeface="Corbel"/>
                <a:cs typeface="Corbel"/>
              </a:rPr>
              <a:t>understand </a:t>
            </a:r>
            <a:r>
              <a:rPr sz="2400" b="1" spc="-5" dirty="0">
                <a:latin typeface="Corbel"/>
                <a:cs typeface="Corbel"/>
              </a:rPr>
              <a:t>the requirements </a:t>
            </a:r>
            <a:r>
              <a:rPr sz="2400" b="1" dirty="0">
                <a:latin typeface="Corbel"/>
                <a:cs typeface="Corbel"/>
              </a:rPr>
              <a:t>in </a:t>
            </a:r>
            <a:r>
              <a:rPr sz="2400" b="1" spc="-480" dirty="0">
                <a:latin typeface="Corbel"/>
                <a:cs typeface="Corbel"/>
              </a:rPr>
              <a:t> </a:t>
            </a:r>
            <a:r>
              <a:rPr sz="2400" b="1" spc="-5" dirty="0">
                <a:latin typeface="Corbel"/>
                <a:cs typeface="Corbel"/>
              </a:rPr>
              <a:t>detail.</a:t>
            </a:r>
            <a:endParaRPr sz="2400" dirty="0">
              <a:latin typeface="Corbel"/>
              <a:cs typeface="Corbel"/>
            </a:endParaRPr>
          </a:p>
          <a:p>
            <a:pPr marL="299085" indent="-287020">
              <a:lnSpc>
                <a:spcPct val="100000"/>
              </a:lnSpc>
              <a:spcBef>
                <a:spcPts val="1180"/>
              </a:spcBef>
              <a:buClr>
                <a:srgbClr val="1286C3"/>
              </a:buClr>
              <a:buSzPct val="143750"/>
              <a:buFont typeface="Arial MT"/>
              <a:buChar char="•"/>
              <a:tabLst>
                <a:tab pos="299720" algn="l"/>
              </a:tabLst>
            </a:pPr>
            <a:r>
              <a:rPr sz="2400" spc="-5" dirty="0">
                <a:latin typeface="Corbel"/>
                <a:cs typeface="Corbel"/>
              </a:rPr>
              <a:t>Requirements</a:t>
            </a:r>
            <a:r>
              <a:rPr sz="2400" spc="1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could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be</a:t>
            </a:r>
            <a:r>
              <a:rPr sz="2400" spc="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either</a:t>
            </a:r>
            <a:r>
              <a:rPr sz="2400" spc="15" dirty="0">
                <a:latin typeface="Corbel"/>
                <a:cs typeface="Corbel"/>
              </a:rPr>
              <a:t> </a:t>
            </a:r>
            <a:r>
              <a:rPr sz="2400" b="1" spc="-5" dirty="0">
                <a:latin typeface="Corbel"/>
                <a:cs typeface="Corbel"/>
              </a:rPr>
              <a:t>Functional</a:t>
            </a:r>
            <a:r>
              <a:rPr sz="2400" b="1" spc="5" dirty="0">
                <a:latin typeface="Corbel"/>
                <a:cs typeface="Corbel"/>
              </a:rPr>
              <a:t> </a:t>
            </a:r>
            <a:r>
              <a:rPr sz="2400" spc="-10" dirty="0">
                <a:latin typeface="Corbel"/>
                <a:cs typeface="Corbel"/>
              </a:rPr>
              <a:t>(defining</a:t>
            </a:r>
            <a:r>
              <a:rPr sz="2400" spc="2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what</a:t>
            </a:r>
            <a:r>
              <a:rPr sz="2400" spc="20" dirty="0">
                <a:latin typeface="Corbel"/>
                <a:cs typeface="Corbel"/>
              </a:rPr>
              <a:t> </a:t>
            </a:r>
            <a:r>
              <a:rPr sz="2400" spc="-10" dirty="0">
                <a:latin typeface="Corbel"/>
                <a:cs typeface="Corbel"/>
              </a:rPr>
              <a:t>the</a:t>
            </a:r>
            <a:r>
              <a:rPr sz="2400" spc="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software</a:t>
            </a:r>
            <a:r>
              <a:rPr sz="2400" spc="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must</a:t>
            </a:r>
            <a:r>
              <a:rPr sz="2400" spc="-5" dirty="0">
                <a:latin typeface="Corbel"/>
                <a:cs typeface="Corbel"/>
              </a:rPr>
              <a:t> </a:t>
            </a:r>
            <a:r>
              <a:rPr sz="2400" spc="-20" dirty="0">
                <a:latin typeface="Corbel"/>
                <a:cs typeface="Corbel"/>
              </a:rPr>
              <a:t>do)</a:t>
            </a:r>
            <a:endParaRPr sz="2400" dirty="0">
              <a:latin typeface="Corbel"/>
              <a:cs typeface="Corbel"/>
            </a:endParaRPr>
          </a:p>
          <a:p>
            <a:pPr marL="299085">
              <a:lnSpc>
                <a:spcPct val="100000"/>
              </a:lnSpc>
            </a:pPr>
            <a:r>
              <a:rPr sz="2400" spc="-5" dirty="0">
                <a:latin typeface="Corbel"/>
                <a:cs typeface="Corbel"/>
              </a:rPr>
              <a:t>or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b="1" dirty="0">
                <a:latin typeface="Corbel"/>
                <a:cs typeface="Corbel"/>
              </a:rPr>
              <a:t>Non</a:t>
            </a:r>
            <a:r>
              <a:rPr sz="2400" b="1" spc="10" dirty="0">
                <a:latin typeface="Corbel"/>
                <a:cs typeface="Corbel"/>
              </a:rPr>
              <a:t> </a:t>
            </a:r>
            <a:r>
              <a:rPr sz="2400" b="1" dirty="0">
                <a:latin typeface="Corbel"/>
                <a:cs typeface="Corbel"/>
              </a:rPr>
              <a:t>Functional</a:t>
            </a:r>
            <a:r>
              <a:rPr sz="2400" b="1" spc="30" dirty="0">
                <a:latin typeface="Corbel"/>
                <a:cs typeface="Corbel"/>
              </a:rPr>
              <a:t> </a:t>
            </a:r>
            <a:r>
              <a:rPr sz="2400" spc="-10" dirty="0">
                <a:latin typeface="Corbel"/>
                <a:cs typeface="Corbel"/>
              </a:rPr>
              <a:t>(defining</a:t>
            </a:r>
            <a:r>
              <a:rPr sz="2400" spc="2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system</a:t>
            </a:r>
            <a:r>
              <a:rPr sz="2400" spc="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performance</a:t>
            </a:r>
            <a:r>
              <a:rPr sz="2400" spc="-3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/security</a:t>
            </a:r>
            <a:r>
              <a:rPr sz="2400" spc="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availability</a:t>
            </a:r>
            <a:r>
              <a:rPr sz="2400" spc="4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7800" y="1524000"/>
            <a:ext cx="8789670" cy="404876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265"/>
              </a:spcBef>
              <a:buClr>
                <a:srgbClr val="1286C3"/>
              </a:buClr>
              <a:buSzPct val="143750"/>
              <a:buFont typeface="Arial MT"/>
              <a:buChar char="•"/>
              <a:tabLst>
                <a:tab pos="299720" algn="l"/>
              </a:tabLst>
            </a:pPr>
            <a:r>
              <a:rPr sz="2400" b="1" spc="-5" dirty="0">
                <a:latin typeface="Corbel"/>
                <a:cs typeface="Corbel"/>
              </a:rPr>
              <a:t>Activities</a:t>
            </a:r>
            <a:endParaRPr sz="2400" dirty="0">
              <a:latin typeface="Corbel"/>
              <a:cs typeface="Corbel"/>
            </a:endParaRPr>
          </a:p>
          <a:p>
            <a:pPr marL="756285" lvl="1" indent="-287020">
              <a:lnSpc>
                <a:spcPct val="100000"/>
              </a:lnSpc>
              <a:spcBef>
                <a:spcPts val="1110"/>
              </a:spcBef>
              <a:buClr>
                <a:srgbClr val="1286C3"/>
              </a:buClr>
              <a:buSzPct val="145000"/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2000" dirty="0">
                <a:latin typeface="Corbel"/>
                <a:cs typeface="Corbel"/>
              </a:rPr>
              <a:t>Identify</a:t>
            </a:r>
            <a:r>
              <a:rPr sz="2000" spc="-10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types </a:t>
            </a:r>
            <a:r>
              <a:rPr sz="2000" spc="-5" dirty="0">
                <a:latin typeface="Corbel"/>
                <a:cs typeface="Corbel"/>
              </a:rPr>
              <a:t>of</a:t>
            </a:r>
            <a:r>
              <a:rPr sz="2000" spc="-15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tests</a:t>
            </a:r>
            <a:r>
              <a:rPr sz="200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to</a:t>
            </a:r>
            <a:r>
              <a:rPr sz="2000" spc="-1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be </a:t>
            </a:r>
            <a:r>
              <a:rPr sz="2000" dirty="0">
                <a:latin typeface="Corbel"/>
                <a:cs typeface="Corbel"/>
              </a:rPr>
              <a:t>performed.</a:t>
            </a:r>
          </a:p>
          <a:p>
            <a:pPr marL="756285" lvl="1" indent="-287020">
              <a:lnSpc>
                <a:spcPct val="100000"/>
              </a:lnSpc>
              <a:spcBef>
                <a:spcPts val="1080"/>
              </a:spcBef>
              <a:buClr>
                <a:srgbClr val="1286C3"/>
              </a:buClr>
              <a:buSzPct val="145000"/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2000" dirty="0">
                <a:latin typeface="Corbel"/>
                <a:cs typeface="Corbel"/>
              </a:rPr>
              <a:t>Gather</a:t>
            </a:r>
            <a:r>
              <a:rPr sz="2000" spc="-30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details</a:t>
            </a:r>
            <a:r>
              <a:rPr sz="2000" spc="-5" dirty="0">
                <a:latin typeface="Corbel"/>
                <a:cs typeface="Corbel"/>
              </a:rPr>
              <a:t> about</a:t>
            </a:r>
            <a:r>
              <a:rPr sz="200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testing</a:t>
            </a:r>
            <a:r>
              <a:rPr sz="2000" spc="-2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priorities</a:t>
            </a:r>
            <a:r>
              <a:rPr sz="2000" spc="-1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and</a:t>
            </a:r>
            <a:r>
              <a:rPr sz="2000" spc="-1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focus.</a:t>
            </a:r>
          </a:p>
          <a:p>
            <a:pPr marL="756285" lvl="1" indent="-287020">
              <a:lnSpc>
                <a:spcPct val="100000"/>
              </a:lnSpc>
              <a:spcBef>
                <a:spcPts val="1080"/>
              </a:spcBef>
              <a:buClr>
                <a:srgbClr val="1286C3"/>
              </a:buClr>
              <a:buSzPct val="145000"/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2000" spc="-5" dirty="0">
                <a:latin typeface="Corbel"/>
                <a:cs typeface="Corbel"/>
              </a:rPr>
              <a:t>Pr</a:t>
            </a:r>
            <a:r>
              <a:rPr sz="2000" spc="-10" dirty="0">
                <a:latin typeface="Corbel"/>
                <a:cs typeface="Corbel"/>
              </a:rPr>
              <a:t>e</a:t>
            </a:r>
            <a:r>
              <a:rPr sz="2000" dirty="0">
                <a:latin typeface="Corbel"/>
                <a:cs typeface="Corbel"/>
              </a:rPr>
              <a:t>pare</a:t>
            </a:r>
            <a:r>
              <a:rPr sz="2000" spc="-5" dirty="0">
                <a:latin typeface="Corbel"/>
                <a:cs typeface="Corbel"/>
              </a:rPr>
              <a:t> </a:t>
            </a:r>
            <a:r>
              <a:rPr sz="2000" u="heavy" spc="-40" dirty="0">
                <a:solidFill>
                  <a:srgbClr val="2F85EC"/>
                </a:solidFill>
                <a:uFill>
                  <a:solidFill>
                    <a:srgbClr val="2F85EC"/>
                  </a:solidFill>
                </a:uFill>
                <a:latin typeface="Corbel"/>
                <a:cs typeface="Corbel"/>
                <a:hlinkClick r:id="rId2"/>
              </a:rPr>
              <a:t>R</a:t>
            </a:r>
            <a:r>
              <a:rPr sz="2000" u="heavy" dirty="0">
                <a:solidFill>
                  <a:srgbClr val="2F85EC"/>
                </a:solidFill>
                <a:uFill>
                  <a:solidFill>
                    <a:srgbClr val="2F85EC"/>
                  </a:solidFill>
                </a:uFill>
                <a:latin typeface="Corbel"/>
                <a:cs typeface="Corbel"/>
                <a:hlinkClick r:id="rId2"/>
              </a:rPr>
              <a:t>e</a:t>
            </a:r>
            <a:r>
              <a:rPr sz="2000" u="heavy" spc="-10" dirty="0">
                <a:solidFill>
                  <a:srgbClr val="2F85EC"/>
                </a:solidFill>
                <a:uFill>
                  <a:solidFill>
                    <a:srgbClr val="2F85EC"/>
                  </a:solidFill>
                </a:uFill>
                <a:latin typeface="Corbel"/>
                <a:cs typeface="Corbel"/>
                <a:hlinkClick r:id="rId2"/>
              </a:rPr>
              <a:t>qu</a:t>
            </a:r>
            <a:r>
              <a:rPr sz="2000" u="heavy" dirty="0">
                <a:solidFill>
                  <a:srgbClr val="2F85EC"/>
                </a:solidFill>
                <a:uFill>
                  <a:solidFill>
                    <a:srgbClr val="2F85EC"/>
                  </a:solidFill>
                </a:uFill>
                <a:latin typeface="Corbel"/>
                <a:cs typeface="Corbel"/>
                <a:hlinkClick r:id="rId2"/>
              </a:rPr>
              <a:t>ire</a:t>
            </a:r>
            <a:r>
              <a:rPr sz="2000" u="heavy" spc="-5" dirty="0">
                <a:solidFill>
                  <a:srgbClr val="2F85EC"/>
                </a:solidFill>
                <a:uFill>
                  <a:solidFill>
                    <a:srgbClr val="2F85EC"/>
                  </a:solidFill>
                </a:uFill>
                <a:latin typeface="Corbel"/>
                <a:cs typeface="Corbel"/>
                <a:hlinkClick r:id="rId2"/>
              </a:rPr>
              <a:t>m</a:t>
            </a:r>
            <a:r>
              <a:rPr sz="2000" u="heavy" dirty="0">
                <a:solidFill>
                  <a:srgbClr val="2F85EC"/>
                </a:solidFill>
                <a:uFill>
                  <a:solidFill>
                    <a:srgbClr val="2F85EC"/>
                  </a:solidFill>
                </a:uFill>
                <a:latin typeface="Corbel"/>
                <a:cs typeface="Corbel"/>
                <a:hlinkClick r:id="rId2"/>
              </a:rPr>
              <a:t>ent</a:t>
            </a:r>
            <a:r>
              <a:rPr sz="2000" u="heavy" spc="-120" dirty="0">
                <a:solidFill>
                  <a:srgbClr val="2F85EC"/>
                </a:solidFill>
                <a:uFill>
                  <a:solidFill>
                    <a:srgbClr val="2F85EC"/>
                  </a:solidFill>
                </a:uFill>
                <a:latin typeface="Corbel"/>
                <a:cs typeface="Corbel"/>
                <a:hlinkClick r:id="rId2"/>
              </a:rPr>
              <a:t> </a:t>
            </a:r>
            <a:r>
              <a:rPr sz="2000" u="heavy" spc="-135" dirty="0">
                <a:solidFill>
                  <a:srgbClr val="2F85EC"/>
                </a:solidFill>
                <a:uFill>
                  <a:solidFill>
                    <a:srgbClr val="2F85EC"/>
                  </a:solidFill>
                </a:uFill>
                <a:latin typeface="Corbel"/>
                <a:cs typeface="Corbel"/>
                <a:hlinkClick r:id="rId2"/>
              </a:rPr>
              <a:t>T</a:t>
            </a:r>
            <a:r>
              <a:rPr sz="2000" u="heavy" dirty="0">
                <a:solidFill>
                  <a:srgbClr val="2F85EC"/>
                </a:solidFill>
                <a:uFill>
                  <a:solidFill>
                    <a:srgbClr val="2F85EC"/>
                  </a:solidFill>
                </a:uFill>
                <a:latin typeface="Corbel"/>
                <a:cs typeface="Corbel"/>
                <a:hlinkClick r:id="rId2"/>
              </a:rPr>
              <a:t>racea</a:t>
            </a:r>
            <a:r>
              <a:rPr sz="2000" u="heavy" spc="-15" dirty="0">
                <a:solidFill>
                  <a:srgbClr val="2F85EC"/>
                </a:solidFill>
                <a:uFill>
                  <a:solidFill>
                    <a:srgbClr val="2F85EC"/>
                  </a:solidFill>
                </a:uFill>
                <a:latin typeface="Corbel"/>
                <a:cs typeface="Corbel"/>
                <a:hlinkClick r:id="rId2"/>
              </a:rPr>
              <a:t>b</a:t>
            </a:r>
            <a:r>
              <a:rPr sz="2000" u="heavy" dirty="0">
                <a:solidFill>
                  <a:srgbClr val="2F85EC"/>
                </a:solidFill>
                <a:uFill>
                  <a:solidFill>
                    <a:srgbClr val="2F85EC"/>
                  </a:solidFill>
                </a:uFill>
                <a:latin typeface="Corbel"/>
                <a:cs typeface="Corbel"/>
                <a:hlinkClick r:id="rId2"/>
              </a:rPr>
              <a:t>il</a:t>
            </a:r>
            <a:r>
              <a:rPr sz="2000" u="heavy" spc="5" dirty="0">
                <a:solidFill>
                  <a:srgbClr val="2F85EC"/>
                </a:solidFill>
                <a:uFill>
                  <a:solidFill>
                    <a:srgbClr val="2F85EC"/>
                  </a:solidFill>
                </a:uFill>
                <a:latin typeface="Corbel"/>
                <a:cs typeface="Corbel"/>
                <a:hlinkClick r:id="rId2"/>
              </a:rPr>
              <a:t>i</a:t>
            </a:r>
            <a:r>
              <a:rPr sz="2000" u="heavy" spc="-5" dirty="0">
                <a:solidFill>
                  <a:srgbClr val="2F85EC"/>
                </a:solidFill>
                <a:uFill>
                  <a:solidFill>
                    <a:srgbClr val="2F85EC"/>
                  </a:solidFill>
                </a:uFill>
                <a:latin typeface="Corbel"/>
                <a:cs typeface="Corbel"/>
                <a:hlinkClick r:id="rId2"/>
              </a:rPr>
              <a:t>t</a:t>
            </a:r>
            <a:r>
              <a:rPr sz="2000" u="heavy" dirty="0">
                <a:solidFill>
                  <a:srgbClr val="2F85EC"/>
                </a:solidFill>
                <a:uFill>
                  <a:solidFill>
                    <a:srgbClr val="2F85EC"/>
                  </a:solidFill>
                </a:uFill>
                <a:latin typeface="Corbel"/>
                <a:cs typeface="Corbel"/>
                <a:hlinkClick r:id="rId2"/>
              </a:rPr>
              <a:t>y</a:t>
            </a:r>
            <a:r>
              <a:rPr sz="2000" u="heavy" spc="-20" dirty="0">
                <a:solidFill>
                  <a:srgbClr val="2F85EC"/>
                </a:solidFill>
                <a:uFill>
                  <a:solidFill>
                    <a:srgbClr val="2F85EC"/>
                  </a:solidFill>
                </a:uFill>
                <a:latin typeface="Corbel"/>
                <a:cs typeface="Corbel"/>
                <a:hlinkClick r:id="rId2"/>
              </a:rPr>
              <a:t> </a:t>
            </a:r>
            <a:r>
              <a:rPr sz="2000" u="heavy" dirty="0">
                <a:solidFill>
                  <a:srgbClr val="2F85EC"/>
                </a:solidFill>
                <a:uFill>
                  <a:solidFill>
                    <a:srgbClr val="2F85EC"/>
                  </a:solidFill>
                </a:uFill>
                <a:latin typeface="Corbel"/>
                <a:cs typeface="Corbel"/>
                <a:hlinkClick r:id="rId2"/>
              </a:rPr>
              <a:t>Matrix</a:t>
            </a:r>
            <a:r>
              <a:rPr sz="2000" u="heavy" spc="-20" dirty="0">
                <a:solidFill>
                  <a:srgbClr val="2F85EC"/>
                </a:solidFill>
                <a:uFill>
                  <a:solidFill>
                    <a:srgbClr val="2F85EC"/>
                  </a:solidFill>
                </a:uFill>
                <a:latin typeface="Corbel"/>
                <a:cs typeface="Corbel"/>
                <a:hlinkClick r:id="rId2"/>
              </a:rPr>
              <a:t> </a:t>
            </a:r>
            <a:r>
              <a:rPr sz="2000" u="heavy" dirty="0">
                <a:solidFill>
                  <a:srgbClr val="2F85EC"/>
                </a:solidFill>
                <a:uFill>
                  <a:solidFill>
                    <a:srgbClr val="2F85EC"/>
                  </a:solidFill>
                </a:uFill>
                <a:latin typeface="Corbel"/>
                <a:cs typeface="Corbel"/>
                <a:hlinkClick r:id="rId2"/>
              </a:rPr>
              <a:t>(RTM</a:t>
            </a:r>
            <a:r>
              <a:rPr sz="2000" u="heavy" spc="-10" dirty="0">
                <a:solidFill>
                  <a:srgbClr val="2F85EC"/>
                </a:solidFill>
                <a:uFill>
                  <a:solidFill>
                    <a:srgbClr val="2F85EC"/>
                  </a:solidFill>
                </a:uFill>
                <a:latin typeface="Corbel"/>
                <a:cs typeface="Corbel"/>
                <a:hlinkClick r:id="rId2"/>
              </a:rPr>
              <a:t>)</a:t>
            </a:r>
            <a:r>
              <a:rPr sz="2000" dirty="0">
                <a:latin typeface="Corbel"/>
                <a:cs typeface="Corbel"/>
              </a:rPr>
              <a:t>.</a:t>
            </a:r>
          </a:p>
          <a:p>
            <a:pPr marL="756285" lvl="1" indent="-287020">
              <a:lnSpc>
                <a:spcPct val="100000"/>
              </a:lnSpc>
              <a:spcBef>
                <a:spcPts val="1080"/>
              </a:spcBef>
              <a:buClr>
                <a:srgbClr val="1286C3"/>
              </a:buClr>
              <a:buSzPct val="145000"/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2000" dirty="0">
                <a:latin typeface="Corbel"/>
                <a:cs typeface="Corbel"/>
              </a:rPr>
              <a:t>Identify test</a:t>
            </a:r>
            <a:r>
              <a:rPr sz="2000" spc="10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environment</a:t>
            </a:r>
            <a:r>
              <a:rPr sz="2000" spc="-20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details where </a:t>
            </a:r>
            <a:r>
              <a:rPr sz="2000" spc="-5" dirty="0">
                <a:latin typeface="Corbel"/>
                <a:cs typeface="Corbel"/>
              </a:rPr>
              <a:t>testing</a:t>
            </a:r>
            <a:r>
              <a:rPr sz="2000" spc="-10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is</a:t>
            </a:r>
            <a:r>
              <a:rPr sz="2000" spc="5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supposed to</a:t>
            </a:r>
            <a:r>
              <a:rPr sz="2000" spc="-15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be</a:t>
            </a:r>
            <a:r>
              <a:rPr sz="2000" dirty="0">
                <a:latin typeface="Corbel"/>
                <a:cs typeface="Corbel"/>
              </a:rPr>
              <a:t> carried</a:t>
            </a:r>
            <a:r>
              <a:rPr sz="2000" spc="-1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out.</a:t>
            </a:r>
            <a:endParaRPr sz="2000" dirty="0">
              <a:latin typeface="Corbel"/>
              <a:cs typeface="Corbel"/>
            </a:endParaRPr>
          </a:p>
          <a:p>
            <a:pPr marL="756285" lvl="1" indent="-287020">
              <a:lnSpc>
                <a:spcPct val="100000"/>
              </a:lnSpc>
              <a:spcBef>
                <a:spcPts val="1080"/>
              </a:spcBef>
              <a:buClr>
                <a:srgbClr val="1286C3"/>
              </a:buClr>
              <a:buSzPct val="145000"/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2000" spc="-5" dirty="0">
                <a:latin typeface="Corbel"/>
                <a:cs typeface="Corbel"/>
              </a:rPr>
              <a:t>Automation</a:t>
            </a:r>
            <a:r>
              <a:rPr sz="2000" spc="-1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feasibility</a:t>
            </a:r>
            <a:r>
              <a:rPr sz="2000" spc="-30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analysis</a:t>
            </a:r>
            <a:r>
              <a:rPr sz="2000" spc="-20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(if</a:t>
            </a:r>
            <a:r>
              <a:rPr sz="2000" spc="-40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required).</a:t>
            </a:r>
          </a:p>
          <a:p>
            <a:pPr marL="299085" indent="-287020">
              <a:lnSpc>
                <a:spcPct val="100000"/>
              </a:lnSpc>
              <a:spcBef>
                <a:spcPts val="1150"/>
              </a:spcBef>
              <a:buClr>
                <a:srgbClr val="1286C3"/>
              </a:buClr>
              <a:buSzPct val="143750"/>
              <a:buFont typeface="Arial MT"/>
              <a:buChar char="•"/>
              <a:tabLst>
                <a:tab pos="299720" algn="l"/>
              </a:tabLst>
            </a:pPr>
            <a:r>
              <a:rPr sz="2400" b="1" spc="-5" dirty="0">
                <a:latin typeface="Corbel"/>
                <a:cs typeface="Corbel"/>
              </a:rPr>
              <a:t>Deliverables</a:t>
            </a:r>
            <a:endParaRPr sz="2400" dirty="0">
              <a:latin typeface="Corbel"/>
              <a:cs typeface="Corbel"/>
            </a:endParaRPr>
          </a:p>
          <a:p>
            <a:pPr marL="756285" lvl="1" indent="-287020">
              <a:lnSpc>
                <a:spcPct val="100000"/>
              </a:lnSpc>
              <a:spcBef>
                <a:spcPts val="1110"/>
              </a:spcBef>
              <a:buClr>
                <a:srgbClr val="1286C3"/>
              </a:buClr>
              <a:buSzPct val="145000"/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2000" dirty="0">
                <a:latin typeface="Corbel"/>
                <a:cs typeface="Corbel"/>
              </a:rPr>
              <a:t>RTM</a:t>
            </a:r>
          </a:p>
          <a:p>
            <a:pPr marL="756285" lvl="1" indent="-287020">
              <a:lnSpc>
                <a:spcPct val="100000"/>
              </a:lnSpc>
              <a:spcBef>
                <a:spcPts val="1080"/>
              </a:spcBef>
              <a:buClr>
                <a:srgbClr val="1286C3"/>
              </a:buClr>
              <a:buSzPct val="145000"/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2000" spc="-5" dirty="0">
                <a:latin typeface="Corbel"/>
                <a:cs typeface="Corbel"/>
              </a:rPr>
              <a:t>Automation</a:t>
            </a:r>
            <a:r>
              <a:rPr sz="2000" spc="-1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feasibility</a:t>
            </a:r>
            <a:r>
              <a:rPr sz="2000" spc="-30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report.</a:t>
            </a:r>
            <a:r>
              <a:rPr sz="2000" spc="-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(if</a:t>
            </a:r>
            <a:r>
              <a:rPr sz="2000" spc="-15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applicable)</a:t>
            </a:r>
            <a:endParaRPr sz="2000" dirty="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471</TotalTime>
  <Words>2308</Words>
  <Application>Microsoft Office PowerPoint</Application>
  <PresentationFormat>Widescreen</PresentationFormat>
  <Paragraphs>185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Arial</vt:lpstr>
      <vt:lpstr>Arial MT</vt:lpstr>
      <vt:lpstr>Calibri</vt:lpstr>
      <vt:lpstr>Consolas</vt:lpstr>
      <vt:lpstr>Corbel</vt:lpstr>
      <vt:lpstr>Times New Roman</vt:lpstr>
      <vt:lpstr>Vapor Trail</vt:lpstr>
      <vt:lpstr>Unit testing in js</vt:lpstr>
      <vt:lpstr>Software /system development life cycle (SDLC)</vt:lpstr>
      <vt:lpstr>What is Testing?</vt:lpstr>
      <vt:lpstr>Why is Software Testing Important?</vt:lpstr>
      <vt:lpstr>Who does Testing?</vt:lpstr>
      <vt:lpstr>What is Software Testing Life Cycle (STLC)?</vt:lpstr>
      <vt:lpstr>Different Phases of the STLC</vt:lpstr>
      <vt:lpstr>Requirement  Analysis</vt:lpstr>
      <vt:lpstr>PowerPoint Presentation</vt:lpstr>
      <vt:lpstr>Test Planning</vt:lpstr>
      <vt:lpstr>Test Case Development</vt:lpstr>
      <vt:lpstr>Test Environment Setup</vt:lpstr>
      <vt:lpstr>Test Execution</vt:lpstr>
      <vt:lpstr>Test Cycle Closure</vt:lpstr>
      <vt:lpstr>Types of Testing</vt:lpstr>
      <vt:lpstr>Different Levels of Testing</vt:lpstr>
      <vt:lpstr>Unit Testing</vt:lpstr>
      <vt:lpstr>What is Unit Testing?</vt:lpstr>
      <vt:lpstr>Why Unit Testing?</vt:lpstr>
      <vt:lpstr>How to do Unit Testing ?</vt:lpstr>
      <vt:lpstr>Unit testing Under the automated approach</vt:lpstr>
      <vt:lpstr>Unit Testing Tools</vt:lpstr>
      <vt:lpstr>Java Script Unit testing tools</vt:lpstr>
      <vt:lpstr>Integration Testing</vt:lpstr>
      <vt:lpstr>What is Integration Testing?</vt:lpstr>
      <vt:lpstr>System Testing</vt:lpstr>
      <vt:lpstr>What is System Testing?</vt:lpstr>
      <vt:lpstr>Acceptance Testing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JavaScript unit testing  with Mocha</vt:lpstr>
      <vt:lpstr>PowerPoint Presentation</vt:lpstr>
      <vt:lpstr>Demo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 unit testing techniques</dc:title>
  <dc:creator>Ayman Abo El-Abbas</dc:creator>
  <cp:lastModifiedBy>Ryhab Farouq</cp:lastModifiedBy>
  <cp:revision>5</cp:revision>
  <dcterms:created xsi:type="dcterms:W3CDTF">2022-10-21T05:11:58Z</dcterms:created>
  <dcterms:modified xsi:type="dcterms:W3CDTF">2023-02-10T10:26:45Z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2020-01-21T00:00:00Z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2022-10-21T00:00:00Z</vt:filetime>
  </property>
</Properties>
</file>