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61A1-8111-4DEB-5BC7-C69C4FC42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0C640-C506-A6E2-3C2B-CE480311B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6562E-2A7D-0457-F626-94D70FB9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9415-A6FB-4F53-A800-8E9E486DCF4E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5E80E-47DB-FCE6-5159-2A5E78F5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5E6BD-8DB7-7D4D-51BF-37858017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32E9-F349-45ED-A42B-07F8551B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1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D63A-BB0D-056C-64FB-1F2235BB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75EB7-3710-D7E9-6B12-78694416A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9C0CC-9000-ACF9-CE5F-258C58AF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9415-A6FB-4F53-A800-8E9E486DCF4E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45F5E-0731-8BB0-1718-AF4248A1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57AE2-A0A9-8FB1-BFB4-E5CA69BF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32E9-F349-45ED-A42B-07F8551B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3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9B9C3-9E5F-0DAA-6D89-07B6CDBFD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9F6E0-39BA-F40E-DD2A-F06A07168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5C55F-5B9F-F6BD-6A14-B92C339C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9415-A6FB-4F53-A800-8E9E486DCF4E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923F3-9F34-5DC3-90F1-CD5E9F2D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471F6-A344-1D3C-D926-199D674B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32E9-F349-45ED-A42B-07F8551B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2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1031-C0FA-3BD7-52E1-676D0749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5444F-7C5C-5909-1EEB-9675E201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EAD5-B224-1FA5-4830-5A4E0D0C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9415-A6FB-4F53-A800-8E9E486DCF4E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B25D3-8FB2-7C15-C62A-F5698613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27401-3A94-B58D-E4ED-3B1D9ED4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32E9-F349-45ED-A42B-07F8551B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0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3F11-6ED7-F44D-AEBA-BA96EA52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0A3B8-3757-FA3C-719C-FFABD5B90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EF724-2D67-532D-4AEF-37753746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9415-A6FB-4F53-A800-8E9E486DCF4E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C8D08-B9D5-B726-5C5A-70BEAC0A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E62F7-1732-81AE-DE9C-8F2ED193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32E9-F349-45ED-A42B-07F8551B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2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7190-821E-1994-FAAF-DC958C10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3F3D3-583E-82CB-972F-6B4B1F766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ED528-6A2F-DF95-AAFC-D4E0FF19C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EDE23-F92F-8399-199D-700F7BC9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9415-A6FB-4F53-A800-8E9E486DCF4E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BD7F8-279C-00EE-BD12-A582390A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C0124-70A1-31AA-332E-50CD7183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32E9-F349-45ED-A42B-07F8551B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2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06F0-28BE-BE23-0207-0BB0A9B3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082B6-98AF-696C-E20E-F653FD08B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130AA-99E8-0817-7FF7-79B2DCD62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1F99D-CAF0-058F-FED2-42117F1B6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1C21A-97B6-9EE4-2F65-BCE6971CA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29D06-9E83-9521-3052-5316A7DE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9415-A6FB-4F53-A800-8E9E486DCF4E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A36531-B7ED-22F9-E7C5-15C1422C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A951B-01CA-FEB5-C4FD-1C58E3A8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32E9-F349-45ED-A42B-07F8551B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4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997-FDA1-4C8A-F450-CED52D9F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FA124-FAF0-EF1F-99FF-109875CA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9415-A6FB-4F53-A800-8E9E486DCF4E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1476-693E-C1FC-9A68-D246AC82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928A4-9CCE-A08D-433C-07B2BCA4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32E9-F349-45ED-A42B-07F8551B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1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451C4-C7EB-7874-FDB0-6C3B0525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9415-A6FB-4F53-A800-8E9E486DCF4E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E20A8-F7AD-E8DB-B8A1-7927FE76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31313-9161-9946-7BC6-058BB0F4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32E9-F349-45ED-A42B-07F8551B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9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46DF-5C0C-9E04-27E3-ACE45F1E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AF2E9-BD12-550C-A2F5-ED69773E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0C846-F2B8-3945-6B0D-84E2044AF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01418-7734-AF6F-1D2D-252C285F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9415-A6FB-4F53-A800-8E9E486DCF4E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6BC81-D53F-D5C6-AB83-35E941DF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1CFDA-772F-7585-5443-F796FF06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32E9-F349-45ED-A42B-07F8551B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1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5020-352B-4785-4A88-AE343DA0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A6A3C-0973-D6C8-988E-B6EDE8F7D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4A6A1-53B0-5021-F6ED-B2CE61BE2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0388D-21D6-81A1-0631-D272A42A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9415-A6FB-4F53-A800-8E9E486DCF4E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8584A-47B7-D533-A1FB-6E36A5F4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13F19-D941-895D-A865-6BD927E5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32E9-F349-45ED-A42B-07F8551B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2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53AD2-DA08-6E7C-C5C4-FE89FD18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98447-766D-88FD-4440-8397A22F3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E3511-F3F1-23C8-F5C6-D9A8C02DE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B9415-A6FB-4F53-A800-8E9E486DCF4E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E2642-563E-81D1-1319-189BBB861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59C9A-885B-7FD8-9F83-E72DEE28A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432E9-F349-45ED-A42B-07F8551B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0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FB6B720-5A32-549D-A22E-267A081E10D7}"/>
              </a:ext>
            </a:extLst>
          </p:cNvPr>
          <p:cNvSpPr/>
          <p:nvPr/>
        </p:nvSpPr>
        <p:spPr>
          <a:xfrm>
            <a:off x="2697018" y="1514764"/>
            <a:ext cx="849746" cy="812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34D4A8-8992-7795-E154-7C7CE0E2AEEF}"/>
              </a:ext>
            </a:extLst>
          </p:cNvPr>
          <p:cNvSpPr/>
          <p:nvPr/>
        </p:nvSpPr>
        <p:spPr>
          <a:xfrm>
            <a:off x="7051969" y="1510147"/>
            <a:ext cx="849746" cy="812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7ACA39-CD22-8A5F-5ED1-A3F489703F3E}"/>
              </a:ext>
            </a:extLst>
          </p:cNvPr>
          <p:cNvSpPr/>
          <p:nvPr/>
        </p:nvSpPr>
        <p:spPr>
          <a:xfrm>
            <a:off x="2697019" y="2733964"/>
            <a:ext cx="849745" cy="3602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FD8F93-F975-FCD5-74ED-A92B05CA6E36}"/>
              </a:ext>
            </a:extLst>
          </p:cNvPr>
          <p:cNvSpPr/>
          <p:nvPr/>
        </p:nvSpPr>
        <p:spPr>
          <a:xfrm>
            <a:off x="7061211" y="2729349"/>
            <a:ext cx="849745" cy="3602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4CDB32-83EB-77DB-D99D-6E0B09E1BCC7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3121891" y="2327564"/>
            <a:ext cx="1" cy="406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82DD21-D5B0-66E7-8B8A-927C69B4DE6E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7476842" y="2322947"/>
            <a:ext cx="9242" cy="40640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068366C-9164-FC19-9347-8AB86C6814AF}"/>
              </a:ext>
            </a:extLst>
          </p:cNvPr>
          <p:cNvCxnSpPr>
            <a:cxnSpLocks/>
          </p:cNvCxnSpPr>
          <p:nvPr/>
        </p:nvCxnSpPr>
        <p:spPr>
          <a:xfrm>
            <a:off x="3943927" y="2216727"/>
            <a:ext cx="270625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68756D-7FA0-4E28-B499-F5DC0C101E61}"/>
              </a:ext>
            </a:extLst>
          </p:cNvPr>
          <p:cNvCxnSpPr>
            <a:cxnSpLocks/>
          </p:cNvCxnSpPr>
          <p:nvPr/>
        </p:nvCxnSpPr>
        <p:spPr>
          <a:xfrm>
            <a:off x="3957779" y="2221471"/>
            <a:ext cx="0" cy="121458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28D808-5E48-7AB1-FC3E-6C0885A14537}"/>
              </a:ext>
            </a:extLst>
          </p:cNvPr>
          <p:cNvCxnSpPr>
            <a:cxnSpLocks/>
          </p:cNvCxnSpPr>
          <p:nvPr/>
        </p:nvCxnSpPr>
        <p:spPr>
          <a:xfrm>
            <a:off x="6650190" y="2216727"/>
            <a:ext cx="0" cy="121458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44CCBF-65D7-609F-8000-04C9F15BB287}"/>
              </a:ext>
            </a:extLst>
          </p:cNvPr>
          <p:cNvCxnSpPr>
            <a:cxnSpLocks/>
          </p:cNvCxnSpPr>
          <p:nvPr/>
        </p:nvCxnSpPr>
        <p:spPr>
          <a:xfrm>
            <a:off x="4770590" y="3870036"/>
            <a:ext cx="4614" cy="72505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1C97A8-9663-CE83-D664-997ED312D192}"/>
              </a:ext>
            </a:extLst>
          </p:cNvPr>
          <p:cNvCxnSpPr>
            <a:cxnSpLocks/>
          </p:cNvCxnSpPr>
          <p:nvPr/>
        </p:nvCxnSpPr>
        <p:spPr>
          <a:xfrm>
            <a:off x="5832767" y="3870036"/>
            <a:ext cx="0" cy="72967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977FB2-EFBB-BBA9-6A21-AA91D3A01299}"/>
              </a:ext>
            </a:extLst>
          </p:cNvPr>
          <p:cNvCxnSpPr>
            <a:cxnSpLocks/>
          </p:cNvCxnSpPr>
          <p:nvPr/>
        </p:nvCxnSpPr>
        <p:spPr>
          <a:xfrm flipH="1">
            <a:off x="3546764" y="4595086"/>
            <a:ext cx="350520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BF1224-6E3D-3494-2D42-7792B329B233}"/>
              </a:ext>
            </a:extLst>
          </p:cNvPr>
          <p:cNvCxnSpPr>
            <a:cxnSpLocks/>
          </p:cNvCxnSpPr>
          <p:nvPr/>
        </p:nvCxnSpPr>
        <p:spPr>
          <a:xfrm flipH="1">
            <a:off x="5828146" y="3429000"/>
            <a:ext cx="817422" cy="43641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D716F23-394E-F839-E58D-2D7BA240FE75}"/>
              </a:ext>
            </a:extLst>
          </p:cNvPr>
          <p:cNvCxnSpPr>
            <a:cxnSpLocks/>
          </p:cNvCxnSpPr>
          <p:nvPr/>
        </p:nvCxnSpPr>
        <p:spPr>
          <a:xfrm flipH="1" flipV="1">
            <a:off x="3948552" y="3428999"/>
            <a:ext cx="831273" cy="43641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793E53C-4C85-0DAE-320E-CD650E2598C4}"/>
              </a:ext>
            </a:extLst>
          </p:cNvPr>
          <p:cNvCxnSpPr>
            <a:cxnSpLocks/>
          </p:cNvCxnSpPr>
          <p:nvPr/>
        </p:nvCxnSpPr>
        <p:spPr>
          <a:xfrm flipH="1">
            <a:off x="3551381" y="5227775"/>
            <a:ext cx="350520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3374407-03BE-4059-3C9F-7305AA675CB0}"/>
              </a:ext>
            </a:extLst>
          </p:cNvPr>
          <p:cNvCxnSpPr>
            <a:cxnSpLocks/>
          </p:cNvCxnSpPr>
          <p:nvPr/>
        </p:nvCxnSpPr>
        <p:spPr>
          <a:xfrm flipH="1">
            <a:off x="5319540" y="4595086"/>
            <a:ext cx="2306" cy="62806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FC4D509-F852-1EBC-E684-CD4BEF21E08E}"/>
              </a:ext>
            </a:extLst>
          </p:cNvPr>
          <p:cNvCxnSpPr>
            <a:cxnSpLocks/>
            <a:stCxn id="7" idx="1"/>
            <a:endCxn id="70" idx="3"/>
          </p:cNvCxnSpPr>
          <p:nvPr/>
        </p:nvCxnSpPr>
        <p:spPr>
          <a:xfrm flipH="1">
            <a:off x="6390017" y="2909458"/>
            <a:ext cx="671194" cy="45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B1E22D3-C114-24DA-AFB5-9CE15E996B2F}"/>
              </a:ext>
            </a:extLst>
          </p:cNvPr>
          <p:cNvCxnSpPr>
            <a:cxnSpLocks/>
            <a:stCxn id="6" idx="3"/>
            <a:endCxn id="69" idx="1"/>
          </p:cNvCxnSpPr>
          <p:nvPr/>
        </p:nvCxnSpPr>
        <p:spPr>
          <a:xfrm flipV="1">
            <a:off x="3546764" y="2914015"/>
            <a:ext cx="812807" cy="5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9CC6B76-F7AF-9DFF-E59C-D4066D3C4607}"/>
              </a:ext>
            </a:extLst>
          </p:cNvPr>
          <p:cNvSpPr txBox="1"/>
          <p:nvPr/>
        </p:nvSpPr>
        <p:spPr>
          <a:xfrm>
            <a:off x="7998693" y="176876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j0.8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58F24F-3100-24BB-9F25-876E0DE02232}"/>
              </a:ext>
            </a:extLst>
          </p:cNvPr>
          <p:cNvSpPr txBox="1"/>
          <p:nvPr/>
        </p:nvSpPr>
        <p:spPr>
          <a:xfrm>
            <a:off x="2184393" y="17549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j0.1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A72ACB5-A785-2821-B054-658678F62463}"/>
              </a:ext>
            </a:extLst>
          </p:cNvPr>
          <p:cNvSpPr txBox="1"/>
          <p:nvPr/>
        </p:nvSpPr>
        <p:spPr>
          <a:xfrm>
            <a:off x="5140034" y="188422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j0.4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8A08692-2FBD-2182-F2C8-2AEA06B552A1}"/>
              </a:ext>
            </a:extLst>
          </p:cNvPr>
          <p:cNvSpPr txBox="1"/>
          <p:nvPr/>
        </p:nvSpPr>
        <p:spPr>
          <a:xfrm>
            <a:off x="6128329" y="359294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j0.2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3883E5-781B-C8FB-751A-B6F433CF657C}"/>
              </a:ext>
            </a:extLst>
          </p:cNvPr>
          <p:cNvSpPr txBox="1"/>
          <p:nvPr/>
        </p:nvSpPr>
        <p:spPr>
          <a:xfrm>
            <a:off x="3957779" y="362066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j0.2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F1D04F-D091-14FF-E841-F699F744A6E6}"/>
              </a:ext>
            </a:extLst>
          </p:cNvPr>
          <p:cNvSpPr txBox="1"/>
          <p:nvPr/>
        </p:nvSpPr>
        <p:spPr>
          <a:xfrm>
            <a:off x="5278582" y="468284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j0.8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A8BC63-3188-7FAC-647A-5C947370E186}"/>
              </a:ext>
            </a:extLst>
          </p:cNvPr>
          <p:cNvSpPr txBox="1"/>
          <p:nvPr/>
        </p:nvSpPr>
        <p:spPr>
          <a:xfrm>
            <a:off x="4359571" y="2729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694604D-9D6F-45AF-7BD1-FCB8D6ED428D}"/>
              </a:ext>
            </a:extLst>
          </p:cNvPr>
          <p:cNvSpPr txBox="1"/>
          <p:nvPr/>
        </p:nvSpPr>
        <p:spPr>
          <a:xfrm>
            <a:off x="6088331" y="2729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498F8C-D554-40E1-3AA9-F0E79667ACA7}"/>
              </a:ext>
            </a:extLst>
          </p:cNvPr>
          <p:cNvSpPr txBox="1"/>
          <p:nvPr/>
        </p:nvSpPr>
        <p:spPr>
          <a:xfrm>
            <a:off x="7045852" y="4410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05F3ED-DE8C-BCEC-20D2-52ADD91D55CF}"/>
              </a:ext>
            </a:extLst>
          </p:cNvPr>
          <p:cNvSpPr txBox="1"/>
          <p:nvPr/>
        </p:nvSpPr>
        <p:spPr>
          <a:xfrm>
            <a:off x="7074313" y="50384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D5F51B1-7A41-EA3D-A184-E8FF27DCB86E}"/>
              </a:ext>
            </a:extLst>
          </p:cNvPr>
          <p:cNvSpPr/>
          <p:nvPr/>
        </p:nvSpPr>
        <p:spPr>
          <a:xfrm>
            <a:off x="2892138" y="1775877"/>
            <a:ext cx="489523" cy="369332"/>
          </a:xfrm>
          <a:custGeom>
            <a:avLst/>
            <a:gdLst>
              <a:gd name="connsiteX0" fmla="*/ 0 w 766618"/>
              <a:gd name="connsiteY0" fmla="*/ 614238 h 913835"/>
              <a:gd name="connsiteX1" fmla="*/ 286327 w 766618"/>
              <a:gd name="connsiteY1" fmla="*/ 4638 h 913835"/>
              <a:gd name="connsiteX2" fmla="*/ 563418 w 766618"/>
              <a:gd name="connsiteY2" fmla="*/ 900566 h 913835"/>
              <a:gd name="connsiteX3" fmla="*/ 766618 w 766618"/>
              <a:gd name="connsiteY3" fmla="*/ 457220 h 91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6618" h="913835">
                <a:moveTo>
                  <a:pt x="0" y="614238"/>
                </a:moveTo>
                <a:cubicBezTo>
                  <a:pt x="96212" y="285577"/>
                  <a:pt x="192424" y="-43083"/>
                  <a:pt x="286327" y="4638"/>
                </a:cubicBezTo>
                <a:cubicBezTo>
                  <a:pt x="380230" y="52359"/>
                  <a:pt x="483370" y="825136"/>
                  <a:pt x="563418" y="900566"/>
                </a:cubicBezTo>
                <a:cubicBezTo>
                  <a:pt x="643467" y="975996"/>
                  <a:pt x="705042" y="716608"/>
                  <a:pt x="766618" y="4572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112D51FA-EACE-0AE7-70AC-3778104D9DD4}"/>
              </a:ext>
            </a:extLst>
          </p:cNvPr>
          <p:cNvSpPr/>
          <p:nvPr/>
        </p:nvSpPr>
        <p:spPr>
          <a:xfrm>
            <a:off x="7256330" y="1743550"/>
            <a:ext cx="489523" cy="369332"/>
          </a:xfrm>
          <a:custGeom>
            <a:avLst/>
            <a:gdLst>
              <a:gd name="connsiteX0" fmla="*/ 0 w 766618"/>
              <a:gd name="connsiteY0" fmla="*/ 614238 h 913835"/>
              <a:gd name="connsiteX1" fmla="*/ 286327 w 766618"/>
              <a:gd name="connsiteY1" fmla="*/ 4638 h 913835"/>
              <a:gd name="connsiteX2" fmla="*/ 563418 w 766618"/>
              <a:gd name="connsiteY2" fmla="*/ 900566 h 913835"/>
              <a:gd name="connsiteX3" fmla="*/ 766618 w 766618"/>
              <a:gd name="connsiteY3" fmla="*/ 457220 h 91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6618" h="913835">
                <a:moveTo>
                  <a:pt x="0" y="614238"/>
                </a:moveTo>
                <a:cubicBezTo>
                  <a:pt x="96212" y="285577"/>
                  <a:pt x="192424" y="-43083"/>
                  <a:pt x="286327" y="4638"/>
                </a:cubicBezTo>
                <a:cubicBezTo>
                  <a:pt x="380230" y="52359"/>
                  <a:pt x="483370" y="825136"/>
                  <a:pt x="563418" y="900566"/>
                </a:cubicBezTo>
                <a:cubicBezTo>
                  <a:pt x="643467" y="975996"/>
                  <a:pt x="705042" y="716608"/>
                  <a:pt x="766618" y="4572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2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AA22A5-7529-B5E2-D34E-E1B131D25C78}"/>
              </a:ext>
            </a:extLst>
          </p:cNvPr>
          <p:cNvSpPr/>
          <p:nvPr/>
        </p:nvSpPr>
        <p:spPr>
          <a:xfrm>
            <a:off x="2937161" y="1006771"/>
            <a:ext cx="849746" cy="812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33A5D9-B121-928F-BF0D-277453641482}"/>
              </a:ext>
            </a:extLst>
          </p:cNvPr>
          <p:cNvSpPr/>
          <p:nvPr/>
        </p:nvSpPr>
        <p:spPr>
          <a:xfrm>
            <a:off x="6884041" y="831223"/>
            <a:ext cx="849746" cy="812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8F4518-6474-A081-1231-8C9EBC7E6BE1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3362034" y="1819571"/>
            <a:ext cx="1" cy="4064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0BAC2D-4B0C-D90E-5C17-9B500BDBC456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7308914" y="1644023"/>
            <a:ext cx="0" cy="50107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8E05BB-0528-7FE6-99FC-77705ED3AD81}"/>
              </a:ext>
            </a:extLst>
          </p:cNvPr>
          <p:cNvCxnSpPr>
            <a:cxnSpLocks/>
          </p:cNvCxnSpPr>
          <p:nvPr/>
        </p:nvCxnSpPr>
        <p:spPr>
          <a:xfrm>
            <a:off x="3943927" y="2697016"/>
            <a:ext cx="270625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3E0040-7830-444C-B9D6-AFFA05525E34}"/>
              </a:ext>
            </a:extLst>
          </p:cNvPr>
          <p:cNvCxnSpPr>
            <a:cxnSpLocks/>
          </p:cNvCxnSpPr>
          <p:nvPr/>
        </p:nvCxnSpPr>
        <p:spPr>
          <a:xfrm>
            <a:off x="2775533" y="2221344"/>
            <a:ext cx="0" cy="121458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615C69-F0CD-5065-4A8F-7916A55B1B9D}"/>
              </a:ext>
            </a:extLst>
          </p:cNvPr>
          <p:cNvCxnSpPr>
            <a:cxnSpLocks/>
          </p:cNvCxnSpPr>
          <p:nvPr/>
        </p:nvCxnSpPr>
        <p:spPr>
          <a:xfrm>
            <a:off x="7823207" y="2133600"/>
            <a:ext cx="0" cy="129770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254B7E-58AA-E528-F8BA-64DA87656256}"/>
              </a:ext>
            </a:extLst>
          </p:cNvPr>
          <p:cNvCxnSpPr>
            <a:cxnSpLocks/>
          </p:cNvCxnSpPr>
          <p:nvPr/>
        </p:nvCxnSpPr>
        <p:spPr>
          <a:xfrm>
            <a:off x="4770590" y="4664366"/>
            <a:ext cx="4614" cy="72505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13F9D9-2DD6-36B7-5136-F0145B9C9CA8}"/>
              </a:ext>
            </a:extLst>
          </p:cNvPr>
          <p:cNvCxnSpPr>
            <a:cxnSpLocks/>
          </p:cNvCxnSpPr>
          <p:nvPr/>
        </p:nvCxnSpPr>
        <p:spPr>
          <a:xfrm>
            <a:off x="5832767" y="4655126"/>
            <a:ext cx="0" cy="72967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B1FBBF-1705-A26D-1072-6436F79A0096}"/>
              </a:ext>
            </a:extLst>
          </p:cNvPr>
          <p:cNvCxnSpPr>
            <a:cxnSpLocks/>
          </p:cNvCxnSpPr>
          <p:nvPr/>
        </p:nvCxnSpPr>
        <p:spPr>
          <a:xfrm flipH="1">
            <a:off x="3546764" y="5380176"/>
            <a:ext cx="350520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972F0A-502C-1ADA-6EAB-881B060CA948}"/>
              </a:ext>
            </a:extLst>
          </p:cNvPr>
          <p:cNvCxnSpPr>
            <a:cxnSpLocks/>
          </p:cNvCxnSpPr>
          <p:nvPr/>
        </p:nvCxnSpPr>
        <p:spPr>
          <a:xfrm flipH="1">
            <a:off x="5826647" y="3422066"/>
            <a:ext cx="1996560" cy="125159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367E0E-2F88-61E5-71CA-A4D6DA76D9C2}"/>
              </a:ext>
            </a:extLst>
          </p:cNvPr>
          <p:cNvCxnSpPr>
            <a:cxnSpLocks/>
          </p:cNvCxnSpPr>
          <p:nvPr/>
        </p:nvCxnSpPr>
        <p:spPr>
          <a:xfrm flipH="1" flipV="1">
            <a:off x="2775533" y="3429000"/>
            <a:ext cx="2001176" cy="125273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8D88B4-7C91-B192-2B20-4EF51BB4B5C4}"/>
              </a:ext>
            </a:extLst>
          </p:cNvPr>
          <p:cNvSpPr txBox="1"/>
          <p:nvPr/>
        </p:nvSpPr>
        <p:spPr>
          <a:xfrm>
            <a:off x="4710996" y="232768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0.05+j0.25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5F65B9-7D3B-77EE-11C1-3B98E489C3D8}"/>
              </a:ext>
            </a:extLst>
          </p:cNvPr>
          <p:cNvSpPr txBox="1"/>
          <p:nvPr/>
        </p:nvSpPr>
        <p:spPr>
          <a:xfrm>
            <a:off x="6629774" y="408447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0.03+j0.15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67F3A3-089F-4DB6-AD23-C09DB9E25414}"/>
              </a:ext>
            </a:extLst>
          </p:cNvPr>
          <p:cNvSpPr txBox="1"/>
          <p:nvPr/>
        </p:nvSpPr>
        <p:spPr>
          <a:xfrm>
            <a:off x="2907303" y="413005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0.04+j0.2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4CAE38-1B73-F6EC-0307-62F6DD878C66}"/>
              </a:ext>
            </a:extLst>
          </p:cNvPr>
          <p:cNvSpPr txBox="1"/>
          <p:nvPr/>
        </p:nvSpPr>
        <p:spPr>
          <a:xfrm>
            <a:off x="2410678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83F1F2-3D89-A73A-5843-558D83917999}"/>
              </a:ext>
            </a:extLst>
          </p:cNvPr>
          <p:cNvSpPr txBox="1"/>
          <p:nvPr/>
        </p:nvSpPr>
        <p:spPr>
          <a:xfrm>
            <a:off x="7848401" y="1967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D0220D-8488-CA83-79AC-3E89B1D1324A}"/>
              </a:ext>
            </a:extLst>
          </p:cNvPr>
          <p:cNvSpPr txBox="1"/>
          <p:nvPr/>
        </p:nvSpPr>
        <p:spPr>
          <a:xfrm>
            <a:off x="7089633" y="5214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0FD00B-3999-3CB5-39F2-9CEDE064FFDF}"/>
              </a:ext>
            </a:extLst>
          </p:cNvPr>
          <p:cNvCxnSpPr/>
          <p:nvPr/>
        </p:nvCxnSpPr>
        <p:spPr>
          <a:xfrm>
            <a:off x="3957779" y="2216727"/>
            <a:ext cx="0" cy="48028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D5D33A-F2C6-6910-54ED-22ED23693D91}"/>
              </a:ext>
            </a:extLst>
          </p:cNvPr>
          <p:cNvCxnSpPr>
            <a:cxnSpLocks/>
          </p:cNvCxnSpPr>
          <p:nvPr/>
        </p:nvCxnSpPr>
        <p:spPr>
          <a:xfrm flipH="1">
            <a:off x="6645568" y="2133600"/>
            <a:ext cx="13676" cy="5634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93583FF-D8F6-1AB0-1BEE-5CC671552909}"/>
              </a:ext>
            </a:extLst>
          </p:cNvPr>
          <p:cNvCxnSpPr>
            <a:cxnSpLocks/>
          </p:cNvCxnSpPr>
          <p:nvPr/>
        </p:nvCxnSpPr>
        <p:spPr>
          <a:xfrm flipH="1">
            <a:off x="2775525" y="2216727"/>
            <a:ext cx="117913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0E93CD-1471-E320-BAE8-64373546948E}"/>
              </a:ext>
            </a:extLst>
          </p:cNvPr>
          <p:cNvCxnSpPr>
            <a:cxnSpLocks/>
          </p:cNvCxnSpPr>
          <p:nvPr/>
        </p:nvCxnSpPr>
        <p:spPr>
          <a:xfrm flipH="1" flipV="1">
            <a:off x="6657745" y="2133600"/>
            <a:ext cx="1165462" cy="687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BD983DC-F0B1-6A06-A1C7-4B3A783D3D6E}"/>
              </a:ext>
            </a:extLst>
          </p:cNvPr>
          <p:cNvSpPr/>
          <p:nvPr/>
        </p:nvSpPr>
        <p:spPr>
          <a:xfrm>
            <a:off x="7096556" y="1092335"/>
            <a:ext cx="489523" cy="369332"/>
          </a:xfrm>
          <a:custGeom>
            <a:avLst/>
            <a:gdLst>
              <a:gd name="connsiteX0" fmla="*/ 0 w 766618"/>
              <a:gd name="connsiteY0" fmla="*/ 614238 h 913835"/>
              <a:gd name="connsiteX1" fmla="*/ 286327 w 766618"/>
              <a:gd name="connsiteY1" fmla="*/ 4638 h 913835"/>
              <a:gd name="connsiteX2" fmla="*/ 563418 w 766618"/>
              <a:gd name="connsiteY2" fmla="*/ 900566 h 913835"/>
              <a:gd name="connsiteX3" fmla="*/ 766618 w 766618"/>
              <a:gd name="connsiteY3" fmla="*/ 457220 h 91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6618" h="913835">
                <a:moveTo>
                  <a:pt x="0" y="614238"/>
                </a:moveTo>
                <a:cubicBezTo>
                  <a:pt x="96212" y="285577"/>
                  <a:pt x="192424" y="-43083"/>
                  <a:pt x="286327" y="4638"/>
                </a:cubicBezTo>
                <a:cubicBezTo>
                  <a:pt x="380230" y="52359"/>
                  <a:pt x="483370" y="825136"/>
                  <a:pt x="563418" y="900566"/>
                </a:cubicBezTo>
                <a:cubicBezTo>
                  <a:pt x="643467" y="975996"/>
                  <a:pt x="705042" y="716608"/>
                  <a:pt x="766618" y="4572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E66C1F6-7132-6FB9-5EE9-0E8BBBCF516E}"/>
              </a:ext>
            </a:extLst>
          </p:cNvPr>
          <p:cNvSpPr/>
          <p:nvPr/>
        </p:nvSpPr>
        <p:spPr>
          <a:xfrm>
            <a:off x="3132282" y="1267880"/>
            <a:ext cx="489523" cy="369332"/>
          </a:xfrm>
          <a:custGeom>
            <a:avLst/>
            <a:gdLst>
              <a:gd name="connsiteX0" fmla="*/ 0 w 766618"/>
              <a:gd name="connsiteY0" fmla="*/ 614238 h 913835"/>
              <a:gd name="connsiteX1" fmla="*/ 286327 w 766618"/>
              <a:gd name="connsiteY1" fmla="*/ 4638 h 913835"/>
              <a:gd name="connsiteX2" fmla="*/ 563418 w 766618"/>
              <a:gd name="connsiteY2" fmla="*/ 900566 h 913835"/>
              <a:gd name="connsiteX3" fmla="*/ 766618 w 766618"/>
              <a:gd name="connsiteY3" fmla="*/ 457220 h 91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6618" h="913835">
                <a:moveTo>
                  <a:pt x="0" y="614238"/>
                </a:moveTo>
                <a:cubicBezTo>
                  <a:pt x="96212" y="285577"/>
                  <a:pt x="192424" y="-43083"/>
                  <a:pt x="286327" y="4638"/>
                </a:cubicBezTo>
                <a:cubicBezTo>
                  <a:pt x="380230" y="52359"/>
                  <a:pt x="483370" y="825136"/>
                  <a:pt x="563418" y="900566"/>
                </a:cubicBezTo>
                <a:cubicBezTo>
                  <a:pt x="643467" y="975996"/>
                  <a:pt x="705042" y="716608"/>
                  <a:pt x="766618" y="4572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2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847A78F-7BF5-D96C-A96E-D462D6324702}"/>
              </a:ext>
            </a:extLst>
          </p:cNvPr>
          <p:cNvSpPr/>
          <p:nvPr/>
        </p:nvSpPr>
        <p:spPr>
          <a:xfrm>
            <a:off x="292530" y="1582260"/>
            <a:ext cx="1618117" cy="387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 an excel file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104D3A-17DE-F2D7-1A23-0E8E8626DC90}"/>
              </a:ext>
            </a:extLst>
          </p:cNvPr>
          <p:cNvSpPr/>
          <p:nvPr/>
        </p:nvSpPr>
        <p:spPr>
          <a:xfrm>
            <a:off x="292998" y="2214622"/>
            <a:ext cx="1618117" cy="5669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Construct impedance matrix </a:t>
            </a:r>
            <a:r>
              <a:rPr lang="en-US" sz="1200" b="1" i="1" dirty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3DB638-39D4-8019-385E-3EDA4494C138}"/>
              </a:ext>
            </a:extLst>
          </p:cNvPr>
          <p:cNvSpPr/>
          <p:nvPr/>
        </p:nvSpPr>
        <p:spPr>
          <a:xfrm>
            <a:off x="286400" y="3001405"/>
            <a:ext cx="1633484" cy="7574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Determining length of </a:t>
            </a:r>
            <a:r>
              <a:rPr lang="en-US" sz="1200" b="1" i="1" dirty="0">
                <a:solidFill>
                  <a:srgbClr val="000009"/>
                </a:solidFill>
                <a:latin typeface="Times New Roman" panose="02020603050405020304" pitchFamily="18" charset="0"/>
              </a:rPr>
              <a:t>A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 matrix and n=length</a:t>
            </a:r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77E781-CE2C-2D84-7433-961BDBCCBFDB}"/>
              </a:ext>
            </a:extLst>
          </p:cNvPr>
          <p:cNvSpPr/>
          <p:nvPr/>
        </p:nvSpPr>
        <p:spPr>
          <a:xfrm>
            <a:off x="286399" y="3959951"/>
            <a:ext cx="1633484" cy="794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Running loop </a:t>
            </a:r>
            <a:r>
              <a:rPr lang="pl-PL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for 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row </a:t>
            </a:r>
            <a:r>
              <a:rPr lang="pl-PL" sz="1200" b="1" i="1" dirty="0">
                <a:solidFill>
                  <a:srgbClr val="000009"/>
                </a:solidFill>
                <a:latin typeface="Times New Roman" panose="02020603050405020304" pitchFamily="18" charset="0"/>
              </a:rPr>
              <a:t>w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 from </a:t>
            </a:r>
            <a:r>
              <a:rPr lang="pl-PL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 to </a:t>
            </a:r>
            <a:r>
              <a:rPr lang="pl-PL" sz="1200" b="1" i="1" dirty="0">
                <a:solidFill>
                  <a:srgbClr val="000009"/>
                </a:solidFill>
                <a:latin typeface="Times New Roman" panose="02020603050405020304" pitchFamily="18" charset="0"/>
              </a:rPr>
              <a:t>n</a:t>
            </a:r>
            <a:r>
              <a:rPr lang="pl-PL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in symmetric condition</a:t>
            </a:r>
            <a:endParaRPr lang="pl-PL" sz="1200" dirty="0">
              <a:solidFill>
                <a:srgbClr val="00000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2D7847-19A1-0515-7CDE-3A3BDEB50787}"/>
              </a:ext>
            </a:extLst>
          </p:cNvPr>
          <p:cNvSpPr/>
          <p:nvPr/>
        </p:nvSpPr>
        <p:spPr>
          <a:xfrm>
            <a:off x="286637" y="4985048"/>
            <a:ext cx="1633484" cy="6628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Z(A(w,1),A(w,2)) = A(w,3)+i*A(w,4);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D24F7-2728-02D9-5A29-AE1974FABC3E}"/>
              </a:ext>
            </a:extLst>
          </p:cNvPr>
          <p:cNvSpPr/>
          <p:nvPr/>
        </p:nvSpPr>
        <p:spPr>
          <a:xfrm>
            <a:off x="289560" y="5886500"/>
            <a:ext cx="1630680" cy="8564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Z(A(w,2),A(w,1)) =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 </a:t>
            </a:r>
            <a:r>
              <a:rPr lang="pl-PL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Z(A(w,1),A(w,2))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DB7D95-06C5-B29E-B137-B90D3C3B622F}"/>
              </a:ext>
            </a:extLst>
          </p:cNvPr>
          <p:cNvSpPr/>
          <p:nvPr/>
        </p:nvSpPr>
        <p:spPr>
          <a:xfrm>
            <a:off x="2161153" y="5886500"/>
            <a:ext cx="1389385" cy="8588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Determining length of </a:t>
            </a:r>
            <a:r>
              <a:rPr lang="en-US" sz="1200" b="1" i="1" dirty="0">
                <a:solidFill>
                  <a:srgbClr val="000009"/>
                </a:solidFill>
                <a:latin typeface="Times New Roman" panose="02020603050405020304" pitchFamily="18" charset="0"/>
              </a:rPr>
              <a:t>Z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 matrix and m= length</a:t>
            </a:r>
            <a:endParaRPr 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9DD1AC-71D1-4740-FD3E-69AF16B47454}"/>
              </a:ext>
            </a:extLst>
          </p:cNvPr>
          <p:cNvSpPr/>
          <p:nvPr/>
        </p:nvSpPr>
        <p:spPr>
          <a:xfrm>
            <a:off x="3730185" y="5886501"/>
            <a:ext cx="1633484" cy="8564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Running loop </a:t>
            </a:r>
            <a:r>
              <a:rPr lang="pl-PL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for 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row </a:t>
            </a:r>
            <a:r>
              <a:rPr lang="en-US" sz="1200" b="1" i="1" dirty="0">
                <a:solidFill>
                  <a:srgbClr val="000009"/>
                </a:solidFill>
                <a:latin typeface="Times New Roman" panose="02020603050405020304" pitchFamily="18" charset="0"/>
              </a:rPr>
              <a:t>j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 from </a:t>
            </a:r>
            <a:r>
              <a:rPr lang="pl-PL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 to </a:t>
            </a:r>
            <a:r>
              <a:rPr lang="en-US" sz="1200" b="1" i="1" dirty="0">
                <a:solidFill>
                  <a:srgbClr val="000009"/>
                </a:solidFill>
                <a:latin typeface="Times New Roman" panose="02020603050405020304" pitchFamily="18" charset="0"/>
              </a:rPr>
              <a:t>m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 and column </a:t>
            </a:r>
            <a:r>
              <a:rPr lang="en-US" sz="1200" b="1" i="1" dirty="0">
                <a:solidFill>
                  <a:srgbClr val="000009"/>
                </a:solidFill>
                <a:latin typeface="Times New Roman" panose="02020603050405020304" pitchFamily="18" charset="0"/>
              </a:rPr>
              <a:t>k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 from 1 to </a:t>
            </a:r>
            <a:r>
              <a:rPr lang="en-US" sz="1200" b="1" i="1" dirty="0">
                <a:solidFill>
                  <a:srgbClr val="000009"/>
                </a:solidFill>
                <a:latin typeface="Times New Roman" panose="02020603050405020304" pitchFamily="18" charset="0"/>
              </a:rPr>
              <a:t>m</a:t>
            </a:r>
            <a:r>
              <a:rPr lang="pl-PL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510464B8-FC2E-4A55-77A4-9493F070928D}"/>
              </a:ext>
            </a:extLst>
          </p:cNvPr>
          <p:cNvSpPr/>
          <p:nvPr/>
        </p:nvSpPr>
        <p:spPr>
          <a:xfrm>
            <a:off x="3768048" y="4726403"/>
            <a:ext cx="1056763" cy="103095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j,k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)==0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BB6665-47A5-3F0A-255E-F281A5AA9CC8}"/>
              </a:ext>
            </a:extLst>
          </p:cNvPr>
          <p:cNvSpPr/>
          <p:nvPr/>
        </p:nvSpPr>
        <p:spPr>
          <a:xfrm>
            <a:off x="2145111" y="4900328"/>
            <a:ext cx="1389147" cy="6816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Assigning infinity to </a:t>
            </a:r>
            <a:r>
              <a:rPr lang="en-US" sz="1200" b="1" i="1" dirty="0">
                <a:solidFill>
                  <a:srgbClr val="000009"/>
                </a:solidFill>
                <a:latin typeface="Times New Roman" panose="02020603050405020304" pitchFamily="18" charset="0"/>
              </a:rPr>
              <a:t>Z(</a:t>
            </a:r>
            <a:r>
              <a:rPr lang="en-US" sz="1200" b="1" i="1" dirty="0" err="1">
                <a:solidFill>
                  <a:srgbClr val="000009"/>
                </a:solidFill>
                <a:latin typeface="Times New Roman" panose="02020603050405020304" pitchFamily="18" charset="0"/>
              </a:rPr>
              <a:t>j,k</a:t>
            </a:r>
            <a:r>
              <a:rPr lang="en-US" sz="1200" b="1" i="1" dirty="0">
                <a:solidFill>
                  <a:srgbClr val="000009"/>
                </a:solidFill>
                <a:latin typeface="Times New Roman" panose="02020603050405020304" pitchFamily="18" charset="0"/>
              </a:rPr>
              <a:t>)</a:t>
            </a:r>
            <a:endParaRPr lang="pl-PL" sz="1200" b="1" i="1" dirty="0">
              <a:solidFill>
                <a:srgbClr val="00000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Flowchart: Data 30">
            <a:extLst>
              <a:ext uri="{FF2B5EF4-FFF2-40B4-BE49-F238E27FC236}">
                <a16:creationId xmlns:a16="http://schemas.microsoft.com/office/drawing/2014/main" id="{00A5E441-EA53-AE6A-EACB-DA065C2AC7E1}"/>
              </a:ext>
            </a:extLst>
          </p:cNvPr>
          <p:cNvSpPr/>
          <p:nvPr/>
        </p:nvSpPr>
        <p:spPr>
          <a:xfrm>
            <a:off x="286398" y="852228"/>
            <a:ext cx="1633483" cy="541024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bus data in excel file </a:t>
            </a:r>
          </a:p>
        </p:txBody>
      </p:sp>
      <p:sp>
        <p:nvSpPr>
          <p:cNvPr id="32" name="Flowchart: Data 31">
            <a:extLst>
              <a:ext uri="{FF2B5EF4-FFF2-40B4-BE49-F238E27FC236}">
                <a16:creationId xmlns:a16="http://schemas.microsoft.com/office/drawing/2014/main" id="{1AFE67CB-49EC-C938-C53E-779669949884}"/>
              </a:ext>
            </a:extLst>
          </p:cNvPr>
          <p:cNvSpPr/>
          <p:nvPr/>
        </p:nvSpPr>
        <p:spPr>
          <a:xfrm>
            <a:off x="4998153" y="4709389"/>
            <a:ext cx="1490953" cy="634767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output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62583A-F9EC-FDB1-66C1-651321D0819A}"/>
              </a:ext>
            </a:extLst>
          </p:cNvPr>
          <p:cNvCxnSpPr>
            <a:cxnSpLocks/>
            <a:stCxn id="31" idx="4"/>
            <a:endCxn id="17" idx="0"/>
          </p:cNvCxnSpPr>
          <p:nvPr/>
        </p:nvCxnSpPr>
        <p:spPr>
          <a:xfrm flipH="1">
            <a:off x="1101589" y="1393252"/>
            <a:ext cx="1551" cy="189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0CD6AA-7BBE-D2C7-ACD6-96786A4EC20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1101589" y="1970197"/>
            <a:ext cx="468" cy="244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ACECC2-A22A-1227-711E-28D8D27C9EE0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102057" y="2781533"/>
            <a:ext cx="1085" cy="219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7FED49F-997B-950B-4D10-A716A56275FA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1103141" y="3758850"/>
            <a:ext cx="1" cy="201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E156535-10CB-BFF4-7166-073B4A38FC7F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103141" y="4754637"/>
            <a:ext cx="238" cy="230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7532624-031E-6802-8702-0708847AEB2F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1103379" y="5647849"/>
            <a:ext cx="1521" cy="238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DEFACF-87C1-025C-5BC0-3B7628B0B9C1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1920240" y="6314722"/>
            <a:ext cx="240913" cy="1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3430A2-3D02-7063-024A-5BB103943D98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3550538" y="6314723"/>
            <a:ext cx="179647" cy="1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96B22DF-FB8A-084E-7B8D-63897B7C3AC0}"/>
              </a:ext>
            </a:extLst>
          </p:cNvPr>
          <p:cNvCxnSpPr>
            <a:cxnSpLocks/>
            <a:endCxn id="28" idx="2"/>
          </p:cNvCxnSpPr>
          <p:nvPr/>
        </p:nvCxnSpPr>
        <p:spPr>
          <a:xfrm flipH="1" flipV="1">
            <a:off x="4296430" y="5757358"/>
            <a:ext cx="1521" cy="129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123345-BB37-BB97-3B65-6C4E7993541D}"/>
              </a:ext>
            </a:extLst>
          </p:cNvPr>
          <p:cNvCxnSpPr>
            <a:cxnSpLocks/>
            <a:stCxn id="28" idx="1"/>
            <a:endCxn id="30" idx="3"/>
          </p:cNvCxnSpPr>
          <p:nvPr/>
        </p:nvCxnSpPr>
        <p:spPr>
          <a:xfrm flipH="1" flipV="1">
            <a:off x="3534258" y="5241172"/>
            <a:ext cx="233790" cy="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0AEBF50-87ED-3837-AEA8-3B65E1B2FABD}"/>
              </a:ext>
            </a:extLst>
          </p:cNvPr>
          <p:cNvSpPr/>
          <p:nvPr/>
        </p:nvSpPr>
        <p:spPr>
          <a:xfrm>
            <a:off x="2145111" y="3980391"/>
            <a:ext cx="1389147" cy="6558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Assigning inverse of </a:t>
            </a:r>
            <a:r>
              <a:rPr lang="en-US" sz="1200" b="1" i="1" dirty="0">
                <a:solidFill>
                  <a:srgbClr val="000009"/>
                </a:solidFill>
                <a:latin typeface="Times New Roman" panose="02020603050405020304" pitchFamily="18" charset="0"/>
              </a:rPr>
              <a:t>Z(</a:t>
            </a:r>
            <a:r>
              <a:rPr lang="en-US" sz="1200" b="1" i="1" dirty="0" err="1">
                <a:solidFill>
                  <a:srgbClr val="000009"/>
                </a:solidFill>
                <a:latin typeface="Times New Roman" panose="02020603050405020304" pitchFamily="18" charset="0"/>
              </a:rPr>
              <a:t>j,k</a:t>
            </a:r>
            <a:r>
              <a:rPr lang="en-US" sz="1200" b="1" i="1" dirty="0">
                <a:solidFill>
                  <a:srgbClr val="000009"/>
                </a:solidFill>
                <a:latin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 to  </a:t>
            </a:r>
            <a:r>
              <a:rPr lang="en-US" sz="1200" b="1" i="1" dirty="0">
                <a:solidFill>
                  <a:srgbClr val="000009"/>
                </a:solidFill>
                <a:latin typeface="Times New Roman" panose="02020603050405020304" pitchFamily="18" charset="0"/>
              </a:rPr>
              <a:t>y 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variable</a:t>
            </a:r>
            <a:endParaRPr lang="pl-PL" sz="1200" dirty="0">
              <a:solidFill>
                <a:srgbClr val="00000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EE378DE9-E370-6634-F7A0-3C601F7F7EDC}"/>
              </a:ext>
            </a:extLst>
          </p:cNvPr>
          <p:cNvSpPr/>
          <p:nvPr/>
        </p:nvSpPr>
        <p:spPr>
          <a:xfrm>
            <a:off x="2090856" y="1511051"/>
            <a:ext cx="1497657" cy="103095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u=x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467D02-8B1D-DBC1-3840-03C880EF6AC7}"/>
              </a:ext>
            </a:extLst>
          </p:cNvPr>
          <p:cNvSpPr/>
          <p:nvPr/>
        </p:nvSpPr>
        <p:spPr>
          <a:xfrm>
            <a:off x="2145111" y="2794215"/>
            <a:ext cx="1389147" cy="7591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Running loop </a:t>
            </a:r>
            <a:r>
              <a:rPr lang="pl-PL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for 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row </a:t>
            </a:r>
            <a:r>
              <a:rPr lang="en-US" sz="1200" b="1" i="1" dirty="0">
                <a:solidFill>
                  <a:srgbClr val="000009"/>
                </a:solidFill>
                <a:latin typeface="Times New Roman" panose="02020603050405020304" pitchFamily="18" charset="0"/>
              </a:rPr>
              <a:t>u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 from </a:t>
            </a:r>
            <a:r>
              <a:rPr lang="pl-PL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 to </a:t>
            </a:r>
            <a:r>
              <a:rPr lang="en-US" sz="1200" b="1" i="1" dirty="0">
                <a:solidFill>
                  <a:srgbClr val="000009"/>
                </a:solidFill>
                <a:latin typeface="Times New Roman" panose="02020603050405020304" pitchFamily="18" charset="0"/>
              </a:rPr>
              <a:t>m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 and column </a:t>
            </a:r>
            <a:r>
              <a:rPr lang="en-US" sz="1200" b="1" i="1" dirty="0">
                <a:solidFill>
                  <a:srgbClr val="000009"/>
                </a:solidFill>
                <a:latin typeface="Times New Roman" panose="02020603050405020304" pitchFamily="18" charset="0"/>
              </a:rPr>
              <a:t>x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 from 1 to </a:t>
            </a:r>
            <a:r>
              <a:rPr lang="en-US" sz="1200" b="1" i="1" dirty="0">
                <a:solidFill>
                  <a:srgbClr val="000009"/>
                </a:solidFill>
                <a:latin typeface="Times New Roman" panose="02020603050405020304" pitchFamily="18" charset="0"/>
              </a:rPr>
              <a:t>m</a:t>
            </a:r>
            <a:r>
              <a:rPr lang="pl-PL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E12C30-BE59-75D1-6698-197AF8AC0FAE}"/>
              </a:ext>
            </a:extLst>
          </p:cNvPr>
          <p:cNvSpPr/>
          <p:nvPr/>
        </p:nvSpPr>
        <p:spPr>
          <a:xfrm>
            <a:off x="2040696" y="351491"/>
            <a:ext cx="1675577" cy="786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rgbClr val="000009"/>
                </a:solidFill>
                <a:latin typeface="Times New Roman" panose="02020603050405020304" pitchFamily="18" charset="0"/>
              </a:rPr>
              <a:t>Y(</a:t>
            </a:r>
            <a:r>
              <a:rPr lang="en-US" sz="1200" b="1" i="1" dirty="0" err="1">
                <a:solidFill>
                  <a:srgbClr val="000009"/>
                </a:solidFill>
                <a:latin typeface="Times New Roman" panose="02020603050405020304" pitchFamily="18" charset="0"/>
              </a:rPr>
              <a:t>u,x</a:t>
            </a:r>
            <a:r>
              <a:rPr lang="en-US" sz="1200" b="1" i="1" dirty="0">
                <a:solidFill>
                  <a:srgbClr val="000009"/>
                </a:solidFill>
                <a:latin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= sum of entries element wise and they are the value of  diagonal elements</a:t>
            </a:r>
            <a:endParaRPr lang="pl-PL" sz="1200" dirty="0">
              <a:solidFill>
                <a:srgbClr val="00000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519305-CDD4-6388-D310-AC3AEAFE1B66}"/>
              </a:ext>
            </a:extLst>
          </p:cNvPr>
          <p:cNvSpPr/>
          <p:nvPr/>
        </p:nvSpPr>
        <p:spPr>
          <a:xfrm>
            <a:off x="3840944" y="1636155"/>
            <a:ext cx="875455" cy="7663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rgbClr val="000009"/>
                </a:solidFill>
                <a:latin typeface="Times New Roman" panose="02020603050405020304" pitchFamily="18" charset="0"/>
              </a:rPr>
              <a:t>Y(</a:t>
            </a:r>
            <a:r>
              <a:rPr lang="en-US" sz="1200" b="1" i="1" dirty="0" err="1">
                <a:solidFill>
                  <a:srgbClr val="000009"/>
                </a:solidFill>
                <a:latin typeface="Times New Roman" panose="02020603050405020304" pitchFamily="18" charset="0"/>
              </a:rPr>
              <a:t>u,x</a:t>
            </a:r>
            <a:r>
              <a:rPr lang="en-US" sz="1200" b="1" i="1" dirty="0">
                <a:solidFill>
                  <a:srgbClr val="000009"/>
                </a:solidFill>
                <a:latin typeface="Times New Roman" panose="02020603050405020304" pitchFamily="18" charset="0"/>
              </a:rPr>
              <a:t>)= -y(</a:t>
            </a:r>
            <a:r>
              <a:rPr lang="en-US" sz="1200" b="1" i="1" dirty="0" err="1">
                <a:solidFill>
                  <a:srgbClr val="000009"/>
                </a:solidFill>
                <a:latin typeface="Times New Roman" panose="02020603050405020304" pitchFamily="18" charset="0"/>
              </a:rPr>
              <a:t>u,x</a:t>
            </a:r>
            <a:r>
              <a:rPr lang="en-US" sz="1200" b="1" i="1" dirty="0">
                <a:solidFill>
                  <a:srgbClr val="000009"/>
                </a:solidFill>
                <a:latin typeface="Times New Roman" panose="02020603050405020304" pitchFamily="18" charset="0"/>
              </a:rPr>
              <a:t>)</a:t>
            </a:r>
            <a:endParaRPr lang="pl-PL" sz="1200" dirty="0">
              <a:solidFill>
                <a:srgbClr val="000009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AC2E65-76FF-7CE2-DAF1-519CD381CD1E}"/>
              </a:ext>
            </a:extLst>
          </p:cNvPr>
          <p:cNvCxnSpPr>
            <a:cxnSpLocks/>
            <a:stCxn id="30" idx="0"/>
            <a:endCxn id="2" idx="2"/>
          </p:cNvCxnSpPr>
          <p:nvPr/>
        </p:nvCxnSpPr>
        <p:spPr>
          <a:xfrm flipV="1">
            <a:off x="2839685" y="4636217"/>
            <a:ext cx="0" cy="264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1F90E7-BD28-4373-7EEE-86E7EDF2F713}"/>
              </a:ext>
            </a:extLst>
          </p:cNvPr>
          <p:cNvCxnSpPr>
            <a:cxnSpLocks/>
            <a:stCxn id="2" idx="0"/>
            <a:endCxn id="8" idx="2"/>
          </p:cNvCxnSpPr>
          <p:nvPr/>
        </p:nvCxnSpPr>
        <p:spPr>
          <a:xfrm flipV="1">
            <a:off x="2839685" y="3553350"/>
            <a:ext cx="0" cy="427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EFD3AF-58CC-6C59-2A17-84B955FC5B1B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839685" y="2542006"/>
            <a:ext cx="0" cy="252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9E998E4-059E-23D7-E72B-E81545C72D67}"/>
              </a:ext>
            </a:extLst>
          </p:cNvPr>
          <p:cNvSpPr txBox="1"/>
          <p:nvPr/>
        </p:nvSpPr>
        <p:spPr>
          <a:xfrm>
            <a:off x="2040696" y="1081027"/>
            <a:ext cx="40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0D2FB1A-0A3E-BE27-4FBE-5C17F8AB376C}"/>
              </a:ext>
            </a:extLst>
          </p:cNvPr>
          <p:cNvCxnSpPr>
            <a:cxnSpLocks/>
          </p:cNvCxnSpPr>
          <p:nvPr/>
        </p:nvCxnSpPr>
        <p:spPr>
          <a:xfrm>
            <a:off x="2082834" y="1344841"/>
            <a:ext cx="0" cy="6816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6B295E-B1B8-16FD-1BA0-E2C17289811F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3588513" y="2019338"/>
            <a:ext cx="252431" cy="7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4134D8-51F5-3DD4-AB01-FA1EA089D3DE}"/>
              </a:ext>
            </a:extLst>
          </p:cNvPr>
          <p:cNvSpPr txBox="1"/>
          <p:nvPr/>
        </p:nvSpPr>
        <p:spPr>
          <a:xfrm>
            <a:off x="3550538" y="1744651"/>
            <a:ext cx="37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35B26E38-2BE4-CBC6-3476-5F2579A8341A}"/>
              </a:ext>
            </a:extLst>
          </p:cNvPr>
          <p:cNvSpPr/>
          <p:nvPr/>
        </p:nvSpPr>
        <p:spPr>
          <a:xfrm>
            <a:off x="469537" y="308819"/>
            <a:ext cx="1264102" cy="37373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4EA8E48-DD56-AEBC-F19F-F05AD5AD2CB4}"/>
              </a:ext>
            </a:extLst>
          </p:cNvPr>
          <p:cNvCxnSpPr>
            <a:stCxn id="72" idx="2"/>
            <a:endCxn id="31" idx="1"/>
          </p:cNvCxnSpPr>
          <p:nvPr/>
        </p:nvCxnSpPr>
        <p:spPr>
          <a:xfrm>
            <a:off x="1101588" y="682557"/>
            <a:ext cx="1552" cy="169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603BC57-399E-1627-3C79-BD5007468EF9}"/>
              </a:ext>
            </a:extLst>
          </p:cNvPr>
          <p:cNvCxnSpPr>
            <a:cxnSpLocks/>
          </p:cNvCxnSpPr>
          <p:nvPr/>
        </p:nvCxnSpPr>
        <p:spPr>
          <a:xfrm>
            <a:off x="2090856" y="1359443"/>
            <a:ext cx="8087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2595D91-60FA-D2AE-CA3E-C32A373484BC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2878485" y="1138316"/>
            <a:ext cx="3260" cy="210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B83D73F-835B-E0EF-8FAD-CC0F9177BC46}"/>
              </a:ext>
            </a:extLst>
          </p:cNvPr>
          <p:cNvSpPr/>
          <p:nvPr/>
        </p:nvSpPr>
        <p:spPr>
          <a:xfrm>
            <a:off x="3958296" y="440103"/>
            <a:ext cx="64075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A526978-DDDC-4E85-C7A2-8BAE658520E3}"/>
              </a:ext>
            </a:extLst>
          </p:cNvPr>
          <p:cNvCxnSpPr>
            <a:stCxn id="13" idx="3"/>
            <a:endCxn id="97" idx="2"/>
          </p:cNvCxnSpPr>
          <p:nvPr/>
        </p:nvCxnSpPr>
        <p:spPr>
          <a:xfrm flipV="1">
            <a:off x="3716273" y="744903"/>
            <a:ext cx="2420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8899EED-C17A-E5AB-5A2C-F53C8348914B}"/>
              </a:ext>
            </a:extLst>
          </p:cNvPr>
          <p:cNvCxnSpPr>
            <a:stCxn id="14" idx="0"/>
            <a:endCxn id="97" idx="4"/>
          </p:cNvCxnSpPr>
          <p:nvPr/>
        </p:nvCxnSpPr>
        <p:spPr>
          <a:xfrm flipH="1" flipV="1">
            <a:off x="4278671" y="1049703"/>
            <a:ext cx="1" cy="586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4352BEE-6619-C4FF-F277-BF2CB823E6A3}"/>
              </a:ext>
            </a:extLst>
          </p:cNvPr>
          <p:cNvSpPr/>
          <p:nvPr/>
        </p:nvSpPr>
        <p:spPr>
          <a:xfrm>
            <a:off x="4806342" y="550934"/>
            <a:ext cx="1618117" cy="387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Determining length of </a:t>
            </a:r>
            <a:r>
              <a:rPr lang="en-US" sz="1200" b="1" i="1" dirty="0">
                <a:solidFill>
                  <a:srgbClr val="000009"/>
                </a:solidFill>
                <a:latin typeface="Times New Roman" panose="02020603050405020304" pitchFamily="18" charset="0"/>
              </a:rPr>
              <a:t>Y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 matrix and d=length</a:t>
            </a:r>
            <a:endParaRPr lang="en-US" sz="12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0E84950-8EFD-01C0-2D3B-E73757CDF5CE}"/>
              </a:ext>
            </a:extLst>
          </p:cNvPr>
          <p:cNvSpPr/>
          <p:nvPr/>
        </p:nvSpPr>
        <p:spPr>
          <a:xfrm>
            <a:off x="4806340" y="1048263"/>
            <a:ext cx="1618117" cy="387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Input total no. of buses, </a:t>
            </a:r>
            <a:r>
              <a:rPr lang="en-US" sz="1200" b="1" i="1" dirty="0">
                <a:solidFill>
                  <a:srgbClr val="000009"/>
                </a:solidFill>
                <a:latin typeface="Times New Roman" panose="02020603050405020304" pitchFamily="18" charset="0"/>
              </a:rPr>
              <a:t>f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 and load, </a:t>
            </a:r>
            <a:r>
              <a:rPr lang="en-US" sz="1200" b="1" i="1" dirty="0">
                <a:solidFill>
                  <a:srgbClr val="000009"/>
                </a:solidFill>
                <a:latin typeface="Times New Roman" panose="02020603050405020304" pitchFamily="18" charset="0"/>
              </a:rPr>
              <a:t>g</a:t>
            </a:r>
            <a:endParaRPr lang="en-US" sz="1200" b="1" i="1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4814A6F-C96F-F3F0-47A5-DB63486D4507}"/>
              </a:ext>
            </a:extLst>
          </p:cNvPr>
          <p:cNvSpPr/>
          <p:nvPr/>
        </p:nvSpPr>
        <p:spPr>
          <a:xfrm>
            <a:off x="4806340" y="1585102"/>
            <a:ext cx="1618117" cy="5864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Running loop </a:t>
            </a:r>
            <a:r>
              <a:rPr lang="pl-PL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for 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row </a:t>
            </a:r>
            <a:r>
              <a:rPr lang="en-US" sz="1200" b="1" i="1" dirty="0">
                <a:solidFill>
                  <a:srgbClr val="000009"/>
                </a:solidFill>
                <a:latin typeface="Times New Roman" panose="02020603050405020304" pitchFamily="18" charset="0"/>
              </a:rPr>
              <a:t>h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 from </a:t>
            </a:r>
            <a:r>
              <a:rPr lang="pl-PL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 to </a:t>
            </a:r>
            <a:r>
              <a:rPr lang="en-US" sz="1200" b="1" i="1" dirty="0">
                <a:solidFill>
                  <a:srgbClr val="000009"/>
                </a:solidFill>
                <a:latin typeface="Times New Roman" panose="02020603050405020304" pitchFamily="18" charset="0"/>
              </a:rPr>
              <a:t>g</a:t>
            </a:r>
            <a:r>
              <a:rPr lang="pl-PL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in new matrix </a:t>
            </a:r>
            <a:r>
              <a:rPr lang="en-US" sz="1200" b="1" i="1" dirty="0">
                <a:solidFill>
                  <a:srgbClr val="000009"/>
                </a:solidFill>
                <a:latin typeface="Times New Roman" panose="02020603050405020304" pitchFamily="18" charset="0"/>
              </a:rPr>
              <a:t>F</a:t>
            </a:r>
            <a:endParaRPr lang="pl-PL" sz="1200" b="1" i="1" dirty="0">
              <a:solidFill>
                <a:srgbClr val="00000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B935F2B-9747-8FDA-BC65-DA25D2748F8A}"/>
              </a:ext>
            </a:extLst>
          </p:cNvPr>
          <p:cNvSpPr/>
          <p:nvPr/>
        </p:nvSpPr>
        <p:spPr>
          <a:xfrm>
            <a:off x="4806340" y="2328704"/>
            <a:ext cx="1618117" cy="7591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Running loop </a:t>
            </a:r>
            <a:r>
              <a:rPr lang="pl-PL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for 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row </a:t>
            </a:r>
            <a:r>
              <a:rPr lang="en-US" sz="1200" b="1" i="1" dirty="0">
                <a:solidFill>
                  <a:srgbClr val="000009"/>
                </a:solidFill>
                <a:latin typeface="Times New Roman" panose="02020603050405020304" pitchFamily="18" charset="0"/>
              </a:rPr>
              <a:t>t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 from </a:t>
            </a:r>
            <a:r>
              <a:rPr lang="pl-PL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 to </a:t>
            </a:r>
            <a:r>
              <a:rPr lang="en-US" sz="1200" b="1" i="1" dirty="0">
                <a:solidFill>
                  <a:srgbClr val="000009"/>
                </a:solidFill>
                <a:latin typeface="Times New Roman" panose="02020603050405020304" pitchFamily="18" charset="0"/>
              </a:rPr>
              <a:t>d-1 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and Running loop </a:t>
            </a:r>
            <a:r>
              <a:rPr lang="pl-PL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for 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row r from </a:t>
            </a:r>
            <a:r>
              <a:rPr lang="pl-PL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 to </a:t>
            </a:r>
            <a:r>
              <a:rPr lang="en-US" sz="1200" b="1" i="1" dirty="0">
                <a:solidFill>
                  <a:srgbClr val="000009"/>
                </a:solidFill>
                <a:latin typeface="Times New Roman" panose="02020603050405020304" pitchFamily="18" charset="0"/>
              </a:rPr>
              <a:t>d-1 </a:t>
            </a:r>
            <a:endParaRPr lang="pl-PL" sz="1200" dirty="0">
              <a:solidFill>
                <a:srgbClr val="00000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44E9E08-8FAB-E444-ADEC-5A0686FDBE1C}"/>
              </a:ext>
            </a:extLst>
          </p:cNvPr>
          <p:cNvSpPr/>
          <p:nvPr/>
        </p:nvSpPr>
        <p:spPr>
          <a:xfrm>
            <a:off x="4800210" y="3199605"/>
            <a:ext cx="1633483" cy="5864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F(</a:t>
            </a:r>
            <a:r>
              <a:rPr lang="fr-FR" sz="1200" dirty="0" err="1">
                <a:solidFill>
                  <a:srgbClr val="000009"/>
                </a:solidFill>
                <a:latin typeface="Times New Roman" panose="02020603050405020304" pitchFamily="18" charset="0"/>
              </a:rPr>
              <a:t>t,r</a:t>
            </a:r>
            <a:r>
              <a:rPr lang="fr-FR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) = Y(</a:t>
            </a:r>
            <a:r>
              <a:rPr lang="fr-FR" sz="1200" dirty="0" err="1">
                <a:solidFill>
                  <a:srgbClr val="000009"/>
                </a:solidFill>
                <a:latin typeface="Times New Roman" panose="02020603050405020304" pitchFamily="18" charset="0"/>
              </a:rPr>
              <a:t>t,r</a:t>
            </a:r>
            <a:r>
              <a:rPr lang="fr-FR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)-((Y(</a:t>
            </a:r>
            <a:r>
              <a:rPr lang="fr-FR" sz="1200" dirty="0" err="1">
                <a:solidFill>
                  <a:srgbClr val="000009"/>
                </a:solidFill>
                <a:latin typeface="Times New Roman" panose="02020603050405020304" pitchFamily="18" charset="0"/>
              </a:rPr>
              <a:t>t,d</a:t>
            </a:r>
            <a:r>
              <a:rPr lang="fr-FR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)*Y(</a:t>
            </a:r>
            <a:r>
              <a:rPr lang="fr-FR" sz="1200" dirty="0" err="1">
                <a:solidFill>
                  <a:srgbClr val="000009"/>
                </a:solidFill>
                <a:latin typeface="Times New Roman" panose="02020603050405020304" pitchFamily="18" charset="0"/>
              </a:rPr>
              <a:t>d,r</a:t>
            </a:r>
            <a:r>
              <a:rPr lang="fr-FR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))/Y(</a:t>
            </a:r>
            <a:r>
              <a:rPr lang="fr-FR" sz="1200" dirty="0" err="1">
                <a:solidFill>
                  <a:srgbClr val="000009"/>
                </a:solidFill>
                <a:latin typeface="Times New Roman" panose="02020603050405020304" pitchFamily="18" charset="0"/>
              </a:rPr>
              <a:t>d,d</a:t>
            </a:r>
            <a:r>
              <a:rPr lang="fr-FR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)</a:t>
            </a:r>
            <a:endParaRPr lang="pl-PL" sz="1200" dirty="0">
              <a:solidFill>
                <a:srgbClr val="00000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6D2742A-65EE-EE23-0EB9-4F33E4A1463C}"/>
              </a:ext>
            </a:extLst>
          </p:cNvPr>
          <p:cNvSpPr/>
          <p:nvPr/>
        </p:nvSpPr>
        <p:spPr>
          <a:xfrm>
            <a:off x="4806339" y="3885896"/>
            <a:ext cx="1618115" cy="2501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Y = F</a:t>
            </a:r>
            <a:endParaRPr lang="pl-PL" sz="1200" dirty="0">
              <a:solidFill>
                <a:srgbClr val="00000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8C73344-079B-396D-EEA3-503C952C6DAD}"/>
              </a:ext>
            </a:extLst>
          </p:cNvPr>
          <p:cNvSpPr/>
          <p:nvPr/>
        </p:nvSpPr>
        <p:spPr>
          <a:xfrm>
            <a:off x="4809446" y="4279004"/>
            <a:ext cx="1618115" cy="2501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d = d-1</a:t>
            </a:r>
            <a:endParaRPr lang="pl-PL" sz="1200" dirty="0">
              <a:solidFill>
                <a:srgbClr val="00000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C01D2947-1E46-020A-CF3E-AA8E343A3457}"/>
              </a:ext>
            </a:extLst>
          </p:cNvPr>
          <p:cNvSpPr/>
          <p:nvPr/>
        </p:nvSpPr>
        <p:spPr>
          <a:xfrm>
            <a:off x="4961015" y="5431696"/>
            <a:ext cx="1264102" cy="37373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DB5A5F8-1D23-1D45-33FD-7C48D54911C4}"/>
              </a:ext>
            </a:extLst>
          </p:cNvPr>
          <p:cNvCxnSpPr>
            <a:stCxn id="110" idx="2"/>
            <a:endCxn id="111" idx="0"/>
          </p:cNvCxnSpPr>
          <p:nvPr/>
        </p:nvCxnSpPr>
        <p:spPr>
          <a:xfrm flipH="1">
            <a:off x="5615399" y="938871"/>
            <a:ext cx="2" cy="109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5E4BE18-5A4C-527E-F155-31564A49BE33}"/>
              </a:ext>
            </a:extLst>
          </p:cNvPr>
          <p:cNvCxnSpPr>
            <a:stCxn id="111" idx="2"/>
            <a:endCxn id="112" idx="0"/>
          </p:cNvCxnSpPr>
          <p:nvPr/>
        </p:nvCxnSpPr>
        <p:spPr>
          <a:xfrm>
            <a:off x="5615399" y="1436200"/>
            <a:ext cx="0" cy="148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77C2289-7A1E-C387-D1B1-F37FEED8055D}"/>
              </a:ext>
            </a:extLst>
          </p:cNvPr>
          <p:cNvCxnSpPr>
            <a:stCxn id="112" idx="2"/>
            <a:endCxn id="113" idx="0"/>
          </p:cNvCxnSpPr>
          <p:nvPr/>
        </p:nvCxnSpPr>
        <p:spPr>
          <a:xfrm>
            <a:off x="5615399" y="2171554"/>
            <a:ext cx="0" cy="1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DEDD02C-7FAC-4D14-203E-6D7188F4B453}"/>
              </a:ext>
            </a:extLst>
          </p:cNvPr>
          <p:cNvCxnSpPr>
            <a:stCxn id="113" idx="2"/>
            <a:endCxn id="116" idx="0"/>
          </p:cNvCxnSpPr>
          <p:nvPr/>
        </p:nvCxnSpPr>
        <p:spPr>
          <a:xfrm>
            <a:off x="5615399" y="3087838"/>
            <a:ext cx="1553" cy="111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87B966F-02CE-8995-2C17-FF001F2538C1}"/>
              </a:ext>
            </a:extLst>
          </p:cNvPr>
          <p:cNvCxnSpPr>
            <a:stCxn id="116" idx="2"/>
            <a:endCxn id="117" idx="0"/>
          </p:cNvCxnSpPr>
          <p:nvPr/>
        </p:nvCxnSpPr>
        <p:spPr>
          <a:xfrm flipH="1">
            <a:off x="5615397" y="3786057"/>
            <a:ext cx="1555" cy="99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03A2EC9-2D37-63ED-E836-BA40A0EDCABC}"/>
              </a:ext>
            </a:extLst>
          </p:cNvPr>
          <p:cNvCxnSpPr>
            <a:stCxn id="117" idx="2"/>
            <a:endCxn id="118" idx="0"/>
          </p:cNvCxnSpPr>
          <p:nvPr/>
        </p:nvCxnSpPr>
        <p:spPr>
          <a:xfrm>
            <a:off x="5615397" y="4136074"/>
            <a:ext cx="3107" cy="142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FD3C604-F641-091B-DE11-9E75B748A40F}"/>
              </a:ext>
            </a:extLst>
          </p:cNvPr>
          <p:cNvCxnSpPr>
            <a:cxnSpLocks/>
            <a:stCxn id="118" idx="2"/>
          </p:cNvCxnSpPr>
          <p:nvPr/>
        </p:nvCxnSpPr>
        <p:spPr>
          <a:xfrm flipH="1">
            <a:off x="5615396" y="4529182"/>
            <a:ext cx="3108" cy="225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F61AAEA-050E-C20C-F6EC-027BD8719F81}"/>
              </a:ext>
            </a:extLst>
          </p:cNvPr>
          <p:cNvCxnSpPr>
            <a:stCxn id="32" idx="3"/>
            <a:endCxn id="120" idx="0"/>
          </p:cNvCxnSpPr>
          <p:nvPr/>
        </p:nvCxnSpPr>
        <p:spPr>
          <a:xfrm flipH="1">
            <a:off x="5593066" y="5344156"/>
            <a:ext cx="1468" cy="87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D6E63A6-E863-F650-8EFE-B41D1E4454F4}"/>
              </a:ext>
            </a:extLst>
          </p:cNvPr>
          <p:cNvCxnSpPr>
            <a:stCxn id="97" idx="6"/>
            <a:endCxn id="110" idx="1"/>
          </p:cNvCxnSpPr>
          <p:nvPr/>
        </p:nvCxnSpPr>
        <p:spPr>
          <a:xfrm>
            <a:off x="4599046" y="744903"/>
            <a:ext cx="2072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88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847A78F-7BF5-D96C-A96E-D462D6324702}"/>
              </a:ext>
            </a:extLst>
          </p:cNvPr>
          <p:cNvSpPr/>
          <p:nvPr/>
        </p:nvSpPr>
        <p:spPr>
          <a:xfrm>
            <a:off x="4114800" y="1283002"/>
            <a:ext cx="3233651" cy="387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 an excel file with impedance values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104D3A-17DE-F2D7-1A23-0E8E8626DC90}"/>
              </a:ext>
            </a:extLst>
          </p:cNvPr>
          <p:cNvSpPr/>
          <p:nvPr/>
        </p:nvSpPr>
        <p:spPr>
          <a:xfrm>
            <a:off x="4114800" y="1757424"/>
            <a:ext cx="3233651" cy="3079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Y-bus matrix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3DB638-39D4-8019-385E-3EDA4494C138}"/>
              </a:ext>
            </a:extLst>
          </p:cNvPr>
          <p:cNvSpPr/>
          <p:nvPr/>
        </p:nvSpPr>
        <p:spPr>
          <a:xfrm>
            <a:off x="4114800" y="2240231"/>
            <a:ext cx="3233650" cy="2679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 an excel file with node data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77E781-CE2C-2D84-7433-961BDBCCBFDB}"/>
              </a:ext>
            </a:extLst>
          </p:cNvPr>
          <p:cNvSpPr/>
          <p:nvPr/>
        </p:nvSpPr>
        <p:spPr>
          <a:xfrm>
            <a:off x="4114800" y="2649651"/>
            <a:ext cx="3233650" cy="3012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Take initial voltage for load nodes</a:t>
            </a:r>
            <a:endParaRPr lang="pl-PL" sz="1200" dirty="0">
              <a:solidFill>
                <a:srgbClr val="00000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Flowchart: Data 30">
            <a:extLst>
              <a:ext uri="{FF2B5EF4-FFF2-40B4-BE49-F238E27FC236}">
                <a16:creationId xmlns:a16="http://schemas.microsoft.com/office/drawing/2014/main" id="{00A5E441-EA53-AE6A-EACB-DA065C2AC7E1}"/>
              </a:ext>
            </a:extLst>
          </p:cNvPr>
          <p:cNvSpPr/>
          <p:nvPr/>
        </p:nvSpPr>
        <p:spPr>
          <a:xfrm>
            <a:off x="4908264" y="619473"/>
            <a:ext cx="1633483" cy="541024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bus data in excel file </a:t>
            </a:r>
          </a:p>
        </p:txBody>
      </p:sp>
      <p:sp>
        <p:nvSpPr>
          <p:cNvPr id="32" name="Flowchart: Data 31">
            <a:extLst>
              <a:ext uri="{FF2B5EF4-FFF2-40B4-BE49-F238E27FC236}">
                <a16:creationId xmlns:a16="http://schemas.microsoft.com/office/drawing/2014/main" id="{1AFE67CB-49EC-C938-C53E-779669949884}"/>
              </a:ext>
            </a:extLst>
          </p:cNvPr>
          <p:cNvSpPr/>
          <p:nvPr/>
        </p:nvSpPr>
        <p:spPr>
          <a:xfrm>
            <a:off x="4522125" y="5683495"/>
            <a:ext cx="2356634" cy="493272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output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62583A-F9EC-FDB1-66C1-651321D0819A}"/>
              </a:ext>
            </a:extLst>
          </p:cNvPr>
          <p:cNvCxnSpPr>
            <a:cxnSpLocks/>
            <a:stCxn id="31" idx="4"/>
            <a:endCxn id="17" idx="0"/>
          </p:cNvCxnSpPr>
          <p:nvPr/>
        </p:nvCxnSpPr>
        <p:spPr>
          <a:xfrm>
            <a:off x="5725006" y="1160497"/>
            <a:ext cx="6620" cy="122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0CD6AA-7BBE-D2C7-ACD6-96786A4EC20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5731626" y="1670939"/>
            <a:ext cx="0" cy="8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ACECC2-A22A-1227-711E-28D8D27C9EE0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5731625" y="2065395"/>
            <a:ext cx="1" cy="174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7FED49F-997B-950B-4D10-A716A56275FA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5731625" y="2508156"/>
            <a:ext cx="0" cy="141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E156535-10CB-BFF4-7166-073B4A38FC7F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 flipH="1">
            <a:off x="5731624" y="2950917"/>
            <a:ext cx="1" cy="268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E467D02-8B1D-DBC1-3840-03C880EF6AC7}"/>
                  </a:ext>
                </a:extLst>
              </p:cNvPr>
              <p:cNvSpPr/>
              <p:nvPr/>
            </p:nvSpPr>
            <p:spPr>
              <a:xfrm>
                <a:off x="6929970" y="3996079"/>
                <a:ext cx="1389147" cy="40996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9"/>
                    </a:solidFill>
                    <a:latin typeface="Times New Roman" panose="02020603050405020304" pitchFamily="18" charset="0"/>
                  </a:rPr>
                  <a:t>Compute reactive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1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pl-PL" sz="1200" dirty="0">
                  <a:solidFill>
                    <a:srgbClr val="000009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E467D02-8B1D-DBC1-3840-03C880EF6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970" y="3996079"/>
                <a:ext cx="1389147" cy="409961"/>
              </a:xfrm>
              <a:prstGeom prst="rect">
                <a:avLst/>
              </a:prstGeom>
              <a:blipFill>
                <a:blip r:embed="rId2"/>
                <a:stretch>
                  <a:fillRect t="-5797" b="-159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99E998E4-059E-23D7-E72B-E81545C72D67}"/>
              </a:ext>
            </a:extLst>
          </p:cNvPr>
          <p:cNvSpPr txBox="1"/>
          <p:nvPr/>
        </p:nvSpPr>
        <p:spPr>
          <a:xfrm>
            <a:off x="6487258" y="4041591"/>
            <a:ext cx="40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4134D8-51F5-3DD4-AB01-FA1EA089D3DE}"/>
              </a:ext>
            </a:extLst>
          </p:cNvPr>
          <p:cNvSpPr txBox="1"/>
          <p:nvPr/>
        </p:nvSpPr>
        <p:spPr>
          <a:xfrm>
            <a:off x="4839097" y="3932392"/>
            <a:ext cx="37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35B26E38-2BE4-CBC6-3476-5F2579A8341A}"/>
              </a:ext>
            </a:extLst>
          </p:cNvPr>
          <p:cNvSpPr/>
          <p:nvPr/>
        </p:nvSpPr>
        <p:spPr>
          <a:xfrm>
            <a:off x="5091403" y="134252"/>
            <a:ext cx="1264102" cy="37373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4EA8E48-DD56-AEBC-F19F-F05AD5AD2CB4}"/>
              </a:ext>
            </a:extLst>
          </p:cNvPr>
          <p:cNvCxnSpPr>
            <a:stCxn id="72" idx="2"/>
            <a:endCxn id="31" idx="1"/>
          </p:cNvCxnSpPr>
          <p:nvPr/>
        </p:nvCxnSpPr>
        <p:spPr>
          <a:xfrm>
            <a:off x="5723454" y="507990"/>
            <a:ext cx="1552" cy="111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B935F2B-9747-8FDA-BC65-DA25D2748F8A}"/>
              </a:ext>
            </a:extLst>
          </p:cNvPr>
          <p:cNvSpPr/>
          <p:nvPr/>
        </p:nvSpPr>
        <p:spPr>
          <a:xfrm>
            <a:off x="4081547" y="5155982"/>
            <a:ext cx="3233649" cy="3219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Determine phase angle for that node voltage</a:t>
            </a:r>
            <a:endParaRPr lang="pl-PL" sz="1200" dirty="0">
              <a:solidFill>
                <a:srgbClr val="00000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C01D2947-1E46-020A-CF3E-AA8E343A3457}"/>
              </a:ext>
            </a:extLst>
          </p:cNvPr>
          <p:cNvSpPr/>
          <p:nvPr/>
        </p:nvSpPr>
        <p:spPr>
          <a:xfrm>
            <a:off x="5056309" y="6509452"/>
            <a:ext cx="1264102" cy="21429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F61AAEA-050E-C20C-F6EC-027BD8719F81}"/>
              </a:ext>
            </a:extLst>
          </p:cNvPr>
          <p:cNvCxnSpPr>
            <a:cxnSpLocks/>
          </p:cNvCxnSpPr>
          <p:nvPr/>
        </p:nvCxnSpPr>
        <p:spPr>
          <a:xfrm flipH="1">
            <a:off x="5688360" y="6167541"/>
            <a:ext cx="10011" cy="332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E739D654-0E7F-F4C8-A4BE-9B817794801B}"/>
              </a:ext>
            </a:extLst>
          </p:cNvPr>
          <p:cNvSpPr/>
          <p:nvPr/>
        </p:nvSpPr>
        <p:spPr>
          <a:xfrm>
            <a:off x="5203385" y="3877721"/>
            <a:ext cx="1056763" cy="646676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k&gt;m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341D67-3CAA-9879-C0E7-4470529C3094}"/>
              </a:ext>
            </a:extLst>
          </p:cNvPr>
          <p:cNvSpPr/>
          <p:nvPr/>
        </p:nvSpPr>
        <p:spPr>
          <a:xfrm>
            <a:off x="4114799" y="3219585"/>
            <a:ext cx="3233649" cy="3416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Take iteration count </a:t>
            </a:r>
            <a:r>
              <a:rPr lang="en-US" sz="1200" dirty="0" err="1">
                <a:solidFill>
                  <a:srgbClr val="000009"/>
                </a:solidFill>
                <a:latin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=0 to n and node no. k=2 to m</a:t>
            </a:r>
            <a:endParaRPr lang="pl-PL" sz="1200" dirty="0">
              <a:solidFill>
                <a:srgbClr val="000009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B7B50CC-3FBC-49EE-CA1E-055D41867D57}"/>
                  </a:ext>
                </a:extLst>
              </p:cNvPr>
              <p:cNvSpPr/>
              <p:nvPr/>
            </p:nvSpPr>
            <p:spPr>
              <a:xfrm>
                <a:off x="6932366" y="4565763"/>
                <a:ext cx="1389147" cy="40996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9"/>
                    </a:solidFill>
                    <a:latin typeface="Times New Roman" panose="02020603050405020304" pitchFamily="18" charset="0"/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+j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1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700" b="1" i="1" dirty="0">
                    <a:solidFill>
                      <a:srgbClr val="000009"/>
                    </a:solidFill>
                    <a:latin typeface="Times New Roman" panose="02020603050405020304" pitchFamily="18" charset="0"/>
                  </a:rPr>
                  <a:t> </a:t>
                </a:r>
                <a:endParaRPr lang="pl-PL" sz="1200" dirty="0">
                  <a:solidFill>
                    <a:srgbClr val="000009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B7B50CC-3FBC-49EE-CA1E-055D41867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366" y="4565763"/>
                <a:ext cx="1389147" cy="409961"/>
              </a:xfrm>
              <a:prstGeom prst="rect">
                <a:avLst/>
              </a:prstGeom>
              <a:blipFill>
                <a:blip r:embed="rId3"/>
                <a:stretch>
                  <a:fillRect t="-1449" b="-86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8381DC67-780B-E6D2-8E65-3A6CCC83E131}"/>
              </a:ext>
            </a:extLst>
          </p:cNvPr>
          <p:cNvSpPr/>
          <p:nvPr/>
        </p:nvSpPr>
        <p:spPr>
          <a:xfrm>
            <a:off x="2990713" y="3979452"/>
            <a:ext cx="1633484" cy="4541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9"/>
                </a:solidFill>
                <a:latin typeface="Times New Roman" panose="02020603050405020304" pitchFamily="18" charset="0"/>
              </a:rPr>
              <a:t>Take new initial voltage for load nodes</a:t>
            </a:r>
            <a:endParaRPr lang="pl-PL" sz="1200" dirty="0">
              <a:solidFill>
                <a:srgbClr val="000009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0828A74-05F0-1D42-A5F6-D4D9CB9B2228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6260148" y="4201059"/>
            <a:ext cx="66982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4A6A31C-2B1D-87E7-ED36-3B5EED75E261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7624544" y="4406040"/>
            <a:ext cx="2396" cy="159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0264022C-2B0F-279F-8CB5-294D93952F40}"/>
              </a:ext>
            </a:extLst>
          </p:cNvPr>
          <p:cNvSpPr/>
          <p:nvPr/>
        </p:nvSpPr>
        <p:spPr>
          <a:xfrm>
            <a:off x="5504645" y="4605090"/>
            <a:ext cx="398604" cy="3125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0DCB28-E541-9C54-DD14-58EF7B4E07FF}"/>
              </a:ext>
            </a:extLst>
          </p:cNvPr>
          <p:cNvCxnSpPr>
            <a:cxnSpLocks/>
            <a:stCxn id="12" idx="1"/>
            <a:endCxn id="70" idx="6"/>
          </p:cNvCxnSpPr>
          <p:nvPr/>
        </p:nvCxnSpPr>
        <p:spPr>
          <a:xfrm flipH="1" flipV="1">
            <a:off x="5903249" y="4761351"/>
            <a:ext cx="1029117" cy="9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9776D20-32B8-26EB-D508-43D79C49D620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807455" y="4761351"/>
            <a:ext cx="1697190" cy="24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7E59B6E-EDFF-0F11-AE2F-107687262034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>
            <a:off x="5731624" y="3561229"/>
            <a:ext cx="143" cy="316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47BB778-D060-38B0-B878-C03D78C66797}"/>
              </a:ext>
            </a:extLst>
          </p:cNvPr>
          <p:cNvCxnSpPr>
            <a:cxnSpLocks/>
            <a:stCxn id="70" idx="4"/>
            <a:endCxn id="113" idx="0"/>
          </p:cNvCxnSpPr>
          <p:nvPr/>
        </p:nvCxnSpPr>
        <p:spPr>
          <a:xfrm flipH="1">
            <a:off x="5698372" y="4917612"/>
            <a:ext cx="5575" cy="238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DA42C32-F1BE-24B6-DB1A-13C8346795B1}"/>
              </a:ext>
            </a:extLst>
          </p:cNvPr>
          <p:cNvCxnSpPr>
            <a:stCxn id="3" idx="1"/>
            <a:endCxn id="44" idx="3"/>
          </p:cNvCxnSpPr>
          <p:nvPr/>
        </p:nvCxnSpPr>
        <p:spPr>
          <a:xfrm flipH="1">
            <a:off x="4624197" y="4201059"/>
            <a:ext cx="579188" cy="5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C2B9233-FB16-47E3-F069-3B1ACE9E754E}"/>
              </a:ext>
            </a:extLst>
          </p:cNvPr>
          <p:cNvCxnSpPr>
            <a:stCxn id="44" idx="2"/>
          </p:cNvCxnSpPr>
          <p:nvPr/>
        </p:nvCxnSpPr>
        <p:spPr>
          <a:xfrm>
            <a:off x="3807455" y="4433581"/>
            <a:ext cx="0" cy="3520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1B9AB16-F372-8CD0-3A7B-401A2DEA2357}"/>
              </a:ext>
            </a:extLst>
          </p:cNvPr>
          <p:cNvCxnSpPr>
            <a:cxnSpLocks/>
            <a:stCxn id="113" idx="2"/>
            <a:endCxn id="32" idx="1"/>
          </p:cNvCxnSpPr>
          <p:nvPr/>
        </p:nvCxnSpPr>
        <p:spPr>
          <a:xfrm>
            <a:off x="5698372" y="5477904"/>
            <a:ext cx="2070" cy="20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8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8104D3A-17DE-F2D7-1A23-0E8E8626DC90}"/>
              </a:ext>
            </a:extLst>
          </p:cNvPr>
          <p:cNvSpPr/>
          <p:nvPr/>
        </p:nvSpPr>
        <p:spPr>
          <a:xfrm>
            <a:off x="175799" y="1391584"/>
            <a:ext cx="4285360" cy="373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Provide the value of operator a</a:t>
            </a:r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77E781-CE2C-2D84-7433-961BDBCCBFDB}"/>
              </a:ext>
            </a:extLst>
          </p:cNvPr>
          <p:cNvSpPr/>
          <p:nvPr/>
        </p:nvSpPr>
        <p:spPr>
          <a:xfrm>
            <a:off x="175803" y="1876788"/>
            <a:ext cx="4285360" cy="373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9"/>
                </a:solidFill>
                <a:latin typeface="Times New Roman" panose="02020603050405020304" pitchFamily="18" charset="0"/>
              </a:rPr>
              <a:t>Calculate zero sequence components</a:t>
            </a:r>
          </a:p>
          <a:p>
            <a:pPr algn="ctr"/>
            <a:r>
              <a:rPr lang="it-IT" sz="1100" dirty="0">
                <a:solidFill>
                  <a:srgbClr val="000009"/>
                </a:solidFill>
                <a:latin typeface="Times New Roman" panose="02020603050405020304" pitchFamily="18" charset="0"/>
              </a:rPr>
              <a:t>Va0 = (1/3)*(V1+V2+V3); Vb0 = Va0; Vc0 = Va0;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2D7847-19A1-0515-7CDE-3A3BDEB50787}"/>
              </a:ext>
            </a:extLst>
          </p:cNvPr>
          <p:cNvSpPr/>
          <p:nvPr/>
        </p:nvSpPr>
        <p:spPr>
          <a:xfrm>
            <a:off x="175800" y="2382716"/>
            <a:ext cx="4285363" cy="373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9"/>
                </a:solidFill>
                <a:latin typeface="Times New Roman" panose="02020603050405020304" pitchFamily="18" charset="0"/>
              </a:rPr>
              <a:t>Calculate positive sequence components </a:t>
            </a:r>
          </a:p>
          <a:p>
            <a:pPr algn="ctr"/>
            <a:r>
              <a:rPr lang="it-IT" sz="1100" dirty="0">
                <a:solidFill>
                  <a:srgbClr val="000009"/>
                </a:solidFill>
                <a:latin typeface="Times New Roman" panose="02020603050405020304" pitchFamily="18" charset="0"/>
              </a:rPr>
              <a:t>Va1 = (1/3)*(V1+a*V2+a*a*V3); Vb1 = a*a*Va1; Vc1 = a*Va1;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D24F7-2728-02D9-5A29-AE1974FABC3E}"/>
              </a:ext>
            </a:extLst>
          </p:cNvPr>
          <p:cNvSpPr/>
          <p:nvPr/>
        </p:nvSpPr>
        <p:spPr>
          <a:xfrm>
            <a:off x="175800" y="2874271"/>
            <a:ext cx="4285364" cy="4322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9"/>
                </a:solidFill>
                <a:latin typeface="Times New Roman" panose="02020603050405020304" pitchFamily="18" charset="0"/>
              </a:rPr>
              <a:t>Calculate negative sequence components</a:t>
            </a:r>
          </a:p>
          <a:p>
            <a:pPr algn="ctr"/>
            <a:r>
              <a:rPr lang="it-IT" sz="1100" dirty="0">
                <a:solidFill>
                  <a:srgbClr val="000009"/>
                </a:solidFill>
                <a:latin typeface="Times New Roman" panose="02020603050405020304" pitchFamily="18" charset="0"/>
              </a:rPr>
              <a:t>Va2 = (1/3)*(V1+a*a*V2+a*V3); Vb2 = a*Va2; Vc2 = a*a*Va2;</a:t>
            </a:r>
          </a:p>
        </p:txBody>
      </p:sp>
      <p:sp>
        <p:nvSpPr>
          <p:cNvPr id="31" name="Flowchart: Data 30">
            <a:extLst>
              <a:ext uri="{FF2B5EF4-FFF2-40B4-BE49-F238E27FC236}">
                <a16:creationId xmlns:a16="http://schemas.microsoft.com/office/drawing/2014/main" id="{00A5E441-EA53-AE6A-EACB-DA065C2AC7E1}"/>
              </a:ext>
            </a:extLst>
          </p:cNvPr>
          <p:cNvSpPr/>
          <p:nvPr/>
        </p:nvSpPr>
        <p:spPr>
          <a:xfrm>
            <a:off x="1163969" y="630753"/>
            <a:ext cx="2309019" cy="66280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magnitude and phase of three unbalanced voltage</a:t>
            </a:r>
          </a:p>
        </p:txBody>
      </p:sp>
      <p:sp>
        <p:nvSpPr>
          <p:cNvPr id="32" name="Flowchart: Data 31">
            <a:extLst>
              <a:ext uri="{FF2B5EF4-FFF2-40B4-BE49-F238E27FC236}">
                <a16:creationId xmlns:a16="http://schemas.microsoft.com/office/drawing/2014/main" id="{1AFE67CB-49EC-C938-C53E-779669949884}"/>
              </a:ext>
            </a:extLst>
          </p:cNvPr>
          <p:cNvSpPr/>
          <p:nvPr/>
        </p:nvSpPr>
        <p:spPr>
          <a:xfrm>
            <a:off x="1146728" y="3938970"/>
            <a:ext cx="2329011" cy="373739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diagram</a:t>
            </a: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35B26E38-2BE4-CBC6-3476-5F2579A8341A}"/>
              </a:ext>
            </a:extLst>
          </p:cNvPr>
          <p:cNvSpPr/>
          <p:nvPr/>
        </p:nvSpPr>
        <p:spPr>
          <a:xfrm>
            <a:off x="1163969" y="147554"/>
            <a:ext cx="2309019" cy="37373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4EA8E48-DD56-AEBC-F19F-F05AD5AD2CB4}"/>
              </a:ext>
            </a:extLst>
          </p:cNvPr>
          <p:cNvCxnSpPr>
            <a:cxnSpLocks/>
            <a:stCxn id="72" idx="2"/>
            <a:endCxn id="31" idx="1"/>
          </p:cNvCxnSpPr>
          <p:nvPr/>
        </p:nvCxnSpPr>
        <p:spPr>
          <a:xfrm>
            <a:off x="2318479" y="521292"/>
            <a:ext cx="0" cy="109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C01D2947-1E46-020A-CF3E-AA8E343A3457}"/>
              </a:ext>
            </a:extLst>
          </p:cNvPr>
          <p:cNvSpPr/>
          <p:nvPr/>
        </p:nvSpPr>
        <p:spPr>
          <a:xfrm>
            <a:off x="1165198" y="4433770"/>
            <a:ext cx="2309019" cy="37373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5986E24-331F-E505-BEA9-03434E7FDFF3}"/>
              </a:ext>
            </a:extLst>
          </p:cNvPr>
          <p:cNvSpPr/>
          <p:nvPr/>
        </p:nvSpPr>
        <p:spPr>
          <a:xfrm>
            <a:off x="175800" y="3443012"/>
            <a:ext cx="4285364" cy="373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9"/>
                </a:solidFill>
                <a:latin typeface="Times New Roman" panose="02020603050405020304" pitchFamily="18" charset="0"/>
              </a:rPr>
              <a:t>Calculate original sequence</a:t>
            </a:r>
          </a:p>
          <a:p>
            <a:pPr algn="ctr"/>
            <a:r>
              <a:rPr lang="en-US" sz="1100" dirty="0">
                <a:solidFill>
                  <a:srgbClr val="000009"/>
                </a:solidFill>
                <a:latin typeface="Times New Roman" panose="02020603050405020304" pitchFamily="18" charset="0"/>
              </a:rPr>
              <a:t>Va = (Va0+Va1+Va2); Vb = (Vb0+Vb1+Vb2); Vc = (Vc0+Vc1+Vc2);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AF1F22-8AF5-0898-E091-E3D4CDA15D53}"/>
              </a:ext>
            </a:extLst>
          </p:cNvPr>
          <p:cNvCxnSpPr>
            <a:cxnSpLocks/>
            <a:stCxn id="31" idx="4"/>
            <a:endCxn id="19" idx="0"/>
          </p:cNvCxnSpPr>
          <p:nvPr/>
        </p:nvCxnSpPr>
        <p:spPr>
          <a:xfrm>
            <a:off x="2318479" y="1293554"/>
            <a:ext cx="0" cy="98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92E6351-8348-3D41-9F15-74DE5A0FE1A4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2318479" y="1765323"/>
            <a:ext cx="4" cy="111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87A4D9C-50A2-5C2D-130E-B92C5A56826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2318482" y="2250527"/>
            <a:ext cx="1" cy="132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9B72FF0-E305-9083-04E3-A9D6C971A6B8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2318482" y="2756455"/>
            <a:ext cx="0" cy="117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87F77CB-9AB0-197D-12C4-26862FB0201B}"/>
              </a:ext>
            </a:extLst>
          </p:cNvPr>
          <p:cNvCxnSpPr>
            <a:cxnSpLocks/>
            <a:stCxn id="23" idx="2"/>
            <a:endCxn id="81" idx="0"/>
          </p:cNvCxnSpPr>
          <p:nvPr/>
        </p:nvCxnSpPr>
        <p:spPr>
          <a:xfrm>
            <a:off x="2318482" y="3306486"/>
            <a:ext cx="0" cy="136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FA4D1C6-9454-1ED1-FCF2-56B045C08DF2}"/>
              </a:ext>
            </a:extLst>
          </p:cNvPr>
          <p:cNvCxnSpPr>
            <a:cxnSpLocks/>
            <a:stCxn id="81" idx="2"/>
            <a:endCxn id="32" idx="1"/>
          </p:cNvCxnSpPr>
          <p:nvPr/>
        </p:nvCxnSpPr>
        <p:spPr>
          <a:xfrm flipH="1">
            <a:off x="2311234" y="3816751"/>
            <a:ext cx="7248" cy="122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9863C81-4C4C-701F-7B90-4271C08CFB62}"/>
              </a:ext>
            </a:extLst>
          </p:cNvPr>
          <p:cNvCxnSpPr>
            <a:cxnSpLocks/>
            <a:stCxn id="32" idx="4"/>
            <a:endCxn id="120" idx="0"/>
          </p:cNvCxnSpPr>
          <p:nvPr/>
        </p:nvCxnSpPr>
        <p:spPr>
          <a:xfrm>
            <a:off x="2311234" y="4312709"/>
            <a:ext cx="8474" cy="121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79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104D3A-17DE-F2D7-1A23-0E8E8626DC90}"/>
                  </a:ext>
                </a:extLst>
              </p:cNvPr>
              <p:cNvSpPr/>
              <p:nvPr/>
            </p:nvSpPr>
            <p:spPr>
              <a:xfrm>
                <a:off x="175799" y="1267255"/>
                <a:ext cx="5140814" cy="63449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R="0" lv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9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Provide value of resistance (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𝑹</m:t>
                    </m:r>
                    <m:r>
                      <a:rPr lang="en-US" sz="1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rgbClr val="000009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inductance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9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(</m:t>
                    </m:r>
                    <m:r>
                      <a:rPr lang="en-US" sz="1200" b="1" i="1">
                        <a:solidFill>
                          <a:srgbClr val="000009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𝑳</m:t>
                    </m:r>
                    <m:r>
                      <a:rPr lang="en-US" sz="1200" i="1">
                        <a:solidFill>
                          <a:srgbClr val="000009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rgbClr val="000009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frequency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9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(</m:t>
                    </m:r>
                    <m:r>
                      <a:rPr lang="en-US" sz="1200" b="1" i="1">
                        <a:solidFill>
                          <a:srgbClr val="000009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𝒇</m:t>
                    </m:r>
                    <m:r>
                      <a:rPr lang="en-US" sz="1200" i="1">
                        <a:solidFill>
                          <a:srgbClr val="000009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rgbClr val="000009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maximum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(</m:t>
                        </m:r>
                        <m:r>
                          <a:rPr lang="en-US" sz="1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𝑽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𝒎𝒂𝒙</m:t>
                        </m:r>
                      </m:sub>
                    </m:sSub>
                    <m:r>
                      <a:rPr lang="en-US" sz="1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rgbClr val="000009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and angle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9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(</m:t>
                    </m:r>
                    <m:r>
                      <a:rPr lang="en-US" sz="1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𝜶</m:t>
                    </m:r>
                    <m:r>
                      <a:rPr lang="en-US" sz="1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104D3A-17DE-F2D7-1A23-0E8E8626D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99" y="1267255"/>
                <a:ext cx="5140814" cy="634499"/>
              </a:xfrm>
              <a:prstGeom prst="rect">
                <a:avLst/>
              </a:prstGeom>
              <a:blipFill>
                <a:blip r:embed="rId2"/>
                <a:stretch>
                  <a:fillRect b="-47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677E781-CE2C-2D84-7433-961BDBCCBFDB}"/>
                  </a:ext>
                </a:extLst>
              </p:cNvPr>
              <p:cNvSpPr/>
              <p:nvPr/>
            </p:nvSpPr>
            <p:spPr>
              <a:xfrm>
                <a:off x="175802" y="2024841"/>
                <a:ext cx="5140814" cy="63449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R="0" lv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9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Calculate the value of current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sz="1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𝒊</m:t>
                    </m:r>
                    <m:r>
                      <a:rPr lang="en-US" sz="1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45720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𝒊</m:t>
                      </m:r>
                      <m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𝒅𝒔𝒐𝒍𝒗𝒆</m:t>
                      </m:r>
                      <m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𝑳</m:t>
                      </m:r>
                      <m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∗</m:t>
                      </m:r>
                      <m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𝒅𝒊𝒇𝒇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𝒊</m:t>
                          </m:r>
                        </m:e>
                      </m:d>
                      <m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𝑹</m:t>
                      </m:r>
                      <m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∗</m:t>
                      </m:r>
                      <m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𝒊</m:t>
                      </m:r>
                      <m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==</m:t>
                      </m:r>
                      <m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𝒗</m:t>
                      </m:r>
                      <m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.</m:t>
                      </m:r>
                      <m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𝒔𝒊𝒏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𝟐</m:t>
                          </m:r>
                          <m:r>
                            <a:rPr lang="en-US" sz="12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∗</m:t>
                          </m:r>
                          <m:r>
                            <a:rPr lang="en-US" sz="12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𝝎</m:t>
                          </m:r>
                          <m:r>
                            <a:rPr lang="en-US" sz="12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𝒕</m:t>
                          </m:r>
                          <m:r>
                            <a:rPr lang="en-US" sz="12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 </m:t>
                          </m:r>
                          <m:r>
                            <a:rPr lang="en-US" sz="12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𝜶</m:t>
                          </m:r>
                        </m:e>
                      </m:d>
                      <m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,</m:t>
                      </m:r>
                      <m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𝒊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𝟎</m:t>
                          </m:r>
                        </m:e>
                      </m:d>
                      <m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==</m:t>
                      </m:r>
                      <m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𝟎</m:t>
                      </m:r>
                      <m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ctr"/>
                <a:endParaRPr lang="it-IT" sz="900" dirty="0">
                  <a:solidFill>
                    <a:srgbClr val="000009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677E781-CE2C-2D84-7433-961BDBCCB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02" y="2024841"/>
                <a:ext cx="5140814" cy="634499"/>
              </a:xfrm>
              <a:prstGeom prst="rect">
                <a:avLst/>
              </a:prstGeom>
              <a:blipFill>
                <a:blip r:embed="rId3"/>
                <a:stretch>
                  <a:fillRect t="-9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Flowchart: Data 30">
                <a:extLst>
                  <a:ext uri="{FF2B5EF4-FFF2-40B4-BE49-F238E27FC236}">
                    <a16:creationId xmlns:a16="http://schemas.microsoft.com/office/drawing/2014/main" id="{00A5E441-EA53-AE6A-EACB-DA065C2AC7E1}"/>
                  </a:ext>
                </a:extLst>
              </p:cNvPr>
              <p:cNvSpPr/>
              <p:nvPr/>
            </p:nvSpPr>
            <p:spPr>
              <a:xfrm>
                <a:off x="1581980" y="630753"/>
                <a:ext cx="2309019" cy="514283"/>
              </a:xfrm>
              <a:prstGeom prst="flowChartInputOutpu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R="0" lv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9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Define system function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𝒊</m:t>
                    </m:r>
                    <m:r>
                      <a:rPr lang="en-US" sz="1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sz="1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𝒕</m:t>
                    </m:r>
                    <m:r>
                      <a:rPr lang="en-US" sz="1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1" name="Flowchart: Data 30">
                <a:extLst>
                  <a:ext uri="{FF2B5EF4-FFF2-40B4-BE49-F238E27FC236}">
                    <a16:creationId xmlns:a16="http://schemas.microsoft.com/office/drawing/2014/main" id="{00A5E441-EA53-AE6A-EACB-DA065C2AC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980" y="630753"/>
                <a:ext cx="2309019" cy="514283"/>
              </a:xfrm>
              <a:prstGeom prst="flowChartInputOutput">
                <a:avLst/>
              </a:prstGeom>
              <a:blipFill>
                <a:blip r:embed="rId4"/>
                <a:stretch>
                  <a:fillRect b="-172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lowchart: Data 31">
            <a:extLst>
              <a:ext uri="{FF2B5EF4-FFF2-40B4-BE49-F238E27FC236}">
                <a16:creationId xmlns:a16="http://schemas.microsoft.com/office/drawing/2014/main" id="{1AFE67CB-49EC-C938-C53E-779669949884}"/>
              </a:ext>
            </a:extLst>
          </p:cNvPr>
          <p:cNvSpPr/>
          <p:nvPr/>
        </p:nvSpPr>
        <p:spPr>
          <a:xfrm>
            <a:off x="1573453" y="2885238"/>
            <a:ext cx="2329011" cy="373739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diagram</a:t>
            </a: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35B26E38-2BE4-CBC6-3476-5F2579A8341A}"/>
              </a:ext>
            </a:extLst>
          </p:cNvPr>
          <p:cNvSpPr/>
          <p:nvPr/>
        </p:nvSpPr>
        <p:spPr>
          <a:xfrm>
            <a:off x="1581980" y="147554"/>
            <a:ext cx="2309019" cy="37373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4EA8E48-DD56-AEBC-F19F-F05AD5AD2CB4}"/>
              </a:ext>
            </a:extLst>
          </p:cNvPr>
          <p:cNvCxnSpPr>
            <a:cxnSpLocks/>
            <a:stCxn id="72" idx="2"/>
            <a:endCxn id="31" idx="1"/>
          </p:cNvCxnSpPr>
          <p:nvPr/>
        </p:nvCxnSpPr>
        <p:spPr>
          <a:xfrm>
            <a:off x="2736490" y="521292"/>
            <a:ext cx="0" cy="109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C01D2947-1E46-020A-CF3E-AA8E343A3457}"/>
              </a:ext>
            </a:extLst>
          </p:cNvPr>
          <p:cNvSpPr/>
          <p:nvPr/>
        </p:nvSpPr>
        <p:spPr>
          <a:xfrm>
            <a:off x="1591923" y="3380038"/>
            <a:ext cx="2309019" cy="37373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AF1F22-8AF5-0898-E091-E3D4CDA15D53}"/>
              </a:ext>
            </a:extLst>
          </p:cNvPr>
          <p:cNvCxnSpPr>
            <a:cxnSpLocks/>
            <a:stCxn id="31" idx="4"/>
            <a:endCxn id="19" idx="0"/>
          </p:cNvCxnSpPr>
          <p:nvPr/>
        </p:nvCxnSpPr>
        <p:spPr>
          <a:xfrm>
            <a:off x="2736490" y="1145036"/>
            <a:ext cx="9716" cy="122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92E6351-8348-3D41-9F15-74DE5A0FE1A4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2746206" y="1901754"/>
            <a:ext cx="3" cy="123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87A4D9C-50A2-5C2D-130E-B92C5A56826A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746206" y="2659340"/>
            <a:ext cx="3" cy="245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9863C81-4C4C-701F-7B90-4271C08CFB62}"/>
              </a:ext>
            </a:extLst>
          </p:cNvPr>
          <p:cNvCxnSpPr>
            <a:cxnSpLocks/>
            <a:stCxn id="32" idx="4"/>
            <a:endCxn id="120" idx="0"/>
          </p:cNvCxnSpPr>
          <p:nvPr/>
        </p:nvCxnSpPr>
        <p:spPr>
          <a:xfrm>
            <a:off x="2737959" y="3258977"/>
            <a:ext cx="8474" cy="121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81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0B94A77-1735-6500-3E30-E517C770421D}"/>
              </a:ext>
            </a:extLst>
          </p:cNvPr>
          <p:cNvSpPr/>
          <p:nvPr/>
        </p:nvSpPr>
        <p:spPr>
          <a:xfrm>
            <a:off x="2937161" y="1006771"/>
            <a:ext cx="849746" cy="812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4929C6-E94D-DDB0-FBC6-B5FB2DE19B56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3362034" y="1819571"/>
            <a:ext cx="1" cy="4064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B56373-3E0C-1532-005B-1CF9D0E4E666}"/>
              </a:ext>
            </a:extLst>
          </p:cNvPr>
          <p:cNvCxnSpPr>
            <a:cxnSpLocks/>
          </p:cNvCxnSpPr>
          <p:nvPr/>
        </p:nvCxnSpPr>
        <p:spPr>
          <a:xfrm>
            <a:off x="3943927" y="2697016"/>
            <a:ext cx="270625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0B0040-0E18-E067-42BE-928582AA6311}"/>
              </a:ext>
            </a:extLst>
          </p:cNvPr>
          <p:cNvCxnSpPr>
            <a:cxnSpLocks/>
          </p:cNvCxnSpPr>
          <p:nvPr/>
        </p:nvCxnSpPr>
        <p:spPr>
          <a:xfrm>
            <a:off x="2775533" y="2221344"/>
            <a:ext cx="0" cy="121458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4C61C9-35BC-3E80-32B5-361A292EA04A}"/>
              </a:ext>
            </a:extLst>
          </p:cNvPr>
          <p:cNvCxnSpPr>
            <a:cxnSpLocks/>
          </p:cNvCxnSpPr>
          <p:nvPr/>
        </p:nvCxnSpPr>
        <p:spPr>
          <a:xfrm>
            <a:off x="7823207" y="2133600"/>
            <a:ext cx="0" cy="129770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7219DD-64B2-932B-979E-B5BFC92597DA}"/>
              </a:ext>
            </a:extLst>
          </p:cNvPr>
          <p:cNvSpPr txBox="1"/>
          <p:nvPr/>
        </p:nvSpPr>
        <p:spPr>
          <a:xfrm>
            <a:off x="4710996" y="232768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j0.20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F580FA-697A-AC3E-75A8-88248D2B8D8A}"/>
              </a:ext>
            </a:extLst>
          </p:cNvPr>
          <p:cNvSpPr txBox="1"/>
          <p:nvPr/>
        </p:nvSpPr>
        <p:spPr>
          <a:xfrm>
            <a:off x="7817323" y="3340248"/>
            <a:ext cx="11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j0.125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41AEA2-E0B5-0BFE-0177-5EDAE3551A3C}"/>
              </a:ext>
            </a:extLst>
          </p:cNvPr>
          <p:cNvSpPr txBox="1"/>
          <p:nvPr/>
        </p:nvSpPr>
        <p:spPr>
          <a:xfrm>
            <a:off x="1945670" y="328043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j0.25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9939FF-2A75-5337-B11D-D91532411E4F}"/>
              </a:ext>
            </a:extLst>
          </p:cNvPr>
          <p:cNvSpPr txBox="1"/>
          <p:nvPr/>
        </p:nvSpPr>
        <p:spPr>
          <a:xfrm>
            <a:off x="2397970" y="2041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3325B3-594A-D78F-6150-7A9386E941CC}"/>
              </a:ext>
            </a:extLst>
          </p:cNvPr>
          <p:cNvSpPr txBox="1"/>
          <p:nvPr/>
        </p:nvSpPr>
        <p:spPr>
          <a:xfrm>
            <a:off x="7974946" y="2045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C1DE6F-4A78-3E42-B62F-697281FD6877}"/>
              </a:ext>
            </a:extLst>
          </p:cNvPr>
          <p:cNvSpPr txBox="1"/>
          <p:nvPr/>
        </p:nvSpPr>
        <p:spPr>
          <a:xfrm>
            <a:off x="7954662" y="4514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7F2C5A-FF6E-2C2B-EA5F-95CA6F661AFF}"/>
              </a:ext>
            </a:extLst>
          </p:cNvPr>
          <p:cNvCxnSpPr/>
          <p:nvPr/>
        </p:nvCxnSpPr>
        <p:spPr>
          <a:xfrm>
            <a:off x="3957779" y="2216727"/>
            <a:ext cx="0" cy="48028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CE016E-F95F-A8BD-1D51-D5F279998956}"/>
              </a:ext>
            </a:extLst>
          </p:cNvPr>
          <p:cNvCxnSpPr>
            <a:cxnSpLocks/>
          </p:cNvCxnSpPr>
          <p:nvPr/>
        </p:nvCxnSpPr>
        <p:spPr>
          <a:xfrm flipH="1">
            <a:off x="6645568" y="2133600"/>
            <a:ext cx="13676" cy="5634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3BB8AE-BD01-4507-0988-AA06E6BA39AA}"/>
              </a:ext>
            </a:extLst>
          </p:cNvPr>
          <p:cNvCxnSpPr>
            <a:cxnSpLocks/>
          </p:cNvCxnSpPr>
          <p:nvPr/>
        </p:nvCxnSpPr>
        <p:spPr>
          <a:xfrm flipH="1">
            <a:off x="2775525" y="2216727"/>
            <a:ext cx="117913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763B69-ED25-237B-DB10-B69419DE496C}"/>
              </a:ext>
            </a:extLst>
          </p:cNvPr>
          <p:cNvCxnSpPr>
            <a:cxnSpLocks/>
          </p:cNvCxnSpPr>
          <p:nvPr/>
        </p:nvCxnSpPr>
        <p:spPr>
          <a:xfrm flipH="1" flipV="1">
            <a:off x="6657745" y="2133600"/>
            <a:ext cx="1165462" cy="687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30A0B1B-98C5-4C24-3701-F3A5703D66CC}"/>
              </a:ext>
            </a:extLst>
          </p:cNvPr>
          <p:cNvSpPr/>
          <p:nvPr/>
        </p:nvSpPr>
        <p:spPr>
          <a:xfrm>
            <a:off x="3132282" y="1267880"/>
            <a:ext cx="489523" cy="369332"/>
          </a:xfrm>
          <a:custGeom>
            <a:avLst/>
            <a:gdLst>
              <a:gd name="connsiteX0" fmla="*/ 0 w 766618"/>
              <a:gd name="connsiteY0" fmla="*/ 614238 h 913835"/>
              <a:gd name="connsiteX1" fmla="*/ 286327 w 766618"/>
              <a:gd name="connsiteY1" fmla="*/ 4638 h 913835"/>
              <a:gd name="connsiteX2" fmla="*/ 563418 w 766618"/>
              <a:gd name="connsiteY2" fmla="*/ 900566 h 913835"/>
              <a:gd name="connsiteX3" fmla="*/ 766618 w 766618"/>
              <a:gd name="connsiteY3" fmla="*/ 457220 h 91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6618" h="913835">
                <a:moveTo>
                  <a:pt x="0" y="614238"/>
                </a:moveTo>
                <a:cubicBezTo>
                  <a:pt x="96212" y="285577"/>
                  <a:pt x="192424" y="-43083"/>
                  <a:pt x="286327" y="4638"/>
                </a:cubicBezTo>
                <a:cubicBezTo>
                  <a:pt x="380230" y="52359"/>
                  <a:pt x="483370" y="825136"/>
                  <a:pt x="563418" y="900566"/>
                </a:cubicBezTo>
                <a:cubicBezTo>
                  <a:pt x="643467" y="975996"/>
                  <a:pt x="705042" y="716608"/>
                  <a:pt x="766618" y="4572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62ECDBF-ABEA-68C6-6E36-8CCDB0C634EE}"/>
              </a:ext>
            </a:extLst>
          </p:cNvPr>
          <p:cNvSpPr/>
          <p:nvPr/>
        </p:nvSpPr>
        <p:spPr>
          <a:xfrm rot="10800000">
            <a:off x="6805941" y="5036238"/>
            <a:ext cx="849746" cy="812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F6A765-8689-12B6-F0E8-9571BE287FB4}"/>
              </a:ext>
            </a:extLst>
          </p:cNvPr>
          <p:cNvCxnSpPr>
            <a:cxnSpLocks/>
            <a:stCxn id="30" idx="4"/>
          </p:cNvCxnSpPr>
          <p:nvPr/>
        </p:nvCxnSpPr>
        <p:spPr>
          <a:xfrm rot="10800000">
            <a:off x="7230813" y="4629838"/>
            <a:ext cx="1" cy="4064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28C176-B028-2DF2-8853-FD1AD4C8CE9F}"/>
              </a:ext>
            </a:extLst>
          </p:cNvPr>
          <p:cNvCxnSpPr>
            <a:cxnSpLocks/>
          </p:cNvCxnSpPr>
          <p:nvPr/>
        </p:nvCxnSpPr>
        <p:spPr>
          <a:xfrm rot="10800000">
            <a:off x="3942666" y="4158793"/>
            <a:ext cx="270625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35A732-8D34-9489-ACC3-5A58983A00B3}"/>
              </a:ext>
            </a:extLst>
          </p:cNvPr>
          <p:cNvCxnSpPr>
            <a:cxnSpLocks/>
          </p:cNvCxnSpPr>
          <p:nvPr/>
        </p:nvCxnSpPr>
        <p:spPr>
          <a:xfrm rot="10800000">
            <a:off x="7833357" y="3419883"/>
            <a:ext cx="0" cy="121458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715578-74EF-842A-ECD9-1EBC549C2BA6}"/>
              </a:ext>
            </a:extLst>
          </p:cNvPr>
          <p:cNvCxnSpPr>
            <a:cxnSpLocks/>
          </p:cNvCxnSpPr>
          <p:nvPr/>
        </p:nvCxnSpPr>
        <p:spPr>
          <a:xfrm rot="10800000">
            <a:off x="2769641" y="3424500"/>
            <a:ext cx="0" cy="129770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C03DBFB-C381-D0D3-6DE6-A9F9CE4173A7}"/>
              </a:ext>
            </a:extLst>
          </p:cNvPr>
          <p:cNvSpPr txBox="1"/>
          <p:nvPr/>
        </p:nvSpPr>
        <p:spPr>
          <a:xfrm>
            <a:off x="4709736" y="415879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j0.25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2B1FDC-88CA-9899-DD6B-C9A9D60DD174}"/>
              </a:ext>
            </a:extLst>
          </p:cNvPr>
          <p:cNvSpPr txBox="1"/>
          <p:nvPr/>
        </p:nvSpPr>
        <p:spPr>
          <a:xfrm>
            <a:off x="2442761" y="4519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CAAA15-A7E1-0437-EA43-30C939445ED1}"/>
              </a:ext>
            </a:extLst>
          </p:cNvPr>
          <p:cNvCxnSpPr>
            <a:cxnSpLocks/>
          </p:cNvCxnSpPr>
          <p:nvPr/>
        </p:nvCxnSpPr>
        <p:spPr>
          <a:xfrm rot="10800000">
            <a:off x="6635069" y="4158793"/>
            <a:ext cx="0" cy="48028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2CB8E8-1C3D-33BF-021E-0DCB01C29AFB}"/>
              </a:ext>
            </a:extLst>
          </p:cNvPr>
          <p:cNvCxnSpPr>
            <a:cxnSpLocks/>
          </p:cNvCxnSpPr>
          <p:nvPr/>
        </p:nvCxnSpPr>
        <p:spPr>
          <a:xfrm rot="10800000" flipH="1">
            <a:off x="3933604" y="4158793"/>
            <a:ext cx="13676" cy="5634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30C1AA-AC63-D623-9BD6-09CA77ABE7A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638185" y="4639082"/>
            <a:ext cx="117913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A3F6A1B-2700-5443-3104-59A84BD9137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769641" y="4715335"/>
            <a:ext cx="1165462" cy="687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E9E10D7-C951-EA19-AB3D-1F1F83E06637}"/>
              </a:ext>
            </a:extLst>
          </p:cNvPr>
          <p:cNvSpPr/>
          <p:nvPr/>
        </p:nvSpPr>
        <p:spPr>
          <a:xfrm rot="10800000">
            <a:off x="6971043" y="5218597"/>
            <a:ext cx="489523" cy="369332"/>
          </a:xfrm>
          <a:custGeom>
            <a:avLst/>
            <a:gdLst>
              <a:gd name="connsiteX0" fmla="*/ 0 w 766618"/>
              <a:gd name="connsiteY0" fmla="*/ 614238 h 913835"/>
              <a:gd name="connsiteX1" fmla="*/ 286327 w 766618"/>
              <a:gd name="connsiteY1" fmla="*/ 4638 h 913835"/>
              <a:gd name="connsiteX2" fmla="*/ 563418 w 766618"/>
              <a:gd name="connsiteY2" fmla="*/ 900566 h 913835"/>
              <a:gd name="connsiteX3" fmla="*/ 766618 w 766618"/>
              <a:gd name="connsiteY3" fmla="*/ 457220 h 91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6618" h="913835">
                <a:moveTo>
                  <a:pt x="0" y="614238"/>
                </a:moveTo>
                <a:cubicBezTo>
                  <a:pt x="96212" y="285577"/>
                  <a:pt x="192424" y="-43083"/>
                  <a:pt x="286327" y="4638"/>
                </a:cubicBezTo>
                <a:cubicBezTo>
                  <a:pt x="380230" y="52359"/>
                  <a:pt x="483370" y="825136"/>
                  <a:pt x="563418" y="900566"/>
                </a:cubicBezTo>
                <a:cubicBezTo>
                  <a:pt x="643467" y="975996"/>
                  <a:pt x="705042" y="716608"/>
                  <a:pt x="766618" y="4572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A7B1C6-8B58-19DD-07B6-254B5650F0D0}"/>
              </a:ext>
            </a:extLst>
          </p:cNvPr>
          <p:cNvCxnSpPr/>
          <p:nvPr/>
        </p:nvCxnSpPr>
        <p:spPr>
          <a:xfrm flipV="1">
            <a:off x="7240476" y="1267880"/>
            <a:ext cx="0" cy="865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0125708-352E-48BD-3B9A-76DAE489E10D}"/>
              </a:ext>
            </a:extLst>
          </p:cNvPr>
          <p:cNvCxnSpPr>
            <a:cxnSpLocks/>
          </p:cNvCxnSpPr>
          <p:nvPr/>
        </p:nvCxnSpPr>
        <p:spPr>
          <a:xfrm>
            <a:off x="3361001" y="4714983"/>
            <a:ext cx="0" cy="865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10FE5BD-9D6D-1674-81F1-12D5874A9E4A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64110" y="4166815"/>
            <a:ext cx="13676" cy="5634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679CF9B-C6D6-7C41-15C7-9A6E2E0A6823}"/>
              </a:ext>
            </a:extLst>
          </p:cNvPr>
          <p:cNvCxnSpPr>
            <a:cxnSpLocks/>
          </p:cNvCxnSpPr>
          <p:nvPr/>
        </p:nvCxnSpPr>
        <p:spPr>
          <a:xfrm rot="10800000" flipH="1">
            <a:off x="7238279" y="2121445"/>
            <a:ext cx="13676" cy="5634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FE83749-ACB4-DE4B-654D-FCB707DFF40A}"/>
              </a:ext>
            </a:extLst>
          </p:cNvPr>
          <p:cNvCxnSpPr/>
          <p:nvPr/>
        </p:nvCxnSpPr>
        <p:spPr>
          <a:xfrm flipV="1">
            <a:off x="3377786" y="2684861"/>
            <a:ext cx="3874169" cy="14819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ECC2520-1C0A-55D4-3648-10E6AF2652E3}"/>
              </a:ext>
            </a:extLst>
          </p:cNvPr>
          <p:cNvSpPr txBox="1"/>
          <p:nvPr/>
        </p:nvSpPr>
        <p:spPr>
          <a:xfrm rot="20302570">
            <a:off x="4711935" y="306258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j0.20</a:t>
            </a:r>
          </a:p>
        </p:txBody>
      </p:sp>
    </p:spTree>
    <p:extLst>
      <p:ext uri="{BB962C8B-B14F-4D97-AF65-F5344CB8AC3E}">
        <p14:creationId xmlns:p14="http://schemas.microsoft.com/office/powerpoint/2010/main" val="295533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619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Ashraful Pranto</dc:creator>
  <cp:lastModifiedBy>Ashraful Pranto</cp:lastModifiedBy>
  <cp:revision>10</cp:revision>
  <dcterms:created xsi:type="dcterms:W3CDTF">2022-10-28T14:11:07Z</dcterms:created>
  <dcterms:modified xsi:type="dcterms:W3CDTF">2022-12-17T09:18:36Z</dcterms:modified>
</cp:coreProperties>
</file>