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</p:sldIdLst>
  <p:sldSz cx="9144000" cy="5143500" type="screen16x9"/>
  <p:notesSz cx="6858000" cy="9144000"/>
  <p:embeddedFontLst>
    <p:embeddedFont>
      <p:font typeface="Figtree Black" panose="020B0604020202020204" charset="0"/>
      <p:bold r:id="rId22"/>
      <p:boldItalic r:id="rId23"/>
    </p:embeddedFont>
    <p:embeddedFont>
      <p:font typeface="Hanken Grotesk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27C4F-5EF8-4B4E-9C12-6B952BF01814}">
  <a:tblStyle styleId="{22927C4F-5EF8-4B4E-9C12-6B952BF01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F82B4720-8F52-E897-A3F8-6444D1CB8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3508418B-EE1D-5C3F-458A-F0BC03CDF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BEBB6D13-1DBA-F417-8973-44ADFD48FC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94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183E5AC6-06B8-7594-FF72-28FBA4FE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67D3AE68-AA2F-4CAB-1F5C-4F170DD3A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11771630-F3D6-02A4-728A-F21CB3475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5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534592C3-D2BB-795C-EB90-F053258E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4E0529B7-D8FF-9819-9BB7-F436C12E0B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1928C43F-0868-E1DD-C870-1F8866058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926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648DF063-2C28-39D8-2DC6-44AEF055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CB0FA420-5A44-0498-4C4E-309EEB0A4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9B65E0EC-6F3A-731E-777F-90E368C5A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91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FC58B22B-2E23-6CAF-C383-A119B381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26753C2D-785F-149C-5BC5-3D0830B7AD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A0FDAC8B-A720-1098-44EA-8629EC55C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7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119D8988-CDB1-D705-1EB9-B527A1949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3BFDCA8B-9B87-41CA-3BDD-E0A998C48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D4D89AD5-B30C-7C08-3BC1-90804EF5A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51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1EC836E7-D10A-60C4-E6B7-05FE9CEDB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A6964DEA-EC74-E1EB-01B4-8859CF5CA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E52E55FE-A9DA-785F-6F71-E674C3423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4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E8469FE4-D4F2-57EF-AC5F-4762C527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8C68BCB9-60F6-3D9E-D0BF-9FB33A71AF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AF6E0F7F-4251-119F-D562-DB7E793BC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198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563A3669-5129-C5CB-1684-CD4FB2EB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AD80747C-62DB-C460-0956-8E0D389EE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5D24FE53-F1F5-D141-627F-BF6A9C0A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A05C4000-3568-C24E-0E66-ADFFEBED3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7C1634E2-DCF7-24F8-536C-C266FDA02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F424BF1B-2E57-817B-996D-A2A9BC464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4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6086CA2F-DE15-0DFC-985A-A16F1AE8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3EE2D9CB-94C5-A470-844F-330510D00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EDFAC8EB-60F9-AB05-6758-856AE7F5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7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BC84AB9F-F964-4161-5D11-84FE3578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2D46B5DB-4D86-C963-4B8C-214055808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23C88485-94A4-4E0E-6D42-DBC01A3BE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69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BD6B59E7-D98A-AA00-4140-C6B51D1CD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44AAB693-36E7-963A-18E3-05B11B85CD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F6F498A5-41F3-F8B3-7AE8-E62B4FD55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8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>
          <a:extLst>
            <a:ext uri="{FF2B5EF4-FFF2-40B4-BE49-F238E27FC236}">
              <a16:creationId xmlns:a16="http://schemas.microsoft.com/office/drawing/2014/main" id="{9B5D68F8-CEFA-E4B7-37A3-2CD5DE14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>
            <a:extLst>
              <a:ext uri="{FF2B5EF4-FFF2-40B4-BE49-F238E27FC236}">
                <a16:creationId xmlns:a16="http://schemas.microsoft.com/office/drawing/2014/main" id="{18FDFDEE-8C03-4A03-6BD1-8FA38946C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>
            <a:extLst>
              <a:ext uri="{FF2B5EF4-FFF2-40B4-BE49-F238E27FC236}">
                <a16:creationId xmlns:a16="http://schemas.microsoft.com/office/drawing/2014/main" id="{DEE9612A-9B19-8AB0-3CA7-0804D792A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97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>
          <a:extLst>
            <a:ext uri="{FF2B5EF4-FFF2-40B4-BE49-F238E27FC236}">
              <a16:creationId xmlns:a16="http://schemas.microsoft.com/office/drawing/2014/main" id="{EE14BE1B-EED4-24A1-AB58-291E5BB4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>
            <a:extLst>
              <a:ext uri="{FF2B5EF4-FFF2-40B4-BE49-F238E27FC236}">
                <a16:creationId xmlns:a16="http://schemas.microsoft.com/office/drawing/2014/main" id="{859F26E7-41FF-41B1-C796-26386B51CC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>
            <a:extLst>
              <a:ext uri="{FF2B5EF4-FFF2-40B4-BE49-F238E27FC236}">
                <a16:creationId xmlns:a16="http://schemas.microsoft.com/office/drawing/2014/main" id="{AA8BAAA5-5B04-A995-8F60-3D038F0FE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7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>
          <a:extLst>
            <a:ext uri="{FF2B5EF4-FFF2-40B4-BE49-F238E27FC236}">
              <a16:creationId xmlns:a16="http://schemas.microsoft.com/office/drawing/2014/main" id="{AE74F546-177C-5776-9B50-729B82B0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>
            <a:extLst>
              <a:ext uri="{FF2B5EF4-FFF2-40B4-BE49-F238E27FC236}">
                <a16:creationId xmlns:a16="http://schemas.microsoft.com/office/drawing/2014/main" id="{3085708D-B80F-39CD-5A42-168537F52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>
            <a:extLst>
              <a:ext uri="{FF2B5EF4-FFF2-40B4-BE49-F238E27FC236}">
                <a16:creationId xmlns:a16="http://schemas.microsoft.com/office/drawing/2014/main" id="{11A0EC54-9F05-1376-0309-7FE525CE1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9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>
          <a:extLst>
            <a:ext uri="{FF2B5EF4-FFF2-40B4-BE49-F238E27FC236}">
              <a16:creationId xmlns:a16="http://schemas.microsoft.com/office/drawing/2014/main" id="{298A10FD-2624-60D5-55FE-05838287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>
            <a:extLst>
              <a:ext uri="{FF2B5EF4-FFF2-40B4-BE49-F238E27FC236}">
                <a16:creationId xmlns:a16="http://schemas.microsoft.com/office/drawing/2014/main" id="{07413F96-B9A2-CC4E-F878-5301497AC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>
            <a:extLst>
              <a:ext uri="{FF2B5EF4-FFF2-40B4-BE49-F238E27FC236}">
                <a16:creationId xmlns:a16="http://schemas.microsoft.com/office/drawing/2014/main" id="{4D3575F7-092B-F697-6DB9-1570C3047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6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1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6969750" cy="1472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Infrastructure Deployment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623300" y="3085300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Terraform, AWS, Jenkins, and Ansible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32125638-73B8-256F-0AE3-B7472DCA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1" descr="`">
            <a:extLst>
              <a:ext uri="{FF2B5EF4-FFF2-40B4-BE49-F238E27FC236}">
                <a16:creationId xmlns:a16="http://schemas.microsoft.com/office/drawing/2014/main" id="{01539E12-8C98-EB82-946C-E32EFB721E22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0071" r="20071"/>
          <a:stretch/>
        </p:blipFill>
        <p:spPr>
          <a:xfrm>
            <a:off x="4693920" y="259080"/>
            <a:ext cx="4197027" cy="4642504"/>
          </a:xfrm>
          <a:prstGeom prst="rect">
            <a:avLst/>
          </a:prstGeom>
        </p:spPr>
      </p:pic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97431F55-BEC4-5457-1AC9-217B1C67A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3" y="365115"/>
            <a:ext cx="1959405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398" name="Google Shape;398;p41">
            <a:extLst>
              <a:ext uri="{FF2B5EF4-FFF2-40B4-BE49-F238E27FC236}">
                <a16:creationId xmlns:a16="http://schemas.microsoft.com/office/drawing/2014/main" id="{1C0AC8F3-38A3-9823-FA1E-90528E4EDE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873" y="1089913"/>
            <a:ext cx="4141126" cy="118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 of this project is to automate the deployment of a multi-tier application (frontend, backend, and database) using AWS infrastructure (EKS) and Jenkins as the CI/CD pipeline.</a:t>
            </a:r>
          </a:p>
        </p:txBody>
      </p:sp>
      <p:sp>
        <p:nvSpPr>
          <p:cNvPr id="2" name="Google Shape;397;p41">
            <a:extLst>
              <a:ext uri="{FF2B5EF4-FFF2-40B4-BE49-F238E27FC236}">
                <a16:creationId xmlns:a16="http://schemas.microsoft.com/office/drawing/2014/main" id="{E55839B9-711D-FA16-CD97-0B7A24BAE2A5}"/>
              </a:ext>
            </a:extLst>
          </p:cNvPr>
          <p:cNvSpPr txBox="1">
            <a:spLocks/>
          </p:cNvSpPr>
          <p:nvPr/>
        </p:nvSpPr>
        <p:spPr>
          <a:xfrm>
            <a:off x="291153" y="2275367"/>
            <a:ext cx="2168512" cy="61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b="1" dirty="0"/>
              <a:t>Key </a:t>
            </a:r>
            <a:r>
              <a:rPr lang="en-US" dirty="0"/>
              <a:t>Steps</a:t>
            </a:r>
          </a:p>
        </p:txBody>
      </p:sp>
      <p:sp>
        <p:nvSpPr>
          <p:cNvPr id="3" name="Google Shape;398;p41">
            <a:extLst>
              <a:ext uri="{FF2B5EF4-FFF2-40B4-BE49-F238E27FC236}">
                <a16:creationId xmlns:a16="http://schemas.microsoft.com/office/drawing/2014/main" id="{951A1AD1-5D1E-5A36-20D1-E1F85E21F899}"/>
              </a:ext>
            </a:extLst>
          </p:cNvPr>
          <p:cNvSpPr txBox="1">
            <a:spLocks/>
          </p:cNvSpPr>
          <p:nvPr/>
        </p:nvSpPr>
        <p:spPr>
          <a:xfrm>
            <a:off x="430872" y="2909203"/>
            <a:ext cx="4141127" cy="101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Fetch updates from GitHub.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 Docker images and push them to Docker 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Kubernetes deployments to manage services.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293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602021AC-20DC-61D6-8363-D3EE31C5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B466C18F-0CCD-9728-13A2-AAD58914B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3" y="365115"/>
            <a:ext cx="3774050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98" name="Google Shape;398;p41">
            <a:extLst>
              <a:ext uri="{FF2B5EF4-FFF2-40B4-BE49-F238E27FC236}">
                <a16:creationId xmlns:a16="http://schemas.microsoft.com/office/drawing/2014/main" id="{94F2BD7D-9132-A778-4D80-A9E6C24E96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148317"/>
            <a:ext cx="3935564" cy="303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This project demonstrates a complete CI/CD pipeline setup using AWS EKS, Jenkins, and Docker.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Goal: </a:t>
            </a:r>
            <a:r>
              <a:rPr lang="en-US" sz="1200" dirty="0"/>
              <a:t>Simplify containerized application management by automating build and deployment processes.</a:t>
            </a:r>
          </a:p>
          <a:p>
            <a:pPr marL="139700" indent="0"/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Tools: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b="1" dirty="0"/>
              <a:t>Terraform: </a:t>
            </a:r>
            <a:r>
              <a:rPr lang="en-US" sz="1200" dirty="0"/>
              <a:t>Infrastructure as code to provision AWS resources.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b="1" dirty="0"/>
              <a:t>EKS, Jenkins, Docker: </a:t>
            </a:r>
            <a:r>
              <a:rPr lang="en-US" sz="1200" dirty="0"/>
              <a:t>Manage scalable infrastructure and deployment.</a:t>
            </a:r>
          </a:p>
        </p:txBody>
      </p:sp>
      <p:pic>
        <p:nvPicPr>
          <p:cNvPr id="2050" name="Picture 2" descr="Amazon Web Services(AWS)">
            <a:extLst>
              <a:ext uri="{FF2B5EF4-FFF2-40B4-BE49-F238E27FC236}">
                <a16:creationId xmlns:a16="http://schemas.microsoft.com/office/drawing/2014/main" id="{4E6162DF-F8AE-CAEE-BA2C-D253108965E9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r="18443"/>
          <a:stretch/>
        </p:blipFill>
        <p:spPr bwMode="auto">
          <a:xfrm>
            <a:off x="4696558" y="256150"/>
            <a:ext cx="4197981" cy="464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2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2AFBCA4E-65AA-6A10-E4ED-9BBBA7AA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E9ABE29A-CC1D-BFCE-998E-F6A73D9C1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Scope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E03CDA96-7BE7-A8F1-2885-6CC2054367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3"/>
            <a:ext cx="8216941" cy="2140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Creation and management of AWS infrastructure (VPC, Subnets, EKS Cluster).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Automated deployment and scaling of applications using Kubernetes.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CI/CD pipeline managed by Jenkins.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Docker for building and storing containers.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Securing Kubernetes cluster and AWS resources.</a:t>
            </a:r>
          </a:p>
        </p:txBody>
      </p:sp>
    </p:spTree>
    <p:extLst>
      <p:ext uri="{BB962C8B-B14F-4D97-AF65-F5344CB8AC3E}">
        <p14:creationId xmlns:p14="http://schemas.microsoft.com/office/powerpoint/2010/main" val="367531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46205CCE-89B5-3E16-1B88-8C5006AC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74BE5305-2F7A-6645-0A58-3488EE4BF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Overview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448516CF-C18F-7007-14F9-B2DB0A1E5E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4"/>
            <a:ext cx="8216941" cy="1509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AWS VPC with two subnets (public and private).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EKS cluster for running containerized services.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Jenkins instance for managing the CI/CD pipeline, connected securely to EKS.</a:t>
            </a:r>
          </a:p>
        </p:txBody>
      </p:sp>
    </p:spTree>
    <p:extLst>
      <p:ext uri="{BB962C8B-B14F-4D97-AF65-F5344CB8AC3E}">
        <p14:creationId xmlns:p14="http://schemas.microsoft.com/office/powerpoint/2010/main" val="109434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A2B1005A-A310-0CBF-017A-32674B90C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5111F837-B8E9-788D-8B59-65063FCA4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Resources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7DD23B43-7930-A52B-B4DA-F08703FF8F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4"/>
            <a:ext cx="8216941" cy="1920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VPC: Custom Virtual Private Cloud with public and private subnets.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EKS: Managed Kubernetes cluster.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Jenkins: Instance outside the VPC, securely connected to EKS.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S3 &amp; IAM: State locking and role-based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395118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A36E6EA0-15E3-2A77-896D-2ABB54D7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7B64BD2C-33FB-E18F-9860-F4EEC9734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Overview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8FF9A5C8-4C78-DD40-7186-4ECCC6FF02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4"/>
            <a:ext cx="8216941" cy="1920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IAM roles and policies manage access to AWS resources.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Permissions for Jenkins and Ubuntu users to access EKS.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Docker images securely stored in Docker Hub.</a:t>
            </a:r>
          </a:p>
        </p:txBody>
      </p:sp>
    </p:spTree>
    <p:extLst>
      <p:ext uri="{BB962C8B-B14F-4D97-AF65-F5344CB8AC3E}">
        <p14:creationId xmlns:p14="http://schemas.microsoft.com/office/powerpoint/2010/main" val="272656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034FBF1C-2200-02C5-0283-8D4C8631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59F2F0A5-AD93-00DB-2776-4DA3EB3A7E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Toolchain Overview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994F0E40-FA86-D7F4-2870-6D422C3089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4"/>
            <a:ext cx="8216941" cy="1637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Terraform:</a:t>
            </a:r>
            <a:r>
              <a:rPr lang="en-US" sz="1200" dirty="0"/>
              <a:t> Infrastructure as code for provisioning AWS resources. 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Jenkins:</a:t>
            </a:r>
            <a:r>
              <a:rPr lang="en-US" sz="1200" dirty="0"/>
              <a:t> CI/CD tool to fetch updates, build Docker images, and deploy using Kubernetes.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EKS:</a:t>
            </a:r>
            <a:r>
              <a:rPr lang="en-US" sz="1200" dirty="0"/>
              <a:t> Manages frontend, backend, and database services.</a:t>
            </a:r>
          </a:p>
        </p:txBody>
      </p:sp>
    </p:spTree>
    <p:extLst>
      <p:ext uri="{BB962C8B-B14F-4D97-AF65-F5344CB8AC3E}">
        <p14:creationId xmlns:p14="http://schemas.microsoft.com/office/powerpoint/2010/main" val="121265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73424B64-6753-213E-723A-E338C0CF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3C32929E-76BF-3C31-42BA-0043A479B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CACADE2E-E55E-D505-3FF6-66B458F27D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5"/>
            <a:ext cx="8216941" cy="233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GitHub commit or pull request triggers the Jenkins pipeline.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Jenkins builds Docker images for frontend, backend, and database.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Docker images are pushed to Docker Hub.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Jenkins applies Kubernetes manifests for deployment.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Jenkins handles scaling and updates of deployments.</a:t>
            </a:r>
          </a:p>
        </p:txBody>
      </p:sp>
    </p:spTree>
    <p:extLst>
      <p:ext uri="{BB962C8B-B14F-4D97-AF65-F5344CB8AC3E}">
        <p14:creationId xmlns:p14="http://schemas.microsoft.com/office/powerpoint/2010/main" val="240773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73ECD6D7-493F-0770-B66B-DD822554B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21F777C6-1951-BA98-DD9C-EA5109E0C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Outcomes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0D34763F-97D9-3B01-A32B-DFBAA857C3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5"/>
            <a:ext cx="8216941" cy="233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Automated deployment process reduces manual intervention and speeds up deployment.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Infrastructure consistency through Terraform makes the environment easy to manage and reproduce.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Simplified build and push process using Docker and Jenkins.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Scalable architecture using Kubernetes for continuous delivery and application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9135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F5734BF4-FE08-7777-EE58-9C7422A1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BD613947-8235-B4E3-012E-8D4C40814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Enhancements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584D9C38-0796-22A7-0B9E-CCB59D8AB9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205025"/>
            <a:ext cx="8216941" cy="233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Enable auto-scaling groups to handle traffic spikes automatically.</a:t>
            </a:r>
          </a:p>
          <a:p>
            <a:pPr marL="3683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Improve security and monitoring of the Kubernetes cluster.</a:t>
            </a:r>
          </a:p>
        </p:txBody>
      </p:sp>
    </p:spTree>
    <p:extLst>
      <p:ext uri="{BB962C8B-B14F-4D97-AF65-F5344CB8AC3E}">
        <p14:creationId xmlns:p14="http://schemas.microsoft.com/office/powerpoint/2010/main" val="39505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1" descr="`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0071" r="20071"/>
          <a:stretch/>
        </p:blipFill>
        <p:spPr>
          <a:xfrm>
            <a:off x="4693920" y="259080"/>
            <a:ext cx="4197027" cy="4642504"/>
          </a:xfrm>
          <a:prstGeom prst="rect">
            <a:avLst/>
          </a:prstGeom>
        </p:spPr>
      </p:pic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358493" y="365115"/>
            <a:ext cx="1959405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398" name="Google Shape;398;p41"/>
          <p:cNvSpPr txBox="1">
            <a:spLocks noGrp="1"/>
          </p:cNvSpPr>
          <p:nvPr>
            <p:ph type="subTitle" idx="1"/>
          </p:nvPr>
        </p:nvSpPr>
        <p:spPr>
          <a:xfrm>
            <a:off x="430873" y="1089913"/>
            <a:ext cx="3774050" cy="101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 deployment of a secure, scalable, and reliable cloud infrastructure on AWS using Terraform, Jenkins, and Ansible</a:t>
            </a:r>
            <a:endParaRPr lang="en-US" dirty="0"/>
          </a:p>
        </p:txBody>
      </p:sp>
      <p:sp>
        <p:nvSpPr>
          <p:cNvPr id="2" name="Google Shape;397;p41">
            <a:extLst>
              <a:ext uri="{FF2B5EF4-FFF2-40B4-BE49-F238E27FC236}">
                <a16:creationId xmlns:a16="http://schemas.microsoft.com/office/drawing/2014/main" id="{B16C4D1A-DE81-46F5-5F63-3CA82E58F047}"/>
              </a:ext>
            </a:extLst>
          </p:cNvPr>
          <p:cNvSpPr txBox="1">
            <a:spLocks/>
          </p:cNvSpPr>
          <p:nvPr/>
        </p:nvSpPr>
        <p:spPr>
          <a:xfrm>
            <a:off x="291153" y="2154929"/>
            <a:ext cx="2168512" cy="61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b="1" dirty="0"/>
              <a:t>Key Points</a:t>
            </a:r>
            <a:endParaRPr lang="en-US" dirty="0"/>
          </a:p>
        </p:txBody>
      </p:sp>
      <p:sp>
        <p:nvSpPr>
          <p:cNvPr id="3" name="Google Shape;398;p41">
            <a:extLst>
              <a:ext uri="{FF2B5EF4-FFF2-40B4-BE49-F238E27FC236}">
                <a16:creationId xmlns:a16="http://schemas.microsoft.com/office/drawing/2014/main" id="{89F5C965-8F8A-4B50-5386-BE61576C0B38}"/>
              </a:ext>
            </a:extLst>
          </p:cNvPr>
          <p:cNvSpPr txBox="1">
            <a:spLocks/>
          </p:cNvSpPr>
          <p:nvPr/>
        </p:nvSpPr>
        <p:spPr>
          <a:xfrm>
            <a:off x="430873" y="2788765"/>
            <a:ext cx="3774050" cy="101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Infrastructure supports web applications on EC2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Implements</a:t>
            </a:r>
            <a:r>
              <a:rPr lang="fr-FR" sz="1200" dirty="0"/>
              <a:t> Infrastructure as Code (</a:t>
            </a:r>
            <a:r>
              <a:rPr lang="fr-FR" sz="1200" dirty="0" err="1"/>
              <a:t>IaC</a:t>
            </a:r>
            <a:r>
              <a:rPr lang="fr-FR" sz="1200" dirty="0"/>
              <a:t>) </a:t>
            </a:r>
            <a:r>
              <a:rPr lang="fr-FR" sz="1200" dirty="0" err="1"/>
              <a:t>principles</a:t>
            </a:r>
            <a:r>
              <a:rPr lang="fr-FR" sz="12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60B99650-7F56-82F6-6086-74B7DEFF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F74D6735-9693-E4C2-4185-5630DEB90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3" y="365115"/>
            <a:ext cx="3774050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Overview</a:t>
            </a:r>
            <a:endParaRPr dirty="0"/>
          </a:p>
        </p:txBody>
      </p:sp>
      <p:sp>
        <p:nvSpPr>
          <p:cNvPr id="398" name="Google Shape;398;p41">
            <a:extLst>
              <a:ext uri="{FF2B5EF4-FFF2-40B4-BE49-F238E27FC236}">
                <a16:creationId xmlns:a16="http://schemas.microsoft.com/office/drawing/2014/main" id="{8A689AF6-AEB7-63A1-5591-7D838349CB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557746"/>
            <a:ext cx="3496085" cy="2730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 architecture includes the following AWS </a:t>
            </a:r>
            <a:r>
              <a:rPr lang="en-US" sz="1200" dirty="0" err="1"/>
              <a:t>resources:VPC</a:t>
            </a:r>
            <a:r>
              <a:rPr lang="en-US" sz="1200" dirty="0"/>
              <a:t>: Custom with public and private subnets.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EC2 Instances: One public (bastion) and one private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NAT Gateway: Secure access for private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S3 Bucket: Stores Terraform state files.</a:t>
            </a:r>
          </a:p>
        </p:txBody>
      </p:sp>
      <p:pic>
        <p:nvPicPr>
          <p:cNvPr id="2050" name="Picture 2" descr="Amazon Web Services(AWS)">
            <a:extLst>
              <a:ext uri="{FF2B5EF4-FFF2-40B4-BE49-F238E27FC236}">
                <a16:creationId xmlns:a16="http://schemas.microsoft.com/office/drawing/2014/main" id="{081E0010-C1B4-C378-93B0-5F4CF9D6932C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r="18443"/>
          <a:stretch/>
        </p:blipFill>
        <p:spPr bwMode="auto">
          <a:xfrm>
            <a:off x="4696558" y="256150"/>
            <a:ext cx="4197981" cy="464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28CE8321-68F7-EA84-0C3E-F2FF90FB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AFDDE208-79F5-17AB-52DA-565010DEEB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  <a:endParaRPr dirty="0"/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8353E579-76CF-EC88-2F5B-8D70B8F7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66" y="1256253"/>
            <a:ext cx="7386868" cy="27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908C1423-79BF-0A9B-2F36-B9A5D83C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D5AF1DFF-4B05-859C-628A-8872363A08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92" y="365115"/>
            <a:ext cx="8442607" cy="6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Overview</a:t>
            </a:r>
            <a:endParaRPr dirty="0"/>
          </a:p>
        </p:txBody>
      </p:sp>
      <p:sp>
        <p:nvSpPr>
          <p:cNvPr id="2" name="Google Shape;398;p41">
            <a:extLst>
              <a:ext uri="{FF2B5EF4-FFF2-40B4-BE49-F238E27FC236}">
                <a16:creationId xmlns:a16="http://schemas.microsoft.com/office/drawing/2014/main" id="{F6EADA6D-95A9-8616-9C2B-9BF649683E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785" y="1557747"/>
            <a:ext cx="3721495" cy="1833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/>
              <a:t>Terraform deploys AWS resources. </a:t>
            </a:r>
          </a:p>
          <a:p>
            <a:pPr marL="3683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/>
              <a:t>Jenkins pipeline automates deployment.</a:t>
            </a:r>
          </a:p>
          <a:p>
            <a:pPr marL="3683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/>
              <a:t>Ansible configures EC2 instances.</a:t>
            </a:r>
          </a:p>
          <a:p>
            <a:pPr marL="3683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/>
              <a:t>Nginx reverse proxy setup for public </a:t>
            </a:r>
            <a:r>
              <a:rPr lang="en-US" sz="1200" dirty="0" err="1"/>
              <a:t>acces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47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>
          <a:extLst>
            <a:ext uri="{FF2B5EF4-FFF2-40B4-BE49-F238E27FC236}">
              <a16:creationId xmlns:a16="http://schemas.microsoft.com/office/drawing/2014/main" id="{EE3B3155-1007-A564-AF2C-E8E3CDC0B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>
            <a:extLst>
              <a:ext uri="{FF2B5EF4-FFF2-40B4-BE49-F238E27FC236}">
                <a16:creationId xmlns:a16="http://schemas.microsoft.com/office/drawing/2014/main" id="{32D8BF17-BDEA-8691-D5E3-50F0046262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7125" y="702473"/>
            <a:ext cx="6969750" cy="836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Challenges and Solutions</a:t>
            </a:r>
            <a:endParaRPr dirty="0"/>
          </a:p>
        </p:txBody>
      </p:sp>
      <p:sp>
        <p:nvSpPr>
          <p:cNvPr id="290" name="Google Shape;290;p33">
            <a:extLst>
              <a:ext uri="{FF2B5EF4-FFF2-40B4-BE49-F238E27FC236}">
                <a16:creationId xmlns:a16="http://schemas.microsoft.com/office/drawing/2014/main" id="{C544510D-CFE0-6080-AB39-B529DD77BD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7125" y="1539240"/>
            <a:ext cx="7337820" cy="291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Securing private EC2 instances.</a:t>
            </a:r>
            <a:endParaRPr lang="en-US" sz="14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Implemented a bastion host to restrict access and used security groups</a:t>
            </a:r>
            <a:b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for strict ingress/egress rules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Managing Terraform state files.</a:t>
            </a:r>
            <a:endParaRPr lang="en-US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Stored state files in an S3 bucket with versioning for collaboration and state integrity.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Automating configuration on EC2 instances.</a:t>
            </a:r>
            <a:endParaRPr lang="en-US" sz="14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Integrated Ansible to automatically configure and manage software on the instances.</a:t>
            </a:r>
            <a:endParaRPr lang="en-U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>
          <a:extLst>
            <a:ext uri="{FF2B5EF4-FFF2-40B4-BE49-F238E27FC236}">
              <a16:creationId xmlns:a16="http://schemas.microsoft.com/office/drawing/2014/main" id="{92050C00-4E6C-FFE8-F8F1-EA3EEDA3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>
            <a:extLst>
              <a:ext uri="{FF2B5EF4-FFF2-40B4-BE49-F238E27FC236}">
                <a16:creationId xmlns:a16="http://schemas.microsoft.com/office/drawing/2014/main" id="{6F26F68D-9109-F492-3DBB-2D3BAC74F7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7125" y="702473"/>
            <a:ext cx="6969750" cy="836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Outcomes</a:t>
            </a:r>
            <a:endParaRPr dirty="0"/>
          </a:p>
        </p:txBody>
      </p:sp>
      <p:sp>
        <p:nvSpPr>
          <p:cNvPr id="290" name="Google Shape;290;p33">
            <a:extLst>
              <a:ext uri="{FF2B5EF4-FFF2-40B4-BE49-F238E27FC236}">
                <a16:creationId xmlns:a16="http://schemas.microsoft.com/office/drawing/2014/main" id="{07B994AA-49DC-0FB6-2498-AC532C7F6E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7125" y="2034541"/>
            <a:ext cx="5580375" cy="1569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Fully automated and scalable cloud infrastructure.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Efficient CI/CD pipeline ensuring rapid deployment.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Secure and accessible setup with a reverse proxy.</a:t>
            </a:r>
          </a:p>
        </p:txBody>
      </p:sp>
    </p:spTree>
    <p:extLst>
      <p:ext uri="{BB962C8B-B14F-4D97-AF65-F5344CB8AC3E}">
        <p14:creationId xmlns:p14="http://schemas.microsoft.com/office/powerpoint/2010/main" val="10065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>
          <a:extLst>
            <a:ext uri="{FF2B5EF4-FFF2-40B4-BE49-F238E27FC236}">
              <a16:creationId xmlns:a16="http://schemas.microsoft.com/office/drawing/2014/main" id="{EA9F0F39-47AC-39B4-7416-484CA9BC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>
            <a:extLst>
              <a:ext uri="{FF2B5EF4-FFF2-40B4-BE49-F238E27FC236}">
                <a16:creationId xmlns:a16="http://schemas.microsoft.com/office/drawing/2014/main" id="{C2499DD7-9BEB-5D85-F70A-556F3D0449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7125" y="702473"/>
            <a:ext cx="6969750" cy="836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Enhancements</a:t>
            </a:r>
          </a:p>
        </p:txBody>
      </p:sp>
      <p:sp>
        <p:nvSpPr>
          <p:cNvPr id="290" name="Google Shape;290;p33">
            <a:extLst>
              <a:ext uri="{FF2B5EF4-FFF2-40B4-BE49-F238E27FC236}">
                <a16:creationId xmlns:a16="http://schemas.microsoft.com/office/drawing/2014/main" id="{BDE329EB-05DA-4F7A-D4DE-14BA3538A8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7125" y="2034541"/>
            <a:ext cx="5580375" cy="189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Auto-scaling: </a:t>
            </a:r>
            <a:br>
              <a:rPr lang="en-US" sz="1200" b="1" dirty="0"/>
            </a:br>
            <a:r>
              <a:rPr lang="en-US" sz="1200" dirty="0"/>
              <a:t>Enable auto-scaling groups to handle traffic spikes automatically.</a:t>
            </a:r>
          </a:p>
          <a:p>
            <a:pPr marL="4254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Monitoring and logging 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integrate AWS CloudWatch and ELK stack for Realtime monitoring </a:t>
            </a:r>
          </a:p>
        </p:txBody>
      </p:sp>
    </p:spTree>
    <p:extLst>
      <p:ext uri="{BB962C8B-B14F-4D97-AF65-F5344CB8AC3E}">
        <p14:creationId xmlns:p14="http://schemas.microsoft.com/office/powerpoint/2010/main" val="304139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>
          <a:extLst>
            <a:ext uri="{FF2B5EF4-FFF2-40B4-BE49-F238E27FC236}">
              <a16:creationId xmlns:a16="http://schemas.microsoft.com/office/drawing/2014/main" id="{8D663A4B-8C3C-A315-C3A2-64EF2AA9A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>
            <a:extLst>
              <a:ext uri="{FF2B5EF4-FFF2-40B4-BE49-F238E27FC236}">
                <a16:creationId xmlns:a16="http://schemas.microsoft.com/office/drawing/2014/main" id="{A9CF022E-B6A1-1760-DAAE-237628C3D7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6969750" cy="1472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SAAY Application 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54303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680</Words>
  <Application>Microsoft Office PowerPoint</Application>
  <PresentationFormat>On-screen Show (16:9)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Figtree Black</vt:lpstr>
      <vt:lpstr>Symbol</vt:lpstr>
      <vt:lpstr>Hanken Grotesk</vt:lpstr>
      <vt:lpstr>Arial</vt:lpstr>
      <vt:lpstr>Elegant Black &amp; White Thesis Defense by Slidesgo</vt:lpstr>
      <vt:lpstr>Automated Infrastructure Deployment</vt:lpstr>
      <vt:lpstr>Objective</vt:lpstr>
      <vt:lpstr>Architecture Overview</vt:lpstr>
      <vt:lpstr>Architecture Diagram</vt:lpstr>
      <vt:lpstr>Workflow Overview</vt:lpstr>
      <vt:lpstr>Key Challenges and Solutions</vt:lpstr>
      <vt:lpstr>Project Outcomes</vt:lpstr>
      <vt:lpstr>Future Enhancements</vt:lpstr>
      <vt:lpstr>SAAY Application Deployment</vt:lpstr>
      <vt:lpstr>Objective</vt:lpstr>
      <vt:lpstr>Introduction</vt:lpstr>
      <vt:lpstr>Project Scope</vt:lpstr>
      <vt:lpstr>Architecture Overview</vt:lpstr>
      <vt:lpstr>AWS Resources</vt:lpstr>
      <vt:lpstr>Security Overview</vt:lpstr>
      <vt:lpstr>Toolchain Overview</vt:lpstr>
      <vt:lpstr>Workflow</vt:lpstr>
      <vt:lpstr>Project Outcomes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Magdy</cp:lastModifiedBy>
  <cp:revision>17</cp:revision>
  <dcterms:modified xsi:type="dcterms:W3CDTF">2024-10-19T13:26:23Z</dcterms:modified>
</cp:coreProperties>
</file>